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9" r:id="rId5"/>
  </p:sldMasterIdLst>
  <p:notesMasterIdLst>
    <p:notesMasterId r:id="rId23"/>
  </p:notesMasterIdLst>
  <p:handoutMasterIdLst>
    <p:handoutMasterId r:id="rId24"/>
  </p:handoutMasterIdLst>
  <p:sldIdLst>
    <p:sldId id="261" r:id="rId6"/>
    <p:sldId id="271" r:id="rId7"/>
    <p:sldId id="3320" r:id="rId8"/>
    <p:sldId id="273" r:id="rId9"/>
    <p:sldId id="267" r:id="rId10"/>
    <p:sldId id="3321" r:id="rId11"/>
    <p:sldId id="276" r:id="rId12"/>
    <p:sldId id="274" r:id="rId13"/>
    <p:sldId id="3311" r:id="rId14"/>
    <p:sldId id="3309" r:id="rId15"/>
    <p:sldId id="3310" r:id="rId16"/>
    <p:sldId id="3312" r:id="rId17"/>
    <p:sldId id="3313" r:id="rId18"/>
    <p:sldId id="3316" r:id="rId19"/>
    <p:sldId id="3317" r:id="rId20"/>
    <p:sldId id="3319" r:id="rId21"/>
    <p:sldId id="275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4F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81320" autoAdjust="0"/>
  </p:normalViewPr>
  <p:slideViewPr>
    <p:cSldViewPr>
      <p:cViewPr varScale="1">
        <p:scale>
          <a:sx n="90" d="100"/>
          <a:sy n="90" d="100"/>
        </p:scale>
        <p:origin x="1238" y="53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9489C-BA1F-40FB-AE66-D7A63CE2ED88}" type="datetimeFigureOut">
              <a:rPr lang="en-GB" smtClean="0"/>
              <a:pPr/>
              <a:t>22/07/2025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97D3C-9AA7-45A7-B0D4-7A882BACE81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 descr="CT_Logo_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4664" y="8335913"/>
            <a:ext cx="1296144" cy="55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78462-D9DC-470E-9C76-011369ED9879}" type="datetimeFigureOut">
              <a:rPr lang="en-GB" smtClean="0"/>
              <a:pPr/>
              <a:t>22/07/2025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783CF-879B-4AAA-8942-CCDB173C37A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783CF-879B-4AAA-8942-CCDB173C37A1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185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783CF-879B-4AAA-8942-CCDB173C37A1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836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783CF-879B-4AAA-8942-CCDB173C37A1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48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2136993-F285-4289-A485-DCBFD3B4FB0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CD88-510E-4852-A978-A80D78688B4F}" type="datetimeFigureOut">
              <a:rPr lang="en-GB" smtClean="0"/>
              <a:pPr/>
              <a:t>22/07/2025</a:t>
            </a:fld>
            <a:endParaRPr lang="en-GB" dirty="0"/>
          </a:p>
        </p:txBody>
      </p:sp>
      <p:pic>
        <p:nvPicPr>
          <p:cNvPr id="7" name="Picture 6" descr="CT_Engagement_L_8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56176" y="0"/>
            <a:ext cx="2771800" cy="15138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267444"/>
          </a:xfrm>
        </p:spPr>
        <p:txBody>
          <a:bodyPr anchor="b">
            <a:noAutofit/>
          </a:bodyPr>
          <a:lstStyle>
            <a:lvl1pPr algn="l">
              <a:defRPr sz="16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921900"/>
            <a:ext cx="5486400" cy="3240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2136993-F285-4289-A485-DCBFD3B4FB0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CD88-510E-4852-A978-A80D78688B4F}" type="datetimeFigureOut">
              <a:rPr lang="en-GB" smtClean="0"/>
              <a:pPr/>
              <a:t>22/07/2025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2136993-F285-4289-A485-DCBFD3B4FB0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CD88-510E-4852-A978-A80D78688B4F}" type="datetimeFigureOut">
              <a:rPr lang="en-GB" smtClean="0"/>
              <a:pPr/>
              <a:t>22/07/2025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2136993-F285-4289-A485-DCBFD3B4FB0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CD88-510E-4852-A978-A80D78688B4F}" type="datetimeFigureOut">
              <a:rPr lang="en-GB" smtClean="0"/>
              <a:pPr/>
              <a:t>22/07/2025</a:t>
            </a:fld>
            <a:endParaRPr lang="en-GB" dirty="0"/>
          </a:p>
        </p:txBody>
      </p:sp>
      <p:pic>
        <p:nvPicPr>
          <p:cNvPr id="8" name="Picture 7" descr="CT_Engagement_L_8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56176" y="0"/>
            <a:ext cx="2771800" cy="15138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2136993-F285-4289-A485-DCBFD3B4FB0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CD88-510E-4852-A978-A80D78688B4F}" type="datetimeFigureOut">
              <a:rPr lang="en-GB" smtClean="0"/>
              <a:pPr/>
              <a:t>22/07/2025</a:t>
            </a:fld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779912" y="1923678"/>
            <a:ext cx="4968552" cy="113412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371600" y="3381840"/>
            <a:ext cx="6400800" cy="84726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7" name="Picture 6" descr="CT_Journey_L_8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930714" cy="30639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3"/>
              </a:buClr>
              <a:buFont typeface="Wingdings" pitchFamily="2" charset="2"/>
              <a:buChar char="§"/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2136993-F285-4289-A485-DCBFD3B4FB0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CD88-510E-4852-A978-A80D78688B4F}" type="datetimeFigureOut">
              <a:rPr lang="en-GB" smtClean="0"/>
              <a:pPr/>
              <a:t>22/07/2025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2136993-F285-4289-A485-DCBFD3B4FB0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CD88-510E-4852-A978-A80D78688B4F}" type="datetimeFigureOut">
              <a:rPr lang="en-GB" smtClean="0"/>
              <a:pPr/>
              <a:t>22/07/2025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0997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0997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2136993-F285-4289-A485-DCBFD3B4FB0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CD88-510E-4852-A978-A80D78688B4F}" type="datetimeFigureOut">
              <a:rPr lang="en-GB" smtClean="0"/>
              <a:pPr/>
              <a:t>22/07/2025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7227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7227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6993-F285-4289-A485-DCBFD3B4FB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2136993-F285-4289-A485-DCBFD3B4FB0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CD88-510E-4852-A978-A80D78688B4F}" type="datetimeFigureOut">
              <a:rPr lang="en-GB" smtClean="0"/>
              <a:pPr/>
              <a:t>22/07/2025</a:t>
            </a:fld>
            <a:endParaRPr lang="en-GB" dirty="0"/>
          </a:p>
        </p:txBody>
      </p:sp>
      <p:pic>
        <p:nvPicPr>
          <p:cNvPr id="28" name="Picture 27" descr="CT_Community_S_8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71600" y="1131590"/>
            <a:ext cx="864096" cy="864096"/>
          </a:xfrm>
          <a:prstGeom prst="rect">
            <a:avLst/>
          </a:prstGeom>
        </p:spPr>
      </p:pic>
      <p:sp>
        <p:nvSpPr>
          <p:cNvPr id="29" name="TextBox 28"/>
          <p:cNvSpPr txBox="1"/>
          <p:nvPr userDrawn="1"/>
        </p:nvSpPr>
        <p:spPr>
          <a:xfrm>
            <a:off x="1115616" y="141962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50%</a:t>
            </a:r>
          </a:p>
        </p:txBody>
      </p:sp>
      <p:pic>
        <p:nvPicPr>
          <p:cNvPr id="30" name="Picture 29" descr="CT_Community_S_8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71600" y="3147814"/>
            <a:ext cx="864096" cy="864096"/>
          </a:xfrm>
          <a:prstGeom prst="rect">
            <a:avLst/>
          </a:prstGeom>
        </p:spPr>
      </p:pic>
      <p:sp>
        <p:nvSpPr>
          <p:cNvPr id="31" name="TextBox 30"/>
          <p:cNvSpPr txBox="1"/>
          <p:nvPr userDrawn="1"/>
        </p:nvSpPr>
        <p:spPr>
          <a:xfrm>
            <a:off x="1115616" y="3435846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50%</a:t>
            </a:r>
          </a:p>
        </p:txBody>
      </p:sp>
      <p:pic>
        <p:nvPicPr>
          <p:cNvPr id="32" name="Picture 31" descr="CT_Community_S_8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71600" y="2139702"/>
            <a:ext cx="864096" cy="864096"/>
          </a:xfrm>
          <a:prstGeom prst="rect">
            <a:avLst/>
          </a:prstGeom>
        </p:spPr>
      </p:pic>
      <p:sp>
        <p:nvSpPr>
          <p:cNvPr id="33" name="TextBox 32"/>
          <p:cNvSpPr txBox="1"/>
          <p:nvPr userDrawn="1"/>
        </p:nvSpPr>
        <p:spPr>
          <a:xfrm>
            <a:off x="1115616" y="2427734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50%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2136993-F285-4289-A485-DCBFD3B4FB0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6993-F285-4289-A485-DCBFD3B4FB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9912" y="1923678"/>
            <a:ext cx="4968552" cy="113412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81840"/>
            <a:ext cx="6400800" cy="84726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2136993-F285-4289-A485-DCBFD3B4FB0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CD88-510E-4852-A978-A80D78688B4F}" type="datetimeFigureOut">
              <a:rPr lang="en-GB" smtClean="0"/>
              <a:pPr/>
              <a:t>22/07/2025</a:t>
            </a:fld>
            <a:endParaRPr lang="en-GB" dirty="0"/>
          </a:p>
        </p:txBody>
      </p:sp>
      <p:pic>
        <p:nvPicPr>
          <p:cNvPr id="8" name="Picture 7" descr="CT_Journey_L_8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930714" cy="30639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14916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2776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2136993-F285-4289-A485-DCBFD3B4FB0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6993-F285-4289-A485-DCBFD3B4FB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267444"/>
          </a:xfrm>
        </p:spPr>
        <p:txBody>
          <a:bodyPr anchor="b">
            <a:noAutofit/>
          </a:bodyPr>
          <a:lstStyle>
            <a:lvl1pPr algn="l">
              <a:defRPr sz="16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921900"/>
            <a:ext cx="5486400" cy="3240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2136993-F285-4289-A485-DCBFD3B4FB0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CD88-510E-4852-A978-A80D78688B4F}" type="datetimeFigureOut">
              <a:rPr lang="en-GB" smtClean="0"/>
              <a:pPr/>
              <a:t>22/07/2025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3"/>
              </a:buClr>
              <a:buFont typeface="Wingdings" pitchFamily="2" charset="2"/>
              <a:buChar char="§"/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2136993-F285-4289-A485-DCBFD3B4FB0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CD88-510E-4852-A978-A80D78688B4F}" type="datetimeFigureOut">
              <a:rPr lang="en-GB" smtClean="0"/>
              <a:pPr/>
              <a:t>22/07/2025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48819"/>
            <a:ext cx="7772400" cy="1021556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23678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2136993-F285-4289-A485-DCBFD3B4FB0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CD88-510E-4852-A978-A80D78688B4F}" type="datetimeFigureOut">
              <a:rPr lang="en-GB" smtClean="0"/>
              <a:pPr/>
              <a:t>22/07/2025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0997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203598"/>
            <a:ext cx="4038600" cy="30997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2136993-F285-4289-A485-DCBFD3B4FB0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CD88-510E-4852-A978-A80D78688B4F}" type="datetimeFigureOut">
              <a:rPr lang="en-GB" smtClean="0"/>
              <a:pPr/>
              <a:t>22/07/2025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7227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7227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6993-F285-4289-A485-DCBFD3B4FB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CT_Community_S_8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71600" y="1131590"/>
            <a:ext cx="864096" cy="864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2136993-F285-4289-A485-DCBFD3B4FB0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CD88-510E-4852-A978-A80D78688B4F}" type="datetimeFigureOut">
              <a:rPr lang="en-GB" smtClean="0"/>
              <a:pPr/>
              <a:t>22/07/2025</a:t>
            </a:fld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15616" y="141962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50%</a:t>
            </a:r>
          </a:p>
        </p:txBody>
      </p:sp>
      <p:pic>
        <p:nvPicPr>
          <p:cNvPr id="24" name="Picture 23" descr="CT_Community_S_8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71600" y="3147814"/>
            <a:ext cx="864096" cy="864096"/>
          </a:xfrm>
          <a:prstGeom prst="rect">
            <a:avLst/>
          </a:prstGeom>
        </p:spPr>
      </p:pic>
      <p:sp>
        <p:nvSpPr>
          <p:cNvPr id="25" name="TextBox 24"/>
          <p:cNvSpPr txBox="1"/>
          <p:nvPr userDrawn="1"/>
        </p:nvSpPr>
        <p:spPr>
          <a:xfrm>
            <a:off x="1115616" y="3435846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50%</a:t>
            </a:r>
          </a:p>
        </p:txBody>
      </p:sp>
      <p:pic>
        <p:nvPicPr>
          <p:cNvPr id="26" name="Picture 25" descr="CT_Community_S_8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71600" y="2139702"/>
            <a:ext cx="864096" cy="864096"/>
          </a:xfrm>
          <a:prstGeom prst="rect">
            <a:avLst/>
          </a:prstGeom>
        </p:spPr>
      </p:pic>
      <p:sp>
        <p:nvSpPr>
          <p:cNvPr id="27" name="TextBox 26"/>
          <p:cNvSpPr txBox="1"/>
          <p:nvPr userDrawn="1"/>
        </p:nvSpPr>
        <p:spPr>
          <a:xfrm>
            <a:off x="1115616" y="2427734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50%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2136993-F285-4289-A485-DCBFD3B4FB0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6993-F285-4289-A485-DCBFD3B4FB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14916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2776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2136993-F285-4289-A485-DCBFD3B4FB0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6993-F285-4289-A485-DCBFD3B4FB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153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36993-F285-4289-A485-DCBFD3B4FB0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7CD88-510E-4852-A978-A80D78688B4F}" type="datetimeFigureOut">
              <a:rPr lang="en-GB" smtClean="0"/>
              <a:pPr/>
              <a:t>22/07/2025</a:t>
            </a:fld>
            <a:endParaRPr lang="en-GB" dirty="0"/>
          </a:p>
        </p:txBody>
      </p:sp>
      <p:pic>
        <p:nvPicPr>
          <p:cNvPr id="7" name="Picture 6" descr="CT_Logo_8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51520" y="4371950"/>
            <a:ext cx="1368152" cy="5874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T_Logo_8.pn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264354" y="4371950"/>
            <a:ext cx="1355318" cy="58197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153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36993-F285-4289-A485-DCBFD3B4FB0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7CD88-510E-4852-A978-A80D78688B4F}" type="datetimeFigureOut">
              <a:rPr lang="en-GB" smtClean="0"/>
              <a:pPr/>
              <a:t>22/07/2025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67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tostage.com/channel/546a606c53a1459f81013a1f9c14d198/recording/b040b689ed104ef2a30330013226e444/watch?source=CHANNEL" TargetMode="External"/><Relationship Id="rId2" Type="http://schemas.openxmlformats.org/officeDocument/2006/relationships/hyperlink" Target="https://www.gotostage.com/channel/546a606c53a1459f81013a1f9c14d198/recording/f5d4f54029c24eef858c048655d0f3b8/watch?source=CHANNEL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gotostage.com/channel/546a606c53a1459f81013a1f9c14d198/recording/cc5f17f3aa244604bbef21da8e52afad/watch?source=CHANNEL" TargetMode="External"/><Relationship Id="rId5" Type="http://schemas.openxmlformats.org/officeDocument/2006/relationships/hyperlink" Target="https://www.cranfieldtrust.org/resources/charity-strategy-and-business-planning" TargetMode="External"/><Relationship Id="rId4" Type="http://schemas.openxmlformats.org/officeDocument/2006/relationships/hyperlink" Target="https://www.cranfieldtrust.org/articles/67-controlling-cashflow-at-a-time-of-economic-uncertainty-ideas-for-charities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54DDE-AE81-4BE3-9583-D0666DE4B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5443" y="2355726"/>
            <a:ext cx="6192688" cy="1134126"/>
          </a:xfrm>
        </p:spPr>
        <p:txBody>
          <a:bodyPr>
            <a:noAutofit/>
          </a:bodyPr>
          <a:lstStyle/>
          <a:p>
            <a:br>
              <a:rPr lang="en-US" sz="4000" b="1" dirty="0"/>
            </a:br>
            <a:endParaRPr lang="en-GB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2FC645-DCB6-407A-98EC-A19A037927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5443" y="2166705"/>
            <a:ext cx="5616624" cy="1512168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Building Resilience</a:t>
            </a:r>
          </a:p>
          <a:p>
            <a:r>
              <a:rPr lang="en-US" sz="1100" dirty="0"/>
              <a:t>  </a:t>
            </a:r>
          </a:p>
          <a:p>
            <a:r>
              <a:rPr lang="en-US" sz="2400" b="1" dirty="0">
                <a:solidFill>
                  <a:srgbClr val="FB4F14"/>
                </a:solidFill>
              </a:rPr>
              <a:t>Amanda Tincknell</a:t>
            </a:r>
          </a:p>
          <a:p>
            <a:r>
              <a:rPr lang="en-US" sz="2400" b="1" dirty="0">
                <a:solidFill>
                  <a:srgbClr val="FB4F14"/>
                </a:solidFill>
              </a:rPr>
              <a:t>Chief Executive, Cranfield Trust</a:t>
            </a:r>
            <a:endParaRPr lang="en-GB" sz="2400" b="1" dirty="0">
              <a:solidFill>
                <a:srgbClr val="FB4F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71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A5AB0D0-5EDE-45DA-8604-FC184F3F8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99823"/>
            <a:ext cx="4383898" cy="275906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F3D62E-012D-40C3-A753-9922E6C36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58616" y="4731990"/>
            <a:ext cx="2133600" cy="273844"/>
          </a:xfrm>
        </p:spPr>
        <p:txBody>
          <a:bodyPr/>
          <a:lstStyle/>
          <a:p>
            <a:fld id="{42136993-F285-4289-A485-DCBFD3B4FB02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67F19B-B1ED-4FCF-9E1D-9C80859C2685}"/>
              </a:ext>
            </a:extLst>
          </p:cNvPr>
          <p:cNvSpPr txBox="1"/>
          <p:nvPr/>
        </p:nvSpPr>
        <p:spPr>
          <a:xfrm>
            <a:off x="5636597" y="633967"/>
            <a:ext cx="23823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Unsecured pipeline</a:t>
            </a:r>
          </a:p>
          <a:p>
            <a:pPr algn="ctr"/>
            <a:r>
              <a:rPr lang="en-US" sz="1200" dirty="0"/>
              <a:t>Prospects rated 4-7</a:t>
            </a:r>
          </a:p>
          <a:p>
            <a:pPr algn="ctr"/>
            <a:r>
              <a:rPr lang="en-US" sz="1200" dirty="0"/>
              <a:t>Decisions expected before Sept</a:t>
            </a:r>
          </a:p>
          <a:p>
            <a:pPr algn="ctr"/>
            <a:r>
              <a:rPr lang="en-US" sz="1200" dirty="0"/>
              <a:t>Figures in £’000 </a:t>
            </a:r>
          </a:p>
          <a:p>
            <a:pPr algn="ctr"/>
            <a:r>
              <a:rPr lang="en-US" sz="1200" dirty="0"/>
              <a:t>Total pipeline value: £306k</a:t>
            </a:r>
            <a:endParaRPr lang="en-GB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2CFDD9-9C29-47DF-A088-78E01346B9D5}"/>
              </a:ext>
            </a:extLst>
          </p:cNvPr>
          <p:cNvSpPr txBox="1"/>
          <p:nvPr/>
        </p:nvSpPr>
        <p:spPr>
          <a:xfrm>
            <a:off x="188102" y="146407"/>
            <a:ext cx="4455906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/>
              <a:t>Fundraising </a:t>
            </a:r>
            <a:r>
              <a:rPr lang="en-US" sz="3200" b="1" dirty="0">
                <a:solidFill>
                  <a:srgbClr val="FB4F14"/>
                </a:solidFill>
              </a:rPr>
              <a:t>Pipeline</a:t>
            </a:r>
          </a:p>
          <a:p>
            <a:pPr>
              <a:spcAft>
                <a:spcPts val="600"/>
              </a:spcAft>
            </a:pPr>
            <a:endParaRPr lang="en-US" sz="1200" dirty="0"/>
          </a:p>
          <a:p>
            <a:pPr>
              <a:spcAft>
                <a:spcPts val="600"/>
              </a:spcAft>
            </a:pPr>
            <a:r>
              <a:rPr lang="en-US" sz="1600" dirty="0"/>
              <a:t>1-10 Probability basis (1 = unverified prospect, 10 = funds banked)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8-10 = secured income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Cashflow forecast based on secured funds only</a:t>
            </a:r>
          </a:p>
          <a:p>
            <a:pPr>
              <a:spcAft>
                <a:spcPts val="600"/>
              </a:spcAft>
            </a:pPr>
            <a:r>
              <a:rPr lang="en-US" sz="1600" b="1" dirty="0">
                <a:solidFill>
                  <a:srgbClr val="FB4F14"/>
                </a:solidFill>
              </a:rPr>
              <a:t>Example</a:t>
            </a:r>
            <a:r>
              <a:rPr lang="en-US" sz="1600" dirty="0"/>
              <a:t>: halfway through financial year, 76% of budget already secured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£238k to raise to meet budget target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Current unsecured pipeline value (quantified prospects rated 4-7) is £306k.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Average conversion ratio in the current financial year is 65% (higher for renewals, lower for new funders)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Pipeline value = £198k: pipeline too small</a:t>
            </a:r>
          </a:p>
        </p:txBody>
      </p:sp>
    </p:spTree>
    <p:extLst>
      <p:ext uri="{BB962C8B-B14F-4D97-AF65-F5344CB8AC3E}">
        <p14:creationId xmlns:p14="http://schemas.microsoft.com/office/powerpoint/2010/main" val="3128679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732C3B-A82C-44E5-B383-AA6132C96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4248" y="4774426"/>
            <a:ext cx="2133600" cy="273844"/>
          </a:xfrm>
        </p:spPr>
        <p:txBody>
          <a:bodyPr/>
          <a:lstStyle/>
          <a:p>
            <a:fld id="{42136993-F285-4289-A485-DCBFD3B4FB02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6BA372-928B-45DC-83FD-A6843E5E18A3}"/>
              </a:ext>
            </a:extLst>
          </p:cNvPr>
          <p:cNvSpPr txBox="1"/>
          <p:nvPr/>
        </p:nvSpPr>
        <p:spPr>
          <a:xfrm>
            <a:off x="251520" y="195486"/>
            <a:ext cx="52565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/>
              <a:t>Fundraising </a:t>
            </a:r>
            <a:r>
              <a:rPr lang="en-US" sz="3200" b="1" dirty="0">
                <a:solidFill>
                  <a:srgbClr val="FB4F14"/>
                </a:solidFill>
              </a:rPr>
              <a:t>Performance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Targets and pipeline: by year end, we aim to have achieved our income budget, and to have secured 40% of the following year’s budget requirement.  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Year on year comparisons: at the time of charts, we had raised 19% of next year’s draft budget requirement, compared to 9% at end of March 2022.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986F122-DF3B-4902-B9DF-C17DEB8C4845}"/>
              </a:ext>
            </a:extLst>
          </p:cNvPr>
          <p:cNvGraphicFramePr>
            <a:graphicFrameLocks noGrp="1"/>
          </p:cNvGraphicFramePr>
          <p:nvPr/>
        </p:nvGraphicFramePr>
        <p:xfrm>
          <a:off x="323528" y="2571749"/>
          <a:ext cx="4968552" cy="1648295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993201">
                  <a:extLst>
                    <a:ext uri="{9D8B030D-6E8A-4147-A177-3AD203B41FA5}">
                      <a16:colId xmlns:a16="http://schemas.microsoft.com/office/drawing/2014/main" val="3785593081"/>
                    </a:ext>
                  </a:extLst>
                </a:gridCol>
                <a:gridCol w="704282">
                  <a:extLst>
                    <a:ext uri="{9D8B030D-6E8A-4147-A177-3AD203B41FA5}">
                      <a16:colId xmlns:a16="http://schemas.microsoft.com/office/drawing/2014/main" val="3743112104"/>
                    </a:ext>
                  </a:extLst>
                </a:gridCol>
                <a:gridCol w="704282">
                  <a:extLst>
                    <a:ext uri="{9D8B030D-6E8A-4147-A177-3AD203B41FA5}">
                      <a16:colId xmlns:a16="http://schemas.microsoft.com/office/drawing/2014/main" val="1058230479"/>
                    </a:ext>
                  </a:extLst>
                </a:gridCol>
                <a:gridCol w="566787">
                  <a:extLst>
                    <a:ext uri="{9D8B030D-6E8A-4147-A177-3AD203B41FA5}">
                      <a16:colId xmlns:a16="http://schemas.microsoft.com/office/drawing/2014/main" val="1202314059"/>
                    </a:ext>
                  </a:extLst>
                </a:gridCol>
              </a:tblGrid>
              <a:tr h="280891">
                <a:tc>
                  <a:txBody>
                    <a:bodyPr/>
                    <a:lstStyle/>
                    <a:p>
                      <a:r>
                        <a:rPr lang="en-US" sz="1000" dirty="0"/>
                        <a:t>Percentage of current year funding secured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Secured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Budget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%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769742"/>
                  </a:ext>
                </a:extLst>
              </a:tr>
              <a:tr h="280891">
                <a:tc>
                  <a:txBody>
                    <a:bodyPr/>
                    <a:lstStyle/>
                    <a:p>
                      <a:r>
                        <a:rPr lang="en-US" sz="1000" dirty="0"/>
                        <a:t>At March 2023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774,601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1,012,551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76%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891858"/>
                  </a:ext>
                </a:extLst>
              </a:tr>
              <a:tr h="280891">
                <a:tc>
                  <a:txBody>
                    <a:bodyPr/>
                    <a:lstStyle/>
                    <a:p>
                      <a:r>
                        <a:rPr lang="en-US" sz="1000" dirty="0"/>
                        <a:t>At March 2022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534,611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903,530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59%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439302"/>
                  </a:ext>
                </a:extLst>
              </a:tr>
              <a:tr h="280891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Percentage of next year funding secured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628280"/>
                  </a:ext>
                </a:extLst>
              </a:tr>
              <a:tr h="230754">
                <a:tc>
                  <a:txBody>
                    <a:bodyPr/>
                    <a:lstStyle/>
                    <a:p>
                      <a:r>
                        <a:rPr lang="en-US" sz="1000" dirty="0"/>
                        <a:t>At March 2023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205,000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1,052,013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19%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285248"/>
                  </a:ext>
                </a:extLst>
              </a:tr>
              <a:tr h="280891">
                <a:tc>
                  <a:txBody>
                    <a:bodyPr/>
                    <a:lstStyle/>
                    <a:p>
                      <a:r>
                        <a:rPr lang="en-US" sz="1000" dirty="0"/>
                        <a:t>At March 2022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95,000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1,012,551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9%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2444561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26AC977-B9B7-433E-BF0E-3D7179CF2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285747"/>
            <a:ext cx="3420278" cy="4572005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050479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2019-A1C1-4E6C-AD23-1DD607604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8159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B4F14"/>
                </a:solidFill>
              </a:rPr>
              <a:t>Understanding</a:t>
            </a:r>
            <a:r>
              <a:rPr lang="en-US" sz="4000" b="1" dirty="0"/>
              <a:t> costs</a:t>
            </a:r>
            <a:endParaRPr lang="en-GB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598CE-FDAF-4FEA-93B7-24B42888A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1590"/>
            <a:ext cx="8229600" cy="329436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Are all services/contracts covering their costs?</a:t>
            </a:r>
          </a:p>
          <a:p>
            <a:r>
              <a:rPr lang="en-US" dirty="0"/>
              <a:t>Full cost recovery?</a:t>
            </a:r>
          </a:p>
          <a:p>
            <a:r>
              <a:rPr lang="en-US" dirty="0"/>
              <a:t>Cost allocation – especially management costs </a:t>
            </a:r>
          </a:p>
          <a:p>
            <a:r>
              <a:rPr lang="en-US" dirty="0"/>
              <a:t>Confident unit costs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0894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419D0-BF23-4766-8FF9-DB46C419B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435280" cy="85725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People, organisation, culture: </a:t>
            </a:r>
            <a:r>
              <a:rPr lang="en-US" sz="4000" b="1" dirty="0">
                <a:solidFill>
                  <a:srgbClr val="FB4F14"/>
                </a:solidFill>
              </a:rPr>
              <a:t>change</a:t>
            </a:r>
            <a:endParaRPr lang="en-GB" sz="4000" b="1" dirty="0">
              <a:solidFill>
                <a:srgbClr val="FB4F1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4B8B1-7468-45FC-99B5-5B465212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1590"/>
            <a:ext cx="8229600" cy="343473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err="1">
                <a:solidFill>
                  <a:srgbClr val="FB4F14"/>
                </a:solidFill>
              </a:rPr>
              <a:t>Organisation</a:t>
            </a:r>
            <a:r>
              <a:rPr lang="en-US" b="1" dirty="0">
                <a:solidFill>
                  <a:srgbClr val="FB4F14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resilience =</a:t>
            </a:r>
            <a:r>
              <a:rPr lang="en-US" b="1" dirty="0">
                <a:solidFill>
                  <a:srgbClr val="FB4F14"/>
                </a:solidFill>
              </a:rPr>
              <a:t> people </a:t>
            </a:r>
            <a:r>
              <a:rPr lang="en-US" dirty="0">
                <a:solidFill>
                  <a:srgbClr val="002060"/>
                </a:solidFill>
              </a:rPr>
              <a:t>resilience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FB4F14"/>
                </a:solidFill>
              </a:rPr>
              <a:t>Effective</a:t>
            </a:r>
            <a:r>
              <a:rPr lang="en-US" dirty="0"/>
              <a:t> leadership: future focus, time, priorities, people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Operations </a:t>
            </a:r>
            <a:r>
              <a:rPr lang="en-US" b="1" dirty="0">
                <a:solidFill>
                  <a:srgbClr val="FB4F14"/>
                </a:solidFill>
              </a:rPr>
              <a:t>fit for purpose</a:t>
            </a:r>
            <a:r>
              <a:rPr lang="en-US" dirty="0"/>
              <a:t>: processes, skills, resourcing</a:t>
            </a:r>
          </a:p>
          <a:p>
            <a:pPr marL="0" indent="0" algn="r">
              <a:buNone/>
            </a:pPr>
            <a:r>
              <a:rPr lang="en-US" sz="3500" i="1" dirty="0"/>
              <a:t>‘</a:t>
            </a:r>
            <a:r>
              <a:rPr lang="en-US" sz="3500" b="1" i="1" dirty="0">
                <a:solidFill>
                  <a:srgbClr val="FB4F14"/>
                </a:solidFill>
              </a:rPr>
              <a:t>Culture</a:t>
            </a:r>
            <a:r>
              <a:rPr lang="en-US" sz="3500" i="1" dirty="0"/>
              <a:t> eats strategy for breakfast’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1070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22371-47F4-4DA2-8ABF-5BA47C5F8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507288" cy="857250"/>
          </a:xfrm>
        </p:spPr>
        <p:txBody>
          <a:bodyPr>
            <a:normAutofit/>
          </a:bodyPr>
          <a:lstStyle/>
          <a:p>
            <a:r>
              <a:rPr lang="en-US" sz="4000" b="1" dirty="0"/>
              <a:t>Working together, </a:t>
            </a:r>
            <a:r>
              <a:rPr lang="en-US" sz="4000" b="1" dirty="0">
                <a:solidFill>
                  <a:srgbClr val="FB4F14"/>
                </a:solidFill>
              </a:rPr>
              <a:t>meeting needs</a:t>
            </a:r>
            <a:endParaRPr lang="en-GB" sz="4000" b="1" dirty="0">
              <a:solidFill>
                <a:srgbClr val="FB4F1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9B5CB-9FEB-4560-80E0-E1A51AD64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488" y="1491630"/>
            <a:ext cx="8229600" cy="2718303"/>
          </a:xfrm>
        </p:spPr>
        <p:txBody>
          <a:bodyPr/>
          <a:lstStyle/>
          <a:p>
            <a:r>
              <a:rPr lang="en-US" dirty="0"/>
              <a:t>Services, not organisations</a:t>
            </a:r>
          </a:p>
          <a:p>
            <a:r>
              <a:rPr lang="en-US" dirty="0"/>
              <a:t>Potential partners: service user focus</a:t>
            </a:r>
          </a:p>
          <a:p>
            <a:r>
              <a:rPr lang="en-US" dirty="0"/>
              <a:t>Align processes? Partnership? Collaboration? Merger?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3495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48069-065C-42C4-A363-D27EC9B7F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09588"/>
          </a:xfrm>
        </p:spPr>
        <p:txBody>
          <a:bodyPr>
            <a:normAutofit/>
          </a:bodyPr>
          <a:lstStyle/>
          <a:p>
            <a:r>
              <a:rPr lang="en-US" sz="4000" b="1" dirty="0"/>
              <a:t>Sources of </a:t>
            </a:r>
            <a:r>
              <a:rPr lang="en-US" sz="4000" b="1" dirty="0">
                <a:solidFill>
                  <a:srgbClr val="FB4F14"/>
                </a:solidFill>
              </a:rPr>
              <a:t>support</a:t>
            </a:r>
            <a:endParaRPr lang="en-GB" sz="4000" b="1" dirty="0">
              <a:solidFill>
                <a:srgbClr val="FB4F1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50A8E-C548-4A84-A794-437A5B202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367240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FB4F14"/>
                </a:solidFill>
              </a:rPr>
              <a:t>Capacity Building/Digital/Tech</a:t>
            </a:r>
            <a:r>
              <a:rPr lang="en-US" dirty="0">
                <a:solidFill>
                  <a:srgbClr val="002060"/>
                </a:solidFill>
              </a:rPr>
              <a:t>: Kingston Voluntary Action, Superhighways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FB4F14"/>
                </a:solidFill>
              </a:rPr>
              <a:t>Management</a:t>
            </a:r>
            <a:r>
              <a:rPr lang="en-US" dirty="0"/>
              <a:t> support: Cranfield Trust, Reach Volunteering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FB4F14"/>
                </a:solidFill>
              </a:rPr>
              <a:t>Legal</a:t>
            </a:r>
            <a:r>
              <a:rPr lang="en-US" dirty="0"/>
              <a:t> advice: </a:t>
            </a:r>
            <a:r>
              <a:rPr lang="en-US" dirty="0" err="1"/>
              <a:t>LawWorks</a:t>
            </a:r>
            <a:r>
              <a:rPr lang="en-US" dirty="0"/>
              <a:t>, </a:t>
            </a:r>
            <a:r>
              <a:rPr lang="en-US" dirty="0" err="1"/>
              <a:t>TrustLaw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FB4F14"/>
                </a:solidFill>
              </a:rPr>
              <a:t>HR/people </a:t>
            </a:r>
            <a:r>
              <a:rPr lang="en-US" dirty="0"/>
              <a:t>advice: ACAS, </a:t>
            </a:r>
            <a:r>
              <a:rPr lang="en-US" dirty="0" err="1"/>
              <a:t>RootsHR</a:t>
            </a:r>
            <a:r>
              <a:rPr lang="en-US" dirty="0"/>
              <a:t>, NCVO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FB4F14"/>
                </a:solidFill>
              </a:rPr>
              <a:t>Trustee training </a:t>
            </a:r>
            <a:r>
              <a:rPr lang="en-US" dirty="0"/>
              <a:t>(online): ICAEW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FB4F14"/>
                </a:solidFill>
              </a:rPr>
              <a:t>Trustee recruitment</a:t>
            </a:r>
            <a:r>
              <a:rPr lang="en-US"/>
              <a:t>: Reach, </a:t>
            </a:r>
            <a:r>
              <a:rPr lang="en-US" dirty="0"/>
              <a:t>Trustees Unlimited, ICAEW, Hon Treasurers’ Forum, Women on Boards, Board </a:t>
            </a:r>
            <a:r>
              <a:rPr lang="en-US"/>
              <a:t>Racial Diversity UK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FB4F14"/>
                </a:solidFill>
              </a:rPr>
              <a:t>Data/impact</a:t>
            </a:r>
            <a:r>
              <a:rPr lang="en-US" dirty="0"/>
              <a:t>: DatakindUK, Pro Bono Economics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en-US" dirty="0"/>
              <a:t>… there are many more free/low cost services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2621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AF14E-6908-42FE-92F8-BCFCA02FC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3758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Get started …</a:t>
            </a:r>
            <a:r>
              <a:rPr lang="en-US" dirty="0"/>
              <a:t>	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E310B-36FE-4DA1-B308-B68EC31CC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43558"/>
            <a:ext cx="8229600" cy="3510391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b="1" dirty="0"/>
              <a:t>Resilience</a:t>
            </a:r>
            <a:endParaRPr lang="en-GB" dirty="0"/>
          </a:p>
          <a:p>
            <a:pPr marL="0" indent="0">
              <a:lnSpc>
                <a:spcPct val="120000"/>
              </a:lnSpc>
              <a:buNone/>
            </a:pPr>
            <a:r>
              <a:rPr lang="en-GB" u="sng" dirty="0">
                <a:hlinkClick r:id="rId2"/>
              </a:rPr>
              <a:t>https://www.gotostage.com/channel/546a606c53a1459f81013a1f9c14d198/recording/f5d4f54029c24eef858c048655d0f3b8/watch?source=CHANNEL</a:t>
            </a:r>
            <a:r>
              <a:rPr lang="en-GB" dirty="0"/>
              <a:t> </a:t>
            </a:r>
          </a:p>
          <a:p>
            <a:pPr marL="0" indent="0">
              <a:lnSpc>
                <a:spcPct val="120000"/>
              </a:lnSpc>
              <a:buNone/>
            </a:pPr>
            <a:endParaRPr lang="en-GB" dirty="0"/>
          </a:p>
          <a:p>
            <a:pPr marL="0" indent="0">
              <a:lnSpc>
                <a:spcPct val="120000"/>
              </a:lnSpc>
              <a:buNone/>
            </a:pPr>
            <a:r>
              <a:rPr lang="en-GB" b="1" dirty="0"/>
              <a:t>Financial/cashflow forecasting</a:t>
            </a:r>
            <a:endParaRPr lang="en-GB" dirty="0"/>
          </a:p>
          <a:p>
            <a:pPr marL="0" indent="0">
              <a:lnSpc>
                <a:spcPct val="120000"/>
              </a:lnSpc>
              <a:buNone/>
            </a:pPr>
            <a:r>
              <a:rPr lang="en-GB" u="sng" dirty="0">
                <a:hlinkClick r:id="rId3"/>
              </a:rPr>
              <a:t>https://www.gotostage.com/channel/546a606c53a1459f81013a1f9c14d198/recording/b040b689ed104ef2a30330013226e444/watch?source=CHANNEL</a:t>
            </a:r>
            <a:r>
              <a:rPr lang="en-GB" dirty="0"/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u="sng" dirty="0">
                <a:hlinkClick r:id="rId4"/>
              </a:rPr>
              <a:t>https://www.cranfieldtrust.org/articles/67-controlling-cashflow-at-a-time-of-economic-uncertainty-ideas-for-charities</a:t>
            </a:r>
            <a:r>
              <a:rPr lang="en-GB" dirty="0"/>
              <a:t> </a:t>
            </a:r>
          </a:p>
          <a:p>
            <a:pPr marL="0" indent="0">
              <a:lnSpc>
                <a:spcPct val="120000"/>
              </a:lnSpc>
              <a:buNone/>
            </a:pPr>
            <a:endParaRPr lang="en-GB" dirty="0"/>
          </a:p>
          <a:p>
            <a:pPr marL="0" indent="0">
              <a:lnSpc>
                <a:spcPct val="120000"/>
              </a:lnSpc>
              <a:buNone/>
            </a:pPr>
            <a:r>
              <a:rPr lang="en-GB" b="1" dirty="0"/>
              <a:t>Business planning</a:t>
            </a:r>
            <a:endParaRPr lang="en-GB" dirty="0"/>
          </a:p>
          <a:p>
            <a:pPr marL="0" indent="0">
              <a:lnSpc>
                <a:spcPct val="120000"/>
              </a:lnSpc>
              <a:buNone/>
            </a:pPr>
            <a:r>
              <a:rPr lang="en-GB" u="sng" dirty="0">
                <a:hlinkClick r:id="rId5"/>
              </a:rPr>
              <a:t>https://www.cranfieldtrust.org/resources/charity-strategy-and-business-planning</a:t>
            </a:r>
            <a:endParaRPr lang="en-GB" dirty="0"/>
          </a:p>
          <a:p>
            <a:pPr marL="0" indent="0">
              <a:lnSpc>
                <a:spcPct val="120000"/>
              </a:lnSpc>
              <a:buNone/>
            </a:pPr>
            <a:r>
              <a:rPr lang="en-GB" u="sng" dirty="0">
                <a:hlinkClick r:id="rId6"/>
              </a:rPr>
              <a:t>https://www.gotostage.com/channel/546a606c53a1459f81013a1f9c14d198/recording/cc5f17f3aa244604bbef21da8e52afad/watch?source=CHANNEL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1834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F3970-DCFF-4CF3-B26A-369EBE020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3598"/>
            <a:ext cx="8229600" cy="2736304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/>
              <a:t>“The difficulty lies not so much in developing new ideas as in escaping old ones”</a:t>
            </a:r>
          </a:p>
          <a:p>
            <a:pPr marL="0" indent="0" algn="r">
              <a:buNone/>
            </a:pPr>
            <a:r>
              <a:rPr lang="en-US" sz="2800" dirty="0"/>
              <a:t>John Maynard Keynes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1885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03C1C-6E3F-4623-9880-CF648ECE2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What do we mean by ‘resilience’?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42621-5842-4163-B631-7827BE9F7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9621"/>
            <a:ext cx="8229600" cy="2934327"/>
          </a:xfrm>
        </p:spPr>
        <p:txBody>
          <a:bodyPr/>
          <a:lstStyle/>
          <a:p>
            <a:pPr marL="0" indent="0" algn="ctr">
              <a:buNone/>
            </a:pPr>
            <a:r>
              <a:rPr lang="en-GB" i="1" dirty="0"/>
              <a:t>“Improved ability to anticipate, prepare for, respond and adapt to incremental change and sudden disruptions in order to </a:t>
            </a:r>
            <a:r>
              <a:rPr lang="en-GB" b="1" i="1" dirty="0">
                <a:solidFill>
                  <a:srgbClr val="FB4F14"/>
                </a:solidFill>
              </a:rPr>
              <a:t>survive</a:t>
            </a:r>
            <a:r>
              <a:rPr lang="en-GB" i="1" dirty="0"/>
              <a:t> and </a:t>
            </a:r>
            <a:r>
              <a:rPr lang="en-GB" b="1" i="1" dirty="0">
                <a:solidFill>
                  <a:srgbClr val="FB4F14"/>
                </a:solidFill>
              </a:rPr>
              <a:t>prosper</a:t>
            </a:r>
            <a:r>
              <a:rPr lang="en-GB" i="1" dirty="0"/>
              <a:t>”</a:t>
            </a:r>
          </a:p>
          <a:p>
            <a:pPr marL="0" indent="0" algn="ctr">
              <a:buNone/>
            </a:pPr>
            <a:r>
              <a:rPr lang="en-GB" dirty="0"/>
              <a:t>(Cranfield University, 2017)</a:t>
            </a:r>
          </a:p>
        </p:txBody>
      </p:sp>
    </p:spTree>
    <p:extLst>
      <p:ext uri="{BB962C8B-B14F-4D97-AF65-F5344CB8AC3E}">
        <p14:creationId xmlns:p14="http://schemas.microsoft.com/office/powerpoint/2010/main" val="679740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5A52F5-327A-4F36-A118-28107DEA2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987574"/>
            <a:ext cx="3411463" cy="19910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3563F4-60B0-41BA-B5E8-A8901BA37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Change is all around …</a:t>
            </a:r>
            <a:endParaRPr lang="en-GB" sz="4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B437A0-4AC9-469A-AA7C-D91117C73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29" y="1163010"/>
            <a:ext cx="3058467" cy="20119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383B3C-519E-48D6-99F3-6529DBA5A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3130" y="1097801"/>
            <a:ext cx="3106862" cy="2290460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57A9B41-8AE9-43C4-AE81-51C3910884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262675" y="3059164"/>
            <a:ext cx="1587492" cy="14941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E2F4ED-D8FE-4B8D-907F-E8F6811BC2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567" y="2643758"/>
            <a:ext cx="2970453" cy="16462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363122-6D08-4DD2-AA4A-690EB8D933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3748" y="2969818"/>
            <a:ext cx="1847850" cy="1685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53BDE1-7839-48A2-BBC7-B4404A5AD8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3974" y="2557968"/>
            <a:ext cx="242887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02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20E3F-C07B-43EE-99D2-4081201E2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Resilience building blocks</a:t>
            </a:r>
            <a:r>
              <a:rPr lang="en-US" dirty="0"/>
              <a:t>	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C710C-68FD-404B-891E-6CDB69808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Clear </a:t>
            </a:r>
            <a:r>
              <a:rPr lang="en-US" b="1" dirty="0">
                <a:solidFill>
                  <a:srgbClr val="FB4F14"/>
                </a:solidFill>
              </a:rPr>
              <a:t>mission</a:t>
            </a:r>
            <a:r>
              <a:rPr lang="en-US" dirty="0"/>
              <a:t> and strong </a:t>
            </a:r>
            <a:r>
              <a:rPr lang="en-US" b="1" dirty="0">
                <a:solidFill>
                  <a:srgbClr val="FB4F14"/>
                </a:solidFill>
              </a:rPr>
              <a:t>strategic planning</a:t>
            </a:r>
          </a:p>
          <a:p>
            <a:pPr>
              <a:lnSpc>
                <a:spcPct val="110000"/>
              </a:lnSpc>
            </a:pPr>
            <a:r>
              <a:rPr lang="en-US" dirty="0"/>
              <a:t>Financial </a:t>
            </a:r>
            <a:r>
              <a:rPr lang="en-US" b="1" dirty="0">
                <a:solidFill>
                  <a:srgbClr val="FB4F14"/>
                </a:solidFill>
              </a:rPr>
              <a:t>sustainability</a:t>
            </a:r>
          </a:p>
          <a:p>
            <a:pPr>
              <a:lnSpc>
                <a:spcPct val="110000"/>
              </a:lnSpc>
            </a:pPr>
            <a:r>
              <a:rPr lang="en-US" b="1" dirty="0">
                <a:solidFill>
                  <a:srgbClr val="FB4F14"/>
                </a:solidFill>
              </a:rPr>
              <a:t>People</a:t>
            </a:r>
            <a:r>
              <a:rPr lang="en-US" dirty="0"/>
              <a:t> and </a:t>
            </a:r>
            <a:r>
              <a:rPr lang="en-US" b="1" dirty="0">
                <a:solidFill>
                  <a:srgbClr val="FB4F14"/>
                </a:solidFill>
              </a:rPr>
              <a:t>culture</a:t>
            </a:r>
            <a:r>
              <a:rPr lang="en-US" dirty="0"/>
              <a:t> that meet the needs of the organisation</a:t>
            </a:r>
          </a:p>
          <a:p>
            <a:pPr>
              <a:lnSpc>
                <a:spcPct val="110000"/>
              </a:lnSpc>
            </a:pPr>
            <a:r>
              <a:rPr lang="en-US" dirty="0"/>
              <a:t>Effective </a:t>
            </a:r>
            <a:r>
              <a:rPr lang="en-US" b="1" dirty="0">
                <a:solidFill>
                  <a:srgbClr val="FB4F14"/>
                </a:solidFill>
              </a:rPr>
              <a:t>leadership</a:t>
            </a:r>
          </a:p>
          <a:p>
            <a:pPr>
              <a:lnSpc>
                <a:spcPct val="110000"/>
              </a:lnSpc>
            </a:pPr>
            <a:r>
              <a:rPr lang="en-US" dirty="0"/>
              <a:t>Operations </a:t>
            </a:r>
            <a:r>
              <a:rPr lang="en-US" b="1" dirty="0">
                <a:solidFill>
                  <a:srgbClr val="FB4F14"/>
                </a:solidFill>
              </a:rPr>
              <a:t>fit for purpose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0872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DD4C0-8095-4125-AFBC-E3D79384F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332" y="232383"/>
            <a:ext cx="8229600" cy="583573"/>
          </a:xfrm>
        </p:spPr>
        <p:txBody>
          <a:bodyPr>
            <a:noAutofit/>
          </a:bodyPr>
          <a:lstStyle/>
          <a:p>
            <a:r>
              <a:rPr lang="en-US" sz="4000" b="1" dirty="0"/>
              <a:t>Mission: setting priorities</a:t>
            </a:r>
            <a:endParaRPr lang="en-GB" sz="4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ED1626-7496-4D4A-BE68-52B09BF0B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463" y="232383"/>
            <a:ext cx="2101205" cy="11810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7B01E7-B993-4ACD-9C86-01B69AF893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2253" y="1413405"/>
            <a:ext cx="2342011" cy="34359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E3413E-424A-4E6A-B66A-69400D2ED214}"/>
              </a:ext>
            </a:extLst>
          </p:cNvPr>
          <p:cNvSpPr txBox="1"/>
          <p:nvPr/>
        </p:nvSpPr>
        <p:spPr>
          <a:xfrm>
            <a:off x="381332" y="939248"/>
            <a:ext cx="598226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Charitable objects: what </a:t>
            </a:r>
            <a:r>
              <a:rPr lang="en-US" sz="3200" b="1" dirty="0">
                <a:solidFill>
                  <a:srgbClr val="FB4F14"/>
                </a:solidFill>
              </a:rPr>
              <a:t>must</a:t>
            </a:r>
            <a:r>
              <a:rPr lang="en-US" sz="3200" dirty="0"/>
              <a:t> you do?</a:t>
            </a:r>
          </a:p>
          <a:p>
            <a:r>
              <a:rPr lang="en-US" sz="1000" dirty="0"/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2DF059-6ADA-4DA6-89FA-E6927CF030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725" y="2188374"/>
            <a:ext cx="6363635" cy="233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10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F7375-7EEF-4587-8BCB-4CB798CD4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09588"/>
          </a:xfrm>
        </p:spPr>
        <p:txBody>
          <a:bodyPr>
            <a:normAutofit/>
          </a:bodyPr>
          <a:lstStyle/>
          <a:p>
            <a:r>
              <a:rPr lang="en-US" sz="4000" b="1" dirty="0"/>
              <a:t>Strategic planning</a:t>
            </a:r>
            <a:endParaRPr lang="en-GB" sz="40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6AD74E4-EDA1-4D1A-9462-C2C57729B5B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688" y="915566"/>
            <a:ext cx="692311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023B7-6255-4CF5-AB5B-ADA9DD7BE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720496"/>
          </a:xfrm>
        </p:spPr>
        <p:txBody>
          <a:bodyPr>
            <a:normAutofit/>
          </a:bodyPr>
          <a:lstStyle/>
          <a:p>
            <a:r>
              <a:rPr lang="en-US" sz="4000" b="1" dirty="0"/>
              <a:t>Strategic Plan</a:t>
            </a:r>
            <a:endParaRPr lang="en-GB" sz="4000" b="1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C6665-E45E-493E-B252-049B1391D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42186"/>
            <a:ext cx="8507288" cy="352839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Do you have a </a:t>
            </a:r>
            <a:r>
              <a:rPr lang="en-US" b="1" dirty="0">
                <a:solidFill>
                  <a:srgbClr val="FB4F14"/>
                </a:solidFill>
              </a:rPr>
              <a:t>plan in place</a:t>
            </a:r>
            <a:r>
              <a:rPr lang="en-US" dirty="0"/>
              <a:t>?</a:t>
            </a:r>
          </a:p>
          <a:p>
            <a:r>
              <a:rPr lang="en-US" dirty="0"/>
              <a:t>How </a:t>
            </a:r>
            <a:r>
              <a:rPr lang="en-US" b="1" dirty="0">
                <a:solidFill>
                  <a:srgbClr val="FB4F14"/>
                </a:solidFill>
              </a:rPr>
              <a:t>far ahead </a:t>
            </a:r>
            <a:r>
              <a:rPr lang="en-US" dirty="0"/>
              <a:t>are you planning?</a:t>
            </a:r>
          </a:p>
          <a:p>
            <a:r>
              <a:rPr lang="en-US" b="1" dirty="0">
                <a:solidFill>
                  <a:srgbClr val="FB4F14"/>
                </a:solidFill>
              </a:rPr>
              <a:t>Process </a:t>
            </a:r>
            <a:r>
              <a:rPr lang="en-US" dirty="0">
                <a:solidFill>
                  <a:srgbClr val="002060"/>
                </a:solidFill>
              </a:rPr>
              <a:t>is as important as the plan</a:t>
            </a:r>
          </a:p>
          <a:p>
            <a:r>
              <a:rPr lang="en-US" dirty="0">
                <a:solidFill>
                  <a:srgbClr val="002060"/>
                </a:solidFill>
              </a:rPr>
              <a:t>Changing </a:t>
            </a:r>
            <a:r>
              <a:rPr lang="en-US" b="1" dirty="0">
                <a:solidFill>
                  <a:srgbClr val="FB4F14"/>
                </a:solidFill>
              </a:rPr>
              <a:t>environment, </a:t>
            </a:r>
            <a:r>
              <a:rPr lang="en-US" dirty="0">
                <a:solidFill>
                  <a:srgbClr val="002060"/>
                </a:solidFill>
              </a:rPr>
              <a:t>changing </a:t>
            </a:r>
            <a:r>
              <a:rPr lang="en-US" b="1" dirty="0">
                <a:solidFill>
                  <a:srgbClr val="FB4F14"/>
                </a:solidFill>
              </a:rPr>
              <a:t>organisation</a:t>
            </a:r>
          </a:p>
          <a:p>
            <a:r>
              <a:rPr lang="en-US" b="1" dirty="0">
                <a:solidFill>
                  <a:srgbClr val="FB4F14"/>
                </a:solidFill>
              </a:rPr>
              <a:t>Scenario </a:t>
            </a:r>
            <a:r>
              <a:rPr lang="en-US" dirty="0">
                <a:solidFill>
                  <a:srgbClr val="002060"/>
                </a:solidFill>
              </a:rPr>
              <a:t>planning</a:t>
            </a:r>
          </a:p>
          <a:p>
            <a:r>
              <a:rPr lang="en-US" dirty="0">
                <a:solidFill>
                  <a:srgbClr val="002060"/>
                </a:solidFill>
              </a:rPr>
              <a:t>What’s the next </a:t>
            </a:r>
            <a:r>
              <a:rPr lang="en-US" b="1" dirty="0">
                <a:solidFill>
                  <a:srgbClr val="FB4F14"/>
                </a:solidFill>
              </a:rPr>
              <a:t>‘what if’</a:t>
            </a:r>
            <a:r>
              <a:rPr lang="en-US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8173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430788-A51A-4516-AD41-CFDC6E276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615" y="411510"/>
            <a:ext cx="6774769" cy="392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711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93AB0C-A8A8-4687-BE39-6EC58A123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891720"/>
            <a:ext cx="6925117" cy="41859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4FAAA0-7924-4698-A487-E7CFAE4736A3}"/>
              </a:ext>
            </a:extLst>
          </p:cNvPr>
          <p:cNvSpPr txBox="1"/>
          <p:nvPr/>
        </p:nvSpPr>
        <p:spPr>
          <a:xfrm>
            <a:off x="323528" y="195486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B4F14"/>
                </a:solidFill>
              </a:rPr>
              <a:t>Forecasting</a:t>
            </a:r>
            <a:r>
              <a:rPr lang="en-US" sz="4000" b="1" dirty="0"/>
              <a:t> </a:t>
            </a:r>
            <a:r>
              <a:rPr lang="en-US" sz="4000" b="1" dirty="0">
                <a:solidFill>
                  <a:srgbClr val="002060"/>
                </a:solidFill>
              </a:rPr>
              <a:t>is vital</a:t>
            </a:r>
            <a:endParaRPr lang="en-GB" sz="4000" b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9C3678-AE31-4758-99BC-94A2DA1F7879}"/>
              </a:ext>
            </a:extLst>
          </p:cNvPr>
          <p:cNvSpPr txBox="1"/>
          <p:nvPr/>
        </p:nvSpPr>
        <p:spPr>
          <a:xfrm>
            <a:off x="323528" y="903372"/>
            <a:ext cx="1440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Secured income forecast is base for different income scenarios</a:t>
            </a:r>
          </a:p>
          <a:p>
            <a:endParaRPr lang="en-US" dirty="0"/>
          </a:p>
          <a:p>
            <a:r>
              <a:rPr lang="en-US" dirty="0"/>
              <a:t>What’s your Plan B?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1906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ranfield Trust">
      <a:dk1>
        <a:srgbClr val="1E1656"/>
      </a:dk1>
      <a:lt1>
        <a:srgbClr val="FFFFFF"/>
      </a:lt1>
      <a:dk2>
        <a:srgbClr val="002060"/>
      </a:dk2>
      <a:lt2>
        <a:srgbClr val="FFFFFF"/>
      </a:lt2>
      <a:accent1>
        <a:srgbClr val="FB4F14"/>
      </a:accent1>
      <a:accent2>
        <a:srgbClr val="FECB00"/>
      </a:accent2>
      <a:accent3>
        <a:srgbClr val="00B0CA"/>
      </a:accent3>
      <a:accent4>
        <a:srgbClr val="1E1656"/>
      </a:accent4>
      <a:accent5>
        <a:srgbClr val="4F2D7F"/>
      </a:accent5>
      <a:accent6>
        <a:srgbClr val="A90061"/>
      </a:accent6>
      <a:hlink>
        <a:srgbClr val="007AC9"/>
      </a:hlink>
      <a:folHlink>
        <a:srgbClr val="7BBBB2"/>
      </a:folHlink>
    </a:clrScheme>
    <a:fontScheme name="Cranfield Trust">
      <a:majorFont>
        <a:latin typeface="Red Hat Display"/>
        <a:ea typeface=""/>
        <a:cs typeface=""/>
      </a:majorFont>
      <a:minorFont>
        <a:latin typeface="Red Hat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ranfield Trust">
      <a:dk1>
        <a:srgbClr val="1E1656"/>
      </a:dk1>
      <a:lt1>
        <a:srgbClr val="FFFFFF"/>
      </a:lt1>
      <a:dk2>
        <a:srgbClr val="002060"/>
      </a:dk2>
      <a:lt2>
        <a:srgbClr val="FFFFFF"/>
      </a:lt2>
      <a:accent1>
        <a:srgbClr val="FB4F14"/>
      </a:accent1>
      <a:accent2>
        <a:srgbClr val="FECB00"/>
      </a:accent2>
      <a:accent3>
        <a:srgbClr val="00B0CA"/>
      </a:accent3>
      <a:accent4>
        <a:srgbClr val="1E1656"/>
      </a:accent4>
      <a:accent5>
        <a:srgbClr val="4F2D7F"/>
      </a:accent5>
      <a:accent6>
        <a:srgbClr val="A90061"/>
      </a:accent6>
      <a:hlink>
        <a:srgbClr val="007AC9"/>
      </a:hlink>
      <a:folHlink>
        <a:srgbClr val="7BBBB2"/>
      </a:folHlink>
    </a:clrScheme>
    <a:fontScheme name="Cranfield Trust">
      <a:majorFont>
        <a:latin typeface="Red Hat Display"/>
        <a:ea typeface=""/>
        <a:cs typeface=""/>
      </a:majorFont>
      <a:minorFont>
        <a:latin typeface="Red Hat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F56EDC4948A041B47FA97357F85832" ma:contentTypeVersion="11" ma:contentTypeDescription="Create a new document." ma:contentTypeScope="" ma:versionID="4b4aa1fef8b753415be6eee1b4d72882">
  <xsd:schema xmlns:xsd="http://www.w3.org/2001/XMLSchema" xmlns:xs="http://www.w3.org/2001/XMLSchema" xmlns:p="http://schemas.microsoft.com/office/2006/metadata/properties" xmlns:ns3="22003745-ae04-4d45-9431-631490a06f13" targetNamespace="http://schemas.microsoft.com/office/2006/metadata/properties" ma:root="true" ma:fieldsID="014c46be17ebf89f8ec63205bac8d52a" ns3:_="">
    <xsd:import namespace="22003745-ae04-4d45-9431-631490a06f1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OCR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003745-ae04-4d45-9431-631490a06f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E03A83-7AAC-4150-8DBE-564E6E36896D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schemas.microsoft.com/office/2006/metadata/properties"/>
    <ds:schemaRef ds:uri="22003745-ae04-4d45-9431-631490a06f13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B8091F5-A961-48FF-A35B-F5A4D1EB90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2AB49E-DBE4-4C00-B60F-5FC8E109FC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003745-ae04-4d45-9431-631490a06f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2122</TotalTime>
  <Words>668</Words>
  <Application>Microsoft Office PowerPoint</Application>
  <PresentationFormat>On-screen Show (16:9)</PresentationFormat>
  <Paragraphs>111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Red Hat Display</vt:lpstr>
      <vt:lpstr>Wingdings</vt:lpstr>
      <vt:lpstr>Office Theme</vt:lpstr>
      <vt:lpstr>1_Office Theme</vt:lpstr>
      <vt:lpstr> </vt:lpstr>
      <vt:lpstr>What do we mean by ‘resilience’?</vt:lpstr>
      <vt:lpstr>Change is all around …</vt:lpstr>
      <vt:lpstr>Resilience building blocks </vt:lpstr>
      <vt:lpstr>Mission: setting priorities</vt:lpstr>
      <vt:lpstr>Strategic planning</vt:lpstr>
      <vt:lpstr>Strategic Plan</vt:lpstr>
      <vt:lpstr>PowerPoint Presentation</vt:lpstr>
      <vt:lpstr>PowerPoint Presentation</vt:lpstr>
      <vt:lpstr>PowerPoint Presentation</vt:lpstr>
      <vt:lpstr>PowerPoint Presentation</vt:lpstr>
      <vt:lpstr>Understanding costs</vt:lpstr>
      <vt:lpstr>People, organisation, culture: change</vt:lpstr>
      <vt:lpstr>Working together, meeting needs</vt:lpstr>
      <vt:lpstr>Sources of support</vt:lpstr>
      <vt:lpstr>Get started …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Camilla Wheal</cp:lastModifiedBy>
  <cp:revision>57</cp:revision>
  <dcterms:created xsi:type="dcterms:W3CDTF">2022-12-13T11:07:56Z</dcterms:created>
  <dcterms:modified xsi:type="dcterms:W3CDTF">2025-07-22T20:07:18Z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0x01010036F56EDC4948A041B47FA97357F85832</vt:lpwstr>
  </property>
</Properties>
</file>