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5" r:id="rId2"/>
    <p:sldId id="288" r:id="rId3"/>
    <p:sldId id="289" r:id="rId4"/>
    <p:sldId id="282" r:id="rId5"/>
    <p:sldId id="321" r:id="rId6"/>
    <p:sldId id="307" r:id="rId7"/>
    <p:sldId id="302" r:id="rId8"/>
    <p:sldId id="311" r:id="rId9"/>
    <p:sldId id="287" r:id="rId10"/>
    <p:sldId id="292" r:id="rId11"/>
    <p:sldId id="306" r:id="rId12"/>
    <p:sldId id="305" r:id="rId13"/>
    <p:sldId id="308" r:id="rId14"/>
    <p:sldId id="319" r:id="rId15"/>
    <p:sldId id="323" r:id="rId16"/>
    <p:sldId id="315" r:id="rId17"/>
    <p:sldId id="316" r:id="rId18"/>
    <p:sldId id="322" r:id="rId19"/>
    <p:sldId id="326" r:id="rId20"/>
    <p:sldId id="324" r:id="rId21"/>
    <p:sldId id="314" r:id="rId22"/>
    <p:sldId id="312" r:id="rId23"/>
  </p:sldIdLst>
  <p:sldSz cx="18288000" cy="10287000"/>
  <p:notesSz cx="6858000" cy="9144000"/>
  <p:embeddedFontLst>
    <p:embeddedFont>
      <p:font typeface="Gill Sans MT" panose="020B0502020104020203" pitchFamily="3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Open Sauce"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VA pres" id="{AC2A6AA0-0454-4580-A067-CD545A98857F}">
          <p14:sldIdLst>
            <p14:sldId id="285"/>
            <p14:sldId id="288"/>
            <p14:sldId id="289"/>
            <p14:sldId id="282"/>
            <p14:sldId id="321"/>
            <p14:sldId id="307"/>
            <p14:sldId id="302"/>
            <p14:sldId id="311"/>
            <p14:sldId id="287"/>
            <p14:sldId id="292"/>
            <p14:sldId id="306"/>
            <p14:sldId id="305"/>
            <p14:sldId id="308"/>
            <p14:sldId id="319"/>
            <p14:sldId id="323"/>
            <p14:sldId id="315"/>
            <p14:sldId id="316"/>
            <p14:sldId id="322"/>
            <p14:sldId id="326"/>
            <p14:sldId id="324"/>
            <p14:sldId id="314"/>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69"/>
    <a:srgbClr val="DC6439"/>
    <a:srgbClr val="F5D8CD"/>
    <a:srgbClr val="757575"/>
    <a:srgbClr val="F7E1D9"/>
    <a:srgbClr val="A8A6A6"/>
    <a:srgbClr val="D6E0E1"/>
    <a:srgbClr val="B999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22" autoAdjust="0"/>
  </p:normalViewPr>
  <p:slideViewPr>
    <p:cSldViewPr>
      <p:cViewPr varScale="1">
        <p:scale>
          <a:sx n="52" d="100"/>
          <a:sy n="52" d="100"/>
        </p:scale>
        <p:origin x="81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sv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hyperlink" Target="https://linkuplondon.org/organisations/" TargetMode="External"/><Relationship Id="rId3" Type="http://schemas.openxmlformats.org/officeDocument/2006/relationships/image" Target="../media/image3.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sv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jpe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22E5-D864-F431-FEC1-D2E557FDEBE6}"/>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D67EBC2-51A9-D6FE-84D5-86B43E79A50A}"/>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grpSp>
        <p:nvGrpSpPr>
          <p:cNvPr id="4" name="Group 4">
            <a:extLst>
              <a:ext uri="{FF2B5EF4-FFF2-40B4-BE49-F238E27FC236}">
                <a16:creationId xmlns:a16="http://schemas.microsoft.com/office/drawing/2014/main" id="{CAD7F6A4-314D-8F9B-48BE-1D93FEDC8906}"/>
              </a:ext>
            </a:extLst>
          </p:cNvPr>
          <p:cNvGrpSpPr/>
          <p:nvPr/>
        </p:nvGrpSpPr>
        <p:grpSpPr>
          <a:xfrm>
            <a:off x="127340" y="0"/>
            <a:ext cx="6936772" cy="10325098"/>
            <a:chOff x="-24035" y="0"/>
            <a:chExt cx="9249030" cy="13766797"/>
          </a:xfrm>
        </p:grpSpPr>
        <p:pic>
          <p:nvPicPr>
            <p:cNvPr id="5" name="Picture 5">
              <a:extLst>
                <a:ext uri="{FF2B5EF4-FFF2-40B4-BE49-F238E27FC236}">
                  <a16:creationId xmlns:a16="http://schemas.microsoft.com/office/drawing/2014/main" id="{115B8BD7-EFAD-E3C5-9566-68178D852AC3}"/>
                </a:ext>
              </a:extLst>
            </p:cNvPr>
            <p:cNvPicPr>
              <a:picLocks noChangeAspect="1"/>
            </p:cNvPicPr>
            <p:nvPr/>
          </p:nvPicPr>
          <p:blipFill>
            <a:blip>
              <a:extLst>
                <a:ext uri="{96DAC541-7B7A-43D3-8B79-37D633B846F1}">
                  <asvg:svgBlip xmlns:asvg="http://schemas.microsoft.com/office/drawing/2016/SVG/main" r:embed="rId3"/>
                </a:ext>
              </a:extLst>
            </a:blip>
            <a:srcRect l="2099" r="2099"/>
            <a:stretch/>
          </p:blipFill>
          <p:spPr>
            <a:xfrm>
              <a:off x="-24035" y="0"/>
              <a:ext cx="9249030" cy="13766797"/>
            </a:xfrm>
            <a:prstGeom prst="rect">
              <a:avLst/>
            </a:prstGeom>
          </p:spPr>
        </p:pic>
      </p:grpSp>
      <p:sp>
        <p:nvSpPr>
          <p:cNvPr id="6" name="Freeform 6">
            <a:extLst>
              <a:ext uri="{FF2B5EF4-FFF2-40B4-BE49-F238E27FC236}">
                <a16:creationId xmlns:a16="http://schemas.microsoft.com/office/drawing/2014/main" id="{ACF21E91-E678-BF7C-6AD2-9642B503BBE8}"/>
              </a:ext>
            </a:extLst>
          </p:cNvPr>
          <p:cNvSpPr/>
          <p:nvPr/>
        </p:nvSpPr>
        <p:spPr>
          <a:xfrm rot="-5400000">
            <a:off x="16985894" y="9222143"/>
            <a:ext cx="303425" cy="551682"/>
          </a:xfrm>
          <a:custGeom>
            <a:avLst/>
            <a:gdLst/>
            <a:ahLst/>
            <a:cxnLst/>
            <a:rect l="l" t="t" r="r" b="b"/>
            <a:pathLst>
              <a:path w="303425" h="551682">
                <a:moveTo>
                  <a:pt x="0" y="0"/>
                </a:moveTo>
                <a:lnTo>
                  <a:pt x="303425" y="0"/>
                </a:lnTo>
                <a:lnTo>
                  <a:pt x="303425" y="551682"/>
                </a:lnTo>
                <a:lnTo>
                  <a:pt x="0" y="551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9D83C47F-38A1-A354-203A-0231319A7C72}"/>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5"/>
            <a:stretch>
              <a:fillRect/>
            </a:stretch>
          </a:blipFill>
        </p:spPr>
        <p:txBody>
          <a:bodyPr/>
          <a:lstStyle/>
          <a:p>
            <a:endParaRPr lang="en-GB"/>
          </a:p>
        </p:txBody>
      </p:sp>
      <p:sp>
        <p:nvSpPr>
          <p:cNvPr id="8" name="TextBox 8">
            <a:extLst>
              <a:ext uri="{FF2B5EF4-FFF2-40B4-BE49-F238E27FC236}">
                <a16:creationId xmlns:a16="http://schemas.microsoft.com/office/drawing/2014/main" id="{38D987AC-7272-EBFC-22B0-148337CD2840}"/>
              </a:ext>
            </a:extLst>
          </p:cNvPr>
          <p:cNvSpPr txBox="1"/>
          <p:nvPr/>
        </p:nvSpPr>
        <p:spPr>
          <a:xfrm>
            <a:off x="7833784" y="3331453"/>
            <a:ext cx="10066819" cy="1227067"/>
          </a:xfrm>
          <a:prstGeom prst="rect">
            <a:avLst/>
          </a:prstGeom>
        </p:spPr>
        <p:txBody>
          <a:bodyPr lIns="0" tIns="0" rIns="0" bIns="0" rtlCol="0" anchor="t">
            <a:spAutoFit/>
          </a:bodyPr>
          <a:lstStyle/>
          <a:p>
            <a:pPr algn="l">
              <a:lnSpc>
                <a:spcPts val="10639"/>
              </a:lnSpc>
            </a:pPr>
            <a:r>
              <a:rPr lang="en-US" sz="7599" b="1" spc="379" dirty="0">
                <a:solidFill>
                  <a:srgbClr val="DC6439"/>
                </a:solidFill>
                <a:latin typeface="Lato" panose="020F0502020204030203" pitchFamily="34" charset="0"/>
                <a:ea typeface="Open Sans" pitchFamily="2" charset="0"/>
                <a:cs typeface="Open Sans" pitchFamily="2" charset="0"/>
                <a:sym typeface="League Spartan"/>
              </a:rPr>
              <a:t>LINK UP LONDON</a:t>
            </a:r>
            <a:endParaRPr lang="en-US" sz="7599" b="1" spc="379" dirty="0">
              <a:solidFill>
                <a:srgbClr val="767676"/>
              </a:solidFill>
              <a:latin typeface="Lato" panose="020F0502020204030203" pitchFamily="34" charset="0"/>
              <a:ea typeface="Open Sans" pitchFamily="2" charset="0"/>
              <a:cs typeface="Open Sans" pitchFamily="2" charset="0"/>
              <a:sym typeface="League Spartan"/>
            </a:endParaRPr>
          </a:p>
        </p:txBody>
      </p:sp>
      <p:sp>
        <p:nvSpPr>
          <p:cNvPr id="11" name="TextBox 11">
            <a:extLst>
              <a:ext uri="{FF2B5EF4-FFF2-40B4-BE49-F238E27FC236}">
                <a16:creationId xmlns:a16="http://schemas.microsoft.com/office/drawing/2014/main" id="{C2BFB31D-22D2-BE8E-4D1A-591AF66AE34F}"/>
              </a:ext>
            </a:extLst>
          </p:cNvPr>
          <p:cNvSpPr txBox="1"/>
          <p:nvPr/>
        </p:nvSpPr>
        <p:spPr>
          <a:xfrm>
            <a:off x="7833784" y="4809657"/>
            <a:ext cx="10526809" cy="1485663"/>
          </a:xfrm>
          <a:prstGeom prst="rect">
            <a:avLst/>
          </a:prstGeom>
        </p:spPr>
        <p:txBody>
          <a:bodyPr lIns="0" tIns="0" rIns="0" bIns="0" rtlCol="0" anchor="t">
            <a:spAutoFit/>
          </a:bodyPr>
          <a:lstStyle/>
          <a:p>
            <a:pPr algn="l">
              <a:lnSpc>
                <a:spcPts val="5880"/>
              </a:lnSpc>
            </a:pPr>
            <a:r>
              <a:rPr lang="en-US" sz="4200" b="1" spc="210" dirty="0">
                <a:solidFill>
                  <a:srgbClr val="767676"/>
                </a:solidFill>
                <a:latin typeface="Lato" panose="020F0502020204030203" pitchFamily="34" charset="0"/>
                <a:ea typeface="Open Sans" pitchFamily="2" charset="0"/>
                <a:cs typeface="Open Sans" pitchFamily="2" charset="0"/>
                <a:sym typeface="League Spartan"/>
              </a:rPr>
              <a:t>THE OPPORTUNITY</a:t>
            </a:r>
          </a:p>
          <a:p>
            <a:pPr algn="l">
              <a:lnSpc>
                <a:spcPts val="5880"/>
              </a:lnSpc>
            </a:pPr>
            <a:r>
              <a:rPr lang="en-US" sz="4200" b="1" spc="210" dirty="0">
                <a:solidFill>
                  <a:srgbClr val="767676"/>
                </a:solidFill>
                <a:latin typeface="Lato" panose="020F0502020204030203" pitchFamily="34" charset="0"/>
                <a:ea typeface="Open Sans" pitchFamily="2" charset="0"/>
                <a:cs typeface="Open Sans" pitchFamily="2" charset="0"/>
                <a:sym typeface="League Spartan"/>
              </a:rPr>
              <a:t>IN SKILLED VOLUNTEERING</a:t>
            </a:r>
          </a:p>
        </p:txBody>
      </p:sp>
      <p:sp>
        <p:nvSpPr>
          <p:cNvPr id="12" name="TextBox 12">
            <a:extLst>
              <a:ext uri="{FF2B5EF4-FFF2-40B4-BE49-F238E27FC236}">
                <a16:creationId xmlns:a16="http://schemas.microsoft.com/office/drawing/2014/main" id="{E771ECCF-CCD7-47DC-CE01-CC5F8ECA941E}"/>
              </a:ext>
            </a:extLst>
          </p:cNvPr>
          <p:cNvSpPr txBox="1"/>
          <p:nvPr/>
        </p:nvSpPr>
        <p:spPr>
          <a:xfrm>
            <a:off x="10812002" y="7144262"/>
            <a:ext cx="3310533" cy="979755"/>
          </a:xfrm>
          <a:prstGeom prst="rect">
            <a:avLst/>
          </a:prstGeom>
        </p:spPr>
        <p:txBody>
          <a:bodyPr lIns="0" tIns="0" rIns="0" bIns="0" rtlCol="0" anchor="t">
            <a:spAutoFit/>
          </a:bodyPr>
          <a:lstStyle/>
          <a:p>
            <a:pPr algn="ctr">
              <a:lnSpc>
                <a:spcPts val="3762"/>
              </a:lnSpc>
              <a:spcBef>
                <a:spcPct val="0"/>
              </a:spcBef>
            </a:pPr>
            <a:r>
              <a:rPr lang="en-US" sz="3300" b="1" dirty="0">
                <a:solidFill>
                  <a:srgbClr val="767676"/>
                </a:solidFill>
                <a:latin typeface="Lato" panose="020F0502020204030203" pitchFamily="34" charset="0"/>
                <a:ea typeface="League Spartan"/>
                <a:cs typeface="League Spartan"/>
                <a:sym typeface="League Spartan"/>
              </a:rPr>
              <a:t>9</a:t>
            </a:r>
            <a:r>
              <a:rPr lang="en-US" sz="3300" b="1" baseline="30000" dirty="0">
                <a:solidFill>
                  <a:srgbClr val="767676"/>
                </a:solidFill>
                <a:latin typeface="Lato" panose="020F0502020204030203" pitchFamily="34" charset="0"/>
                <a:ea typeface="League Spartan"/>
                <a:cs typeface="League Spartan"/>
                <a:sym typeface="League Spartan"/>
              </a:rPr>
              <a:t>TH</a:t>
            </a:r>
            <a:r>
              <a:rPr lang="en-US" sz="3300" b="1" dirty="0">
                <a:solidFill>
                  <a:srgbClr val="767676"/>
                </a:solidFill>
                <a:latin typeface="Lato" panose="020F0502020204030203" pitchFamily="34" charset="0"/>
                <a:ea typeface="League Spartan"/>
                <a:cs typeface="League Spartan"/>
                <a:sym typeface="League Spartan"/>
              </a:rPr>
              <a:t> JUNE</a:t>
            </a:r>
          </a:p>
          <a:p>
            <a:pPr algn="ctr">
              <a:lnSpc>
                <a:spcPts val="3762"/>
              </a:lnSpc>
              <a:spcBef>
                <a:spcPct val="0"/>
              </a:spcBef>
            </a:pPr>
            <a:r>
              <a:rPr lang="en-US" sz="3300" b="1" dirty="0">
                <a:solidFill>
                  <a:srgbClr val="767676"/>
                </a:solidFill>
                <a:latin typeface="Lato" panose="020F0502020204030203" pitchFamily="34" charset="0"/>
                <a:ea typeface="League Spartan"/>
                <a:cs typeface="League Spartan"/>
                <a:sym typeface="League Spartan"/>
              </a:rPr>
              <a:t> 2026</a:t>
            </a:r>
          </a:p>
        </p:txBody>
      </p:sp>
      <p:grpSp>
        <p:nvGrpSpPr>
          <p:cNvPr id="2" name="Group 10">
            <a:extLst>
              <a:ext uri="{FF2B5EF4-FFF2-40B4-BE49-F238E27FC236}">
                <a16:creationId xmlns:a16="http://schemas.microsoft.com/office/drawing/2014/main" id="{485D4B78-07C3-8AD4-7F0B-731BCA80474E}"/>
              </a:ext>
            </a:extLst>
          </p:cNvPr>
          <p:cNvGrpSpPr/>
          <p:nvPr/>
        </p:nvGrpSpPr>
        <p:grpSpPr>
          <a:xfrm>
            <a:off x="-435918" y="-1052913"/>
            <a:ext cx="883021" cy="11619553"/>
            <a:chOff x="0" y="0"/>
            <a:chExt cx="322129" cy="4238845"/>
          </a:xfrm>
        </p:grpSpPr>
        <p:sp>
          <p:nvSpPr>
            <p:cNvPr id="15" name="Freeform 11">
              <a:extLst>
                <a:ext uri="{FF2B5EF4-FFF2-40B4-BE49-F238E27FC236}">
                  <a16:creationId xmlns:a16="http://schemas.microsoft.com/office/drawing/2014/main" id="{72496349-112C-043E-363A-313463676DEE}"/>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Tree>
    <p:extLst>
      <p:ext uri="{BB962C8B-B14F-4D97-AF65-F5344CB8AC3E}">
        <p14:creationId xmlns:p14="http://schemas.microsoft.com/office/powerpoint/2010/main" val="296459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46C1-D3CC-82F7-5562-0E09901BD833}"/>
            </a:ext>
          </a:extLst>
        </p:cNvPr>
        <p:cNvGrpSpPr/>
        <p:nvPr/>
      </p:nvGrpSpPr>
      <p:grpSpPr>
        <a:xfrm>
          <a:off x="0" y="0"/>
          <a:ext cx="0" cy="0"/>
          <a:chOff x="0" y="0"/>
          <a:chExt cx="0" cy="0"/>
        </a:xfrm>
      </p:grpSpPr>
      <p:sp>
        <p:nvSpPr>
          <p:cNvPr id="20" name="Freeform 3">
            <a:extLst>
              <a:ext uri="{FF2B5EF4-FFF2-40B4-BE49-F238E27FC236}">
                <a16:creationId xmlns:a16="http://schemas.microsoft.com/office/drawing/2014/main" id="{EB02015E-6610-CB62-0EFC-816D390DBEBA}"/>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46F72683-EEBC-326B-37CF-2EA8633ADDF8}"/>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3" name="TextBox 2">
            <a:extLst>
              <a:ext uri="{FF2B5EF4-FFF2-40B4-BE49-F238E27FC236}">
                <a16:creationId xmlns:a16="http://schemas.microsoft.com/office/drawing/2014/main" id="{A8588367-96F2-BAA9-300B-4C767F089925}"/>
              </a:ext>
            </a:extLst>
          </p:cNvPr>
          <p:cNvSpPr txBox="1"/>
          <p:nvPr/>
        </p:nvSpPr>
        <p:spPr>
          <a:xfrm>
            <a:off x="2190429" y="4278760"/>
            <a:ext cx="3564684" cy="1338828"/>
          </a:xfrm>
          <a:prstGeom prst="rect">
            <a:avLst/>
          </a:prstGeom>
          <a:noFill/>
        </p:spPr>
        <p:txBody>
          <a:bodyPr wrap="square" rtlCol="0">
            <a:spAutoFit/>
          </a:bodyPr>
          <a:lstStyle/>
          <a:p>
            <a:r>
              <a:rPr lang="en-GB" sz="8100" b="1" dirty="0">
                <a:solidFill>
                  <a:srgbClr val="DC6439"/>
                </a:solidFill>
                <a:latin typeface="Lato" panose="020F0502020204030203" pitchFamily="34" charset="0"/>
              </a:rPr>
              <a:t>&gt;90%</a:t>
            </a:r>
          </a:p>
        </p:txBody>
      </p:sp>
      <p:sp>
        <p:nvSpPr>
          <p:cNvPr id="5" name="TextBox 4">
            <a:extLst>
              <a:ext uri="{FF2B5EF4-FFF2-40B4-BE49-F238E27FC236}">
                <a16:creationId xmlns:a16="http://schemas.microsoft.com/office/drawing/2014/main" id="{11E97E37-CC11-5C99-ED72-A4645F0227FE}"/>
              </a:ext>
            </a:extLst>
          </p:cNvPr>
          <p:cNvSpPr txBox="1"/>
          <p:nvPr/>
        </p:nvSpPr>
        <p:spPr>
          <a:xfrm>
            <a:off x="1538318" y="5917507"/>
            <a:ext cx="4437509" cy="1015663"/>
          </a:xfrm>
          <a:prstGeom prst="rect">
            <a:avLst/>
          </a:prstGeom>
          <a:noFill/>
        </p:spPr>
        <p:txBody>
          <a:bodyPr wrap="square" rtlCol="0">
            <a:spAutoFit/>
          </a:bodyPr>
          <a:lstStyle/>
          <a:p>
            <a:pPr algn="ctr"/>
            <a:r>
              <a:rPr lang="en-GB" sz="3000" b="1" dirty="0">
                <a:solidFill>
                  <a:srgbClr val="DC6439"/>
                </a:solidFill>
                <a:latin typeface="Lato" panose="020F0502020204030203" pitchFamily="34" charset="0"/>
              </a:rPr>
              <a:t>improved service delivery</a:t>
            </a:r>
          </a:p>
        </p:txBody>
      </p:sp>
      <p:sp>
        <p:nvSpPr>
          <p:cNvPr id="6" name="TextBox 5">
            <a:extLst>
              <a:ext uri="{FF2B5EF4-FFF2-40B4-BE49-F238E27FC236}">
                <a16:creationId xmlns:a16="http://schemas.microsoft.com/office/drawing/2014/main" id="{013BF50B-5DE1-30B9-2374-FB62A1A6C309}"/>
              </a:ext>
            </a:extLst>
          </p:cNvPr>
          <p:cNvSpPr txBox="1"/>
          <p:nvPr/>
        </p:nvSpPr>
        <p:spPr>
          <a:xfrm>
            <a:off x="8053699" y="4265155"/>
            <a:ext cx="2822627" cy="1338828"/>
          </a:xfrm>
          <a:prstGeom prst="rect">
            <a:avLst/>
          </a:prstGeom>
          <a:noFill/>
        </p:spPr>
        <p:txBody>
          <a:bodyPr wrap="square" rtlCol="0">
            <a:spAutoFit/>
          </a:bodyPr>
          <a:lstStyle/>
          <a:p>
            <a:r>
              <a:rPr lang="en-GB" sz="8100" b="1" dirty="0">
                <a:solidFill>
                  <a:srgbClr val="DC6439"/>
                </a:solidFill>
                <a:latin typeface="Lato" panose="020F0502020204030203" pitchFamily="34" charset="0"/>
              </a:rPr>
              <a:t>62%</a:t>
            </a:r>
          </a:p>
        </p:txBody>
      </p:sp>
      <p:sp>
        <p:nvSpPr>
          <p:cNvPr id="8" name="TextBox 7">
            <a:extLst>
              <a:ext uri="{FF2B5EF4-FFF2-40B4-BE49-F238E27FC236}">
                <a16:creationId xmlns:a16="http://schemas.microsoft.com/office/drawing/2014/main" id="{AEB27D9C-AF08-66E9-F9FD-9270ABC96E28}"/>
              </a:ext>
            </a:extLst>
          </p:cNvPr>
          <p:cNvSpPr txBox="1"/>
          <p:nvPr/>
        </p:nvSpPr>
        <p:spPr>
          <a:xfrm>
            <a:off x="6561647" y="5908190"/>
            <a:ext cx="4867161" cy="1015663"/>
          </a:xfrm>
          <a:prstGeom prst="rect">
            <a:avLst/>
          </a:prstGeom>
          <a:noFill/>
        </p:spPr>
        <p:txBody>
          <a:bodyPr wrap="square" rtlCol="0">
            <a:spAutoFit/>
          </a:bodyPr>
          <a:lstStyle/>
          <a:p>
            <a:pPr algn="ctr"/>
            <a:r>
              <a:rPr lang="en-GB" sz="3000" b="1" dirty="0">
                <a:solidFill>
                  <a:srgbClr val="DC6439"/>
                </a:solidFill>
                <a:latin typeface="Lato" panose="020F0502020204030203" pitchFamily="34" charset="0"/>
              </a:rPr>
              <a:t>saved money</a:t>
            </a:r>
            <a:r>
              <a:rPr lang="en-GB" sz="3000" dirty="0">
                <a:solidFill>
                  <a:srgbClr val="DC6439"/>
                </a:solidFill>
                <a:latin typeface="Lato" panose="020F0502020204030203" pitchFamily="34" charset="0"/>
              </a:rPr>
              <a:t> as a result of improved efficiencies</a:t>
            </a:r>
          </a:p>
        </p:txBody>
      </p:sp>
      <p:sp>
        <p:nvSpPr>
          <p:cNvPr id="9" name="TextBox 8">
            <a:extLst>
              <a:ext uri="{FF2B5EF4-FFF2-40B4-BE49-F238E27FC236}">
                <a16:creationId xmlns:a16="http://schemas.microsoft.com/office/drawing/2014/main" id="{F5CC03F5-DC89-065A-1953-3A3170698A42}"/>
              </a:ext>
            </a:extLst>
          </p:cNvPr>
          <p:cNvSpPr txBox="1"/>
          <p:nvPr/>
        </p:nvSpPr>
        <p:spPr>
          <a:xfrm>
            <a:off x="13174912" y="4278759"/>
            <a:ext cx="3133289" cy="1338828"/>
          </a:xfrm>
          <a:prstGeom prst="rect">
            <a:avLst/>
          </a:prstGeom>
          <a:noFill/>
        </p:spPr>
        <p:txBody>
          <a:bodyPr wrap="square" rtlCol="0">
            <a:spAutoFit/>
          </a:bodyPr>
          <a:lstStyle/>
          <a:p>
            <a:r>
              <a:rPr lang="en-GB" sz="8100" b="1" dirty="0">
                <a:solidFill>
                  <a:srgbClr val="DC6439"/>
                </a:solidFill>
                <a:latin typeface="Lato" panose="020F0502020204030203" pitchFamily="34" charset="0"/>
              </a:rPr>
              <a:t>39%</a:t>
            </a:r>
          </a:p>
        </p:txBody>
      </p:sp>
      <p:sp>
        <p:nvSpPr>
          <p:cNvPr id="10" name="TextBox 9">
            <a:extLst>
              <a:ext uri="{FF2B5EF4-FFF2-40B4-BE49-F238E27FC236}">
                <a16:creationId xmlns:a16="http://schemas.microsoft.com/office/drawing/2014/main" id="{D9FE64CA-1B54-1031-D451-68894AD7D95D}"/>
              </a:ext>
            </a:extLst>
          </p:cNvPr>
          <p:cNvSpPr txBox="1"/>
          <p:nvPr/>
        </p:nvSpPr>
        <p:spPr>
          <a:xfrm>
            <a:off x="11827560" y="5908190"/>
            <a:ext cx="4867161" cy="1015663"/>
          </a:xfrm>
          <a:prstGeom prst="rect">
            <a:avLst/>
          </a:prstGeom>
          <a:noFill/>
        </p:spPr>
        <p:txBody>
          <a:bodyPr wrap="square" rtlCol="0">
            <a:spAutoFit/>
          </a:bodyPr>
          <a:lstStyle/>
          <a:p>
            <a:pPr algn="ctr"/>
            <a:r>
              <a:rPr lang="en-GB" sz="3000" dirty="0">
                <a:solidFill>
                  <a:srgbClr val="DC6439"/>
                </a:solidFill>
                <a:latin typeface="Lato" panose="020F0502020204030203" pitchFamily="34" charset="0"/>
              </a:rPr>
              <a:t>opened up </a:t>
            </a:r>
            <a:r>
              <a:rPr lang="en-GB" sz="3000" b="1" dirty="0">
                <a:solidFill>
                  <a:srgbClr val="DC6439"/>
                </a:solidFill>
                <a:latin typeface="Lato" panose="020F0502020204030203" pitchFamily="34" charset="0"/>
              </a:rPr>
              <a:t>new fundraising </a:t>
            </a:r>
            <a:r>
              <a:rPr lang="en-GB" sz="3000" dirty="0">
                <a:solidFill>
                  <a:srgbClr val="DC6439"/>
                </a:solidFill>
                <a:latin typeface="Lato" panose="020F0502020204030203" pitchFamily="34" charset="0"/>
              </a:rPr>
              <a:t>streams </a:t>
            </a:r>
          </a:p>
        </p:txBody>
      </p:sp>
      <p:sp>
        <p:nvSpPr>
          <p:cNvPr id="12" name="TextBox 11">
            <a:extLst>
              <a:ext uri="{FF2B5EF4-FFF2-40B4-BE49-F238E27FC236}">
                <a16:creationId xmlns:a16="http://schemas.microsoft.com/office/drawing/2014/main" id="{360FDB92-BB6B-CED9-1592-5FAF1355BAF7}"/>
              </a:ext>
            </a:extLst>
          </p:cNvPr>
          <p:cNvSpPr txBox="1"/>
          <p:nvPr/>
        </p:nvSpPr>
        <p:spPr>
          <a:xfrm>
            <a:off x="10741225" y="8290384"/>
            <a:ext cx="7977930" cy="523220"/>
          </a:xfrm>
          <a:prstGeom prst="rect">
            <a:avLst/>
          </a:prstGeom>
          <a:noFill/>
        </p:spPr>
        <p:txBody>
          <a:bodyPr wrap="square" rtlCol="0">
            <a:spAutoFit/>
          </a:bodyPr>
          <a:lstStyle/>
          <a:p>
            <a:r>
              <a:rPr lang="en-GB" sz="2800" dirty="0">
                <a:latin typeface="Gill Sans MT" panose="020B0502020104020203" pitchFamily="34" charset="0"/>
              </a:rPr>
              <a:t>…because of </a:t>
            </a:r>
            <a:r>
              <a:rPr lang="en-GB" sz="2800" b="1" dirty="0">
                <a:latin typeface="Gill Sans MT" panose="020B0502020104020203" pitchFamily="34" charset="0"/>
              </a:rPr>
              <a:t>Skilled Volunteering</a:t>
            </a:r>
            <a:r>
              <a:rPr lang="en-GB" sz="2800" dirty="0">
                <a:latin typeface="Gill Sans MT" panose="020B0502020104020203" pitchFamily="34" charset="0"/>
              </a:rPr>
              <a:t>. </a:t>
            </a:r>
          </a:p>
        </p:txBody>
      </p:sp>
      <p:sp>
        <p:nvSpPr>
          <p:cNvPr id="15" name="Freeform 9">
            <a:extLst>
              <a:ext uri="{FF2B5EF4-FFF2-40B4-BE49-F238E27FC236}">
                <a16:creationId xmlns:a16="http://schemas.microsoft.com/office/drawing/2014/main" id="{E4089EB8-DEFA-2748-4119-9A7BE76F7422}"/>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4">
            <a:extLst>
              <a:ext uri="{FF2B5EF4-FFF2-40B4-BE49-F238E27FC236}">
                <a16:creationId xmlns:a16="http://schemas.microsoft.com/office/drawing/2014/main" id="{7DD9CBB4-2B2F-5BC1-A5A8-12ED92C2A396}"/>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17" name="Group 16">
            <a:extLst>
              <a:ext uri="{FF2B5EF4-FFF2-40B4-BE49-F238E27FC236}">
                <a16:creationId xmlns:a16="http://schemas.microsoft.com/office/drawing/2014/main" id="{5799F33A-2CB8-6ED4-D7FB-6F291C104CBF}"/>
              </a:ext>
            </a:extLst>
          </p:cNvPr>
          <p:cNvGrpSpPr/>
          <p:nvPr/>
        </p:nvGrpSpPr>
        <p:grpSpPr>
          <a:xfrm>
            <a:off x="-435918" y="-1052913"/>
            <a:ext cx="883021" cy="11619553"/>
            <a:chOff x="0" y="0"/>
            <a:chExt cx="322129" cy="4238845"/>
          </a:xfrm>
        </p:grpSpPr>
        <p:sp>
          <p:nvSpPr>
            <p:cNvPr id="18" name="Freeform 11">
              <a:extLst>
                <a:ext uri="{FF2B5EF4-FFF2-40B4-BE49-F238E27FC236}">
                  <a16:creationId xmlns:a16="http://schemas.microsoft.com/office/drawing/2014/main" id="{1F799694-B965-66BF-96B5-FCBCBAEA3963}"/>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19" name="TextBox 16">
            <a:extLst>
              <a:ext uri="{FF2B5EF4-FFF2-40B4-BE49-F238E27FC236}">
                <a16:creationId xmlns:a16="http://schemas.microsoft.com/office/drawing/2014/main" id="{85E063B2-565D-4EDE-3AF6-6822962BE55B}"/>
              </a:ext>
            </a:extLst>
          </p:cNvPr>
          <p:cNvSpPr txBox="1"/>
          <p:nvPr/>
        </p:nvSpPr>
        <p:spPr>
          <a:xfrm>
            <a:off x="1156123" y="923925"/>
            <a:ext cx="10341626" cy="903132"/>
          </a:xfrm>
          <a:prstGeom prst="rect">
            <a:avLst/>
          </a:prstGeom>
        </p:spPr>
        <p:txBody>
          <a:bodyPr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WHAT’S THE BENEFIT?</a:t>
            </a:r>
          </a:p>
        </p:txBody>
      </p:sp>
      <p:sp>
        <p:nvSpPr>
          <p:cNvPr id="21" name="TextBox 15">
            <a:extLst>
              <a:ext uri="{FF2B5EF4-FFF2-40B4-BE49-F238E27FC236}">
                <a16:creationId xmlns:a16="http://schemas.microsoft.com/office/drawing/2014/main" id="{73F1E986-A0F0-3AD7-E6C2-20D3FA64CCCB}"/>
              </a:ext>
            </a:extLst>
          </p:cNvPr>
          <p:cNvSpPr txBox="1"/>
          <p:nvPr/>
        </p:nvSpPr>
        <p:spPr>
          <a:xfrm>
            <a:off x="1110013" y="2190351"/>
            <a:ext cx="16660846" cy="430887"/>
          </a:xfrm>
          <a:prstGeom prst="rect">
            <a:avLst/>
          </a:prstGeom>
        </p:spPr>
        <p:txBody>
          <a:bodyPr lIns="0" tIns="0" rIns="0" bIns="0" rtlCol="0" anchor="t">
            <a:spAutoFit/>
          </a:bodyPr>
          <a:lstStyle/>
          <a:p>
            <a:r>
              <a:rPr lang="en-GB" sz="2800" dirty="0">
                <a:latin typeface="Gill Sans MT" panose="020B0502020104020203" pitchFamily="34" charset="0"/>
              </a:rPr>
              <a:t>Of charities polled by Lloyds Bank Foundation (2024)… </a:t>
            </a:r>
          </a:p>
        </p:txBody>
      </p:sp>
    </p:spTree>
    <p:extLst>
      <p:ext uri="{BB962C8B-B14F-4D97-AF65-F5344CB8AC3E}">
        <p14:creationId xmlns:p14="http://schemas.microsoft.com/office/powerpoint/2010/main" val="40971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AA7A5-A89E-0D86-5729-84F56182F448}"/>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37578F84-3B0A-987A-6DCF-C11FECB0EDD6}"/>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dirty="0"/>
          </a:p>
        </p:txBody>
      </p:sp>
      <p:sp>
        <p:nvSpPr>
          <p:cNvPr id="7" name="Rectangle 1">
            <a:extLst>
              <a:ext uri="{FF2B5EF4-FFF2-40B4-BE49-F238E27FC236}">
                <a16:creationId xmlns:a16="http://schemas.microsoft.com/office/drawing/2014/main" id="{8652B4A6-BC73-2EB8-B9ED-2A0BA10F54A2}"/>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3" name="TextBox 2">
            <a:extLst>
              <a:ext uri="{FF2B5EF4-FFF2-40B4-BE49-F238E27FC236}">
                <a16:creationId xmlns:a16="http://schemas.microsoft.com/office/drawing/2014/main" id="{B5136C10-EEFD-CD46-2106-47F1A72A1A59}"/>
              </a:ext>
            </a:extLst>
          </p:cNvPr>
          <p:cNvSpPr txBox="1"/>
          <p:nvPr/>
        </p:nvSpPr>
        <p:spPr>
          <a:xfrm>
            <a:off x="4958422" y="3009900"/>
            <a:ext cx="2532085" cy="1338828"/>
          </a:xfrm>
          <a:prstGeom prst="rect">
            <a:avLst/>
          </a:prstGeom>
          <a:noFill/>
        </p:spPr>
        <p:txBody>
          <a:bodyPr wrap="square" rtlCol="0">
            <a:spAutoFit/>
          </a:bodyPr>
          <a:lstStyle/>
          <a:p>
            <a:r>
              <a:rPr lang="en-GB" sz="8100" b="1" dirty="0">
                <a:solidFill>
                  <a:srgbClr val="DC6439"/>
                </a:solidFill>
              </a:rPr>
              <a:t>100%</a:t>
            </a:r>
          </a:p>
        </p:txBody>
      </p:sp>
      <p:sp>
        <p:nvSpPr>
          <p:cNvPr id="5" name="TextBox 4">
            <a:extLst>
              <a:ext uri="{FF2B5EF4-FFF2-40B4-BE49-F238E27FC236}">
                <a16:creationId xmlns:a16="http://schemas.microsoft.com/office/drawing/2014/main" id="{246F3435-AA0A-FCFC-CC9D-00A908A0B38D}"/>
              </a:ext>
            </a:extLst>
          </p:cNvPr>
          <p:cNvSpPr txBox="1"/>
          <p:nvPr/>
        </p:nvSpPr>
        <p:spPr>
          <a:xfrm>
            <a:off x="4207204" y="4648646"/>
            <a:ext cx="4437509" cy="1015663"/>
          </a:xfrm>
          <a:prstGeom prst="rect">
            <a:avLst/>
          </a:prstGeom>
          <a:noFill/>
        </p:spPr>
        <p:txBody>
          <a:bodyPr wrap="square" rtlCol="0">
            <a:spAutoFit/>
          </a:bodyPr>
          <a:lstStyle/>
          <a:p>
            <a:pPr algn="ctr"/>
            <a:r>
              <a:rPr lang="en-GB" sz="3000" b="1" dirty="0">
                <a:solidFill>
                  <a:srgbClr val="DC6439"/>
                </a:solidFill>
              </a:rPr>
              <a:t>felt better equipped </a:t>
            </a:r>
            <a:r>
              <a:rPr lang="en-GB" sz="3000" dirty="0">
                <a:solidFill>
                  <a:srgbClr val="DC6439"/>
                </a:solidFill>
              </a:rPr>
              <a:t>to do their job</a:t>
            </a:r>
          </a:p>
        </p:txBody>
      </p:sp>
      <p:sp>
        <p:nvSpPr>
          <p:cNvPr id="6" name="TextBox 5">
            <a:extLst>
              <a:ext uri="{FF2B5EF4-FFF2-40B4-BE49-F238E27FC236}">
                <a16:creationId xmlns:a16="http://schemas.microsoft.com/office/drawing/2014/main" id="{EA7FA16C-65B0-628D-EED1-D0F797329277}"/>
              </a:ext>
            </a:extLst>
          </p:cNvPr>
          <p:cNvSpPr txBox="1"/>
          <p:nvPr/>
        </p:nvSpPr>
        <p:spPr>
          <a:xfrm>
            <a:off x="10675695" y="3009900"/>
            <a:ext cx="2042011" cy="1338828"/>
          </a:xfrm>
          <a:prstGeom prst="rect">
            <a:avLst/>
          </a:prstGeom>
          <a:noFill/>
        </p:spPr>
        <p:txBody>
          <a:bodyPr wrap="square" rtlCol="0">
            <a:spAutoFit/>
          </a:bodyPr>
          <a:lstStyle/>
          <a:p>
            <a:r>
              <a:rPr lang="en-GB" sz="8100" b="1" dirty="0">
                <a:solidFill>
                  <a:srgbClr val="DC6439"/>
                </a:solidFill>
              </a:rPr>
              <a:t>97%</a:t>
            </a:r>
          </a:p>
        </p:txBody>
      </p:sp>
      <p:sp>
        <p:nvSpPr>
          <p:cNvPr id="8" name="TextBox 7">
            <a:extLst>
              <a:ext uri="{FF2B5EF4-FFF2-40B4-BE49-F238E27FC236}">
                <a16:creationId xmlns:a16="http://schemas.microsoft.com/office/drawing/2014/main" id="{5410DD99-B852-EA37-7DDE-1E12AD575500}"/>
              </a:ext>
            </a:extLst>
          </p:cNvPr>
          <p:cNvSpPr txBox="1"/>
          <p:nvPr/>
        </p:nvSpPr>
        <p:spPr>
          <a:xfrm>
            <a:off x="9591481" y="4639330"/>
            <a:ext cx="3972120" cy="1015663"/>
          </a:xfrm>
          <a:prstGeom prst="rect">
            <a:avLst/>
          </a:prstGeom>
          <a:noFill/>
        </p:spPr>
        <p:txBody>
          <a:bodyPr wrap="square" rtlCol="0">
            <a:spAutoFit/>
          </a:bodyPr>
          <a:lstStyle/>
          <a:p>
            <a:pPr algn="ctr"/>
            <a:r>
              <a:rPr lang="en-GB" sz="3000" b="1" dirty="0">
                <a:solidFill>
                  <a:srgbClr val="DC6439"/>
                </a:solidFill>
              </a:rPr>
              <a:t>were more confident </a:t>
            </a:r>
            <a:r>
              <a:rPr lang="en-GB" sz="3000" dirty="0">
                <a:solidFill>
                  <a:srgbClr val="DC6439"/>
                </a:solidFill>
              </a:rPr>
              <a:t>to take their work forward</a:t>
            </a:r>
          </a:p>
        </p:txBody>
      </p:sp>
      <p:sp>
        <p:nvSpPr>
          <p:cNvPr id="9" name="TextBox 8">
            <a:extLst>
              <a:ext uri="{FF2B5EF4-FFF2-40B4-BE49-F238E27FC236}">
                <a16:creationId xmlns:a16="http://schemas.microsoft.com/office/drawing/2014/main" id="{F7EDF9C1-16CA-25F7-D9D8-E608DFF86005}"/>
              </a:ext>
            </a:extLst>
          </p:cNvPr>
          <p:cNvSpPr txBox="1"/>
          <p:nvPr/>
        </p:nvSpPr>
        <p:spPr>
          <a:xfrm>
            <a:off x="4967164" y="6578307"/>
            <a:ext cx="2514601" cy="1338828"/>
          </a:xfrm>
          <a:prstGeom prst="rect">
            <a:avLst/>
          </a:prstGeom>
          <a:noFill/>
        </p:spPr>
        <p:txBody>
          <a:bodyPr wrap="square" rtlCol="0">
            <a:spAutoFit/>
          </a:bodyPr>
          <a:lstStyle/>
          <a:p>
            <a:r>
              <a:rPr lang="en-GB" sz="8100" b="1" dirty="0">
                <a:solidFill>
                  <a:srgbClr val="DC6439"/>
                </a:solidFill>
              </a:rPr>
              <a:t>100%</a:t>
            </a:r>
          </a:p>
        </p:txBody>
      </p:sp>
      <p:sp>
        <p:nvSpPr>
          <p:cNvPr id="10" name="TextBox 9">
            <a:extLst>
              <a:ext uri="{FF2B5EF4-FFF2-40B4-BE49-F238E27FC236}">
                <a16:creationId xmlns:a16="http://schemas.microsoft.com/office/drawing/2014/main" id="{91586C0F-1705-F617-B659-63154DEB1D11}"/>
              </a:ext>
            </a:extLst>
          </p:cNvPr>
          <p:cNvSpPr txBox="1"/>
          <p:nvPr/>
        </p:nvSpPr>
        <p:spPr>
          <a:xfrm>
            <a:off x="3940553" y="8009572"/>
            <a:ext cx="4867161" cy="1015663"/>
          </a:xfrm>
          <a:prstGeom prst="rect">
            <a:avLst/>
          </a:prstGeom>
          <a:noFill/>
        </p:spPr>
        <p:txBody>
          <a:bodyPr wrap="square" rtlCol="0">
            <a:spAutoFit/>
          </a:bodyPr>
          <a:lstStyle/>
          <a:p>
            <a:pPr algn="ctr"/>
            <a:r>
              <a:rPr lang="en-GB" sz="3000" b="1" dirty="0">
                <a:solidFill>
                  <a:srgbClr val="DC6439"/>
                </a:solidFill>
              </a:rPr>
              <a:t>Learnt something valuable </a:t>
            </a:r>
            <a:r>
              <a:rPr lang="en-GB" sz="3000" dirty="0">
                <a:solidFill>
                  <a:srgbClr val="DC6439"/>
                </a:solidFill>
              </a:rPr>
              <a:t>to take forward in their Org</a:t>
            </a:r>
          </a:p>
        </p:txBody>
      </p:sp>
      <p:sp>
        <p:nvSpPr>
          <p:cNvPr id="13" name="TextBox 12">
            <a:extLst>
              <a:ext uri="{FF2B5EF4-FFF2-40B4-BE49-F238E27FC236}">
                <a16:creationId xmlns:a16="http://schemas.microsoft.com/office/drawing/2014/main" id="{12322E61-999E-E1C0-9B8B-60BB7B812291}"/>
              </a:ext>
            </a:extLst>
          </p:cNvPr>
          <p:cNvSpPr txBox="1"/>
          <p:nvPr/>
        </p:nvSpPr>
        <p:spPr>
          <a:xfrm>
            <a:off x="902561" y="5961102"/>
            <a:ext cx="10910324" cy="553998"/>
          </a:xfrm>
          <a:prstGeom prst="rect">
            <a:avLst/>
          </a:prstGeom>
          <a:noFill/>
        </p:spPr>
        <p:txBody>
          <a:bodyPr wrap="square" rtlCol="0">
            <a:spAutoFit/>
          </a:bodyPr>
          <a:lstStyle/>
          <a:p>
            <a:r>
              <a:rPr lang="en-GB" sz="3000" i="1" dirty="0">
                <a:latin typeface="Gill Sans MT" panose="020B0502020104020203" pitchFamily="34" charset="0"/>
              </a:rPr>
              <a:t>And for those involved in our Corporate Programme…</a:t>
            </a:r>
          </a:p>
        </p:txBody>
      </p:sp>
      <p:sp>
        <p:nvSpPr>
          <p:cNvPr id="15" name="TextBox 14">
            <a:extLst>
              <a:ext uri="{FF2B5EF4-FFF2-40B4-BE49-F238E27FC236}">
                <a16:creationId xmlns:a16="http://schemas.microsoft.com/office/drawing/2014/main" id="{AFE84E86-5A3E-A979-8151-641FF892369B}"/>
              </a:ext>
            </a:extLst>
          </p:cNvPr>
          <p:cNvSpPr txBox="1"/>
          <p:nvPr/>
        </p:nvSpPr>
        <p:spPr>
          <a:xfrm>
            <a:off x="10439400" y="6578307"/>
            <a:ext cx="2514600" cy="1338828"/>
          </a:xfrm>
          <a:prstGeom prst="rect">
            <a:avLst/>
          </a:prstGeom>
          <a:noFill/>
        </p:spPr>
        <p:txBody>
          <a:bodyPr wrap="square" rtlCol="0">
            <a:spAutoFit/>
          </a:bodyPr>
          <a:lstStyle/>
          <a:p>
            <a:r>
              <a:rPr lang="en-GB" sz="8100" b="1" dirty="0">
                <a:solidFill>
                  <a:srgbClr val="DC6439"/>
                </a:solidFill>
              </a:rPr>
              <a:t>100% </a:t>
            </a:r>
          </a:p>
        </p:txBody>
      </p:sp>
      <p:sp>
        <p:nvSpPr>
          <p:cNvPr id="16" name="TextBox 15">
            <a:extLst>
              <a:ext uri="{FF2B5EF4-FFF2-40B4-BE49-F238E27FC236}">
                <a16:creationId xmlns:a16="http://schemas.microsoft.com/office/drawing/2014/main" id="{A03BD32D-8706-19C5-1A9B-A9C3BAD153B3}"/>
              </a:ext>
            </a:extLst>
          </p:cNvPr>
          <p:cNvSpPr txBox="1"/>
          <p:nvPr/>
        </p:nvSpPr>
        <p:spPr>
          <a:xfrm>
            <a:off x="9263119" y="8009572"/>
            <a:ext cx="4867161" cy="1477328"/>
          </a:xfrm>
          <a:prstGeom prst="rect">
            <a:avLst/>
          </a:prstGeom>
          <a:noFill/>
        </p:spPr>
        <p:txBody>
          <a:bodyPr wrap="square" rtlCol="0">
            <a:spAutoFit/>
          </a:bodyPr>
          <a:lstStyle/>
          <a:p>
            <a:pPr algn="ctr"/>
            <a:r>
              <a:rPr lang="en-GB" sz="3000" dirty="0">
                <a:solidFill>
                  <a:srgbClr val="DC6439"/>
                </a:solidFill>
              </a:rPr>
              <a:t>Found working with Corporate Volunteers was </a:t>
            </a:r>
            <a:r>
              <a:rPr lang="en-GB" sz="3000" b="1" dirty="0">
                <a:solidFill>
                  <a:srgbClr val="DC6439"/>
                </a:solidFill>
              </a:rPr>
              <a:t>a positive experience</a:t>
            </a:r>
          </a:p>
        </p:txBody>
      </p:sp>
      <p:sp>
        <p:nvSpPr>
          <p:cNvPr id="18" name="Freeform 9">
            <a:extLst>
              <a:ext uri="{FF2B5EF4-FFF2-40B4-BE49-F238E27FC236}">
                <a16:creationId xmlns:a16="http://schemas.microsoft.com/office/drawing/2014/main" id="{9EF90637-2D0A-BD43-360B-7D6FD20EFEE2}"/>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8723688C-DDCC-D20E-C176-E921D495609E}"/>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BAE7FDBC-1B1A-DC4C-5ECD-7D8103326530}"/>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C83AD7FD-18EE-CFDA-E182-0F51F64DB961}"/>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22" name="TextBox 16">
            <a:extLst>
              <a:ext uri="{FF2B5EF4-FFF2-40B4-BE49-F238E27FC236}">
                <a16:creationId xmlns:a16="http://schemas.microsoft.com/office/drawing/2014/main" id="{6AFC5C79-1E37-236B-C35D-060848365A96}"/>
              </a:ext>
            </a:extLst>
          </p:cNvPr>
          <p:cNvSpPr txBox="1"/>
          <p:nvPr/>
        </p:nvSpPr>
        <p:spPr>
          <a:xfrm>
            <a:off x="1156123" y="923925"/>
            <a:ext cx="10341626" cy="903132"/>
          </a:xfrm>
          <a:prstGeom prst="rect">
            <a:avLst/>
          </a:prstGeom>
        </p:spPr>
        <p:txBody>
          <a:bodyPr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WHAT’S THE BENEFIT?</a:t>
            </a:r>
          </a:p>
        </p:txBody>
      </p:sp>
      <p:sp>
        <p:nvSpPr>
          <p:cNvPr id="23" name="TextBox 15">
            <a:extLst>
              <a:ext uri="{FF2B5EF4-FFF2-40B4-BE49-F238E27FC236}">
                <a16:creationId xmlns:a16="http://schemas.microsoft.com/office/drawing/2014/main" id="{FE56AC69-793A-7687-2580-47D9DCE43B92}"/>
              </a:ext>
            </a:extLst>
          </p:cNvPr>
          <p:cNvSpPr txBox="1"/>
          <p:nvPr/>
        </p:nvSpPr>
        <p:spPr>
          <a:xfrm>
            <a:off x="1110013" y="2190351"/>
            <a:ext cx="16660846" cy="430887"/>
          </a:xfrm>
          <a:prstGeom prst="rect">
            <a:avLst/>
          </a:prstGeom>
        </p:spPr>
        <p:txBody>
          <a:bodyPr lIns="0" tIns="0" rIns="0" bIns="0" rtlCol="0" anchor="t">
            <a:spAutoFit/>
          </a:bodyPr>
          <a:lstStyle/>
          <a:p>
            <a:r>
              <a:rPr lang="en-GB" sz="2800" i="1" dirty="0">
                <a:latin typeface="Gill Sans MT" panose="020B0502020104020203" pitchFamily="34" charset="0"/>
              </a:rPr>
              <a:t>Our 2025 Impact Report found that of charities who completed a Skilled Volunteering project …</a:t>
            </a:r>
          </a:p>
        </p:txBody>
      </p:sp>
    </p:spTree>
    <p:extLst>
      <p:ext uri="{BB962C8B-B14F-4D97-AF65-F5344CB8AC3E}">
        <p14:creationId xmlns:p14="http://schemas.microsoft.com/office/powerpoint/2010/main" val="58841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93F11-0F29-96E3-EFB1-668BA20D3335}"/>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C53F1024-F067-6042-ECEA-FD958AB1C3F3}"/>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9F619F9B-597F-BB89-2FEB-F8FE2DA602C1}"/>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332FDD9E-CE28-A8A0-09C1-9BE12D597A80}"/>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5A5CF845-BDD4-9DA0-6076-024F1269D196}"/>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75FFD0BA-0CD3-8C10-93FD-08862754AACC}"/>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BC419432-0C7D-0EB0-83C5-BF7E5861E1C3}"/>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22" name="TextBox 16">
            <a:extLst>
              <a:ext uri="{FF2B5EF4-FFF2-40B4-BE49-F238E27FC236}">
                <a16:creationId xmlns:a16="http://schemas.microsoft.com/office/drawing/2014/main" id="{3BB01E46-ADE4-6C12-BF44-463147925E97}"/>
              </a:ext>
            </a:extLst>
          </p:cNvPr>
          <p:cNvSpPr txBox="1"/>
          <p:nvPr/>
        </p:nvSpPr>
        <p:spPr>
          <a:xfrm>
            <a:off x="1156123" y="923925"/>
            <a:ext cx="10341626" cy="903132"/>
          </a:xfrm>
          <a:prstGeom prst="rect">
            <a:avLst/>
          </a:prstGeom>
        </p:spPr>
        <p:txBody>
          <a:bodyPr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WHAT’S THE BENEFIT?</a:t>
            </a:r>
          </a:p>
        </p:txBody>
      </p:sp>
      <p:pic>
        <p:nvPicPr>
          <p:cNvPr id="4" name="Picture 3">
            <a:extLst>
              <a:ext uri="{FF2B5EF4-FFF2-40B4-BE49-F238E27FC236}">
                <a16:creationId xmlns:a16="http://schemas.microsoft.com/office/drawing/2014/main" id="{46F8CEB2-6EA6-2211-AD3D-D0037B96F4B5}"/>
              </a:ext>
            </a:extLst>
          </p:cNvPr>
          <p:cNvPicPr>
            <a:picLocks noChangeAspect="1"/>
          </p:cNvPicPr>
          <p:nvPr/>
        </p:nvPicPr>
        <p:blipFill>
          <a:blip r:embed="rId5"/>
          <a:stretch>
            <a:fillRect/>
          </a:stretch>
        </p:blipFill>
        <p:spPr>
          <a:xfrm>
            <a:off x="1837203" y="2156454"/>
            <a:ext cx="5781675" cy="7724775"/>
          </a:xfrm>
          <a:prstGeom prst="rect">
            <a:avLst/>
          </a:prstGeom>
        </p:spPr>
      </p:pic>
      <p:grpSp>
        <p:nvGrpSpPr>
          <p:cNvPr id="25" name="Group 12">
            <a:extLst>
              <a:ext uri="{FF2B5EF4-FFF2-40B4-BE49-F238E27FC236}">
                <a16:creationId xmlns:a16="http://schemas.microsoft.com/office/drawing/2014/main" id="{394405DF-16D5-BC83-A62B-FC5CC01995C6}"/>
              </a:ext>
            </a:extLst>
          </p:cNvPr>
          <p:cNvGrpSpPr/>
          <p:nvPr/>
        </p:nvGrpSpPr>
        <p:grpSpPr>
          <a:xfrm>
            <a:off x="7750691" y="2476500"/>
            <a:ext cx="9640422" cy="7239000"/>
            <a:chOff x="0" y="0"/>
            <a:chExt cx="1164021" cy="1888918"/>
          </a:xfrm>
        </p:grpSpPr>
        <p:sp>
          <p:nvSpPr>
            <p:cNvPr id="26" name="Freeform 13">
              <a:extLst>
                <a:ext uri="{FF2B5EF4-FFF2-40B4-BE49-F238E27FC236}">
                  <a16:creationId xmlns:a16="http://schemas.microsoft.com/office/drawing/2014/main" id="{BC01E078-F0D0-C071-16F4-243B73F87D40}"/>
                </a:ext>
              </a:extLst>
            </p:cNvPr>
            <p:cNvSpPr/>
            <p:nvPr/>
          </p:nvSpPr>
          <p:spPr>
            <a:xfrm>
              <a:off x="0" y="0"/>
              <a:ext cx="1164021" cy="1888918"/>
            </a:xfrm>
            <a:custGeom>
              <a:avLst/>
              <a:gdLst/>
              <a:ahLst/>
              <a:cxnLst/>
              <a:rect l="l" t="t" r="r" b="b"/>
              <a:pathLst>
                <a:path w="1164021" h="1888918">
                  <a:moveTo>
                    <a:pt x="0" y="0"/>
                  </a:moveTo>
                  <a:lnTo>
                    <a:pt x="1164021" y="0"/>
                  </a:lnTo>
                  <a:lnTo>
                    <a:pt x="1164021" y="1888918"/>
                  </a:lnTo>
                  <a:lnTo>
                    <a:pt x="0" y="1888918"/>
                  </a:lnTo>
                  <a:close/>
                </a:path>
              </a:pathLst>
            </a:custGeom>
            <a:solidFill>
              <a:srgbClr val="F5D8CD">
                <a:alpha val="75686"/>
              </a:srgbClr>
            </a:solidFill>
          </p:spPr>
          <p:txBody>
            <a:bodyPr/>
            <a:lstStyle/>
            <a:p>
              <a:endParaRPr lang="en-GB"/>
            </a:p>
          </p:txBody>
        </p:sp>
        <p:sp>
          <p:nvSpPr>
            <p:cNvPr id="27" name="TextBox 14">
              <a:extLst>
                <a:ext uri="{FF2B5EF4-FFF2-40B4-BE49-F238E27FC236}">
                  <a16:creationId xmlns:a16="http://schemas.microsoft.com/office/drawing/2014/main" id="{73482623-93A5-5326-31FA-BEAD7525AE85}"/>
                </a:ext>
              </a:extLst>
            </p:cNvPr>
            <p:cNvSpPr txBox="1"/>
            <p:nvPr/>
          </p:nvSpPr>
          <p:spPr>
            <a:xfrm>
              <a:off x="0" y="-28575"/>
              <a:ext cx="1164021" cy="1917493"/>
            </a:xfrm>
            <a:prstGeom prst="rect">
              <a:avLst/>
            </a:prstGeom>
          </p:spPr>
          <p:txBody>
            <a:bodyPr lIns="50800" tIns="50800" rIns="50800" bIns="50800" rtlCol="0" anchor="ctr"/>
            <a:lstStyle/>
            <a:p>
              <a:pPr algn="ctr">
                <a:lnSpc>
                  <a:spcPts val="2382"/>
                </a:lnSpc>
              </a:pPr>
              <a:endParaRPr/>
            </a:p>
          </p:txBody>
        </p:sp>
      </p:grpSp>
      <p:pic>
        <p:nvPicPr>
          <p:cNvPr id="28" name="Picture 27">
            <a:extLst>
              <a:ext uri="{FF2B5EF4-FFF2-40B4-BE49-F238E27FC236}">
                <a16:creationId xmlns:a16="http://schemas.microsoft.com/office/drawing/2014/main" id="{3618776B-FE4E-B1D1-D7C1-BE68D41C2B8D}"/>
              </a:ext>
            </a:extLst>
          </p:cNvPr>
          <p:cNvPicPr>
            <a:picLocks noChangeAspect="1"/>
          </p:cNvPicPr>
          <p:nvPr/>
        </p:nvPicPr>
        <p:blipFill>
          <a:blip r:embed="rId6"/>
          <a:stretch>
            <a:fillRect/>
          </a:stretch>
        </p:blipFill>
        <p:spPr>
          <a:xfrm>
            <a:off x="7875679" y="3763312"/>
            <a:ext cx="8376404" cy="2732273"/>
          </a:xfrm>
          <a:prstGeom prst="rect">
            <a:avLst/>
          </a:prstGeom>
        </p:spPr>
      </p:pic>
      <p:pic>
        <p:nvPicPr>
          <p:cNvPr id="29" name="Picture 28">
            <a:extLst>
              <a:ext uri="{FF2B5EF4-FFF2-40B4-BE49-F238E27FC236}">
                <a16:creationId xmlns:a16="http://schemas.microsoft.com/office/drawing/2014/main" id="{4AD8D0BE-852E-B673-8F42-C17689071393}"/>
              </a:ext>
            </a:extLst>
          </p:cNvPr>
          <p:cNvPicPr>
            <a:picLocks noChangeAspect="1"/>
          </p:cNvPicPr>
          <p:nvPr/>
        </p:nvPicPr>
        <p:blipFill>
          <a:blip r:embed="rId7"/>
          <a:stretch>
            <a:fillRect/>
          </a:stretch>
        </p:blipFill>
        <p:spPr>
          <a:xfrm>
            <a:off x="8908772" y="5425269"/>
            <a:ext cx="8376403" cy="3223685"/>
          </a:xfrm>
          <a:prstGeom prst="rect">
            <a:avLst/>
          </a:prstGeom>
        </p:spPr>
      </p:pic>
    </p:spTree>
    <p:extLst>
      <p:ext uri="{BB962C8B-B14F-4D97-AF65-F5344CB8AC3E}">
        <p14:creationId xmlns:p14="http://schemas.microsoft.com/office/powerpoint/2010/main" val="1825091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D446-66A6-EF9B-79C9-C5DD803B5DE8}"/>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143D41F2-CF30-FED6-7D50-1B5AF19A41D6}"/>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645FAA10-F3C0-9876-D4D3-060F092F076C}"/>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85C977FE-1E58-5CC4-6D77-D5A3F22DD9D4}"/>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30E0417E-AC52-17F9-329C-F523BB0CEAFC}"/>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FF87F56E-2DD3-55E5-CC29-F451E17B26BD}"/>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3B62883A-2ADF-4416-120F-90F24800039B}"/>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22" name="TextBox 16">
            <a:extLst>
              <a:ext uri="{FF2B5EF4-FFF2-40B4-BE49-F238E27FC236}">
                <a16:creationId xmlns:a16="http://schemas.microsoft.com/office/drawing/2014/main" id="{405AAD97-327A-7258-AE7C-B544163955E1}"/>
              </a:ext>
            </a:extLst>
          </p:cNvPr>
          <p:cNvSpPr txBox="1"/>
          <p:nvPr/>
        </p:nvSpPr>
        <p:spPr>
          <a:xfrm>
            <a:off x="1066800" y="4000500"/>
            <a:ext cx="14470834" cy="903132"/>
          </a:xfrm>
          <a:prstGeom prst="rect">
            <a:avLst/>
          </a:prstGeom>
        </p:spPr>
        <p:txBody>
          <a:bodyPr wrap="square"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RACHAEL’S STORY</a:t>
            </a:r>
          </a:p>
        </p:txBody>
      </p:sp>
      <p:sp>
        <p:nvSpPr>
          <p:cNvPr id="2" name="TextBox 11">
            <a:extLst>
              <a:ext uri="{FF2B5EF4-FFF2-40B4-BE49-F238E27FC236}">
                <a16:creationId xmlns:a16="http://schemas.microsoft.com/office/drawing/2014/main" id="{F6B573FA-86D9-63E7-614E-715335B99427}"/>
              </a:ext>
            </a:extLst>
          </p:cNvPr>
          <p:cNvSpPr txBox="1"/>
          <p:nvPr/>
        </p:nvSpPr>
        <p:spPr>
          <a:xfrm>
            <a:off x="1066800" y="5143500"/>
            <a:ext cx="14470834" cy="682174"/>
          </a:xfrm>
          <a:prstGeom prst="rect">
            <a:avLst/>
          </a:prstGeom>
        </p:spPr>
        <p:txBody>
          <a:bodyPr wrap="square" lIns="0" tIns="0" rIns="0" bIns="0" rtlCol="0" anchor="t">
            <a:spAutoFit/>
          </a:bodyPr>
          <a:lstStyle/>
          <a:p>
            <a:pPr algn="l">
              <a:lnSpc>
                <a:spcPts val="5880"/>
              </a:lnSpc>
            </a:pPr>
            <a:r>
              <a:rPr lang="en-US" sz="4200" b="1" spc="210" dirty="0">
                <a:solidFill>
                  <a:srgbClr val="767676"/>
                </a:solidFill>
                <a:latin typeface="Lato" panose="020F0502020204030203" pitchFamily="34" charset="0"/>
                <a:ea typeface="Open Sans" pitchFamily="2" charset="0"/>
                <a:cs typeface="Open Sans" pitchFamily="2" charset="0"/>
                <a:sym typeface="League Spartan"/>
              </a:rPr>
              <a:t>KINGSTON CARERS NETWORK’S EXPERIENCE </a:t>
            </a:r>
          </a:p>
        </p:txBody>
      </p:sp>
    </p:spTree>
    <p:extLst>
      <p:ext uri="{BB962C8B-B14F-4D97-AF65-F5344CB8AC3E}">
        <p14:creationId xmlns:p14="http://schemas.microsoft.com/office/powerpoint/2010/main" val="413417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C21E49-C1E0-E12D-6375-14D373A6AADC}"/>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DD7F5710-B0D1-A308-5459-4315DCB0B1E4}"/>
              </a:ext>
            </a:extLst>
          </p:cNvPr>
          <p:cNvSpPr/>
          <p:nvPr/>
        </p:nvSpPr>
        <p:spPr>
          <a:xfrm>
            <a:off x="252484" y="6223001"/>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dirty="0"/>
          </a:p>
        </p:txBody>
      </p:sp>
      <p:sp>
        <p:nvSpPr>
          <p:cNvPr id="7" name="Rectangle 1">
            <a:extLst>
              <a:ext uri="{FF2B5EF4-FFF2-40B4-BE49-F238E27FC236}">
                <a16:creationId xmlns:a16="http://schemas.microsoft.com/office/drawing/2014/main" id="{0FB9FFC2-34CA-6AF5-7C6D-6DEF96705513}"/>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4394BE3D-9D80-9EB4-5D2C-AA5FFA912899}"/>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DE8BAA59-72A6-919B-3393-5DEC93D2F418}"/>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594196A6-4175-2269-DE6D-693615DBDB8B}"/>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3C3A368D-6EB4-F8A9-3B67-ADC8D8D06104}"/>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3" name="TextBox 2">
            <a:extLst>
              <a:ext uri="{FF2B5EF4-FFF2-40B4-BE49-F238E27FC236}">
                <a16:creationId xmlns:a16="http://schemas.microsoft.com/office/drawing/2014/main" id="{65FA19F9-A2C0-E672-0EA2-137A9EABF68F}"/>
              </a:ext>
            </a:extLst>
          </p:cNvPr>
          <p:cNvSpPr txBox="1"/>
          <p:nvPr/>
        </p:nvSpPr>
        <p:spPr>
          <a:xfrm>
            <a:off x="1440884" y="1716692"/>
            <a:ext cx="15406231" cy="8340745"/>
          </a:xfrm>
          <a:prstGeom prst="rect">
            <a:avLst/>
          </a:prstGeom>
          <a:solidFill>
            <a:schemeClr val="accent1">
              <a:lumMod val="60000"/>
              <a:lumOff val="40000"/>
            </a:schemeClr>
          </a:solidFill>
        </p:spPr>
        <p:txBody>
          <a:bodyPr wrap="square" rtlCol="0">
            <a:spAutoFit/>
          </a:bodyPr>
          <a:lstStyle/>
          <a:p>
            <a:pPr algn="ctr"/>
            <a:r>
              <a:rPr lang="en-GB" sz="4400" dirty="0">
                <a:highlight>
                  <a:srgbClr val="FFFF00"/>
                </a:highlight>
              </a:rPr>
              <a:t>Hidden slide</a:t>
            </a:r>
          </a:p>
          <a:p>
            <a:pPr algn="ctr"/>
            <a:r>
              <a:rPr lang="en-GB" sz="4400" dirty="0"/>
              <a:t>10 min Q&amp;A:</a:t>
            </a:r>
          </a:p>
          <a:p>
            <a:pPr marL="571500" indent="-571500">
              <a:buFont typeface="Arial" panose="020B0604020202020204" pitchFamily="34" charset="0"/>
              <a:buChar char="•"/>
            </a:pPr>
            <a:r>
              <a:rPr lang="en-GB" sz="4000" dirty="0"/>
              <a:t>Please introduce yourself and tell us a little about KC</a:t>
            </a:r>
          </a:p>
          <a:p>
            <a:pPr marL="571500" indent="-571500">
              <a:buFont typeface="Arial" panose="020B0604020202020204" pitchFamily="34" charset="0"/>
              <a:buChar char="•"/>
            </a:pPr>
            <a:r>
              <a:rPr lang="en-GB" sz="4000" dirty="0"/>
              <a:t>Could you tell us a bit about the lead-up to your project with </a:t>
            </a:r>
            <a:r>
              <a:rPr lang="en-GB" sz="4000" dirty="0" err="1"/>
              <a:t>LuL</a:t>
            </a:r>
            <a:r>
              <a:rPr lang="en-GB" sz="4000" dirty="0"/>
              <a:t> - why did you come to us, and what project did you request?</a:t>
            </a:r>
          </a:p>
          <a:p>
            <a:pPr marL="571500" indent="-571500">
              <a:buFont typeface="Arial" panose="020B0604020202020204" pitchFamily="34" charset="0"/>
              <a:buChar char="•"/>
            </a:pPr>
            <a:r>
              <a:rPr lang="en-GB" sz="4000" dirty="0"/>
              <a:t>What was the onboarding process like?</a:t>
            </a:r>
          </a:p>
          <a:p>
            <a:pPr marL="571500" indent="-571500">
              <a:buFont typeface="Arial" panose="020B0604020202020204" pitchFamily="34" charset="0"/>
              <a:buChar char="•"/>
            </a:pPr>
            <a:r>
              <a:rPr lang="en-GB" sz="4000" dirty="0"/>
              <a:t>Tell us your experience of the project - what was working with Caitlin like?</a:t>
            </a:r>
          </a:p>
          <a:p>
            <a:pPr marL="571500" indent="-571500">
              <a:buFont typeface="Arial" panose="020B0604020202020204" pitchFamily="34" charset="0"/>
              <a:buChar char="•"/>
            </a:pPr>
            <a:r>
              <a:rPr lang="en-GB" sz="4000" dirty="0"/>
              <a:t>At the conclusion of the project, what did you walk away with? </a:t>
            </a:r>
          </a:p>
          <a:p>
            <a:pPr marL="571500" indent="-571500">
              <a:buFont typeface="Arial" panose="020B0604020202020204" pitchFamily="34" charset="0"/>
              <a:buChar char="•"/>
            </a:pPr>
            <a:r>
              <a:rPr lang="en-GB" sz="4000" b="1" dirty="0"/>
              <a:t>What longer-term impact have you felt after the project? Was has it meant for you </a:t>
            </a:r>
          </a:p>
          <a:p>
            <a:pPr marL="571500" indent="-571500">
              <a:buFont typeface="Arial" panose="020B0604020202020204" pitchFamily="34" charset="0"/>
              <a:buChar char="•"/>
            </a:pPr>
            <a:r>
              <a:rPr lang="en-GB" sz="4000" dirty="0"/>
              <a:t>What would you say to anyone considering a project</a:t>
            </a:r>
            <a:r>
              <a:rPr lang="en-GB" sz="4400" dirty="0"/>
              <a:t>?</a:t>
            </a:r>
          </a:p>
          <a:p>
            <a:endParaRPr lang="en-GB" sz="4400" dirty="0"/>
          </a:p>
        </p:txBody>
      </p:sp>
    </p:spTree>
    <p:extLst>
      <p:ext uri="{BB962C8B-B14F-4D97-AF65-F5344CB8AC3E}">
        <p14:creationId xmlns:p14="http://schemas.microsoft.com/office/powerpoint/2010/main" val="3767565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161B2-8E97-4BA9-5742-E376F3A49994}"/>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AC77EF54-08BC-B854-8854-6C81EFC76F09}"/>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56D8BF22-C39B-BF36-2D31-8070016E4A92}"/>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2AC1225C-632B-ED1B-688F-EBF794C1311D}"/>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59707E2A-8D90-BB3F-CA89-FDA539FAE94B}"/>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3B33CA15-B4AC-80A3-ED8E-1DB7DE23C115}"/>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654D9FE5-703A-8D31-5662-3C91F8B63489}"/>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3" name="Picture 2">
            <a:extLst>
              <a:ext uri="{FF2B5EF4-FFF2-40B4-BE49-F238E27FC236}">
                <a16:creationId xmlns:a16="http://schemas.microsoft.com/office/drawing/2014/main" id="{73BE3701-5849-8EF9-D851-3CC9FE2E8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2228" y="342900"/>
            <a:ext cx="5773616" cy="9382126"/>
          </a:xfrm>
          <a:prstGeom prst="rect">
            <a:avLst/>
          </a:prstGeom>
        </p:spPr>
      </p:pic>
      <p:sp>
        <p:nvSpPr>
          <p:cNvPr id="4" name="TextBox 16">
            <a:extLst>
              <a:ext uri="{FF2B5EF4-FFF2-40B4-BE49-F238E27FC236}">
                <a16:creationId xmlns:a16="http://schemas.microsoft.com/office/drawing/2014/main" id="{0A45AA6D-11B4-0B35-B594-07A09AF73BF5}"/>
              </a:ext>
            </a:extLst>
          </p:cNvPr>
          <p:cNvSpPr txBox="1"/>
          <p:nvPr/>
        </p:nvSpPr>
        <p:spPr>
          <a:xfrm>
            <a:off x="1524000" y="3249008"/>
            <a:ext cx="14470834" cy="2903680"/>
          </a:xfrm>
          <a:prstGeom prst="rect">
            <a:avLst/>
          </a:prstGeom>
        </p:spPr>
        <p:txBody>
          <a:bodyPr wrap="square"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VOLUNTEER </a:t>
            </a:r>
          </a:p>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CAITLIN’S</a:t>
            </a:r>
          </a:p>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EXPERIENCE:</a:t>
            </a:r>
          </a:p>
        </p:txBody>
      </p:sp>
    </p:spTree>
    <p:extLst>
      <p:ext uri="{BB962C8B-B14F-4D97-AF65-F5344CB8AC3E}">
        <p14:creationId xmlns:p14="http://schemas.microsoft.com/office/powerpoint/2010/main" val="2347869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9AAAD-BD35-05ED-EB49-CD87BEB86B3C}"/>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6C1D7282-C315-19EF-D799-D2AE1FCAD7B3}"/>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5DA35790-E895-7FB5-0A70-9A6669BA5BC3}"/>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D3107A64-D176-9755-425A-A146ED884089}"/>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CA9505EF-13D6-6DA3-F3AA-BD7227CFA4E1}"/>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21FD2CB2-29D2-CDFC-EF7B-E0062FDA040E}"/>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535EBF5B-B7F8-6C50-4F9E-168F81EE3689}"/>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3" name="Picture 2">
            <a:extLst>
              <a:ext uri="{FF2B5EF4-FFF2-40B4-BE49-F238E27FC236}">
                <a16:creationId xmlns:a16="http://schemas.microsoft.com/office/drawing/2014/main" id="{B253CC71-C0BE-0F02-AF8A-2F55938E0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597" y="1943100"/>
            <a:ext cx="6214806" cy="5981700"/>
          </a:xfrm>
          <a:prstGeom prst="rect">
            <a:avLst/>
          </a:prstGeom>
        </p:spPr>
      </p:pic>
    </p:spTree>
    <p:extLst>
      <p:ext uri="{BB962C8B-B14F-4D97-AF65-F5344CB8AC3E}">
        <p14:creationId xmlns:p14="http://schemas.microsoft.com/office/powerpoint/2010/main" val="328194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A7A4-142C-752E-535C-471C0E658472}"/>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8FF3D711-128B-EF0D-F411-DB6086FE0088}"/>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63F6F144-3925-1EAB-1837-209C47AB3F57}"/>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CE729093-38D7-5D15-60E5-CF15F3A6F1FC}"/>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F9F5195A-5BFD-DBFD-A182-721662AD2034}"/>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5E6F28C7-7733-A02C-53E3-D29444210F2E}"/>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5ACF341D-1340-D056-5A8D-FE6CA75B7284}"/>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14" name="Picture 13" descr="No alternative text description for this image">
            <a:extLst>
              <a:ext uri="{FF2B5EF4-FFF2-40B4-BE49-F238E27FC236}">
                <a16:creationId xmlns:a16="http://schemas.microsoft.com/office/drawing/2014/main" id="{9B9868F9-C1A7-57A5-70D5-CDB0AC252B8A}"/>
              </a:ext>
            </a:extLst>
          </p:cNvPr>
          <p:cNvPicPr>
            <a:picLocks noChangeAspect="1"/>
          </p:cNvPicPr>
          <p:nvPr/>
        </p:nvPicPr>
        <p:blipFill>
          <a:blip r:embed="rId5"/>
          <a:stretch>
            <a:fillRect/>
          </a:stretch>
        </p:blipFill>
        <p:spPr>
          <a:xfrm>
            <a:off x="10691439" y="514287"/>
            <a:ext cx="3196366" cy="3992960"/>
          </a:xfrm>
          <a:prstGeom prst="rect">
            <a:avLst/>
          </a:prstGeom>
        </p:spPr>
      </p:pic>
      <p:pic>
        <p:nvPicPr>
          <p:cNvPr id="23" name="Picture 22" descr="No alternative text description for this image">
            <a:extLst>
              <a:ext uri="{FF2B5EF4-FFF2-40B4-BE49-F238E27FC236}">
                <a16:creationId xmlns:a16="http://schemas.microsoft.com/office/drawing/2014/main" id="{C402BBEA-C32D-3501-7E4F-ADB8F5BAC14D}"/>
              </a:ext>
            </a:extLst>
          </p:cNvPr>
          <p:cNvPicPr>
            <a:picLocks noChangeAspect="1"/>
          </p:cNvPicPr>
          <p:nvPr/>
        </p:nvPicPr>
        <p:blipFill>
          <a:blip r:embed="rId6"/>
          <a:stretch>
            <a:fillRect/>
          </a:stretch>
        </p:blipFill>
        <p:spPr>
          <a:xfrm>
            <a:off x="12066986" y="3159477"/>
            <a:ext cx="3196366" cy="3992960"/>
          </a:xfrm>
          <a:prstGeom prst="rect">
            <a:avLst/>
          </a:prstGeom>
        </p:spPr>
      </p:pic>
      <p:pic>
        <p:nvPicPr>
          <p:cNvPr id="3" name="Picture 2">
            <a:extLst>
              <a:ext uri="{FF2B5EF4-FFF2-40B4-BE49-F238E27FC236}">
                <a16:creationId xmlns:a16="http://schemas.microsoft.com/office/drawing/2014/main" id="{D6714A88-F1CA-AD43-334B-8B687693C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0900" y="5751178"/>
            <a:ext cx="3203682" cy="3992960"/>
          </a:xfrm>
          <a:prstGeom prst="rect">
            <a:avLst/>
          </a:prstGeom>
        </p:spPr>
      </p:pic>
      <p:pic>
        <p:nvPicPr>
          <p:cNvPr id="4" name="Picture 3">
            <a:extLst>
              <a:ext uri="{FF2B5EF4-FFF2-40B4-BE49-F238E27FC236}">
                <a16:creationId xmlns:a16="http://schemas.microsoft.com/office/drawing/2014/main" id="{0250712C-6581-AAC9-A364-9AF1823AC4D7}"/>
              </a:ext>
            </a:extLst>
          </p:cNvPr>
          <p:cNvPicPr>
            <a:picLocks noChangeAspect="1"/>
          </p:cNvPicPr>
          <p:nvPr/>
        </p:nvPicPr>
        <p:blipFill>
          <a:blip r:embed="rId8"/>
          <a:stretch>
            <a:fillRect/>
          </a:stretch>
        </p:blipFill>
        <p:spPr>
          <a:xfrm>
            <a:off x="1003418" y="2819524"/>
            <a:ext cx="9224432" cy="5175748"/>
          </a:xfrm>
          <a:prstGeom prst="rect">
            <a:avLst/>
          </a:prstGeom>
        </p:spPr>
      </p:pic>
    </p:spTree>
    <p:extLst>
      <p:ext uri="{BB962C8B-B14F-4D97-AF65-F5344CB8AC3E}">
        <p14:creationId xmlns:p14="http://schemas.microsoft.com/office/powerpoint/2010/main" val="3955947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EF2C-384F-FD91-FABC-75E420EC2330}"/>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5D0BF672-A9E6-B2B3-2A99-A7A9165666F5}"/>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34C04598-66AB-745E-3A46-BB54BF169A98}"/>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A748DFF4-CBB8-E0ED-EF30-5053C6D9502D}"/>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E1E6F203-F828-BB01-FC1E-7E9AB59D17C0}"/>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85058F55-53C4-D9BF-7AF2-1890233283D8}"/>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B4274DF8-A607-9D0D-4EC8-C95FF6696472}"/>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15" name="Picture 14" descr="No alternative text description for this image">
            <a:extLst>
              <a:ext uri="{FF2B5EF4-FFF2-40B4-BE49-F238E27FC236}">
                <a16:creationId xmlns:a16="http://schemas.microsoft.com/office/drawing/2014/main" id="{420EB6E1-FF09-EBEE-BF19-201B51B03E00}"/>
              </a:ext>
            </a:extLst>
          </p:cNvPr>
          <p:cNvPicPr>
            <a:picLocks noChangeAspect="1"/>
          </p:cNvPicPr>
          <p:nvPr/>
        </p:nvPicPr>
        <p:blipFill>
          <a:blip r:embed="rId5"/>
          <a:stretch>
            <a:fillRect/>
          </a:stretch>
        </p:blipFill>
        <p:spPr>
          <a:xfrm>
            <a:off x="3310373" y="1885914"/>
            <a:ext cx="5215394" cy="6515169"/>
          </a:xfrm>
          <a:prstGeom prst="rect">
            <a:avLst/>
          </a:prstGeom>
        </p:spPr>
      </p:pic>
      <p:pic>
        <p:nvPicPr>
          <p:cNvPr id="16" name="Picture 15" descr="No alternative text description for this image">
            <a:extLst>
              <a:ext uri="{FF2B5EF4-FFF2-40B4-BE49-F238E27FC236}">
                <a16:creationId xmlns:a16="http://schemas.microsoft.com/office/drawing/2014/main" id="{90C2CBFF-537F-BF92-39DC-9FF6FAB5F484}"/>
              </a:ext>
            </a:extLst>
          </p:cNvPr>
          <p:cNvPicPr>
            <a:picLocks noChangeAspect="1"/>
          </p:cNvPicPr>
          <p:nvPr/>
        </p:nvPicPr>
        <p:blipFill>
          <a:blip r:embed="rId6"/>
          <a:stretch>
            <a:fillRect/>
          </a:stretch>
        </p:blipFill>
        <p:spPr>
          <a:xfrm>
            <a:off x="9045779" y="1885915"/>
            <a:ext cx="5215395" cy="6515169"/>
          </a:xfrm>
          <a:prstGeom prst="rect">
            <a:avLst/>
          </a:prstGeom>
        </p:spPr>
      </p:pic>
    </p:spTree>
    <p:extLst>
      <p:ext uri="{BB962C8B-B14F-4D97-AF65-F5344CB8AC3E}">
        <p14:creationId xmlns:p14="http://schemas.microsoft.com/office/powerpoint/2010/main" val="15145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FEE0-582D-12FB-955F-61B5E6053086}"/>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660F0E38-72DF-4ED2-D702-74C94D8069B0}"/>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C721FAB9-FB5C-5DC4-9FB1-95C5C788FBA9}"/>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F64AB393-B791-FD2B-4330-EA87F5596BC0}"/>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D3D45BEF-1E21-F3EA-53E6-62293C820BB8}"/>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6695CF1D-377F-8486-FDB2-0EE9757865F7}"/>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B1A370BB-BAF0-379E-1EF6-CA577602488F}"/>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5" name="Picture 4">
            <a:extLst>
              <a:ext uri="{FF2B5EF4-FFF2-40B4-BE49-F238E27FC236}">
                <a16:creationId xmlns:a16="http://schemas.microsoft.com/office/drawing/2014/main" id="{FD41DAED-9B6B-A496-2753-2A1B8940A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0361" y="3151327"/>
            <a:ext cx="9595720" cy="3211069"/>
          </a:xfrm>
          <a:prstGeom prst="rect">
            <a:avLst/>
          </a:prstGeom>
        </p:spPr>
      </p:pic>
    </p:spTree>
    <p:extLst>
      <p:ext uri="{BB962C8B-B14F-4D97-AF65-F5344CB8AC3E}">
        <p14:creationId xmlns:p14="http://schemas.microsoft.com/office/powerpoint/2010/main" val="254908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3202F-3579-C232-ED46-280B21745B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47D933-FCF3-3E47-BED3-24ADD76F7A90}"/>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5000"/>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a:extLst>
              <a:ext uri="{FF2B5EF4-FFF2-40B4-BE49-F238E27FC236}">
                <a16:creationId xmlns:a16="http://schemas.microsoft.com/office/drawing/2014/main" id="{CA05F580-DD17-33CD-04E9-AFD4217D93BD}"/>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3">
              <a:alphaModFix amt="50000"/>
            </a:blip>
            <a:stretch>
              <a:fillRect/>
            </a:stretch>
          </a:blipFill>
        </p:spPr>
        <p:txBody>
          <a:bodyPr/>
          <a:lstStyle/>
          <a:p>
            <a:endParaRPr lang="en-GB"/>
          </a:p>
        </p:txBody>
      </p:sp>
      <p:sp>
        <p:nvSpPr>
          <p:cNvPr id="4" name="Freeform 4">
            <a:extLst>
              <a:ext uri="{FF2B5EF4-FFF2-40B4-BE49-F238E27FC236}">
                <a16:creationId xmlns:a16="http://schemas.microsoft.com/office/drawing/2014/main" id="{56AFD281-8B5D-84C1-A912-1BED8306B34D}"/>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sp>
        <p:nvSpPr>
          <p:cNvPr id="5" name="Freeform 5">
            <a:extLst>
              <a:ext uri="{FF2B5EF4-FFF2-40B4-BE49-F238E27FC236}">
                <a16:creationId xmlns:a16="http://schemas.microsoft.com/office/drawing/2014/main" id="{6AE5BF56-1450-4C35-BBE5-D224FD5A2879}"/>
              </a:ext>
            </a:extLst>
          </p:cNvPr>
          <p:cNvSpPr/>
          <p:nvPr/>
        </p:nvSpPr>
        <p:spPr>
          <a:xfrm rot="7813938">
            <a:off x="-3386504" y="-2950663"/>
            <a:ext cx="5443973" cy="5901325"/>
          </a:xfrm>
          <a:custGeom>
            <a:avLst/>
            <a:gdLst/>
            <a:ahLst/>
            <a:cxnLst/>
            <a:rect l="l" t="t" r="r" b="b"/>
            <a:pathLst>
              <a:path w="5443973" h="5901325">
                <a:moveTo>
                  <a:pt x="0" y="0"/>
                </a:moveTo>
                <a:lnTo>
                  <a:pt x="5443973" y="0"/>
                </a:lnTo>
                <a:lnTo>
                  <a:pt x="5443973" y="5901326"/>
                </a:lnTo>
                <a:lnTo>
                  <a:pt x="0" y="590132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6" name="Group 6">
            <a:extLst>
              <a:ext uri="{FF2B5EF4-FFF2-40B4-BE49-F238E27FC236}">
                <a16:creationId xmlns:a16="http://schemas.microsoft.com/office/drawing/2014/main" id="{D82AA6BC-08B8-FF4D-3784-B293957FF36E}"/>
              </a:ext>
            </a:extLst>
          </p:cNvPr>
          <p:cNvGrpSpPr/>
          <p:nvPr/>
        </p:nvGrpSpPr>
        <p:grpSpPr>
          <a:xfrm>
            <a:off x="-917" y="-2635038"/>
            <a:ext cx="6941160" cy="12922038"/>
            <a:chOff x="0" y="0"/>
            <a:chExt cx="9254880" cy="17229384"/>
          </a:xfrm>
        </p:grpSpPr>
        <p:pic>
          <p:nvPicPr>
            <p:cNvPr id="7" name="Picture 7">
              <a:extLst>
                <a:ext uri="{FF2B5EF4-FFF2-40B4-BE49-F238E27FC236}">
                  <a16:creationId xmlns:a16="http://schemas.microsoft.com/office/drawing/2014/main" id="{00473D74-2511-ACE1-1D12-E4D4BF3A2937}"/>
                </a:ext>
              </a:extLst>
            </p:cNvPr>
            <p:cNvPicPr>
              <a:picLocks noChangeAspect="1"/>
            </p:cNvPicPr>
            <p:nvPr/>
          </p:nvPicPr>
          <p:blipFill>
            <a:blip r:embed="rId6"/>
            <a:srcRect l="2634" r="16741"/>
            <a:stretch>
              <a:fillRect/>
            </a:stretch>
          </p:blipFill>
          <p:spPr>
            <a:xfrm>
              <a:off x="0" y="0"/>
              <a:ext cx="9254880" cy="17229384"/>
            </a:xfrm>
            <a:prstGeom prst="rect">
              <a:avLst/>
            </a:prstGeom>
          </p:spPr>
        </p:pic>
      </p:grpSp>
      <p:sp>
        <p:nvSpPr>
          <p:cNvPr id="8" name="TextBox 8">
            <a:extLst>
              <a:ext uri="{FF2B5EF4-FFF2-40B4-BE49-F238E27FC236}">
                <a16:creationId xmlns:a16="http://schemas.microsoft.com/office/drawing/2014/main" id="{E41D781C-A7E6-1DDA-31E4-7797B8FC9AFA}"/>
              </a:ext>
            </a:extLst>
          </p:cNvPr>
          <p:cNvSpPr txBox="1"/>
          <p:nvPr/>
        </p:nvSpPr>
        <p:spPr>
          <a:xfrm>
            <a:off x="7490107" y="3993375"/>
            <a:ext cx="9350093" cy="3924151"/>
          </a:xfrm>
          <a:prstGeom prst="rect">
            <a:avLst/>
          </a:prstGeom>
        </p:spPr>
        <p:txBody>
          <a:bodyPr wrap="square" lIns="0" tIns="0" rIns="0" bIns="0" rtlCol="0" anchor="t">
            <a:spAutoFit/>
          </a:bodyPr>
          <a:lstStyle/>
          <a:p>
            <a:pPr algn="l">
              <a:lnSpc>
                <a:spcPts val="3419"/>
              </a:lnSpc>
              <a:spcBef>
                <a:spcPct val="0"/>
              </a:spcBef>
            </a:pPr>
            <a:r>
              <a:rPr lang="en-US" sz="3000" b="1" dirty="0">
                <a:solidFill>
                  <a:srgbClr val="757575"/>
                </a:solidFill>
                <a:latin typeface="Lato" panose="020F0502020204030203" pitchFamily="34" charset="0"/>
                <a:ea typeface="Open Sauce Bold"/>
                <a:cs typeface="Open Sauce Bold"/>
                <a:sym typeface="Open Sauce Bold"/>
              </a:rPr>
              <a:t>WHAT IS IT, REALLY - AND IS IT FOR ME?</a:t>
            </a:r>
          </a:p>
          <a:p>
            <a:pPr algn="l">
              <a:lnSpc>
                <a:spcPts val="3419"/>
              </a:lnSpc>
              <a:spcBef>
                <a:spcPct val="0"/>
              </a:spcBef>
            </a:pPr>
            <a:r>
              <a:rPr lang="en-US" sz="3000" dirty="0">
                <a:solidFill>
                  <a:srgbClr val="231F20"/>
                </a:solidFill>
                <a:latin typeface="Open Sauce"/>
                <a:ea typeface="Open Sauce"/>
                <a:cs typeface="Open Sauce"/>
                <a:sym typeface="Open Sauce"/>
              </a:rPr>
              <a:t>​</a:t>
            </a:r>
          </a:p>
          <a:p>
            <a:pPr algn="l">
              <a:lnSpc>
                <a:spcPts val="3419"/>
              </a:lnSpc>
              <a:spcBef>
                <a:spcPct val="0"/>
              </a:spcBef>
            </a:pPr>
            <a:r>
              <a:rPr lang="en-US" sz="2800" dirty="0">
                <a:solidFill>
                  <a:srgbClr val="231F20"/>
                </a:solidFill>
                <a:latin typeface="Gill Sans MT" panose="020B0502020104020203" pitchFamily="34" charset="0"/>
                <a:ea typeface="Open Sans" pitchFamily="2" charset="0"/>
                <a:cs typeface="Open Sans" pitchFamily="2" charset="0"/>
                <a:sym typeface="Open Sauce"/>
              </a:rPr>
              <a:t>What it looks like in practice, how it benefits for-good </a:t>
            </a:r>
            <a:r>
              <a:rPr lang="en-US" sz="2800" dirty="0" err="1">
                <a:solidFill>
                  <a:srgbClr val="231F20"/>
                </a:solidFill>
                <a:latin typeface="Gill Sans MT" panose="020B0502020104020203" pitchFamily="34" charset="0"/>
                <a:ea typeface="Open Sans" pitchFamily="2" charset="0"/>
                <a:cs typeface="Open Sans" pitchFamily="2" charset="0"/>
                <a:sym typeface="Open Sauce"/>
              </a:rPr>
              <a:t>organisations</a:t>
            </a:r>
            <a:r>
              <a:rPr lang="en-US" sz="2800" dirty="0">
                <a:solidFill>
                  <a:srgbClr val="231F20"/>
                </a:solidFill>
                <a:latin typeface="Gill Sans MT" panose="020B0502020104020203" pitchFamily="34" charset="0"/>
                <a:ea typeface="Open Sans" pitchFamily="2" charset="0"/>
                <a:cs typeface="Open Sans" pitchFamily="2" charset="0"/>
                <a:sym typeface="Open Sauce"/>
              </a:rPr>
              <a:t>, and how it works with Link UP London.</a:t>
            </a:r>
          </a:p>
          <a:p>
            <a:pPr algn="l">
              <a:lnSpc>
                <a:spcPts val="3419"/>
              </a:lnSpc>
              <a:spcBef>
                <a:spcPct val="0"/>
              </a:spcBef>
            </a:pPr>
            <a:endParaRPr lang="en-US" sz="3000" dirty="0">
              <a:solidFill>
                <a:srgbClr val="231F20"/>
              </a:solidFill>
              <a:latin typeface="Open Sauce"/>
              <a:ea typeface="Open Sauce"/>
              <a:cs typeface="Open Sauce"/>
              <a:sym typeface="Open Sauce"/>
            </a:endParaRPr>
          </a:p>
          <a:p>
            <a:pPr algn="l">
              <a:lnSpc>
                <a:spcPts val="3419"/>
              </a:lnSpc>
              <a:spcBef>
                <a:spcPct val="0"/>
              </a:spcBef>
            </a:pPr>
            <a:endParaRPr lang="en-US" sz="3000" dirty="0">
              <a:solidFill>
                <a:srgbClr val="231F20"/>
              </a:solidFill>
              <a:latin typeface="Open Sauce"/>
              <a:ea typeface="Open Sauce"/>
              <a:cs typeface="Open Sauce"/>
              <a:sym typeface="Open Sauce"/>
            </a:endParaRPr>
          </a:p>
          <a:p>
            <a:pPr algn="l">
              <a:lnSpc>
                <a:spcPts val="3419"/>
              </a:lnSpc>
              <a:spcBef>
                <a:spcPct val="0"/>
              </a:spcBef>
            </a:pPr>
            <a:endParaRPr lang="en-US" sz="3000" dirty="0">
              <a:solidFill>
                <a:srgbClr val="231F20"/>
              </a:solidFill>
              <a:latin typeface="Open Sauce"/>
              <a:ea typeface="Open Sauce"/>
              <a:cs typeface="Open Sauce"/>
              <a:sym typeface="Open Sauce"/>
            </a:endParaRPr>
          </a:p>
          <a:p>
            <a:pPr algn="l">
              <a:lnSpc>
                <a:spcPts val="3419"/>
              </a:lnSpc>
              <a:spcBef>
                <a:spcPct val="0"/>
              </a:spcBef>
            </a:pPr>
            <a:endParaRPr lang="en-US" sz="3000" dirty="0">
              <a:solidFill>
                <a:srgbClr val="231F20"/>
              </a:solidFill>
              <a:latin typeface="Open Sauce"/>
              <a:ea typeface="Open Sauce"/>
              <a:cs typeface="Open Sauce"/>
              <a:sym typeface="Open Sauce"/>
            </a:endParaRPr>
          </a:p>
          <a:p>
            <a:pPr algn="l">
              <a:lnSpc>
                <a:spcPts val="3419"/>
              </a:lnSpc>
              <a:spcBef>
                <a:spcPct val="0"/>
              </a:spcBef>
            </a:pPr>
            <a:endParaRPr lang="en-US" sz="3000" dirty="0">
              <a:solidFill>
                <a:srgbClr val="231F20"/>
              </a:solidFill>
              <a:latin typeface="Open Sauce"/>
              <a:ea typeface="Open Sauce"/>
              <a:cs typeface="Open Sauce"/>
              <a:sym typeface="Open Sauce"/>
            </a:endParaRPr>
          </a:p>
        </p:txBody>
      </p:sp>
      <p:sp>
        <p:nvSpPr>
          <p:cNvPr id="9" name="TextBox 9">
            <a:extLst>
              <a:ext uri="{FF2B5EF4-FFF2-40B4-BE49-F238E27FC236}">
                <a16:creationId xmlns:a16="http://schemas.microsoft.com/office/drawing/2014/main" id="{172FD9D2-C2E2-BB0A-F35E-6967096FAF12}"/>
              </a:ext>
            </a:extLst>
          </p:cNvPr>
          <p:cNvSpPr txBox="1"/>
          <p:nvPr/>
        </p:nvSpPr>
        <p:spPr>
          <a:xfrm>
            <a:off x="7490107" y="2650432"/>
            <a:ext cx="12353010" cy="830933"/>
          </a:xfrm>
          <a:prstGeom prst="rect">
            <a:avLst/>
          </a:prstGeom>
        </p:spPr>
        <p:txBody>
          <a:bodyPr lIns="0" tIns="0" rIns="0" bIns="0" rtlCol="0" anchor="t">
            <a:spAutoFit/>
          </a:bodyPr>
          <a:lstStyle/>
          <a:p>
            <a:pPr algn="l">
              <a:lnSpc>
                <a:spcPts val="6383"/>
              </a:lnSpc>
              <a:spcBef>
                <a:spcPct val="0"/>
              </a:spcBef>
            </a:pPr>
            <a:r>
              <a:rPr lang="en-US" sz="5599" b="1" dirty="0">
                <a:solidFill>
                  <a:srgbClr val="DC6439"/>
                </a:solidFill>
                <a:latin typeface="Lato" panose="020F0502020204030203" pitchFamily="34" charset="0"/>
                <a:ea typeface="League Spartan"/>
                <a:cs typeface="League Spartan"/>
                <a:sym typeface="League Spartan"/>
              </a:rPr>
              <a:t>SKILLED VOLUNTEERING</a:t>
            </a:r>
          </a:p>
        </p:txBody>
      </p:sp>
      <p:grpSp>
        <p:nvGrpSpPr>
          <p:cNvPr id="12" name="Group 10">
            <a:extLst>
              <a:ext uri="{FF2B5EF4-FFF2-40B4-BE49-F238E27FC236}">
                <a16:creationId xmlns:a16="http://schemas.microsoft.com/office/drawing/2014/main" id="{4DF73801-894C-C52A-0DE4-8FF71EDE4645}"/>
              </a:ext>
            </a:extLst>
          </p:cNvPr>
          <p:cNvGrpSpPr/>
          <p:nvPr/>
        </p:nvGrpSpPr>
        <p:grpSpPr>
          <a:xfrm>
            <a:off x="-435918" y="-1052913"/>
            <a:ext cx="883021" cy="11619553"/>
            <a:chOff x="0" y="0"/>
            <a:chExt cx="322129" cy="4238845"/>
          </a:xfrm>
        </p:grpSpPr>
        <p:sp>
          <p:nvSpPr>
            <p:cNvPr id="13" name="Freeform 11">
              <a:extLst>
                <a:ext uri="{FF2B5EF4-FFF2-40B4-BE49-F238E27FC236}">
                  <a16:creationId xmlns:a16="http://schemas.microsoft.com/office/drawing/2014/main" id="{CF27C39D-7FDA-10A8-DAD0-FD74679EF220}"/>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Tree>
    <p:extLst>
      <p:ext uri="{BB962C8B-B14F-4D97-AF65-F5344CB8AC3E}">
        <p14:creationId xmlns:p14="http://schemas.microsoft.com/office/powerpoint/2010/main" val="3109855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DA81D-FFB1-995A-E36B-C2F990770568}"/>
            </a:ext>
          </a:extLst>
        </p:cNvPr>
        <p:cNvGrpSpPr/>
        <p:nvPr/>
      </p:nvGrpSpPr>
      <p:grpSpPr>
        <a:xfrm>
          <a:off x="0" y="0"/>
          <a:ext cx="0" cy="0"/>
          <a:chOff x="0" y="0"/>
          <a:chExt cx="0" cy="0"/>
        </a:xfrm>
      </p:grpSpPr>
      <p:sp>
        <p:nvSpPr>
          <p:cNvPr id="17" name="Freeform 3">
            <a:extLst>
              <a:ext uri="{FF2B5EF4-FFF2-40B4-BE49-F238E27FC236}">
                <a16:creationId xmlns:a16="http://schemas.microsoft.com/office/drawing/2014/main" id="{EC0EB629-8BD8-0C15-9730-49A70D62456B}"/>
              </a:ext>
            </a:extLst>
          </p:cNvPr>
          <p:cNvSpPr/>
          <p:nvPr/>
        </p:nvSpPr>
        <p:spPr>
          <a:xfrm>
            <a:off x="-217959" y="6516157"/>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7" name="Rectangle 1">
            <a:extLst>
              <a:ext uri="{FF2B5EF4-FFF2-40B4-BE49-F238E27FC236}">
                <a16:creationId xmlns:a16="http://schemas.microsoft.com/office/drawing/2014/main" id="{EC75775B-3C86-87A3-E382-9CA4D22B7747}"/>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GB" sz="2700"/>
          </a:p>
        </p:txBody>
      </p:sp>
      <p:sp>
        <p:nvSpPr>
          <p:cNvPr id="18" name="Freeform 9">
            <a:extLst>
              <a:ext uri="{FF2B5EF4-FFF2-40B4-BE49-F238E27FC236}">
                <a16:creationId xmlns:a16="http://schemas.microsoft.com/office/drawing/2014/main" id="{2420F694-A8C6-A284-80AC-104A8BE0D086}"/>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4">
            <a:extLst>
              <a:ext uri="{FF2B5EF4-FFF2-40B4-BE49-F238E27FC236}">
                <a16:creationId xmlns:a16="http://schemas.microsoft.com/office/drawing/2014/main" id="{B5808341-5B56-263A-46DB-441BEC4F1273}"/>
              </a:ext>
            </a:extLst>
          </p:cNvPr>
          <p:cNvSpPr/>
          <p:nvPr/>
        </p:nvSpPr>
        <p:spPr>
          <a:xfrm>
            <a:off x="16717844" y="495300"/>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9">
            <a:extLst>
              <a:ext uri="{FF2B5EF4-FFF2-40B4-BE49-F238E27FC236}">
                <a16:creationId xmlns:a16="http://schemas.microsoft.com/office/drawing/2014/main" id="{F71D4806-2A30-87B6-9F16-FA9497F2EDF2}"/>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6033D423-87DE-D56E-D107-08070EC21E44}"/>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9" name="Picture 8">
            <a:extLst>
              <a:ext uri="{FF2B5EF4-FFF2-40B4-BE49-F238E27FC236}">
                <a16:creationId xmlns:a16="http://schemas.microsoft.com/office/drawing/2014/main" id="{07655D85-25DA-ED1B-5F7E-24BA49829552}"/>
              </a:ext>
            </a:extLst>
          </p:cNvPr>
          <p:cNvPicPr>
            <a:picLocks noChangeAspect="1"/>
          </p:cNvPicPr>
          <p:nvPr/>
        </p:nvPicPr>
        <p:blipFill>
          <a:blip r:embed="rId5"/>
          <a:stretch>
            <a:fillRect/>
          </a:stretch>
        </p:blipFill>
        <p:spPr>
          <a:xfrm>
            <a:off x="1371600" y="765519"/>
            <a:ext cx="9716475" cy="5430135"/>
          </a:xfrm>
          <a:prstGeom prst="rect">
            <a:avLst/>
          </a:prstGeom>
        </p:spPr>
      </p:pic>
      <p:pic>
        <p:nvPicPr>
          <p:cNvPr id="5" name="Picture 4">
            <a:extLst>
              <a:ext uri="{FF2B5EF4-FFF2-40B4-BE49-F238E27FC236}">
                <a16:creationId xmlns:a16="http://schemas.microsoft.com/office/drawing/2014/main" id="{1E98B6FF-137F-C4FE-D506-1B209E09E48E}"/>
              </a:ext>
            </a:extLst>
          </p:cNvPr>
          <p:cNvPicPr>
            <a:picLocks noChangeAspect="1"/>
          </p:cNvPicPr>
          <p:nvPr/>
        </p:nvPicPr>
        <p:blipFill>
          <a:blip r:embed="rId6"/>
          <a:stretch>
            <a:fillRect/>
          </a:stretch>
        </p:blipFill>
        <p:spPr>
          <a:xfrm>
            <a:off x="6629400" y="3274654"/>
            <a:ext cx="10515600" cy="5842000"/>
          </a:xfrm>
          <a:prstGeom prst="rect">
            <a:avLst/>
          </a:prstGeom>
        </p:spPr>
      </p:pic>
    </p:spTree>
    <p:extLst>
      <p:ext uri="{BB962C8B-B14F-4D97-AF65-F5344CB8AC3E}">
        <p14:creationId xmlns:p14="http://schemas.microsoft.com/office/powerpoint/2010/main" val="2721139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F125-402B-32E3-B48C-8DBCCA18A41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21A03DF2-66CD-E56E-D57E-2DA377E0EA9F}"/>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6" name="Freeform 6">
            <a:extLst>
              <a:ext uri="{FF2B5EF4-FFF2-40B4-BE49-F238E27FC236}">
                <a16:creationId xmlns:a16="http://schemas.microsoft.com/office/drawing/2014/main" id="{794962DB-FFEA-6676-7016-F4BB570984FF}"/>
              </a:ext>
            </a:extLst>
          </p:cNvPr>
          <p:cNvSpPr/>
          <p:nvPr/>
        </p:nvSpPr>
        <p:spPr>
          <a:xfrm rot="-5400000">
            <a:off x="16985894" y="9222143"/>
            <a:ext cx="303425" cy="551682"/>
          </a:xfrm>
          <a:custGeom>
            <a:avLst/>
            <a:gdLst/>
            <a:ahLst/>
            <a:cxnLst/>
            <a:rect l="l" t="t" r="r" b="b"/>
            <a:pathLst>
              <a:path w="303425" h="551682">
                <a:moveTo>
                  <a:pt x="0" y="0"/>
                </a:moveTo>
                <a:lnTo>
                  <a:pt x="303425" y="0"/>
                </a:lnTo>
                <a:lnTo>
                  <a:pt x="303425" y="551682"/>
                </a:lnTo>
                <a:lnTo>
                  <a:pt x="0" y="55168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85B34F50-5A54-089F-0B90-BFF268D59599}"/>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sp>
        <p:nvSpPr>
          <p:cNvPr id="8" name="TextBox 8">
            <a:extLst>
              <a:ext uri="{FF2B5EF4-FFF2-40B4-BE49-F238E27FC236}">
                <a16:creationId xmlns:a16="http://schemas.microsoft.com/office/drawing/2014/main" id="{9600A810-30AB-9719-D077-059A1FD1D5DA}"/>
              </a:ext>
            </a:extLst>
          </p:cNvPr>
          <p:cNvSpPr txBox="1"/>
          <p:nvPr/>
        </p:nvSpPr>
        <p:spPr>
          <a:xfrm>
            <a:off x="10776949" y="3105805"/>
            <a:ext cx="10066819" cy="1227067"/>
          </a:xfrm>
          <a:prstGeom prst="rect">
            <a:avLst/>
          </a:prstGeom>
        </p:spPr>
        <p:txBody>
          <a:bodyPr lIns="0" tIns="0" rIns="0" bIns="0" rtlCol="0" anchor="t">
            <a:spAutoFit/>
          </a:bodyPr>
          <a:lstStyle/>
          <a:p>
            <a:pPr algn="l">
              <a:lnSpc>
                <a:spcPts val="10639"/>
              </a:lnSpc>
            </a:pPr>
            <a:r>
              <a:rPr lang="en-US" sz="7599" b="1" spc="379" dirty="0">
                <a:solidFill>
                  <a:srgbClr val="DC6439"/>
                </a:solidFill>
                <a:latin typeface="Lato" panose="020F0502020204030203" pitchFamily="34" charset="0"/>
                <a:ea typeface="League Spartan"/>
                <a:cs typeface="League Spartan"/>
                <a:sym typeface="League Spartan"/>
              </a:rPr>
              <a:t>THANK YOU!</a:t>
            </a:r>
            <a:endParaRPr lang="en-US" sz="7599" b="1" spc="379" dirty="0">
              <a:solidFill>
                <a:srgbClr val="767676"/>
              </a:solidFill>
              <a:latin typeface="Lato" panose="020F0502020204030203" pitchFamily="34" charset="0"/>
              <a:ea typeface="League Spartan"/>
              <a:cs typeface="League Spartan"/>
              <a:sym typeface="League Spartan"/>
            </a:endParaRPr>
          </a:p>
        </p:txBody>
      </p:sp>
      <p:grpSp>
        <p:nvGrpSpPr>
          <p:cNvPr id="2" name="Group 10">
            <a:extLst>
              <a:ext uri="{FF2B5EF4-FFF2-40B4-BE49-F238E27FC236}">
                <a16:creationId xmlns:a16="http://schemas.microsoft.com/office/drawing/2014/main" id="{74FDE3E7-7FEC-8F00-7502-D904E6E69DA9}"/>
              </a:ext>
            </a:extLst>
          </p:cNvPr>
          <p:cNvGrpSpPr/>
          <p:nvPr/>
        </p:nvGrpSpPr>
        <p:grpSpPr>
          <a:xfrm>
            <a:off x="-435918" y="-1052913"/>
            <a:ext cx="883021" cy="11619553"/>
            <a:chOff x="0" y="0"/>
            <a:chExt cx="322129" cy="4238845"/>
          </a:xfrm>
        </p:grpSpPr>
        <p:sp>
          <p:nvSpPr>
            <p:cNvPr id="15" name="Freeform 11">
              <a:extLst>
                <a:ext uri="{FF2B5EF4-FFF2-40B4-BE49-F238E27FC236}">
                  <a16:creationId xmlns:a16="http://schemas.microsoft.com/office/drawing/2014/main" id="{EBA6FECF-D231-C118-580F-D7E5099DA3C5}"/>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10" name="Picture 9">
            <a:extLst>
              <a:ext uri="{FF2B5EF4-FFF2-40B4-BE49-F238E27FC236}">
                <a16:creationId xmlns:a16="http://schemas.microsoft.com/office/drawing/2014/main" id="{D334314D-64D8-FD5A-0553-407FCAA09443}"/>
              </a:ext>
            </a:extLst>
          </p:cNvPr>
          <p:cNvPicPr>
            <a:picLocks noChangeAspect="1"/>
          </p:cNvPicPr>
          <p:nvPr/>
        </p:nvPicPr>
        <p:blipFill>
          <a:blip r:embed="rId5"/>
          <a:srcRect l="18039" r="18039"/>
          <a:stretch/>
        </p:blipFill>
        <p:spPr>
          <a:xfrm>
            <a:off x="447103" y="-20090"/>
            <a:ext cx="9882648" cy="10307089"/>
          </a:xfrm>
          <a:prstGeom prst="rect">
            <a:avLst/>
          </a:prstGeom>
        </p:spPr>
      </p:pic>
      <p:pic>
        <p:nvPicPr>
          <p:cNvPr id="13" name="Graphic 12" descr="House with solid fill">
            <a:extLst>
              <a:ext uri="{FF2B5EF4-FFF2-40B4-BE49-F238E27FC236}">
                <a16:creationId xmlns:a16="http://schemas.microsoft.com/office/drawing/2014/main" id="{F895ABC4-2D52-8D3B-E764-9DCA418BCAE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776949" y="5396923"/>
            <a:ext cx="871645" cy="871645"/>
          </a:xfrm>
          <a:prstGeom prst="rect">
            <a:avLst/>
          </a:prstGeom>
        </p:spPr>
      </p:pic>
      <p:pic>
        <p:nvPicPr>
          <p:cNvPr id="14" name="Graphic 13" descr="Email with solid fill">
            <a:extLst>
              <a:ext uri="{FF2B5EF4-FFF2-40B4-BE49-F238E27FC236}">
                <a16:creationId xmlns:a16="http://schemas.microsoft.com/office/drawing/2014/main" id="{7F7DACCF-923B-E2F5-86A0-0EB860BC494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865225" y="4646664"/>
            <a:ext cx="695094" cy="695094"/>
          </a:xfrm>
          <a:prstGeom prst="rect">
            <a:avLst/>
          </a:prstGeom>
        </p:spPr>
      </p:pic>
      <p:sp>
        <p:nvSpPr>
          <p:cNvPr id="16" name="TextBox 15">
            <a:extLst>
              <a:ext uri="{FF2B5EF4-FFF2-40B4-BE49-F238E27FC236}">
                <a16:creationId xmlns:a16="http://schemas.microsoft.com/office/drawing/2014/main" id="{0D8B13D0-4BE3-1021-34FA-997CDCF215DA}"/>
              </a:ext>
            </a:extLst>
          </p:cNvPr>
          <p:cNvSpPr txBox="1"/>
          <p:nvPr/>
        </p:nvSpPr>
        <p:spPr>
          <a:xfrm>
            <a:off x="11648594" y="4735940"/>
            <a:ext cx="4814431" cy="523220"/>
          </a:xfrm>
          <a:prstGeom prst="rect">
            <a:avLst/>
          </a:prstGeom>
          <a:noFill/>
        </p:spPr>
        <p:txBody>
          <a:bodyPr wrap="square" rtlCol="0">
            <a:spAutoFit/>
          </a:bodyPr>
          <a:lstStyle/>
          <a:p>
            <a:r>
              <a:rPr lang="en-GB" sz="2800" dirty="0">
                <a:latin typeface="Gill Sans MT" panose="020B0502020104020203" pitchFamily="34" charset="0"/>
              </a:rPr>
              <a:t>sophia@linkuplondon.org</a:t>
            </a:r>
          </a:p>
        </p:txBody>
      </p:sp>
      <p:sp>
        <p:nvSpPr>
          <p:cNvPr id="17" name="TextBox 16">
            <a:extLst>
              <a:ext uri="{FF2B5EF4-FFF2-40B4-BE49-F238E27FC236}">
                <a16:creationId xmlns:a16="http://schemas.microsoft.com/office/drawing/2014/main" id="{213DF745-81D3-E66F-F411-D452A0476B39}"/>
              </a:ext>
            </a:extLst>
          </p:cNvPr>
          <p:cNvSpPr txBox="1"/>
          <p:nvPr/>
        </p:nvSpPr>
        <p:spPr>
          <a:xfrm>
            <a:off x="11648594" y="5552426"/>
            <a:ext cx="6192303" cy="954107"/>
          </a:xfrm>
          <a:prstGeom prst="rect">
            <a:avLst/>
          </a:prstGeom>
          <a:noFill/>
        </p:spPr>
        <p:txBody>
          <a:bodyPr wrap="square" rtlCol="0">
            <a:spAutoFit/>
          </a:bodyPr>
          <a:lstStyle/>
          <a:p>
            <a:r>
              <a:rPr lang="en-GB" sz="2800" dirty="0">
                <a:latin typeface="Gill Sans MT" panose="020B0502020104020203" pitchFamily="34" charset="0"/>
                <a:hlinkClick r:id="rId8"/>
              </a:rPr>
              <a:t>https://linkuplondon.org/organisations/</a:t>
            </a:r>
            <a:endParaRPr lang="en-GB" sz="2800" dirty="0">
              <a:latin typeface="Gill Sans MT" panose="020B0502020104020203" pitchFamily="34" charset="0"/>
            </a:endParaRPr>
          </a:p>
          <a:p>
            <a:endParaRPr lang="en-GB" sz="2800" dirty="0">
              <a:latin typeface="Gill Sans MT" panose="020B0502020104020203" pitchFamily="34" charset="0"/>
            </a:endParaRPr>
          </a:p>
        </p:txBody>
      </p:sp>
      <p:pic>
        <p:nvPicPr>
          <p:cNvPr id="21" name="Picture 20">
            <a:extLst>
              <a:ext uri="{FF2B5EF4-FFF2-40B4-BE49-F238E27FC236}">
                <a16:creationId xmlns:a16="http://schemas.microsoft.com/office/drawing/2014/main" id="{CBDD483B-E67B-F58B-F659-6AB5288ED596}"/>
              </a:ext>
            </a:extLst>
          </p:cNvPr>
          <p:cNvPicPr>
            <a:picLocks noChangeAspect="1"/>
          </p:cNvPicPr>
          <p:nvPr/>
        </p:nvPicPr>
        <p:blipFill>
          <a:blip r:embed="rId9"/>
          <a:stretch>
            <a:fillRect/>
          </a:stretch>
        </p:blipFill>
        <p:spPr>
          <a:xfrm>
            <a:off x="12760505" y="6703079"/>
            <a:ext cx="3314700" cy="3314700"/>
          </a:xfrm>
          <a:prstGeom prst="rect">
            <a:avLst/>
          </a:prstGeom>
        </p:spPr>
      </p:pic>
    </p:spTree>
    <p:extLst>
      <p:ext uri="{BB962C8B-B14F-4D97-AF65-F5344CB8AC3E}">
        <p14:creationId xmlns:p14="http://schemas.microsoft.com/office/powerpoint/2010/main" val="1441114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613A2B-35F2-9BF4-3B7A-E857FDE357E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A49F9A96-A47A-6323-11B7-6926E009D002}"/>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dirty="0"/>
          </a:p>
        </p:txBody>
      </p:sp>
      <p:sp>
        <p:nvSpPr>
          <p:cNvPr id="6" name="Freeform 9">
            <a:extLst>
              <a:ext uri="{FF2B5EF4-FFF2-40B4-BE49-F238E27FC236}">
                <a16:creationId xmlns:a16="http://schemas.microsoft.com/office/drawing/2014/main" id="{20ABDB00-D607-C66B-C672-A7D047F84E24}"/>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4">
            <a:extLst>
              <a:ext uri="{FF2B5EF4-FFF2-40B4-BE49-F238E27FC236}">
                <a16:creationId xmlns:a16="http://schemas.microsoft.com/office/drawing/2014/main" id="{1C260FC2-BDD2-C4A6-50A2-08C1CFD8D099}"/>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8" name="Group 7">
            <a:extLst>
              <a:ext uri="{FF2B5EF4-FFF2-40B4-BE49-F238E27FC236}">
                <a16:creationId xmlns:a16="http://schemas.microsoft.com/office/drawing/2014/main" id="{7AEAD04B-3F05-6675-AB4A-D586927C6408}"/>
              </a:ext>
            </a:extLst>
          </p:cNvPr>
          <p:cNvGrpSpPr/>
          <p:nvPr/>
        </p:nvGrpSpPr>
        <p:grpSpPr>
          <a:xfrm>
            <a:off x="-435918" y="-1052913"/>
            <a:ext cx="883021" cy="11619553"/>
            <a:chOff x="0" y="0"/>
            <a:chExt cx="322129" cy="4238845"/>
          </a:xfrm>
        </p:grpSpPr>
        <p:sp>
          <p:nvSpPr>
            <p:cNvPr id="9" name="Freeform 11">
              <a:extLst>
                <a:ext uri="{FF2B5EF4-FFF2-40B4-BE49-F238E27FC236}">
                  <a16:creationId xmlns:a16="http://schemas.microsoft.com/office/drawing/2014/main" id="{B4B6CC59-DD09-3626-B7B9-7200B3BF4944}"/>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10" name="TextBox 16">
            <a:extLst>
              <a:ext uri="{FF2B5EF4-FFF2-40B4-BE49-F238E27FC236}">
                <a16:creationId xmlns:a16="http://schemas.microsoft.com/office/drawing/2014/main" id="{B5FA6AA9-16BF-9F10-DE53-4682A662DAA8}"/>
              </a:ext>
            </a:extLst>
          </p:cNvPr>
          <p:cNvSpPr txBox="1"/>
          <p:nvPr/>
        </p:nvSpPr>
        <p:spPr>
          <a:xfrm>
            <a:off x="1156122" y="923925"/>
            <a:ext cx="14845877" cy="903132"/>
          </a:xfrm>
          <a:prstGeom prst="rect">
            <a:avLst/>
          </a:prstGeom>
        </p:spPr>
        <p:txBody>
          <a:bodyPr wrap="square"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WHAT WE CAN’T HELP WITH</a:t>
            </a:r>
          </a:p>
        </p:txBody>
      </p:sp>
      <p:sp>
        <p:nvSpPr>
          <p:cNvPr id="13" name="TextBox 12">
            <a:extLst>
              <a:ext uri="{FF2B5EF4-FFF2-40B4-BE49-F238E27FC236}">
                <a16:creationId xmlns:a16="http://schemas.microsoft.com/office/drawing/2014/main" id="{CDEF0006-AD81-0AC5-C980-3555B0824BFA}"/>
              </a:ext>
            </a:extLst>
          </p:cNvPr>
          <p:cNvSpPr txBox="1"/>
          <p:nvPr/>
        </p:nvSpPr>
        <p:spPr>
          <a:xfrm>
            <a:off x="1289096" y="2449313"/>
            <a:ext cx="15412535" cy="4052841"/>
          </a:xfrm>
          <a:prstGeom prst="rect">
            <a:avLst/>
          </a:prstGeom>
          <a:noFill/>
        </p:spPr>
        <p:txBody>
          <a:bodyPr wrap="square" rtlCol="0">
            <a:spAutoFit/>
          </a:bodyPr>
          <a:lstStyle/>
          <a:p>
            <a:pPr marL="428625" indent="-428625">
              <a:lnSpc>
                <a:spcPct val="150000"/>
              </a:lnSpc>
              <a:buFont typeface="Arial" panose="020B0604020202020204" pitchFamily="34" charset="0"/>
              <a:buChar char="•"/>
            </a:pPr>
            <a:r>
              <a:rPr lang="en-GB" sz="2800" dirty="0">
                <a:latin typeface="Gill Sans MT" panose="020B0502020104020203" pitchFamily="34" charset="0"/>
              </a:rPr>
              <a:t>Ongoing volunteer relationships; trustees, long-term volunteers, hires</a:t>
            </a:r>
          </a:p>
          <a:p>
            <a:pPr marL="428625" indent="-428625">
              <a:lnSpc>
                <a:spcPct val="150000"/>
              </a:lnSpc>
              <a:buFont typeface="Arial" panose="020B0604020202020204" pitchFamily="34" charset="0"/>
              <a:buChar char="•"/>
            </a:pPr>
            <a:r>
              <a:rPr lang="en-GB" sz="2800" dirty="0">
                <a:latin typeface="Gill Sans MT" panose="020B0502020104020203" pitchFamily="34" charset="0"/>
              </a:rPr>
              <a:t>Projects that likely require ongoing support; website/database building, bid-writing</a:t>
            </a:r>
          </a:p>
          <a:p>
            <a:pPr marL="428625" indent="-428625">
              <a:lnSpc>
                <a:spcPct val="150000"/>
              </a:lnSpc>
              <a:buFont typeface="Arial" panose="020B0604020202020204" pitchFamily="34" charset="0"/>
              <a:buChar char="•"/>
            </a:pPr>
            <a:r>
              <a:rPr lang="en-GB" sz="2800" dirty="0">
                <a:latin typeface="Gill Sans MT" panose="020B0502020104020203" pitchFamily="34" charset="0"/>
              </a:rPr>
              <a:t>Anything that places undue responsibility on our Volunteers</a:t>
            </a:r>
          </a:p>
          <a:p>
            <a:pPr marL="885825" lvl="1" indent="-428625">
              <a:lnSpc>
                <a:spcPct val="150000"/>
              </a:lnSpc>
              <a:buFont typeface="Arial" panose="020B0604020202020204" pitchFamily="34" charset="0"/>
              <a:buChar char="•"/>
            </a:pPr>
            <a:r>
              <a:rPr lang="en-GB" sz="2800" dirty="0">
                <a:latin typeface="Gill Sans MT" panose="020B0502020104020203" pitchFamily="34" charset="0"/>
              </a:rPr>
              <a:t>Legal; submitting accounting reports on your behalf</a:t>
            </a:r>
          </a:p>
          <a:p>
            <a:pPr marL="885825" lvl="1" indent="-428625">
              <a:lnSpc>
                <a:spcPct val="150000"/>
              </a:lnSpc>
              <a:buFont typeface="Arial" panose="020B0604020202020204" pitchFamily="34" charset="0"/>
              <a:buChar char="•"/>
            </a:pPr>
            <a:r>
              <a:rPr lang="en-GB" sz="2800" dirty="0">
                <a:latin typeface="Gill Sans MT" panose="020B0502020104020203" pitchFamily="34" charset="0"/>
              </a:rPr>
              <a:t>Time; resolving historical accounting discrepancies over last 5 years</a:t>
            </a:r>
          </a:p>
          <a:p>
            <a:pPr marL="428625" indent="-428625">
              <a:lnSpc>
                <a:spcPct val="200000"/>
              </a:lnSpc>
              <a:buFont typeface="Arial" panose="020B0604020202020204" pitchFamily="34" charset="0"/>
              <a:buChar char="•"/>
            </a:pPr>
            <a:endParaRPr lang="en-GB" sz="2800" dirty="0">
              <a:latin typeface="Gill Sans MT" panose="020B0502020104020203" pitchFamily="34" charset="0"/>
            </a:endParaRPr>
          </a:p>
        </p:txBody>
      </p:sp>
      <p:sp>
        <p:nvSpPr>
          <p:cNvPr id="2" name="TextBox 1">
            <a:extLst>
              <a:ext uri="{FF2B5EF4-FFF2-40B4-BE49-F238E27FC236}">
                <a16:creationId xmlns:a16="http://schemas.microsoft.com/office/drawing/2014/main" id="{83EFBC73-B876-F10A-3C67-4765DF9307AF}"/>
              </a:ext>
            </a:extLst>
          </p:cNvPr>
          <p:cNvSpPr txBox="1"/>
          <p:nvPr/>
        </p:nvSpPr>
        <p:spPr>
          <a:xfrm>
            <a:off x="4676808" y="6787146"/>
            <a:ext cx="8934384" cy="1446550"/>
          </a:xfrm>
          <a:prstGeom prst="rect">
            <a:avLst/>
          </a:prstGeom>
          <a:noFill/>
        </p:spPr>
        <p:txBody>
          <a:bodyPr wrap="square" rtlCol="0">
            <a:spAutoFit/>
          </a:bodyPr>
          <a:lstStyle/>
          <a:p>
            <a:pPr algn="ctr"/>
            <a:r>
              <a:rPr lang="en-GB" sz="4400" b="1" dirty="0">
                <a:solidFill>
                  <a:srgbClr val="757575"/>
                </a:solidFill>
                <a:latin typeface="Lato" panose="020F0502020204030203" pitchFamily="34" charset="0"/>
              </a:rPr>
              <a:t>We, or KVA, can signpost you to sources of assistance</a:t>
            </a:r>
          </a:p>
        </p:txBody>
      </p:sp>
    </p:spTree>
    <p:extLst>
      <p:ext uri="{BB962C8B-B14F-4D97-AF65-F5344CB8AC3E}">
        <p14:creationId xmlns:p14="http://schemas.microsoft.com/office/powerpoint/2010/main" val="1359774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65F3-65F1-4105-8297-F74D566EB1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F36F20-DD60-421B-F5E1-B4E961770358}"/>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9" name="Freeform 9">
            <a:extLst>
              <a:ext uri="{FF2B5EF4-FFF2-40B4-BE49-F238E27FC236}">
                <a16:creationId xmlns:a16="http://schemas.microsoft.com/office/drawing/2014/main" id="{DFABFADA-9463-39B6-261D-72A8180F0F61}"/>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TextBox 16">
            <a:extLst>
              <a:ext uri="{FF2B5EF4-FFF2-40B4-BE49-F238E27FC236}">
                <a16:creationId xmlns:a16="http://schemas.microsoft.com/office/drawing/2014/main" id="{1D7A5F4F-C392-B9C4-B8B2-2A2E3DCDA618}"/>
              </a:ext>
            </a:extLst>
          </p:cNvPr>
          <p:cNvSpPr txBox="1"/>
          <p:nvPr/>
        </p:nvSpPr>
        <p:spPr>
          <a:xfrm>
            <a:off x="1447800" y="3660401"/>
            <a:ext cx="6857999" cy="1965923"/>
          </a:xfrm>
          <a:prstGeom prst="rect">
            <a:avLst/>
          </a:prstGeom>
        </p:spPr>
        <p:txBody>
          <a:bodyPr wrap="square"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WHAT IS </a:t>
            </a:r>
            <a:r>
              <a:rPr lang="en-US" sz="5599" b="1" i="1" spc="279" dirty="0">
                <a:solidFill>
                  <a:srgbClr val="DC6439"/>
                </a:solidFill>
                <a:latin typeface="Lato" panose="020F0502020204030203" pitchFamily="34" charset="0"/>
                <a:ea typeface="League Spartan"/>
                <a:cs typeface="League Spartan"/>
                <a:sym typeface="League Spartan"/>
              </a:rPr>
              <a:t>SKILLED</a:t>
            </a:r>
            <a:r>
              <a:rPr lang="en-US" sz="5599" b="1" spc="279" dirty="0">
                <a:solidFill>
                  <a:srgbClr val="DC6439"/>
                </a:solidFill>
                <a:latin typeface="Lato" panose="020F0502020204030203" pitchFamily="34" charset="0"/>
                <a:ea typeface="League Spartan"/>
                <a:cs typeface="League Spartan"/>
                <a:sym typeface="League Spartan"/>
              </a:rPr>
              <a:t>      VOLUNTEERING?</a:t>
            </a:r>
          </a:p>
        </p:txBody>
      </p:sp>
      <p:sp>
        <p:nvSpPr>
          <p:cNvPr id="17" name="Freeform 4">
            <a:extLst>
              <a:ext uri="{FF2B5EF4-FFF2-40B4-BE49-F238E27FC236}">
                <a16:creationId xmlns:a16="http://schemas.microsoft.com/office/drawing/2014/main" id="{28A69CE8-67BF-85A7-8E98-5376828D1FB4}"/>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0">
            <a:extLst>
              <a:ext uri="{FF2B5EF4-FFF2-40B4-BE49-F238E27FC236}">
                <a16:creationId xmlns:a16="http://schemas.microsoft.com/office/drawing/2014/main" id="{33D45707-6DB7-CFF5-8C72-7EC2B29FA356}"/>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1CDB2C15-8761-072B-6164-663F182C65EA}"/>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grpSp>
        <p:nvGrpSpPr>
          <p:cNvPr id="6" name="Group 5">
            <a:extLst>
              <a:ext uri="{FF2B5EF4-FFF2-40B4-BE49-F238E27FC236}">
                <a16:creationId xmlns:a16="http://schemas.microsoft.com/office/drawing/2014/main" id="{D0063D3E-026F-D8B1-D4CB-2FE155DD4A64}"/>
              </a:ext>
            </a:extLst>
          </p:cNvPr>
          <p:cNvGrpSpPr/>
          <p:nvPr/>
        </p:nvGrpSpPr>
        <p:grpSpPr>
          <a:xfrm>
            <a:off x="8756140" y="658568"/>
            <a:ext cx="7696200" cy="8697862"/>
            <a:chOff x="4622004" y="85725"/>
            <a:chExt cx="8970171" cy="9986962"/>
          </a:xfrm>
        </p:grpSpPr>
        <p:pic>
          <p:nvPicPr>
            <p:cNvPr id="4" name="Picture 3">
              <a:extLst>
                <a:ext uri="{FF2B5EF4-FFF2-40B4-BE49-F238E27FC236}">
                  <a16:creationId xmlns:a16="http://schemas.microsoft.com/office/drawing/2014/main" id="{233F2DA6-652E-D91B-31A5-1975D4EE2429}"/>
                </a:ext>
              </a:extLst>
            </p:cNvPr>
            <p:cNvPicPr>
              <a:picLocks noChangeAspect="1"/>
            </p:cNvPicPr>
            <p:nvPr/>
          </p:nvPicPr>
          <p:blipFill>
            <a:blip r:embed="rId5"/>
            <a:stretch>
              <a:fillRect/>
            </a:stretch>
          </p:blipFill>
          <p:spPr>
            <a:xfrm>
              <a:off x="4695825" y="214312"/>
              <a:ext cx="8896350" cy="9858375"/>
            </a:xfrm>
            <a:prstGeom prst="rect">
              <a:avLst/>
            </a:prstGeom>
          </p:spPr>
        </p:pic>
        <p:sp>
          <p:nvSpPr>
            <p:cNvPr id="5" name="Rectangle 4">
              <a:extLst>
                <a:ext uri="{FF2B5EF4-FFF2-40B4-BE49-F238E27FC236}">
                  <a16:creationId xmlns:a16="http://schemas.microsoft.com/office/drawing/2014/main" id="{3F1B9EDE-8964-1596-1ADE-F80540C7DB7C}"/>
                </a:ext>
              </a:extLst>
            </p:cNvPr>
            <p:cNvSpPr/>
            <p:nvPr/>
          </p:nvSpPr>
          <p:spPr>
            <a:xfrm>
              <a:off x="4622004" y="85725"/>
              <a:ext cx="28194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59934621-1B79-F77C-66A8-92D989417598}"/>
              </a:ext>
            </a:extLst>
          </p:cNvPr>
          <p:cNvSpPr/>
          <p:nvPr/>
        </p:nvSpPr>
        <p:spPr>
          <a:xfrm>
            <a:off x="8915400" y="4991100"/>
            <a:ext cx="3429000" cy="3429000"/>
          </a:xfrm>
          <a:prstGeom prst="rect">
            <a:avLst/>
          </a:prstGeom>
          <a:solidFill>
            <a:srgbClr val="006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20EF194-DFA2-7A25-6811-B04ACCC8DCCB}"/>
              </a:ext>
            </a:extLst>
          </p:cNvPr>
          <p:cNvSpPr txBox="1"/>
          <p:nvPr/>
        </p:nvSpPr>
        <p:spPr>
          <a:xfrm>
            <a:off x="9105900" y="4829770"/>
            <a:ext cx="3048000" cy="4062651"/>
          </a:xfrm>
          <a:prstGeom prst="rect">
            <a:avLst/>
          </a:prstGeom>
          <a:noFill/>
        </p:spPr>
        <p:txBody>
          <a:bodyPr wrap="square" rtlCol="0">
            <a:spAutoFit/>
          </a:bodyPr>
          <a:lstStyle/>
          <a:p>
            <a:r>
              <a:rPr lang="en-GB" dirty="0">
                <a:solidFill>
                  <a:schemeClr val="bg1"/>
                </a:solidFill>
              </a:rPr>
              <a:t>Volunteering which uses skills developed in or outside of the workplace. Open to many people as specific professional experience is not required, though other forms of training (e.g. safeguarding) may be. </a:t>
            </a:r>
            <a:endParaRPr lang="en-GB" sz="2400" b="1" dirty="0">
              <a:solidFill>
                <a:schemeClr val="bg1"/>
              </a:solidFill>
            </a:endParaRPr>
          </a:p>
          <a:p>
            <a:r>
              <a:rPr lang="en-GB" sz="2400" b="1" dirty="0">
                <a:solidFill>
                  <a:schemeClr val="bg1"/>
                </a:solidFill>
              </a:rPr>
              <a:t>Examples</a:t>
            </a:r>
            <a:endParaRPr lang="en-GB" b="1" dirty="0">
              <a:solidFill>
                <a:schemeClr val="bg1"/>
              </a:solidFill>
            </a:endParaRPr>
          </a:p>
          <a:p>
            <a:pPr marL="285750" indent="-285750">
              <a:buFont typeface="Arial" panose="020B0604020202020204" pitchFamily="34" charset="0"/>
              <a:buChar char="•"/>
            </a:pPr>
            <a:r>
              <a:rPr lang="en-GB" dirty="0">
                <a:solidFill>
                  <a:schemeClr val="bg1"/>
                </a:solidFill>
              </a:rPr>
              <a:t>Litter pick-up</a:t>
            </a:r>
          </a:p>
          <a:p>
            <a:pPr marL="285750" indent="-285750">
              <a:buFont typeface="Arial" panose="020B0604020202020204" pitchFamily="34" charset="0"/>
              <a:buChar char="•"/>
            </a:pPr>
            <a:r>
              <a:rPr lang="en-GB" dirty="0">
                <a:solidFill>
                  <a:schemeClr val="bg1"/>
                </a:solidFill>
              </a:rPr>
              <a:t>Serving food </a:t>
            </a:r>
          </a:p>
          <a:p>
            <a:pPr marL="285750" indent="-285750">
              <a:buFont typeface="Arial" panose="020B0604020202020204" pitchFamily="34" charset="0"/>
              <a:buChar char="•"/>
            </a:pPr>
            <a:r>
              <a:rPr lang="en-GB" dirty="0">
                <a:solidFill>
                  <a:schemeClr val="bg1"/>
                </a:solidFill>
              </a:rPr>
              <a:t>Reading support for school children</a:t>
            </a:r>
          </a:p>
          <a:p>
            <a:pPr marL="285750" indent="-285750">
              <a:buFont typeface="Arial" panose="020B0604020202020204" pitchFamily="34" charset="0"/>
              <a:buChar char="•"/>
            </a:pPr>
            <a:r>
              <a:rPr lang="en-GB" dirty="0">
                <a:solidFill>
                  <a:schemeClr val="bg1"/>
                </a:solidFill>
              </a:rPr>
              <a:t>Companionship visits to the elderly</a:t>
            </a:r>
          </a:p>
        </p:txBody>
      </p:sp>
    </p:spTree>
    <p:extLst>
      <p:ext uri="{BB962C8B-B14F-4D97-AF65-F5344CB8AC3E}">
        <p14:creationId xmlns:p14="http://schemas.microsoft.com/office/powerpoint/2010/main" val="98230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314EFFF-22D8-81FD-4CB5-6F68D502F7C2}"/>
              </a:ext>
            </a:extLst>
          </p:cNvPr>
          <p:cNvSpPr txBox="1"/>
          <p:nvPr/>
        </p:nvSpPr>
        <p:spPr>
          <a:xfrm>
            <a:off x="4204246" y="3747403"/>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39" name="TextBox 38">
            <a:extLst>
              <a:ext uri="{FF2B5EF4-FFF2-40B4-BE49-F238E27FC236}">
                <a16:creationId xmlns:a16="http://schemas.microsoft.com/office/drawing/2014/main" id="{1E02BC7D-24CE-BA4A-CBA3-8A38F11C384B}"/>
              </a:ext>
            </a:extLst>
          </p:cNvPr>
          <p:cNvSpPr txBox="1"/>
          <p:nvPr/>
        </p:nvSpPr>
        <p:spPr>
          <a:xfrm>
            <a:off x="2037742" y="3747404"/>
            <a:ext cx="2587337"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Branding</a:t>
            </a:r>
            <a:endParaRPr lang="en-GB" sz="3600" dirty="0">
              <a:latin typeface="Gill Sans MT" panose="020B0502020104020203" pitchFamily="34" charset="0"/>
            </a:endParaRPr>
          </a:p>
        </p:txBody>
      </p:sp>
      <p:sp>
        <p:nvSpPr>
          <p:cNvPr id="40" name="TextBox 39">
            <a:extLst>
              <a:ext uri="{FF2B5EF4-FFF2-40B4-BE49-F238E27FC236}">
                <a16:creationId xmlns:a16="http://schemas.microsoft.com/office/drawing/2014/main" id="{EBCD8A92-2512-1D1C-03E1-48DA26C81E3C}"/>
              </a:ext>
            </a:extLst>
          </p:cNvPr>
          <p:cNvSpPr txBox="1"/>
          <p:nvPr/>
        </p:nvSpPr>
        <p:spPr>
          <a:xfrm>
            <a:off x="7266967" y="3747398"/>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41" name="TextBox 40">
            <a:extLst>
              <a:ext uri="{FF2B5EF4-FFF2-40B4-BE49-F238E27FC236}">
                <a16:creationId xmlns:a16="http://schemas.microsoft.com/office/drawing/2014/main" id="{F5154CBC-B268-1533-66FF-7D585640D375}"/>
              </a:ext>
            </a:extLst>
          </p:cNvPr>
          <p:cNvSpPr txBox="1"/>
          <p:nvPr/>
        </p:nvSpPr>
        <p:spPr>
          <a:xfrm>
            <a:off x="5643386" y="3747403"/>
            <a:ext cx="2044412"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Events</a:t>
            </a:r>
            <a:endParaRPr lang="en-GB" sz="3600" dirty="0">
              <a:latin typeface="Gill Sans MT" panose="020B0502020104020203" pitchFamily="34" charset="0"/>
            </a:endParaRPr>
          </a:p>
        </p:txBody>
      </p:sp>
      <p:sp>
        <p:nvSpPr>
          <p:cNvPr id="42" name="TextBox 41">
            <a:extLst>
              <a:ext uri="{FF2B5EF4-FFF2-40B4-BE49-F238E27FC236}">
                <a16:creationId xmlns:a16="http://schemas.microsoft.com/office/drawing/2014/main" id="{FCCD3A7F-440B-D537-353B-D28AE28F0A38}"/>
              </a:ext>
            </a:extLst>
          </p:cNvPr>
          <p:cNvSpPr txBox="1"/>
          <p:nvPr/>
        </p:nvSpPr>
        <p:spPr>
          <a:xfrm>
            <a:off x="11116795" y="3715027"/>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43" name="TextBox 42">
            <a:extLst>
              <a:ext uri="{FF2B5EF4-FFF2-40B4-BE49-F238E27FC236}">
                <a16:creationId xmlns:a16="http://schemas.microsoft.com/office/drawing/2014/main" id="{6476C679-C1CE-C2EE-607A-CBBD5690479B}"/>
              </a:ext>
            </a:extLst>
          </p:cNvPr>
          <p:cNvSpPr txBox="1"/>
          <p:nvPr/>
        </p:nvSpPr>
        <p:spPr>
          <a:xfrm>
            <a:off x="9249032" y="3747401"/>
            <a:ext cx="2288595"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Finance</a:t>
            </a:r>
            <a:endParaRPr lang="en-GB" sz="3600" dirty="0">
              <a:latin typeface="Gill Sans MT" panose="020B0502020104020203" pitchFamily="34" charset="0"/>
            </a:endParaRPr>
          </a:p>
        </p:txBody>
      </p:sp>
      <p:sp>
        <p:nvSpPr>
          <p:cNvPr id="44" name="TextBox 43">
            <a:extLst>
              <a:ext uri="{FF2B5EF4-FFF2-40B4-BE49-F238E27FC236}">
                <a16:creationId xmlns:a16="http://schemas.microsoft.com/office/drawing/2014/main" id="{EB133749-C6C4-A705-E663-D3F0D5780F8B}"/>
              </a:ext>
            </a:extLst>
          </p:cNvPr>
          <p:cNvSpPr txBox="1"/>
          <p:nvPr/>
        </p:nvSpPr>
        <p:spPr>
          <a:xfrm>
            <a:off x="15021179" y="3747398"/>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45" name="TextBox 44">
            <a:extLst>
              <a:ext uri="{FF2B5EF4-FFF2-40B4-BE49-F238E27FC236}">
                <a16:creationId xmlns:a16="http://schemas.microsoft.com/office/drawing/2014/main" id="{D9200943-98D3-D3FF-06C4-272F8E60AD95}"/>
              </a:ext>
            </a:extLst>
          </p:cNvPr>
          <p:cNvSpPr txBox="1"/>
          <p:nvPr/>
        </p:nvSpPr>
        <p:spPr>
          <a:xfrm>
            <a:off x="12854675" y="3747400"/>
            <a:ext cx="2587337"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Strategy</a:t>
            </a:r>
            <a:endParaRPr lang="en-GB" sz="3600" dirty="0">
              <a:latin typeface="Gill Sans MT" panose="020B0502020104020203" pitchFamily="34" charset="0"/>
            </a:endParaRPr>
          </a:p>
        </p:txBody>
      </p:sp>
      <p:sp>
        <p:nvSpPr>
          <p:cNvPr id="46" name="TextBox 45">
            <a:extLst>
              <a:ext uri="{FF2B5EF4-FFF2-40B4-BE49-F238E27FC236}">
                <a16:creationId xmlns:a16="http://schemas.microsoft.com/office/drawing/2014/main" id="{7E811D36-AF4A-D04B-BD88-69C9254CEC8B}"/>
              </a:ext>
            </a:extLst>
          </p:cNvPr>
          <p:cNvSpPr txBox="1"/>
          <p:nvPr/>
        </p:nvSpPr>
        <p:spPr>
          <a:xfrm>
            <a:off x="3397084" y="5022767"/>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47" name="TextBox 46">
            <a:extLst>
              <a:ext uri="{FF2B5EF4-FFF2-40B4-BE49-F238E27FC236}">
                <a16:creationId xmlns:a16="http://schemas.microsoft.com/office/drawing/2014/main" id="{064C2A92-5124-3C7D-2CF6-90A903619478}"/>
              </a:ext>
            </a:extLst>
          </p:cNvPr>
          <p:cNvSpPr txBox="1"/>
          <p:nvPr/>
        </p:nvSpPr>
        <p:spPr>
          <a:xfrm>
            <a:off x="996047" y="5019460"/>
            <a:ext cx="2587337"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Marketing</a:t>
            </a:r>
            <a:endParaRPr lang="en-GB" sz="3600" dirty="0">
              <a:latin typeface="Gill Sans MT" panose="020B0502020104020203" pitchFamily="34" charset="0"/>
            </a:endParaRPr>
          </a:p>
        </p:txBody>
      </p:sp>
      <p:sp>
        <p:nvSpPr>
          <p:cNvPr id="48" name="TextBox 47">
            <a:extLst>
              <a:ext uri="{FF2B5EF4-FFF2-40B4-BE49-F238E27FC236}">
                <a16:creationId xmlns:a16="http://schemas.microsoft.com/office/drawing/2014/main" id="{5C88B0B8-D95C-3449-376B-75CD7FBC2DE6}"/>
              </a:ext>
            </a:extLst>
          </p:cNvPr>
          <p:cNvSpPr txBox="1"/>
          <p:nvPr/>
        </p:nvSpPr>
        <p:spPr>
          <a:xfrm>
            <a:off x="9701036" y="5018054"/>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49" name="TextBox 48">
            <a:extLst>
              <a:ext uri="{FF2B5EF4-FFF2-40B4-BE49-F238E27FC236}">
                <a16:creationId xmlns:a16="http://schemas.microsoft.com/office/drawing/2014/main" id="{813C3FB7-B30F-9DA4-16A9-4B15ADA26EB3}"/>
              </a:ext>
            </a:extLst>
          </p:cNvPr>
          <p:cNvSpPr txBox="1"/>
          <p:nvPr/>
        </p:nvSpPr>
        <p:spPr>
          <a:xfrm>
            <a:off x="5016170" y="5019451"/>
            <a:ext cx="5011164"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Relationship Building </a:t>
            </a:r>
            <a:endParaRPr lang="en-GB" sz="3600" dirty="0">
              <a:latin typeface="Gill Sans MT" panose="020B0502020104020203" pitchFamily="34" charset="0"/>
            </a:endParaRPr>
          </a:p>
        </p:txBody>
      </p:sp>
      <p:sp>
        <p:nvSpPr>
          <p:cNvPr id="50" name="TextBox 49">
            <a:extLst>
              <a:ext uri="{FF2B5EF4-FFF2-40B4-BE49-F238E27FC236}">
                <a16:creationId xmlns:a16="http://schemas.microsoft.com/office/drawing/2014/main" id="{7B92D759-D500-7E47-9317-471AE11AC292}"/>
              </a:ext>
            </a:extLst>
          </p:cNvPr>
          <p:cNvSpPr txBox="1"/>
          <p:nvPr/>
        </p:nvSpPr>
        <p:spPr>
          <a:xfrm>
            <a:off x="12854675" y="5016787"/>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51" name="TextBox 50">
            <a:extLst>
              <a:ext uri="{FF2B5EF4-FFF2-40B4-BE49-F238E27FC236}">
                <a16:creationId xmlns:a16="http://schemas.microsoft.com/office/drawing/2014/main" id="{9FB2B428-C985-D997-425A-DA0946FE2FE3}"/>
              </a:ext>
            </a:extLst>
          </p:cNvPr>
          <p:cNvSpPr txBox="1"/>
          <p:nvPr/>
        </p:nvSpPr>
        <p:spPr>
          <a:xfrm>
            <a:off x="11460120" y="5019458"/>
            <a:ext cx="1684380" cy="646331"/>
          </a:xfrm>
          <a:prstGeom prst="rect">
            <a:avLst/>
          </a:prstGeom>
          <a:noFill/>
        </p:spPr>
        <p:txBody>
          <a:bodyPr wrap="square">
            <a:spAutoFit/>
          </a:bodyPr>
          <a:lstStyle/>
          <a:p>
            <a:r>
              <a:rPr lang="en-US" sz="3600" b="1" dirty="0">
                <a:solidFill>
                  <a:srgbClr val="DC6439"/>
                </a:solidFill>
                <a:latin typeface="Gill Sans MT" panose="020B0502020104020203" pitchFamily="34" charset="0"/>
              </a:rPr>
              <a:t>Policy</a:t>
            </a:r>
            <a:endParaRPr lang="en-GB" sz="3600" dirty="0">
              <a:latin typeface="Gill Sans MT" panose="020B0502020104020203" pitchFamily="34" charset="0"/>
            </a:endParaRPr>
          </a:p>
        </p:txBody>
      </p:sp>
      <p:sp>
        <p:nvSpPr>
          <p:cNvPr id="52" name="TextBox 51">
            <a:extLst>
              <a:ext uri="{FF2B5EF4-FFF2-40B4-BE49-F238E27FC236}">
                <a16:creationId xmlns:a16="http://schemas.microsoft.com/office/drawing/2014/main" id="{FEC814C9-845D-8F58-04B1-CE17EB2DA13C}"/>
              </a:ext>
            </a:extLst>
          </p:cNvPr>
          <p:cNvSpPr txBox="1"/>
          <p:nvPr/>
        </p:nvSpPr>
        <p:spPr>
          <a:xfrm>
            <a:off x="16743791" y="5016787"/>
            <a:ext cx="841664" cy="646331"/>
          </a:xfrm>
          <a:prstGeom prst="rect">
            <a:avLst/>
          </a:prstGeom>
          <a:noFill/>
        </p:spPr>
        <p:txBody>
          <a:bodyPr wrap="square">
            <a:spAutoFit/>
          </a:bodyPr>
          <a:lstStyle/>
          <a:p>
            <a:r>
              <a:rPr lang="en-GB" sz="3600" dirty="0"/>
              <a:t>🔬</a:t>
            </a:r>
          </a:p>
        </p:txBody>
      </p:sp>
      <p:sp>
        <p:nvSpPr>
          <p:cNvPr id="53" name="TextBox 52">
            <a:extLst>
              <a:ext uri="{FF2B5EF4-FFF2-40B4-BE49-F238E27FC236}">
                <a16:creationId xmlns:a16="http://schemas.microsoft.com/office/drawing/2014/main" id="{D96E6DAC-A0D7-21B0-C023-2F9DA0482FEB}"/>
              </a:ext>
            </a:extLst>
          </p:cNvPr>
          <p:cNvSpPr txBox="1"/>
          <p:nvPr/>
        </p:nvSpPr>
        <p:spPr>
          <a:xfrm>
            <a:off x="14577287" y="5030336"/>
            <a:ext cx="2587337"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Research</a:t>
            </a:r>
            <a:endParaRPr lang="en-GB" sz="3600" dirty="0">
              <a:latin typeface="Gill Sans MT" panose="020B0502020104020203" pitchFamily="34" charset="0"/>
            </a:endParaRPr>
          </a:p>
        </p:txBody>
      </p:sp>
      <p:sp>
        <p:nvSpPr>
          <p:cNvPr id="54" name="TextBox 53">
            <a:extLst>
              <a:ext uri="{FF2B5EF4-FFF2-40B4-BE49-F238E27FC236}">
                <a16:creationId xmlns:a16="http://schemas.microsoft.com/office/drawing/2014/main" id="{41C3E3A1-040D-DA7F-CC6C-EE83E5FA1DB7}"/>
              </a:ext>
            </a:extLst>
          </p:cNvPr>
          <p:cNvSpPr txBox="1"/>
          <p:nvPr/>
        </p:nvSpPr>
        <p:spPr>
          <a:xfrm>
            <a:off x="12587879" y="6330442"/>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55" name="TextBox 54">
            <a:extLst>
              <a:ext uri="{FF2B5EF4-FFF2-40B4-BE49-F238E27FC236}">
                <a16:creationId xmlns:a16="http://schemas.microsoft.com/office/drawing/2014/main" id="{17AE2EA2-79EF-D23C-2F0D-2F927212A87C}"/>
              </a:ext>
            </a:extLst>
          </p:cNvPr>
          <p:cNvSpPr txBox="1"/>
          <p:nvPr/>
        </p:nvSpPr>
        <p:spPr>
          <a:xfrm>
            <a:off x="5105400" y="6353291"/>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56" name="TextBox 55">
            <a:extLst>
              <a:ext uri="{FF2B5EF4-FFF2-40B4-BE49-F238E27FC236}">
                <a16:creationId xmlns:a16="http://schemas.microsoft.com/office/drawing/2014/main" id="{6B7D4FD4-511B-034D-6B54-913775842C6E}"/>
              </a:ext>
            </a:extLst>
          </p:cNvPr>
          <p:cNvSpPr txBox="1"/>
          <p:nvPr/>
        </p:nvSpPr>
        <p:spPr>
          <a:xfrm>
            <a:off x="1616909" y="6366655"/>
            <a:ext cx="4112555"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Systems Design</a:t>
            </a:r>
            <a:endParaRPr lang="en-GB" sz="3600" dirty="0">
              <a:latin typeface="Gill Sans MT" panose="020B0502020104020203" pitchFamily="34" charset="0"/>
            </a:endParaRPr>
          </a:p>
        </p:txBody>
      </p:sp>
      <p:sp>
        <p:nvSpPr>
          <p:cNvPr id="57" name="TextBox 56">
            <a:extLst>
              <a:ext uri="{FF2B5EF4-FFF2-40B4-BE49-F238E27FC236}">
                <a16:creationId xmlns:a16="http://schemas.microsoft.com/office/drawing/2014/main" id="{8613F3AA-0902-6EB4-8D0C-3ED175C06387}"/>
              </a:ext>
            </a:extLst>
          </p:cNvPr>
          <p:cNvSpPr txBox="1"/>
          <p:nvPr/>
        </p:nvSpPr>
        <p:spPr>
          <a:xfrm>
            <a:off x="15276301" y="6330440"/>
            <a:ext cx="841664" cy="646331"/>
          </a:xfrm>
          <a:prstGeom prst="rect">
            <a:avLst/>
          </a:prstGeom>
          <a:noFill/>
        </p:spPr>
        <p:txBody>
          <a:bodyPr wrap="square">
            <a:spAutoFit/>
          </a:bodyPr>
          <a:lstStyle/>
          <a:p>
            <a:r>
              <a:rPr lang="en-GB" sz="3600" dirty="0">
                <a:latin typeface="Gill Sans MT" panose="020B0502020104020203" pitchFamily="34" charset="0"/>
              </a:rPr>
              <a:t>✍️</a:t>
            </a:r>
          </a:p>
        </p:txBody>
      </p:sp>
      <p:sp>
        <p:nvSpPr>
          <p:cNvPr id="58" name="TextBox 57">
            <a:extLst>
              <a:ext uri="{FF2B5EF4-FFF2-40B4-BE49-F238E27FC236}">
                <a16:creationId xmlns:a16="http://schemas.microsoft.com/office/drawing/2014/main" id="{43857EE0-00EB-E1D8-45F2-AFDD20378301}"/>
              </a:ext>
            </a:extLst>
          </p:cNvPr>
          <p:cNvSpPr txBox="1"/>
          <p:nvPr/>
        </p:nvSpPr>
        <p:spPr>
          <a:xfrm>
            <a:off x="13479250" y="6313276"/>
            <a:ext cx="2168177" cy="646331"/>
          </a:xfrm>
          <a:prstGeom prst="rect">
            <a:avLst/>
          </a:prstGeom>
          <a:noFill/>
        </p:spPr>
        <p:txBody>
          <a:bodyPr wrap="square">
            <a:spAutoFit/>
          </a:bodyPr>
          <a:lstStyle/>
          <a:p>
            <a:r>
              <a:rPr lang="en-US" altLang="en-US" sz="3600" b="1" dirty="0">
                <a:solidFill>
                  <a:srgbClr val="DC6439"/>
                </a:solidFill>
                <a:latin typeface="Gill Sans MT" panose="020B0502020104020203" pitchFamily="34" charset="0"/>
              </a:rPr>
              <a:t>Comms</a:t>
            </a:r>
            <a:endParaRPr lang="en-GB" sz="3600" dirty="0">
              <a:latin typeface="Gill Sans MT" panose="020B0502020104020203" pitchFamily="34" charset="0"/>
            </a:endParaRPr>
          </a:p>
        </p:txBody>
      </p:sp>
      <p:sp>
        <p:nvSpPr>
          <p:cNvPr id="59" name="TextBox 58">
            <a:extLst>
              <a:ext uri="{FF2B5EF4-FFF2-40B4-BE49-F238E27FC236}">
                <a16:creationId xmlns:a16="http://schemas.microsoft.com/office/drawing/2014/main" id="{BE96ABB6-A239-35C2-4920-F6A6836262A4}"/>
              </a:ext>
            </a:extLst>
          </p:cNvPr>
          <p:cNvSpPr txBox="1"/>
          <p:nvPr/>
        </p:nvSpPr>
        <p:spPr>
          <a:xfrm>
            <a:off x="6196874" y="6366655"/>
            <a:ext cx="6814967" cy="646331"/>
          </a:xfrm>
          <a:prstGeom prst="rect">
            <a:avLst/>
          </a:prstGeom>
          <a:noFill/>
        </p:spPr>
        <p:txBody>
          <a:bodyPr wrap="square">
            <a:spAutoFit/>
          </a:bodyPr>
          <a:lstStyle/>
          <a:p>
            <a:r>
              <a:rPr lang="en-US" altLang="en-US" sz="3600" b="1" dirty="0" err="1">
                <a:solidFill>
                  <a:srgbClr val="DC6439"/>
                </a:solidFill>
                <a:latin typeface="Gill Sans MT" panose="020B0502020104020203" pitchFamily="34" charset="0"/>
              </a:rPr>
              <a:t>Organisational</a:t>
            </a:r>
            <a:r>
              <a:rPr lang="en-US" altLang="en-US" sz="3600" b="1" dirty="0">
                <a:solidFill>
                  <a:srgbClr val="DC6439"/>
                </a:solidFill>
                <a:latin typeface="Gill Sans MT" panose="020B0502020104020203" pitchFamily="34" charset="0"/>
              </a:rPr>
              <a:t> Development</a:t>
            </a:r>
            <a:endParaRPr lang="en-GB" sz="3600" dirty="0">
              <a:latin typeface="Gill Sans MT" panose="020B0502020104020203" pitchFamily="34" charset="0"/>
            </a:endParaRPr>
          </a:p>
        </p:txBody>
      </p:sp>
      <p:sp>
        <p:nvSpPr>
          <p:cNvPr id="5" name="Freeform 9">
            <a:extLst>
              <a:ext uri="{FF2B5EF4-FFF2-40B4-BE49-F238E27FC236}">
                <a16:creationId xmlns:a16="http://schemas.microsoft.com/office/drawing/2014/main" id="{701C4768-5968-F1D3-8CA4-E118C2C5E297}"/>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2"/>
                </a:ext>
              </a:extLst>
            </a:blip>
            <a:stretch>
              <a:fillRect/>
            </a:stretch>
          </a:blipFill>
        </p:spPr>
        <p:txBody>
          <a:bodyPr/>
          <a:lstStyle/>
          <a:p>
            <a:endParaRPr lang="en-GB"/>
          </a:p>
        </p:txBody>
      </p:sp>
      <p:sp>
        <p:nvSpPr>
          <p:cNvPr id="6" name="Freeform 4">
            <a:extLst>
              <a:ext uri="{FF2B5EF4-FFF2-40B4-BE49-F238E27FC236}">
                <a16:creationId xmlns:a16="http://schemas.microsoft.com/office/drawing/2014/main" id="{57075E9F-D335-3F7B-4D87-1CD88A3B8E50}"/>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3"/>
            <a:stretch>
              <a:fillRect/>
            </a:stretch>
          </a:blipFill>
        </p:spPr>
        <p:txBody>
          <a:bodyPr/>
          <a:lstStyle/>
          <a:p>
            <a:endParaRPr lang="en-GB"/>
          </a:p>
        </p:txBody>
      </p:sp>
      <p:grpSp>
        <p:nvGrpSpPr>
          <p:cNvPr id="7" name="Group 10">
            <a:extLst>
              <a:ext uri="{FF2B5EF4-FFF2-40B4-BE49-F238E27FC236}">
                <a16:creationId xmlns:a16="http://schemas.microsoft.com/office/drawing/2014/main" id="{DC31970F-3582-C52F-7AF2-87E16063ACD3}"/>
              </a:ext>
            </a:extLst>
          </p:cNvPr>
          <p:cNvGrpSpPr/>
          <p:nvPr/>
        </p:nvGrpSpPr>
        <p:grpSpPr>
          <a:xfrm>
            <a:off x="-435918" y="-1052913"/>
            <a:ext cx="883021" cy="11619553"/>
            <a:chOff x="0" y="0"/>
            <a:chExt cx="322129" cy="4238845"/>
          </a:xfrm>
        </p:grpSpPr>
        <p:sp>
          <p:nvSpPr>
            <p:cNvPr id="8" name="Freeform 11">
              <a:extLst>
                <a:ext uri="{FF2B5EF4-FFF2-40B4-BE49-F238E27FC236}">
                  <a16:creationId xmlns:a16="http://schemas.microsoft.com/office/drawing/2014/main" id="{D83307EA-0C01-82BD-E73F-C9137BA6497F}"/>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9" name="TextBox 15">
            <a:extLst>
              <a:ext uri="{FF2B5EF4-FFF2-40B4-BE49-F238E27FC236}">
                <a16:creationId xmlns:a16="http://schemas.microsoft.com/office/drawing/2014/main" id="{E90767A0-F387-8594-2B5D-07AFB8DF4F43}"/>
              </a:ext>
            </a:extLst>
          </p:cNvPr>
          <p:cNvSpPr txBox="1"/>
          <p:nvPr/>
        </p:nvSpPr>
        <p:spPr>
          <a:xfrm>
            <a:off x="1110013" y="2190351"/>
            <a:ext cx="16660846" cy="457626"/>
          </a:xfrm>
          <a:prstGeom prst="rect">
            <a:avLst/>
          </a:prstGeom>
        </p:spPr>
        <p:txBody>
          <a:bodyPr lIns="0" tIns="0" rIns="0" bIns="0" rtlCol="0" anchor="t">
            <a:spAutoFit/>
          </a:bodyPr>
          <a:lstStyle/>
          <a:p>
            <a:pPr algn="l">
              <a:lnSpc>
                <a:spcPts val="3920"/>
              </a:lnSpc>
              <a:spcBef>
                <a:spcPct val="0"/>
              </a:spcBef>
            </a:pPr>
            <a:r>
              <a:rPr lang="en-US" sz="2800" dirty="0">
                <a:solidFill>
                  <a:srgbClr val="393535"/>
                </a:solidFill>
                <a:latin typeface="Gill Sans MT" panose="020B0502020104020203" pitchFamily="34" charset="0"/>
                <a:ea typeface="Open Sauce Bold"/>
                <a:cs typeface="Open Sauce Bold"/>
                <a:sym typeface="Open Sauce"/>
              </a:rPr>
              <a:t>Industry expertise in:</a:t>
            </a:r>
            <a:endParaRPr lang="en-US" sz="2800" dirty="0">
              <a:solidFill>
                <a:srgbClr val="393535"/>
              </a:solidFill>
              <a:latin typeface="Gill Sans MT" panose="020B0502020104020203" pitchFamily="34" charset="0"/>
              <a:ea typeface="Open Sauce Bold"/>
              <a:cs typeface="Open Sauce Bold"/>
              <a:sym typeface="Open Sauce Bold"/>
            </a:endParaRPr>
          </a:p>
        </p:txBody>
      </p:sp>
      <p:sp>
        <p:nvSpPr>
          <p:cNvPr id="10" name="TextBox 16">
            <a:extLst>
              <a:ext uri="{FF2B5EF4-FFF2-40B4-BE49-F238E27FC236}">
                <a16:creationId xmlns:a16="http://schemas.microsoft.com/office/drawing/2014/main" id="{9A93507E-5B15-A9C9-1024-D8F5D4F13ECB}"/>
              </a:ext>
            </a:extLst>
          </p:cNvPr>
          <p:cNvSpPr txBox="1"/>
          <p:nvPr/>
        </p:nvSpPr>
        <p:spPr>
          <a:xfrm>
            <a:off x="1156123" y="923925"/>
            <a:ext cx="10341626" cy="903132"/>
          </a:xfrm>
          <a:prstGeom prst="rect">
            <a:avLst/>
          </a:prstGeom>
        </p:spPr>
        <p:txBody>
          <a:bodyPr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THIS LOOKS LIKE…</a:t>
            </a:r>
          </a:p>
        </p:txBody>
      </p:sp>
      <p:sp>
        <p:nvSpPr>
          <p:cNvPr id="11" name="Freeform 3">
            <a:extLst>
              <a:ext uri="{FF2B5EF4-FFF2-40B4-BE49-F238E27FC236}">
                <a16:creationId xmlns:a16="http://schemas.microsoft.com/office/drawing/2014/main" id="{2265ED4C-8617-DB03-27ED-CF172077A54F}"/>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4">
              <a:alphaModFix amt="50000"/>
            </a:blip>
            <a:stretch>
              <a:fillRect/>
            </a:stretch>
          </a:blipFill>
        </p:spPr>
        <p:txBody>
          <a:bodyPr/>
          <a:lstStyle/>
          <a:p>
            <a:endParaRPr lang="en-GB"/>
          </a:p>
        </p:txBody>
      </p:sp>
      <p:sp>
        <p:nvSpPr>
          <p:cNvPr id="12" name="TextBox 11">
            <a:extLst>
              <a:ext uri="{FF2B5EF4-FFF2-40B4-BE49-F238E27FC236}">
                <a16:creationId xmlns:a16="http://schemas.microsoft.com/office/drawing/2014/main" id="{A813A57C-6B9E-EA76-C7DA-42999C990471}"/>
              </a:ext>
            </a:extLst>
          </p:cNvPr>
          <p:cNvSpPr txBox="1"/>
          <p:nvPr/>
        </p:nvSpPr>
        <p:spPr>
          <a:xfrm>
            <a:off x="13172209" y="8217755"/>
            <a:ext cx="5318620" cy="707886"/>
          </a:xfrm>
          <a:prstGeom prst="rect">
            <a:avLst/>
          </a:prstGeom>
          <a:noFill/>
        </p:spPr>
        <p:txBody>
          <a:bodyPr wrap="square" rtlCol="0">
            <a:spAutoFit/>
          </a:bodyPr>
          <a:lstStyle/>
          <a:p>
            <a:r>
              <a:rPr lang="en-GB" sz="4000" dirty="0">
                <a:latin typeface="Gill Sans MT" panose="020B0502020104020203" pitchFamily="34" charset="0"/>
              </a:rPr>
              <a:t>…and more!</a:t>
            </a:r>
          </a:p>
        </p:txBody>
      </p:sp>
    </p:spTree>
    <p:extLst>
      <p:ext uri="{BB962C8B-B14F-4D97-AF65-F5344CB8AC3E}">
        <p14:creationId xmlns:p14="http://schemas.microsoft.com/office/powerpoint/2010/main" val="505057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8874B-F3B6-2D60-A7A4-CE091B3D625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7A46B1F-9A2F-302E-00FD-FB1E8C8D78F3}"/>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4" name="Freeform 4">
            <a:extLst>
              <a:ext uri="{FF2B5EF4-FFF2-40B4-BE49-F238E27FC236}">
                <a16:creationId xmlns:a16="http://schemas.microsoft.com/office/drawing/2014/main" id="{3C06A3E9-44F1-FDC4-D84E-7FAABD099F7E}"/>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3"/>
            <a:stretch>
              <a:fillRect/>
            </a:stretch>
          </a:blipFill>
        </p:spPr>
        <p:txBody>
          <a:bodyPr/>
          <a:lstStyle/>
          <a:p>
            <a:endParaRPr lang="en-GB"/>
          </a:p>
        </p:txBody>
      </p:sp>
      <p:pic>
        <p:nvPicPr>
          <p:cNvPr id="11" name="Picture 10">
            <a:extLst>
              <a:ext uri="{FF2B5EF4-FFF2-40B4-BE49-F238E27FC236}">
                <a16:creationId xmlns:a16="http://schemas.microsoft.com/office/drawing/2014/main" id="{AC9B148E-FF6A-8C75-707B-94927687B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3" y="0"/>
            <a:ext cx="6857480" cy="10287000"/>
          </a:xfrm>
          <a:prstGeom prst="rect">
            <a:avLst/>
          </a:prstGeom>
        </p:spPr>
      </p:pic>
      <p:grpSp>
        <p:nvGrpSpPr>
          <p:cNvPr id="16" name="Group 10">
            <a:extLst>
              <a:ext uri="{FF2B5EF4-FFF2-40B4-BE49-F238E27FC236}">
                <a16:creationId xmlns:a16="http://schemas.microsoft.com/office/drawing/2014/main" id="{ACAAA357-E7EA-B177-DD19-AFD7AF12F3E2}"/>
              </a:ext>
            </a:extLst>
          </p:cNvPr>
          <p:cNvGrpSpPr/>
          <p:nvPr/>
        </p:nvGrpSpPr>
        <p:grpSpPr>
          <a:xfrm>
            <a:off x="-435918" y="-1052913"/>
            <a:ext cx="883021" cy="11619553"/>
            <a:chOff x="0" y="0"/>
            <a:chExt cx="322129" cy="4238845"/>
          </a:xfrm>
        </p:grpSpPr>
        <p:sp>
          <p:nvSpPr>
            <p:cNvPr id="17" name="Freeform 11">
              <a:extLst>
                <a:ext uri="{FF2B5EF4-FFF2-40B4-BE49-F238E27FC236}">
                  <a16:creationId xmlns:a16="http://schemas.microsoft.com/office/drawing/2014/main" id="{A4A1AB2C-5F8E-E80D-5E94-05626EA44901}"/>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18" name="TextBox 17">
            <a:extLst>
              <a:ext uri="{FF2B5EF4-FFF2-40B4-BE49-F238E27FC236}">
                <a16:creationId xmlns:a16="http://schemas.microsoft.com/office/drawing/2014/main" id="{B9345187-A58F-95B4-CD18-78AEC6E3044D}"/>
              </a:ext>
            </a:extLst>
          </p:cNvPr>
          <p:cNvSpPr txBox="1"/>
          <p:nvPr/>
        </p:nvSpPr>
        <p:spPr>
          <a:xfrm>
            <a:off x="7318088" y="2970497"/>
            <a:ext cx="15412535" cy="3406510"/>
          </a:xfrm>
          <a:prstGeom prst="rect">
            <a:avLst/>
          </a:prstGeom>
          <a:noFill/>
        </p:spPr>
        <p:txBody>
          <a:bodyPr wrap="square" rtlCol="0">
            <a:spAutoFit/>
          </a:bodyPr>
          <a:lstStyle/>
          <a:p>
            <a:pPr marL="428625" indent="-428625">
              <a:lnSpc>
                <a:spcPct val="200000"/>
              </a:lnSpc>
              <a:buFont typeface="Arial" panose="020B0604020202020204" pitchFamily="34" charset="0"/>
              <a:buChar char="•"/>
            </a:pPr>
            <a:r>
              <a:rPr lang="en-GB" sz="2800" dirty="0">
                <a:solidFill>
                  <a:srgbClr val="393535"/>
                </a:solidFill>
                <a:latin typeface="Gill Sans MT" panose="020B0502020104020203" pitchFamily="34" charset="0"/>
              </a:rPr>
              <a:t>Who will </a:t>
            </a:r>
            <a:r>
              <a:rPr lang="en-GB" sz="2800" b="1" dirty="0">
                <a:solidFill>
                  <a:srgbClr val="393535"/>
                </a:solidFill>
                <a:latin typeface="Gill Sans MT" panose="020B0502020104020203" pitchFamily="34" charset="0"/>
              </a:rPr>
              <a:t>listen</a:t>
            </a:r>
            <a:r>
              <a:rPr lang="en-GB" sz="2800" dirty="0">
                <a:solidFill>
                  <a:srgbClr val="393535"/>
                </a:solidFill>
                <a:latin typeface="Gill Sans MT" panose="020B0502020104020203" pitchFamily="34" charset="0"/>
              </a:rPr>
              <a:t> to you and understand your specific challenge</a:t>
            </a:r>
          </a:p>
          <a:p>
            <a:pPr marL="428625" indent="-428625">
              <a:lnSpc>
                <a:spcPct val="200000"/>
              </a:lnSpc>
              <a:buFont typeface="Arial" panose="020B0604020202020204" pitchFamily="34" charset="0"/>
              <a:buChar char="•"/>
            </a:pPr>
            <a:r>
              <a:rPr lang="en-GB" sz="2800" dirty="0">
                <a:solidFill>
                  <a:srgbClr val="393535"/>
                </a:solidFill>
                <a:latin typeface="Gill Sans MT" panose="020B0502020104020203" pitchFamily="34" charset="0"/>
              </a:rPr>
              <a:t>To </a:t>
            </a:r>
            <a:r>
              <a:rPr lang="en-GB" sz="2800" b="1" dirty="0">
                <a:solidFill>
                  <a:srgbClr val="393535"/>
                </a:solidFill>
                <a:latin typeface="Gill Sans MT" panose="020B0502020104020203" pitchFamily="34" charset="0"/>
              </a:rPr>
              <a:t>talk things through </a:t>
            </a:r>
            <a:r>
              <a:rPr lang="en-GB" sz="2800" dirty="0">
                <a:solidFill>
                  <a:srgbClr val="393535"/>
                </a:solidFill>
                <a:latin typeface="Gill Sans MT" panose="020B0502020104020203" pitchFamily="34" charset="0"/>
              </a:rPr>
              <a:t>with</a:t>
            </a:r>
          </a:p>
          <a:p>
            <a:pPr marL="428625" indent="-428625">
              <a:lnSpc>
                <a:spcPct val="200000"/>
              </a:lnSpc>
              <a:buFont typeface="Arial" panose="020B0604020202020204" pitchFamily="34" charset="0"/>
              <a:buChar char="•"/>
            </a:pPr>
            <a:r>
              <a:rPr lang="en-GB" sz="2800" dirty="0">
                <a:solidFill>
                  <a:srgbClr val="393535"/>
                </a:solidFill>
                <a:latin typeface="Gill Sans MT" panose="020B0502020104020203" pitchFamily="34" charset="0"/>
              </a:rPr>
              <a:t>With dedicated </a:t>
            </a:r>
            <a:r>
              <a:rPr lang="en-GB" sz="2800" b="1" dirty="0">
                <a:solidFill>
                  <a:srgbClr val="393535"/>
                </a:solidFill>
                <a:latin typeface="Gill Sans MT" panose="020B0502020104020203" pitchFamily="34" charset="0"/>
              </a:rPr>
              <a:t>time</a:t>
            </a:r>
            <a:r>
              <a:rPr lang="en-GB" sz="2800" dirty="0">
                <a:solidFill>
                  <a:srgbClr val="393535"/>
                </a:solidFill>
                <a:latin typeface="Gill Sans MT" panose="020B0502020104020203" pitchFamily="34" charset="0"/>
              </a:rPr>
              <a:t> to solve your challenge</a:t>
            </a:r>
          </a:p>
          <a:p>
            <a:pPr marL="428625" indent="-428625">
              <a:lnSpc>
                <a:spcPct val="200000"/>
              </a:lnSpc>
              <a:buFont typeface="Arial" panose="020B0604020202020204" pitchFamily="34" charset="0"/>
              <a:buChar char="•"/>
            </a:pPr>
            <a:r>
              <a:rPr lang="en-GB" sz="2800" dirty="0">
                <a:solidFill>
                  <a:srgbClr val="393535"/>
                </a:solidFill>
                <a:latin typeface="Gill Sans MT" panose="020B0502020104020203" pitchFamily="34" charset="0"/>
              </a:rPr>
              <a:t>To share their industry </a:t>
            </a:r>
            <a:r>
              <a:rPr lang="en-GB" sz="2800" b="1" dirty="0">
                <a:solidFill>
                  <a:srgbClr val="393535"/>
                </a:solidFill>
                <a:latin typeface="Gill Sans MT" panose="020B0502020104020203" pitchFamily="34" charset="0"/>
              </a:rPr>
              <a:t>expertise</a:t>
            </a:r>
            <a:r>
              <a:rPr lang="en-GB" sz="2800" dirty="0">
                <a:solidFill>
                  <a:srgbClr val="393535"/>
                </a:solidFill>
                <a:latin typeface="Gill Sans MT" panose="020B0502020104020203" pitchFamily="34" charset="0"/>
              </a:rPr>
              <a:t> and upskill you along the way</a:t>
            </a:r>
          </a:p>
        </p:txBody>
      </p:sp>
      <p:sp>
        <p:nvSpPr>
          <p:cNvPr id="19" name="TextBox 18">
            <a:extLst>
              <a:ext uri="{FF2B5EF4-FFF2-40B4-BE49-F238E27FC236}">
                <a16:creationId xmlns:a16="http://schemas.microsoft.com/office/drawing/2014/main" id="{77F1102D-3518-1D5F-9F56-9EB293CFACEA}"/>
              </a:ext>
            </a:extLst>
          </p:cNvPr>
          <p:cNvSpPr txBox="1"/>
          <p:nvPr/>
        </p:nvSpPr>
        <p:spPr>
          <a:xfrm>
            <a:off x="7161678" y="2294628"/>
            <a:ext cx="10113710" cy="553998"/>
          </a:xfrm>
          <a:prstGeom prst="rect">
            <a:avLst/>
          </a:prstGeom>
          <a:noFill/>
        </p:spPr>
        <p:txBody>
          <a:bodyPr wrap="square" rtlCol="0">
            <a:spAutoFit/>
          </a:bodyPr>
          <a:lstStyle/>
          <a:p>
            <a:r>
              <a:rPr lang="en-GB" sz="3000" i="1" dirty="0">
                <a:solidFill>
                  <a:srgbClr val="DC6439"/>
                </a:solidFill>
                <a:latin typeface="Gill Sans MT" panose="020B0502020104020203" pitchFamily="34" charset="0"/>
              </a:rPr>
              <a:t>Having someone:</a:t>
            </a:r>
          </a:p>
        </p:txBody>
      </p:sp>
      <p:sp>
        <p:nvSpPr>
          <p:cNvPr id="20" name="TextBox 19">
            <a:extLst>
              <a:ext uri="{FF2B5EF4-FFF2-40B4-BE49-F238E27FC236}">
                <a16:creationId xmlns:a16="http://schemas.microsoft.com/office/drawing/2014/main" id="{8C7550E5-07CA-6014-0070-7BB52DB63F2C}"/>
              </a:ext>
            </a:extLst>
          </p:cNvPr>
          <p:cNvSpPr txBox="1"/>
          <p:nvPr/>
        </p:nvSpPr>
        <p:spPr>
          <a:xfrm>
            <a:off x="7161678" y="7017355"/>
            <a:ext cx="10113710" cy="1015663"/>
          </a:xfrm>
          <a:prstGeom prst="rect">
            <a:avLst/>
          </a:prstGeom>
          <a:noFill/>
        </p:spPr>
        <p:txBody>
          <a:bodyPr wrap="square" rtlCol="0">
            <a:spAutoFit/>
          </a:bodyPr>
          <a:lstStyle/>
          <a:p>
            <a:r>
              <a:rPr lang="en-GB" sz="3000" i="1" dirty="0">
                <a:solidFill>
                  <a:srgbClr val="DC6439"/>
                </a:solidFill>
                <a:latin typeface="Gill Sans MT" panose="020B0502020104020203" pitchFamily="34" charset="0"/>
              </a:rPr>
              <a:t>So you don’t:</a:t>
            </a:r>
          </a:p>
          <a:p>
            <a:endParaRPr lang="en-GB" sz="3000" i="1" dirty="0">
              <a:latin typeface="Gill Sans MT" panose="020B0502020104020203" pitchFamily="34" charset="0"/>
            </a:endParaRPr>
          </a:p>
        </p:txBody>
      </p:sp>
      <p:sp>
        <p:nvSpPr>
          <p:cNvPr id="21" name="TextBox 20">
            <a:extLst>
              <a:ext uri="{FF2B5EF4-FFF2-40B4-BE49-F238E27FC236}">
                <a16:creationId xmlns:a16="http://schemas.microsoft.com/office/drawing/2014/main" id="{147D80EC-DEB8-8ACE-76A0-5845CC6BDA4B}"/>
              </a:ext>
            </a:extLst>
          </p:cNvPr>
          <p:cNvSpPr txBox="1"/>
          <p:nvPr/>
        </p:nvSpPr>
        <p:spPr>
          <a:xfrm>
            <a:off x="7318088" y="7750713"/>
            <a:ext cx="14784405" cy="2530501"/>
          </a:xfrm>
          <a:prstGeom prst="rect">
            <a:avLst/>
          </a:prstGeom>
          <a:noFill/>
        </p:spPr>
        <p:txBody>
          <a:bodyPr wrap="square">
            <a:spAutoFit/>
          </a:bodyPr>
          <a:lstStyle/>
          <a:p>
            <a:pPr marL="428625" indent="-428625">
              <a:lnSpc>
                <a:spcPct val="200000"/>
              </a:lnSpc>
              <a:buFont typeface="Arial" panose="020B0604020202020204" pitchFamily="34" charset="0"/>
              <a:buChar char="•"/>
            </a:pPr>
            <a:r>
              <a:rPr lang="en-GB" sz="2800" dirty="0">
                <a:solidFill>
                  <a:srgbClr val="393535"/>
                </a:solidFill>
                <a:latin typeface="Gill Sans MT" panose="020B0502020104020203" pitchFamily="34" charset="0"/>
              </a:rPr>
              <a:t>Take on the stress of budgeting for and sourcing a new hire</a:t>
            </a:r>
          </a:p>
          <a:p>
            <a:pPr marL="428625" indent="-428625">
              <a:lnSpc>
                <a:spcPct val="200000"/>
              </a:lnSpc>
              <a:buFont typeface="Arial" panose="020B0604020202020204" pitchFamily="34" charset="0"/>
              <a:buChar char="•"/>
            </a:pPr>
            <a:r>
              <a:rPr lang="en-GB" sz="2800" dirty="0">
                <a:solidFill>
                  <a:srgbClr val="393535"/>
                </a:solidFill>
                <a:latin typeface="Gill Sans MT" panose="020B0502020104020203" pitchFamily="34" charset="0"/>
              </a:rPr>
              <a:t>Get stuck in a challenge that may never get resolved</a:t>
            </a:r>
          </a:p>
          <a:p>
            <a:pPr marL="428625" indent="-428625">
              <a:lnSpc>
                <a:spcPct val="200000"/>
              </a:lnSpc>
              <a:buFont typeface="Arial" panose="020B0604020202020204" pitchFamily="34" charset="0"/>
              <a:buChar char="•"/>
            </a:pPr>
            <a:endParaRPr lang="en-GB" sz="2700" dirty="0">
              <a:latin typeface="Gill Sans MT" panose="020B0502020104020203" pitchFamily="34" charset="0"/>
            </a:endParaRPr>
          </a:p>
        </p:txBody>
      </p:sp>
      <p:sp>
        <p:nvSpPr>
          <p:cNvPr id="28" name="TextBox 27">
            <a:extLst>
              <a:ext uri="{FF2B5EF4-FFF2-40B4-BE49-F238E27FC236}">
                <a16:creationId xmlns:a16="http://schemas.microsoft.com/office/drawing/2014/main" id="{7546E0A3-94D8-B26B-E71B-1DFD2C1FBFEF}"/>
              </a:ext>
            </a:extLst>
          </p:cNvPr>
          <p:cNvSpPr txBox="1"/>
          <p:nvPr/>
        </p:nvSpPr>
        <p:spPr>
          <a:xfrm>
            <a:off x="7161678" y="647699"/>
            <a:ext cx="8153400" cy="923330"/>
          </a:xfrm>
          <a:prstGeom prst="rect">
            <a:avLst/>
          </a:prstGeom>
          <a:noFill/>
        </p:spPr>
        <p:txBody>
          <a:bodyPr wrap="square" rtlCol="0">
            <a:spAutoFit/>
          </a:bodyPr>
          <a:lstStyle/>
          <a:p>
            <a:r>
              <a:rPr lang="en-GB" sz="5400" b="1" dirty="0">
                <a:solidFill>
                  <a:srgbClr val="DC6439"/>
                </a:solidFill>
                <a:latin typeface="Lato" panose="020F0502020204030203" pitchFamily="34" charset="0"/>
              </a:rPr>
              <a:t>THIS FEELS LIKE…</a:t>
            </a:r>
          </a:p>
        </p:txBody>
      </p:sp>
    </p:spTree>
    <p:extLst>
      <p:ext uri="{BB962C8B-B14F-4D97-AF65-F5344CB8AC3E}">
        <p14:creationId xmlns:p14="http://schemas.microsoft.com/office/powerpoint/2010/main" val="306381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4F73A-B2E4-B51A-D955-51A4BFCF65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D71EB9-B892-70C2-47F4-ACEA6CF4C791}"/>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grpSp>
        <p:nvGrpSpPr>
          <p:cNvPr id="3" name="Group 3">
            <a:extLst>
              <a:ext uri="{FF2B5EF4-FFF2-40B4-BE49-F238E27FC236}">
                <a16:creationId xmlns:a16="http://schemas.microsoft.com/office/drawing/2014/main" id="{CE90A27C-12AE-D37B-9A4D-ED52A58E9173}"/>
              </a:ext>
            </a:extLst>
          </p:cNvPr>
          <p:cNvGrpSpPr/>
          <p:nvPr/>
        </p:nvGrpSpPr>
        <p:grpSpPr>
          <a:xfrm>
            <a:off x="10404660" y="0"/>
            <a:ext cx="7674253" cy="10287000"/>
            <a:chOff x="0" y="0"/>
            <a:chExt cx="10232338" cy="13716000"/>
          </a:xfrm>
        </p:grpSpPr>
        <p:pic>
          <p:nvPicPr>
            <p:cNvPr id="4" name="Picture 4">
              <a:extLst>
                <a:ext uri="{FF2B5EF4-FFF2-40B4-BE49-F238E27FC236}">
                  <a16:creationId xmlns:a16="http://schemas.microsoft.com/office/drawing/2014/main" id="{A87C606A-99A3-9700-7B22-8607926A1E53}"/>
                </a:ext>
              </a:extLst>
            </p:cNvPr>
            <p:cNvPicPr>
              <a:picLocks noChangeAspect="1"/>
            </p:cNvPicPr>
            <p:nvPr/>
          </p:nvPicPr>
          <p:blipFill>
            <a:blip r:embed="rId3" cstate="print">
              <a:extLst>
                <a:ext uri="{28A0092B-C50C-407E-A947-70E740481C1C}">
                  <a14:useLocalDpi xmlns:a14="http://schemas.microsoft.com/office/drawing/2010/main" val="0"/>
                </a:ext>
              </a:extLst>
            </a:blip>
            <a:srcRect l="2376" r="2376"/>
            <a:stretch/>
          </p:blipFill>
          <p:spPr>
            <a:xfrm>
              <a:off x="0" y="0"/>
              <a:ext cx="5052669" cy="6794500"/>
            </a:xfrm>
            <a:prstGeom prst="rect">
              <a:avLst/>
            </a:prstGeom>
          </p:spPr>
        </p:pic>
        <p:pic>
          <p:nvPicPr>
            <p:cNvPr id="5" name="Picture 5">
              <a:extLst>
                <a:ext uri="{FF2B5EF4-FFF2-40B4-BE49-F238E27FC236}">
                  <a16:creationId xmlns:a16="http://schemas.microsoft.com/office/drawing/2014/main" id="{0C96E306-8319-E4E3-23DA-54C9D2924AA7}"/>
                </a:ext>
              </a:extLst>
            </p:cNvPr>
            <p:cNvPicPr>
              <a:picLocks noChangeAspect="1"/>
            </p:cNvPicPr>
            <p:nvPr/>
          </p:nvPicPr>
          <p:blipFill>
            <a:blip r:embed="rId4" cstate="print">
              <a:extLst>
                <a:ext uri="{28A0092B-C50C-407E-A947-70E740481C1C}">
                  <a14:useLocalDpi xmlns:a14="http://schemas.microsoft.com/office/drawing/2010/main" val="0"/>
                </a:ext>
              </a:extLst>
            </a:blip>
            <a:srcRect l="399" r="399"/>
            <a:stretch/>
          </p:blipFill>
          <p:spPr>
            <a:xfrm>
              <a:off x="5179668" y="0"/>
              <a:ext cx="5052670" cy="6794500"/>
            </a:xfrm>
            <a:prstGeom prst="rect">
              <a:avLst/>
            </a:prstGeom>
          </p:spPr>
        </p:pic>
        <p:pic>
          <p:nvPicPr>
            <p:cNvPr id="6" name="Picture 6">
              <a:extLst>
                <a:ext uri="{FF2B5EF4-FFF2-40B4-BE49-F238E27FC236}">
                  <a16:creationId xmlns:a16="http://schemas.microsoft.com/office/drawing/2014/main" id="{C47AE44E-7C39-1E28-54D3-9A607FDE5607}"/>
                </a:ext>
              </a:extLst>
            </p:cNvPr>
            <p:cNvPicPr>
              <a:picLocks noChangeAspect="1"/>
            </p:cNvPicPr>
            <p:nvPr/>
          </p:nvPicPr>
          <p:blipFill>
            <a:blip r:embed="rId5" cstate="print">
              <a:extLst>
                <a:ext uri="{28A0092B-C50C-407E-A947-70E740481C1C}">
                  <a14:useLocalDpi xmlns:a14="http://schemas.microsoft.com/office/drawing/2010/main" val="0"/>
                </a:ext>
              </a:extLst>
            </a:blip>
            <a:srcRect l="25212" r="25212"/>
            <a:stretch/>
          </p:blipFill>
          <p:spPr>
            <a:xfrm>
              <a:off x="0" y="6921500"/>
              <a:ext cx="5052670" cy="6794500"/>
            </a:xfrm>
            <a:prstGeom prst="rect">
              <a:avLst/>
            </a:prstGeom>
          </p:spPr>
        </p:pic>
        <p:pic>
          <p:nvPicPr>
            <p:cNvPr id="7" name="Picture 7">
              <a:extLst>
                <a:ext uri="{FF2B5EF4-FFF2-40B4-BE49-F238E27FC236}">
                  <a16:creationId xmlns:a16="http://schemas.microsoft.com/office/drawing/2014/main" id="{B5D74BA1-FC85-13CD-C6FC-F23AC9D0CD4C}"/>
                </a:ext>
              </a:extLst>
            </p:cNvPr>
            <p:cNvPicPr>
              <a:picLocks noChangeAspect="1"/>
            </p:cNvPicPr>
            <p:nvPr/>
          </p:nvPicPr>
          <p:blipFill>
            <a:blip r:embed="rId6" cstate="print">
              <a:extLst>
                <a:ext uri="{28A0092B-C50C-407E-A947-70E740481C1C}">
                  <a14:useLocalDpi xmlns:a14="http://schemas.microsoft.com/office/drawing/2010/main" val="0"/>
                </a:ext>
              </a:extLst>
            </a:blip>
            <a:srcRect l="399" r="399"/>
            <a:stretch/>
          </p:blipFill>
          <p:spPr>
            <a:xfrm>
              <a:off x="5179668" y="6921500"/>
              <a:ext cx="5052670" cy="6794500"/>
            </a:xfrm>
            <a:prstGeom prst="rect">
              <a:avLst/>
            </a:prstGeom>
          </p:spPr>
        </p:pic>
      </p:grpSp>
      <p:sp>
        <p:nvSpPr>
          <p:cNvPr id="8" name="TextBox 8">
            <a:extLst>
              <a:ext uri="{FF2B5EF4-FFF2-40B4-BE49-F238E27FC236}">
                <a16:creationId xmlns:a16="http://schemas.microsoft.com/office/drawing/2014/main" id="{AFFD4BA5-4B1A-A45F-6E24-C3FBD7DDB022}"/>
              </a:ext>
            </a:extLst>
          </p:cNvPr>
          <p:cNvSpPr txBox="1"/>
          <p:nvPr/>
        </p:nvSpPr>
        <p:spPr>
          <a:xfrm>
            <a:off x="1217679" y="5264277"/>
            <a:ext cx="8258852" cy="1030988"/>
          </a:xfrm>
          <a:prstGeom prst="rect">
            <a:avLst/>
          </a:prstGeom>
        </p:spPr>
        <p:txBody>
          <a:bodyPr lIns="0" tIns="0" rIns="0" bIns="0" rtlCol="0" anchor="t">
            <a:spAutoFit/>
          </a:bodyPr>
          <a:lstStyle/>
          <a:p>
            <a:pPr algn="just">
              <a:lnSpc>
                <a:spcPts val="4199"/>
              </a:lnSpc>
            </a:pPr>
            <a:endParaRPr sz="3000" dirty="0">
              <a:solidFill>
                <a:srgbClr val="757575"/>
              </a:solidFill>
              <a:latin typeface="Lato" panose="020F0502020204030203" pitchFamily="34" charset="0"/>
            </a:endParaRPr>
          </a:p>
          <a:p>
            <a:pPr algn="l">
              <a:lnSpc>
                <a:spcPts val="4199"/>
              </a:lnSpc>
            </a:pPr>
            <a:r>
              <a:rPr lang="en-US" sz="3000" b="1" dirty="0">
                <a:solidFill>
                  <a:srgbClr val="757575"/>
                </a:solidFill>
                <a:latin typeface="Lato" panose="020F0502020204030203" pitchFamily="34" charset="0"/>
                <a:ea typeface="Open Sauce Bold"/>
                <a:cs typeface="Open Sauce Bold"/>
                <a:sym typeface="Open Sauce Bold"/>
              </a:rPr>
              <a:t>OUR MODEL, REFINED OVER A DECADE</a:t>
            </a:r>
          </a:p>
        </p:txBody>
      </p:sp>
      <p:sp>
        <p:nvSpPr>
          <p:cNvPr id="9" name="Freeform 9">
            <a:extLst>
              <a:ext uri="{FF2B5EF4-FFF2-40B4-BE49-F238E27FC236}">
                <a16:creationId xmlns:a16="http://schemas.microsoft.com/office/drawing/2014/main" id="{6CD23BED-2E8F-D36F-9EDD-AFAE3FAF12AA}"/>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a:extLst>
              <a:ext uri="{FF2B5EF4-FFF2-40B4-BE49-F238E27FC236}">
                <a16:creationId xmlns:a16="http://schemas.microsoft.com/office/drawing/2014/main" id="{C563BA7E-51C2-96F3-D1BB-CFB4CB0184E8}"/>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8"/>
            <a:stretch>
              <a:fillRect/>
            </a:stretch>
          </a:blipFill>
        </p:spPr>
        <p:txBody>
          <a:bodyPr/>
          <a:lstStyle/>
          <a:p>
            <a:endParaRPr lang="en-GB"/>
          </a:p>
        </p:txBody>
      </p:sp>
      <p:sp>
        <p:nvSpPr>
          <p:cNvPr id="11" name="TextBox 11">
            <a:extLst>
              <a:ext uri="{FF2B5EF4-FFF2-40B4-BE49-F238E27FC236}">
                <a16:creationId xmlns:a16="http://schemas.microsoft.com/office/drawing/2014/main" id="{15029548-34EA-D45E-EC8D-CF76E37D01FD}"/>
              </a:ext>
            </a:extLst>
          </p:cNvPr>
          <p:cNvSpPr txBox="1"/>
          <p:nvPr/>
        </p:nvSpPr>
        <p:spPr>
          <a:xfrm>
            <a:off x="1219200" y="3453126"/>
            <a:ext cx="9372600" cy="1965923"/>
          </a:xfrm>
          <a:prstGeom prst="rect">
            <a:avLst/>
          </a:prstGeom>
        </p:spPr>
        <p:txBody>
          <a:bodyPr wrap="square" lIns="0" tIns="0" rIns="0" bIns="0" rtlCol="0" anchor="t">
            <a:spAutoFit/>
          </a:bodyPr>
          <a:lstStyle/>
          <a:p>
            <a:pPr algn="l">
              <a:lnSpc>
                <a:spcPts val="7840"/>
              </a:lnSpc>
            </a:pPr>
            <a:r>
              <a:rPr lang="en-US" sz="5600" b="1" spc="280" dirty="0">
                <a:solidFill>
                  <a:srgbClr val="DC6439"/>
                </a:solidFill>
                <a:latin typeface="Lato" panose="020F0502020204030203" pitchFamily="34" charset="0"/>
                <a:ea typeface="League Spartan"/>
                <a:cs typeface="League Spartan"/>
                <a:sym typeface="League Spartan"/>
              </a:rPr>
              <a:t>HOW DOES IT </a:t>
            </a:r>
          </a:p>
          <a:p>
            <a:pPr algn="l">
              <a:lnSpc>
                <a:spcPts val="7840"/>
              </a:lnSpc>
            </a:pPr>
            <a:r>
              <a:rPr lang="en-US" sz="5600" b="1" spc="280" dirty="0">
                <a:solidFill>
                  <a:srgbClr val="DC6439"/>
                </a:solidFill>
                <a:latin typeface="Lato" panose="020F0502020204030203" pitchFamily="34" charset="0"/>
                <a:ea typeface="League Spartan"/>
                <a:cs typeface="League Spartan"/>
                <a:sym typeface="League Spartan"/>
              </a:rPr>
              <a:t>WORK WITH LINK UP?</a:t>
            </a:r>
          </a:p>
        </p:txBody>
      </p:sp>
      <p:grpSp>
        <p:nvGrpSpPr>
          <p:cNvPr id="14" name="Group 10">
            <a:extLst>
              <a:ext uri="{FF2B5EF4-FFF2-40B4-BE49-F238E27FC236}">
                <a16:creationId xmlns:a16="http://schemas.microsoft.com/office/drawing/2014/main" id="{6A99621D-FAA9-7455-A3A0-767335469C48}"/>
              </a:ext>
            </a:extLst>
          </p:cNvPr>
          <p:cNvGrpSpPr/>
          <p:nvPr/>
        </p:nvGrpSpPr>
        <p:grpSpPr>
          <a:xfrm>
            <a:off x="-435918" y="-1052913"/>
            <a:ext cx="883021" cy="11619553"/>
            <a:chOff x="0" y="0"/>
            <a:chExt cx="322129" cy="4238845"/>
          </a:xfrm>
        </p:grpSpPr>
        <p:sp>
          <p:nvSpPr>
            <p:cNvPr id="15" name="Freeform 11">
              <a:extLst>
                <a:ext uri="{FF2B5EF4-FFF2-40B4-BE49-F238E27FC236}">
                  <a16:creationId xmlns:a16="http://schemas.microsoft.com/office/drawing/2014/main" id="{1514AE08-9B05-6DCA-248D-AFDCDDC9E233}"/>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Tree>
    <p:extLst>
      <p:ext uri="{BB962C8B-B14F-4D97-AF65-F5344CB8AC3E}">
        <p14:creationId xmlns:p14="http://schemas.microsoft.com/office/powerpoint/2010/main" val="3277117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B9E64-2CFF-88BA-7421-D46C7F94788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CB6B1477-9989-E65F-CBCE-20CD06B55F7A}"/>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dirty="0"/>
          </a:p>
        </p:txBody>
      </p:sp>
      <p:sp>
        <p:nvSpPr>
          <p:cNvPr id="4" name="TextBox 3">
            <a:extLst>
              <a:ext uri="{FF2B5EF4-FFF2-40B4-BE49-F238E27FC236}">
                <a16:creationId xmlns:a16="http://schemas.microsoft.com/office/drawing/2014/main" id="{6E6DF7DF-1675-0A95-EA42-5C65979FA3AC}"/>
              </a:ext>
            </a:extLst>
          </p:cNvPr>
          <p:cNvSpPr txBox="1"/>
          <p:nvPr/>
        </p:nvSpPr>
        <p:spPr>
          <a:xfrm>
            <a:off x="8001000" y="8571698"/>
            <a:ext cx="3219653" cy="830997"/>
          </a:xfrm>
          <a:prstGeom prst="rect">
            <a:avLst/>
          </a:prstGeom>
          <a:noFill/>
        </p:spPr>
        <p:txBody>
          <a:bodyPr wrap="square" rtlCol="0">
            <a:spAutoFit/>
          </a:bodyPr>
          <a:lstStyle/>
          <a:p>
            <a:r>
              <a:rPr lang="en-GB" sz="4800" i="1" dirty="0">
                <a:solidFill>
                  <a:srgbClr val="DC6439"/>
                </a:solidFill>
                <a:latin typeface="Gill Sans MT" panose="020B0502020104020203" pitchFamily="34" charset="0"/>
              </a:rPr>
              <a:t>All for free!</a:t>
            </a:r>
          </a:p>
        </p:txBody>
      </p:sp>
      <p:sp>
        <p:nvSpPr>
          <p:cNvPr id="6" name="Freeform 9">
            <a:extLst>
              <a:ext uri="{FF2B5EF4-FFF2-40B4-BE49-F238E27FC236}">
                <a16:creationId xmlns:a16="http://schemas.microsoft.com/office/drawing/2014/main" id="{1534A3A6-75CE-AF12-011A-B238654C59D7}"/>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4">
            <a:extLst>
              <a:ext uri="{FF2B5EF4-FFF2-40B4-BE49-F238E27FC236}">
                <a16:creationId xmlns:a16="http://schemas.microsoft.com/office/drawing/2014/main" id="{B0ACFB4A-8CA6-7A8D-14DF-92DDE9156D0B}"/>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8" name="Group 7">
            <a:extLst>
              <a:ext uri="{FF2B5EF4-FFF2-40B4-BE49-F238E27FC236}">
                <a16:creationId xmlns:a16="http://schemas.microsoft.com/office/drawing/2014/main" id="{C7E67EF0-A652-F5CE-ADDF-7413D4131EEB}"/>
              </a:ext>
            </a:extLst>
          </p:cNvPr>
          <p:cNvGrpSpPr/>
          <p:nvPr/>
        </p:nvGrpSpPr>
        <p:grpSpPr>
          <a:xfrm>
            <a:off x="-435918" y="-1052913"/>
            <a:ext cx="883021" cy="11619553"/>
            <a:chOff x="0" y="0"/>
            <a:chExt cx="322129" cy="4238845"/>
          </a:xfrm>
        </p:grpSpPr>
        <p:sp>
          <p:nvSpPr>
            <p:cNvPr id="9" name="Freeform 11">
              <a:extLst>
                <a:ext uri="{FF2B5EF4-FFF2-40B4-BE49-F238E27FC236}">
                  <a16:creationId xmlns:a16="http://schemas.microsoft.com/office/drawing/2014/main" id="{0A73430A-52DF-F723-A952-BAC57327D1E6}"/>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sp>
        <p:nvSpPr>
          <p:cNvPr id="10" name="TextBox 16">
            <a:extLst>
              <a:ext uri="{FF2B5EF4-FFF2-40B4-BE49-F238E27FC236}">
                <a16:creationId xmlns:a16="http://schemas.microsoft.com/office/drawing/2014/main" id="{54ED01EB-DD28-DA77-4C9D-6A3C71D5E81C}"/>
              </a:ext>
            </a:extLst>
          </p:cNvPr>
          <p:cNvSpPr txBox="1"/>
          <p:nvPr/>
        </p:nvSpPr>
        <p:spPr>
          <a:xfrm>
            <a:off x="1156122" y="923925"/>
            <a:ext cx="14845877" cy="903132"/>
          </a:xfrm>
          <a:prstGeom prst="rect">
            <a:avLst/>
          </a:prstGeom>
        </p:spPr>
        <p:txBody>
          <a:bodyPr wrap="square"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OUR SKILLED VOLUNTEERING OFFER</a:t>
            </a:r>
          </a:p>
        </p:txBody>
      </p:sp>
      <p:sp>
        <p:nvSpPr>
          <p:cNvPr id="13" name="TextBox 12">
            <a:extLst>
              <a:ext uri="{FF2B5EF4-FFF2-40B4-BE49-F238E27FC236}">
                <a16:creationId xmlns:a16="http://schemas.microsoft.com/office/drawing/2014/main" id="{170A7F20-231B-6563-0D65-36203B9F5F81}"/>
              </a:ext>
            </a:extLst>
          </p:cNvPr>
          <p:cNvSpPr txBox="1"/>
          <p:nvPr/>
        </p:nvSpPr>
        <p:spPr>
          <a:xfrm>
            <a:off x="1289096" y="2449313"/>
            <a:ext cx="15412535" cy="6638164"/>
          </a:xfrm>
          <a:prstGeom prst="rect">
            <a:avLst/>
          </a:prstGeom>
          <a:noFill/>
        </p:spPr>
        <p:txBody>
          <a:bodyPr wrap="square" rtlCol="0">
            <a:spAutoFit/>
          </a:bodyPr>
          <a:lstStyle/>
          <a:p>
            <a:pPr marL="428625"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Skilled Volunteering projects of </a:t>
            </a:r>
            <a:r>
              <a:rPr lang="en-GB" sz="2800" b="1" dirty="0">
                <a:solidFill>
                  <a:srgbClr val="393535"/>
                </a:solidFill>
                <a:latin typeface="Gill Sans MT" panose="020B0502020104020203" pitchFamily="34" charset="0"/>
              </a:rPr>
              <a:t>6 – 60 hours</a:t>
            </a:r>
          </a:p>
          <a:p>
            <a:pPr marL="428625"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Do as many as you want (consecutively)</a:t>
            </a:r>
          </a:p>
          <a:p>
            <a:pPr marL="428625"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We do the legwork of: </a:t>
            </a:r>
          </a:p>
          <a:p>
            <a:pPr marL="1114425" lvl="1"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Helping you think through your challenge</a:t>
            </a:r>
          </a:p>
          <a:p>
            <a:pPr marL="1114425" lvl="1"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Polishing your requirements into a brief</a:t>
            </a:r>
          </a:p>
          <a:p>
            <a:pPr marL="1114425" lvl="1"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Finding and introducing you to the perfect match</a:t>
            </a:r>
          </a:p>
          <a:p>
            <a:pPr marL="1114425" lvl="1"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Pulling together a structured plan for your project </a:t>
            </a:r>
          </a:p>
          <a:p>
            <a:pPr marL="1114425" lvl="1"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Checking in along the way </a:t>
            </a:r>
          </a:p>
          <a:p>
            <a:pPr marL="1114425" lvl="1" indent="-428625">
              <a:lnSpc>
                <a:spcPct val="150000"/>
              </a:lnSpc>
              <a:buFont typeface="Arial" panose="020B0604020202020204" pitchFamily="34" charset="0"/>
              <a:buChar char="•"/>
            </a:pPr>
            <a:r>
              <a:rPr lang="en-GB" sz="2800" dirty="0">
                <a:solidFill>
                  <a:srgbClr val="393535"/>
                </a:solidFill>
                <a:latin typeface="Gill Sans MT" panose="020B0502020104020203" pitchFamily="34" charset="0"/>
              </a:rPr>
              <a:t>Sending you an impact certificate on completion</a:t>
            </a:r>
          </a:p>
          <a:p>
            <a:pPr marL="428625" indent="-428625">
              <a:lnSpc>
                <a:spcPct val="200000"/>
              </a:lnSpc>
              <a:buFont typeface="Arial" panose="020B0604020202020204" pitchFamily="34" charset="0"/>
              <a:buChar char="•"/>
            </a:pPr>
            <a:endParaRPr lang="en-GB" sz="2800" dirty="0">
              <a:solidFill>
                <a:srgbClr val="393535"/>
              </a:solidFill>
              <a:latin typeface="Gill Sans MT" panose="020B0502020104020203" pitchFamily="34" charset="0"/>
            </a:endParaRPr>
          </a:p>
        </p:txBody>
      </p:sp>
    </p:spTree>
    <p:extLst>
      <p:ext uri="{BB962C8B-B14F-4D97-AF65-F5344CB8AC3E}">
        <p14:creationId xmlns:p14="http://schemas.microsoft.com/office/powerpoint/2010/main" val="379141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07B8E-34A0-7FE2-2E92-B2EF43A9785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B53912-1762-E713-1F8C-D42A0BA91B96}"/>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2">
              <a:alphaModFix amt="50000"/>
            </a:blip>
            <a:stretch>
              <a:fillRect/>
            </a:stretch>
          </a:blipFill>
        </p:spPr>
        <p:txBody>
          <a:bodyPr/>
          <a:lstStyle/>
          <a:p>
            <a:endParaRPr lang="en-GB"/>
          </a:p>
        </p:txBody>
      </p:sp>
      <p:sp>
        <p:nvSpPr>
          <p:cNvPr id="9" name="Freeform 9">
            <a:extLst>
              <a:ext uri="{FF2B5EF4-FFF2-40B4-BE49-F238E27FC236}">
                <a16:creationId xmlns:a16="http://schemas.microsoft.com/office/drawing/2014/main" id="{08B1ECC7-BF64-DC90-F172-4C13D6B7384A}"/>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TextBox 15">
            <a:extLst>
              <a:ext uri="{FF2B5EF4-FFF2-40B4-BE49-F238E27FC236}">
                <a16:creationId xmlns:a16="http://schemas.microsoft.com/office/drawing/2014/main" id="{7E047D5C-A146-5AD2-E12C-A7A6460C4385}"/>
              </a:ext>
            </a:extLst>
          </p:cNvPr>
          <p:cNvSpPr txBox="1"/>
          <p:nvPr/>
        </p:nvSpPr>
        <p:spPr>
          <a:xfrm>
            <a:off x="1110013" y="2190351"/>
            <a:ext cx="16660846" cy="2961452"/>
          </a:xfrm>
          <a:prstGeom prst="rect">
            <a:avLst/>
          </a:prstGeom>
        </p:spPr>
        <p:txBody>
          <a:bodyPr lIns="0" tIns="0" rIns="0" bIns="0" rtlCol="0" anchor="t">
            <a:spAutoFit/>
          </a:bodyPr>
          <a:lstStyle/>
          <a:p>
            <a:pPr algn="l">
              <a:lnSpc>
                <a:spcPts val="3920"/>
              </a:lnSpc>
              <a:spcBef>
                <a:spcPct val="0"/>
              </a:spcBef>
            </a:pPr>
            <a:r>
              <a:rPr lang="en-US" sz="2800" dirty="0">
                <a:solidFill>
                  <a:srgbClr val="393535"/>
                </a:solidFill>
                <a:latin typeface="Gill Sans MT" panose="020B0502020104020203" pitchFamily="34" charset="0"/>
                <a:ea typeface="Open Sauce"/>
                <a:cs typeface="Open Sauce"/>
                <a:sym typeface="Open Sauce"/>
              </a:rPr>
              <a:t>You are eligible if your org is:</a:t>
            </a:r>
          </a:p>
          <a:p>
            <a:pPr algn="l">
              <a:lnSpc>
                <a:spcPts val="3920"/>
              </a:lnSpc>
              <a:spcBef>
                <a:spcPct val="0"/>
              </a:spcBef>
            </a:pPr>
            <a:endParaRPr lang="en-US" sz="2800" dirty="0">
              <a:solidFill>
                <a:srgbClr val="393535"/>
              </a:solidFill>
              <a:latin typeface="Open Sauce"/>
              <a:ea typeface="Open Sauce"/>
              <a:cs typeface="Open Sauce"/>
              <a:sym typeface="Open Sauce"/>
            </a:endParaRPr>
          </a:p>
          <a:p>
            <a:pPr marL="759460" lvl="1" indent="-457200" algn="l">
              <a:lnSpc>
                <a:spcPts val="3920"/>
              </a:lnSpc>
              <a:spcBef>
                <a:spcPct val="0"/>
              </a:spcBef>
              <a:buFont typeface="Wingdings" panose="05000000000000000000" pitchFamily="2" charset="2"/>
              <a:buChar char="ü"/>
            </a:pPr>
            <a:r>
              <a:rPr lang="en-US" sz="2800" dirty="0">
                <a:solidFill>
                  <a:srgbClr val="393535"/>
                </a:solidFill>
                <a:latin typeface="Gill Sans MT" panose="020B0502020104020203" pitchFamily="34" charset="0"/>
                <a:ea typeface="Open Sauce Bold"/>
                <a:cs typeface="Open Sauce Bold"/>
                <a:sym typeface="Open Sauce Bold"/>
              </a:rPr>
              <a:t>A charity, social enterprise, CIC, or community group</a:t>
            </a:r>
          </a:p>
          <a:p>
            <a:pPr marL="759460" lvl="1" indent="-457200" algn="l">
              <a:lnSpc>
                <a:spcPts val="3920"/>
              </a:lnSpc>
              <a:spcBef>
                <a:spcPct val="0"/>
              </a:spcBef>
              <a:buFont typeface="Wingdings" panose="05000000000000000000" pitchFamily="2" charset="2"/>
              <a:buChar char="ü"/>
            </a:pPr>
            <a:r>
              <a:rPr lang="en-US" sz="2800" dirty="0">
                <a:solidFill>
                  <a:srgbClr val="393535"/>
                </a:solidFill>
                <a:latin typeface="Gill Sans MT" panose="020B0502020104020203" pitchFamily="34" charset="0"/>
                <a:ea typeface="Open Sauce Bold"/>
                <a:cs typeface="Open Sauce Bold"/>
                <a:sym typeface="Open Sauce Bold"/>
              </a:rPr>
              <a:t>Small to medium size</a:t>
            </a:r>
          </a:p>
          <a:p>
            <a:pPr marL="759460" lvl="1" indent="-457200" algn="l">
              <a:lnSpc>
                <a:spcPts val="3920"/>
              </a:lnSpc>
              <a:spcBef>
                <a:spcPct val="0"/>
              </a:spcBef>
              <a:buFont typeface="Wingdings" panose="05000000000000000000" pitchFamily="2" charset="2"/>
              <a:buChar char="ü"/>
            </a:pPr>
            <a:r>
              <a:rPr lang="en-US" sz="2800" dirty="0">
                <a:solidFill>
                  <a:srgbClr val="393535"/>
                </a:solidFill>
                <a:latin typeface="Gill Sans MT" panose="020B0502020104020203" pitchFamily="34" charset="0"/>
                <a:ea typeface="Open Sauce Bold"/>
                <a:cs typeface="Open Sauce Bold"/>
                <a:sym typeface="Open Sauce Bold"/>
              </a:rPr>
              <a:t>London based</a:t>
            </a:r>
          </a:p>
          <a:p>
            <a:pPr marL="759460" lvl="1" indent="-457200" algn="l">
              <a:lnSpc>
                <a:spcPts val="3920"/>
              </a:lnSpc>
              <a:spcBef>
                <a:spcPct val="0"/>
              </a:spcBef>
              <a:buFont typeface="Wingdings" panose="05000000000000000000" pitchFamily="2" charset="2"/>
              <a:buChar char="ü"/>
            </a:pPr>
            <a:r>
              <a:rPr lang="en-US" sz="2800" dirty="0">
                <a:solidFill>
                  <a:srgbClr val="393535"/>
                </a:solidFill>
                <a:latin typeface="Gill Sans MT" panose="020B0502020104020203" pitchFamily="34" charset="0"/>
                <a:ea typeface="Open Sauce Bold"/>
                <a:cs typeface="Open Sauce Bold"/>
                <a:sym typeface="Open Sauce Bold"/>
              </a:rPr>
              <a:t>Willing and able to support a Skilled Volunteer</a:t>
            </a:r>
          </a:p>
        </p:txBody>
      </p:sp>
      <p:sp>
        <p:nvSpPr>
          <p:cNvPr id="16" name="TextBox 16">
            <a:extLst>
              <a:ext uri="{FF2B5EF4-FFF2-40B4-BE49-F238E27FC236}">
                <a16:creationId xmlns:a16="http://schemas.microsoft.com/office/drawing/2014/main" id="{7421B9D8-2DB5-2FCC-C0D6-EBB0A3110C67}"/>
              </a:ext>
            </a:extLst>
          </p:cNvPr>
          <p:cNvSpPr txBox="1"/>
          <p:nvPr/>
        </p:nvSpPr>
        <p:spPr>
          <a:xfrm>
            <a:off x="1156123" y="923925"/>
            <a:ext cx="10341626" cy="903132"/>
          </a:xfrm>
          <a:prstGeom prst="rect">
            <a:avLst/>
          </a:prstGeom>
        </p:spPr>
        <p:txBody>
          <a:bodyPr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GETTING STARTED</a:t>
            </a:r>
          </a:p>
        </p:txBody>
      </p:sp>
      <p:sp>
        <p:nvSpPr>
          <p:cNvPr id="17" name="Freeform 4">
            <a:extLst>
              <a:ext uri="{FF2B5EF4-FFF2-40B4-BE49-F238E27FC236}">
                <a16:creationId xmlns:a16="http://schemas.microsoft.com/office/drawing/2014/main" id="{C75349DC-E704-4373-D522-24667367EEA7}"/>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4"/>
            <a:stretch>
              <a:fillRect/>
            </a:stretch>
          </a:blipFill>
        </p:spPr>
        <p:txBody>
          <a:bodyPr/>
          <a:lstStyle/>
          <a:p>
            <a:endParaRPr lang="en-GB"/>
          </a:p>
        </p:txBody>
      </p:sp>
      <p:grpSp>
        <p:nvGrpSpPr>
          <p:cNvPr id="20" name="Group 10">
            <a:extLst>
              <a:ext uri="{FF2B5EF4-FFF2-40B4-BE49-F238E27FC236}">
                <a16:creationId xmlns:a16="http://schemas.microsoft.com/office/drawing/2014/main" id="{0FE724BE-024E-DE26-F43E-3F31168C7E2B}"/>
              </a:ext>
            </a:extLst>
          </p:cNvPr>
          <p:cNvGrpSpPr/>
          <p:nvPr/>
        </p:nvGrpSpPr>
        <p:grpSpPr>
          <a:xfrm>
            <a:off x="-435918" y="-1052913"/>
            <a:ext cx="883021" cy="11619553"/>
            <a:chOff x="0" y="0"/>
            <a:chExt cx="322129" cy="4238845"/>
          </a:xfrm>
        </p:grpSpPr>
        <p:sp>
          <p:nvSpPr>
            <p:cNvPr id="21" name="Freeform 11">
              <a:extLst>
                <a:ext uri="{FF2B5EF4-FFF2-40B4-BE49-F238E27FC236}">
                  <a16:creationId xmlns:a16="http://schemas.microsoft.com/office/drawing/2014/main" id="{CB40EFE4-7CAA-6A17-1A6C-6B6A850A7352}"/>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5" name="Content Placeholder 4" descr="A yellow circle with white text and yellow circles with white text&#10;&#10;AI-generated content may be incorrect.">
            <a:extLst>
              <a:ext uri="{FF2B5EF4-FFF2-40B4-BE49-F238E27FC236}">
                <a16:creationId xmlns:a16="http://schemas.microsoft.com/office/drawing/2014/main" id="{0DD76463-9106-212C-D7B7-28C4698726B3}"/>
              </a:ext>
            </a:extLst>
          </p:cNvPr>
          <p:cNvPicPr>
            <a:picLocks noChangeAspect="1"/>
          </p:cNvPicPr>
          <p:nvPr/>
        </p:nvPicPr>
        <p:blipFill>
          <a:blip r:embed="rId5"/>
          <a:stretch>
            <a:fillRect/>
          </a:stretch>
        </p:blipFill>
        <p:spPr>
          <a:xfrm>
            <a:off x="2072855" y="5596171"/>
            <a:ext cx="14142289" cy="3795479"/>
          </a:xfrm>
          <a:prstGeom prst="rect">
            <a:avLst/>
          </a:prstGeom>
        </p:spPr>
      </p:pic>
    </p:spTree>
    <p:extLst>
      <p:ext uri="{BB962C8B-B14F-4D97-AF65-F5344CB8AC3E}">
        <p14:creationId xmlns:p14="http://schemas.microsoft.com/office/powerpoint/2010/main" val="90539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BF43A-EDBC-FC82-74D7-07B0416DCF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A937AD-7324-109A-BC32-86B10B4558A2}"/>
              </a:ext>
            </a:extLst>
          </p:cNvPr>
          <p:cNvPicPr>
            <a:picLocks noChangeAspect="1"/>
          </p:cNvPicPr>
          <p:nvPr/>
        </p:nvPicPr>
        <p:blipFill>
          <a:blip r:embed="rId2"/>
          <a:stretch>
            <a:fillRect/>
          </a:stretch>
        </p:blipFill>
        <p:spPr>
          <a:xfrm>
            <a:off x="918972" y="2699375"/>
            <a:ext cx="16649700" cy="6435932"/>
          </a:xfrm>
          <a:prstGeom prst="rect">
            <a:avLst/>
          </a:prstGeom>
        </p:spPr>
      </p:pic>
      <p:sp>
        <p:nvSpPr>
          <p:cNvPr id="4" name="Freeform 2">
            <a:extLst>
              <a:ext uri="{FF2B5EF4-FFF2-40B4-BE49-F238E27FC236}">
                <a16:creationId xmlns:a16="http://schemas.microsoft.com/office/drawing/2014/main" id="{A7B83AD9-01FF-454A-18A8-8E72BEC98D08}"/>
              </a:ext>
            </a:extLst>
          </p:cNvPr>
          <p:cNvSpPr/>
          <p:nvPr/>
        </p:nvSpPr>
        <p:spPr>
          <a:xfrm>
            <a:off x="-217959" y="6546458"/>
            <a:ext cx="18723918" cy="4050480"/>
          </a:xfrm>
          <a:custGeom>
            <a:avLst/>
            <a:gdLst/>
            <a:ahLst/>
            <a:cxnLst/>
            <a:rect l="l" t="t" r="r" b="b"/>
            <a:pathLst>
              <a:path w="18723918" h="4050480">
                <a:moveTo>
                  <a:pt x="0" y="0"/>
                </a:moveTo>
                <a:lnTo>
                  <a:pt x="18723918" y="0"/>
                </a:lnTo>
                <a:lnTo>
                  <a:pt x="18723918" y="4050480"/>
                </a:lnTo>
                <a:lnTo>
                  <a:pt x="0" y="4050480"/>
                </a:lnTo>
                <a:lnTo>
                  <a:pt x="0" y="0"/>
                </a:lnTo>
                <a:close/>
              </a:path>
            </a:pathLst>
          </a:custGeom>
          <a:blipFill>
            <a:blip r:embed="rId3">
              <a:alphaModFix amt="50000"/>
            </a:blip>
            <a:stretch>
              <a:fillRect/>
            </a:stretch>
          </a:blipFill>
        </p:spPr>
        <p:txBody>
          <a:bodyPr/>
          <a:lstStyle/>
          <a:p>
            <a:endParaRPr lang="en-GB"/>
          </a:p>
        </p:txBody>
      </p:sp>
      <p:sp>
        <p:nvSpPr>
          <p:cNvPr id="7" name="Freeform 9">
            <a:extLst>
              <a:ext uri="{FF2B5EF4-FFF2-40B4-BE49-F238E27FC236}">
                <a16:creationId xmlns:a16="http://schemas.microsoft.com/office/drawing/2014/main" id="{803CDCF1-70F9-3E33-C23E-082B657A1FE1}"/>
              </a:ext>
            </a:extLst>
          </p:cNvPr>
          <p:cNvSpPr/>
          <p:nvPr/>
        </p:nvSpPr>
        <p:spPr>
          <a:xfrm rot="7813938">
            <a:off x="-3157904" y="-2292094"/>
            <a:ext cx="5443973" cy="5901325"/>
          </a:xfrm>
          <a:custGeom>
            <a:avLst/>
            <a:gdLst/>
            <a:ahLst/>
            <a:cxnLst/>
            <a:rect l="l" t="t" r="r" b="b"/>
            <a:pathLst>
              <a:path w="5443973" h="5901325">
                <a:moveTo>
                  <a:pt x="0" y="0"/>
                </a:moveTo>
                <a:lnTo>
                  <a:pt x="5443973" y="0"/>
                </a:lnTo>
                <a:lnTo>
                  <a:pt x="5443973" y="5901325"/>
                </a:lnTo>
                <a:lnTo>
                  <a:pt x="0" y="5901325"/>
                </a:lnTo>
                <a:lnTo>
                  <a:pt x="0" y="0"/>
                </a:lnTo>
                <a:close/>
              </a:path>
            </a:pathLst>
          </a:custGeom>
          <a:blipFill>
            <a:blip>
              <a:alphaModFix amt="19999"/>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16">
            <a:extLst>
              <a:ext uri="{FF2B5EF4-FFF2-40B4-BE49-F238E27FC236}">
                <a16:creationId xmlns:a16="http://schemas.microsoft.com/office/drawing/2014/main" id="{BD658B2E-EF23-0A2A-4D55-9C923052E343}"/>
              </a:ext>
            </a:extLst>
          </p:cNvPr>
          <p:cNvSpPr txBox="1"/>
          <p:nvPr/>
        </p:nvSpPr>
        <p:spPr>
          <a:xfrm>
            <a:off x="1156123" y="923925"/>
            <a:ext cx="10341626" cy="903132"/>
          </a:xfrm>
          <a:prstGeom prst="rect">
            <a:avLst/>
          </a:prstGeom>
        </p:spPr>
        <p:txBody>
          <a:bodyPr lIns="0" tIns="0" rIns="0" bIns="0" rtlCol="0" anchor="t">
            <a:spAutoFit/>
          </a:bodyPr>
          <a:lstStyle/>
          <a:p>
            <a:pPr algn="l">
              <a:lnSpc>
                <a:spcPts val="7839"/>
              </a:lnSpc>
            </a:pPr>
            <a:r>
              <a:rPr lang="en-US" sz="5599" b="1" spc="279" dirty="0">
                <a:solidFill>
                  <a:srgbClr val="DC6439"/>
                </a:solidFill>
                <a:latin typeface="Lato" panose="020F0502020204030203" pitchFamily="34" charset="0"/>
                <a:ea typeface="League Spartan"/>
                <a:cs typeface="League Spartan"/>
                <a:sym typeface="League Spartan"/>
              </a:rPr>
              <a:t>WHO’S ON BOARD</a:t>
            </a:r>
          </a:p>
        </p:txBody>
      </p:sp>
      <p:sp>
        <p:nvSpPr>
          <p:cNvPr id="9" name="Freeform 4">
            <a:extLst>
              <a:ext uri="{FF2B5EF4-FFF2-40B4-BE49-F238E27FC236}">
                <a16:creationId xmlns:a16="http://schemas.microsoft.com/office/drawing/2014/main" id="{B19F430D-7378-1F55-D7FC-D3326F3CF0DB}"/>
              </a:ext>
            </a:extLst>
          </p:cNvPr>
          <p:cNvSpPr/>
          <p:nvPr/>
        </p:nvSpPr>
        <p:spPr>
          <a:xfrm>
            <a:off x="16701631" y="471031"/>
            <a:ext cx="1115338" cy="1115338"/>
          </a:xfrm>
          <a:custGeom>
            <a:avLst/>
            <a:gdLst/>
            <a:ahLst/>
            <a:cxnLst/>
            <a:rect l="l" t="t" r="r" b="b"/>
            <a:pathLst>
              <a:path w="1115338" h="1115338">
                <a:moveTo>
                  <a:pt x="0" y="0"/>
                </a:moveTo>
                <a:lnTo>
                  <a:pt x="1115338" y="0"/>
                </a:lnTo>
                <a:lnTo>
                  <a:pt x="1115338" y="1115338"/>
                </a:lnTo>
                <a:lnTo>
                  <a:pt x="0" y="1115338"/>
                </a:lnTo>
                <a:lnTo>
                  <a:pt x="0" y="0"/>
                </a:lnTo>
                <a:close/>
              </a:path>
            </a:pathLst>
          </a:custGeom>
          <a:blipFill>
            <a:blip r:embed="rId5"/>
            <a:stretch>
              <a:fillRect/>
            </a:stretch>
          </a:blipFill>
        </p:spPr>
        <p:txBody>
          <a:bodyPr/>
          <a:lstStyle/>
          <a:p>
            <a:endParaRPr lang="en-GB"/>
          </a:p>
        </p:txBody>
      </p:sp>
      <p:grpSp>
        <p:nvGrpSpPr>
          <p:cNvPr id="10" name="Group 10">
            <a:extLst>
              <a:ext uri="{FF2B5EF4-FFF2-40B4-BE49-F238E27FC236}">
                <a16:creationId xmlns:a16="http://schemas.microsoft.com/office/drawing/2014/main" id="{02424818-0DE4-64B7-F4E4-F7CA8CD337D1}"/>
              </a:ext>
            </a:extLst>
          </p:cNvPr>
          <p:cNvGrpSpPr/>
          <p:nvPr/>
        </p:nvGrpSpPr>
        <p:grpSpPr>
          <a:xfrm>
            <a:off x="-435918" y="-1052913"/>
            <a:ext cx="883021" cy="11619553"/>
            <a:chOff x="0" y="0"/>
            <a:chExt cx="322129" cy="4238845"/>
          </a:xfrm>
        </p:grpSpPr>
        <p:sp>
          <p:nvSpPr>
            <p:cNvPr id="11" name="Freeform 11">
              <a:extLst>
                <a:ext uri="{FF2B5EF4-FFF2-40B4-BE49-F238E27FC236}">
                  <a16:creationId xmlns:a16="http://schemas.microsoft.com/office/drawing/2014/main" id="{224759DA-658A-2481-46BA-8C075EFD441C}"/>
                </a:ext>
              </a:extLst>
            </p:cNvPr>
            <p:cNvSpPr/>
            <p:nvPr/>
          </p:nvSpPr>
          <p:spPr>
            <a:xfrm>
              <a:off x="0" y="0"/>
              <a:ext cx="322129" cy="4238844"/>
            </a:xfrm>
            <a:custGeom>
              <a:avLst/>
              <a:gdLst/>
              <a:ahLst/>
              <a:cxnLst/>
              <a:rect l="l" t="t" r="r" b="b"/>
              <a:pathLst>
                <a:path w="322129" h="4238844">
                  <a:moveTo>
                    <a:pt x="0" y="0"/>
                  </a:moveTo>
                  <a:lnTo>
                    <a:pt x="322129" y="0"/>
                  </a:lnTo>
                  <a:lnTo>
                    <a:pt x="322129" y="4238844"/>
                  </a:lnTo>
                  <a:lnTo>
                    <a:pt x="0" y="4238844"/>
                  </a:lnTo>
                  <a:close/>
                </a:path>
              </a:pathLst>
            </a:custGeom>
            <a:solidFill>
              <a:srgbClr val="DC6439"/>
            </a:solidFill>
          </p:spPr>
          <p:txBody>
            <a:bodyPr/>
            <a:lstStyle/>
            <a:p>
              <a:endParaRPr lang="en-GB"/>
            </a:p>
          </p:txBody>
        </p:sp>
      </p:grpSp>
      <p:pic>
        <p:nvPicPr>
          <p:cNvPr id="13" name="Picture 12">
            <a:extLst>
              <a:ext uri="{FF2B5EF4-FFF2-40B4-BE49-F238E27FC236}">
                <a16:creationId xmlns:a16="http://schemas.microsoft.com/office/drawing/2014/main" id="{314D14A3-6734-4DAD-5493-51DBF278223E}"/>
              </a:ext>
            </a:extLst>
          </p:cNvPr>
          <p:cNvPicPr>
            <a:picLocks noChangeAspect="1"/>
          </p:cNvPicPr>
          <p:nvPr/>
        </p:nvPicPr>
        <p:blipFill>
          <a:blip r:embed="rId6"/>
          <a:srcRect l="13127" r="12772"/>
          <a:stretch>
            <a:fillRect/>
          </a:stretch>
        </p:blipFill>
        <p:spPr>
          <a:xfrm>
            <a:off x="918972" y="2979973"/>
            <a:ext cx="2458995" cy="1502246"/>
          </a:xfrm>
          <a:prstGeom prst="rect">
            <a:avLst/>
          </a:prstGeom>
        </p:spPr>
      </p:pic>
    </p:spTree>
    <p:extLst>
      <p:ext uri="{BB962C8B-B14F-4D97-AF65-F5344CB8AC3E}">
        <p14:creationId xmlns:p14="http://schemas.microsoft.com/office/powerpoint/2010/main" val="2858248662"/>
      </p:ext>
    </p:extLst>
  </p:cSld>
  <p:clrMapOvr>
    <a:masterClrMapping/>
  </p:clrMapOvr>
</p:sld>
</file>

<file path=ppt/theme/theme1.xml><?xml version="1.0" encoding="utf-8"?>
<a:theme xmlns:a="http://schemas.openxmlformats.org/drawingml/2006/main" name="Office Theme">
  <a:themeElements>
    <a:clrScheme name="Link UP Londo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2286</TotalTime>
  <Words>652</Words>
  <Application>Microsoft Office PowerPoint</Application>
  <PresentationFormat>Custom</PresentationFormat>
  <Paragraphs>121</Paragraphs>
  <Slides>22</Slides>
  <Notes>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Gill Sans MT</vt:lpstr>
      <vt:lpstr>Wingdings</vt:lpstr>
      <vt:lpstr>Lato</vt:lpstr>
      <vt:lpstr>Calibri</vt:lpstr>
      <vt:lpstr>Open Sauce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Haberdasher's Charity Roundtable - Apr 2026</dc:title>
  <dc:creator>Sophia</dc:creator>
  <cp:lastModifiedBy>Camilla Wheal</cp:lastModifiedBy>
  <cp:revision>21</cp:revision>
  <dcterms:created xsi:type="dcterms:W3CDTF">2006-08-16T00:00:00Z</dcterms:created>
  <dcterms:modified xsi:type="dcterms:W3CDTF">2026-06-04T15:55:50Z</dcterms:modified>
  <dc:identifier>DAHIN8-Z7lY</dc:identifier>
</cp:coreProperties>
</file>