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56" r:id="rId5"/>
    <p:sldId id="261" r:id="rId6"/>
    <p:sldId id="269" r:id="rId7"/>
    <p:sldId id="262" r:id="rId8"/>
    <p:sldId id="263" r:id="rId9"/>
    <p:sldId id="271" r:id="rId10"/>
    <p:sldId id="270" r:id="rId11"/>
    <p:sldId id="272" r:id="rId12"/>
    <p:sldId id="268" r:id="rId13"/>
    <p:sldId id="273" r:id="rId14"/>
    <p:sldId id="274" r:id="rId15"/>
    <p:sldId id="264"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E9E8"/>
    <a:srgbClr val="1D1D3B"/>
    <a:srgbClr val="05B7BB"/>
    <a:srgbClr val="7DBD61"/>
    <a:srgbClr val="074343"/>
    <a:srgbClr val="EA5A25"/>
    <a:srgbClr val="1D1C3B"/>
    <a:srgbClr val="FBBB0E"/>
    <a:srgbClr val="FABB14"/>
    <a:srgbClr val="EA582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412" autoAdjust="0"/>
    <p:restoredTop sz="94660"/>
  </p:normalViewPr>
  <p:slideViewPr>
    <p:cSldViewPr snapToGrid="0">
      <p:cViewPr varScale="1">
        <p:scale>
          <a:sx n="55" d="100"/>
          <a:sy n="55" d="100"/>
        </p:scale>
        <p:origin x="782"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32E8216-8BDF-4E14-B31F-6E5FF0FE1E0E}" type="datetimeFigureOut">
              <a:rPr lang="en-GB" smtClean="0"/>
              <a:t>23/01/2024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141520-2B27-4404-A650-BBF8B2A861E5}" type="slidenum">
              <a:rPr lang="en-GB" smtClean="0"/>
              <a:t>‹#›</a:t>
            </a:fld>
            <a:endParaRPr lang="en-GB"/>
          </a:p>
        </p:txBody>
      </p:sp>
    </p:spTree>
    <p:extLst>
      <p:ext uri="{BB962C8B-B14F-4D97-AF65-F5344CB8AC3E}">
        <p14:creationId xmlns:p14="http://schemas.microsoft.com/office/powerpoint/2010/main" val="6754494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importance of recording everything</a:t>
            </a:r>
          </a:p>
          <a:p>
            <a:endParaRPr lang="en-GB" dirty="0"/>
          </a:p>
        </p:txBody>
      </p:sp>
      <p:sp>
        <p:nvSpPr>
          <p:cNvPr id="4" name="Slide Number Placeholder 3"/>
          <p:cNvSpPr>
            <a:spLocks noGrp="1"/>
          </p:cNvSpPr>
          <p:nvPr>
            <p:ph type="sldNum" sz="quarter" idx="10"/>
          </p:nvPr>
        </p:nvSpPr>
        <p:spPr/>
        <p:txBody>
          <a:bodyPr/>
          <a:lstStyle/>
          <a:p>
            <a:fld id="{44141520-2B27-4404-A650-BBF8B2A861E5}" type="slidenum">
              <a:rPr lang="en-GB" smtClean="0"/>
              <a:t>10</a:t>
            </a:fld>
            <a:endParaRPr lang="en-GB"/>
          </a:p>
        </p:txBody>
      </p:sp>
    </p:spTree>
    <p:extLst>
      <p:ext uri="{BB962C8B-B14F-4D97-AF65-F5344CB8AC3E}">
        <p14:creationId xmlns:p14="http://schemas.microsoft.com/office/powerpoint/2010/main" val="22915230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03723" y="1122363"/>
            <a:ext cx="9144000" cy="2387600"/>
          </a:xfrm>
        </p:spPr>
        <p:txBody>
          <a:bodyPr anchor="b"/>
          <a:lstStyle>
            <a:lvl1pPr algn="l">
              <a:defRPr sz="6000"/>
            </a:lvl1pPr>
          </a:lstStyle>
          <a:p>
            <a:r>
              <a:rPr lang="en-US"/>
              <a:t>Click to edit Master title style</a:t>
            </a:r>
            <a:endParaRPr lang="en-GB"/>
          </a:p>
        </p:txBody>
      </p:sp>
      <p:sp>
        <p:nvSpPr>
          <p:cNvPr id="3" name="Subtitle 2"/>
          <p:cNvSpPr>
            <a:spLocks noGrp="1"/>
          </p:cNvSpPr>
          <p:nvPr>
            <p:ph type="subTitle" idx="1"/>
          </p:nvPr>
        </p:nvSpPr>
        <p:spPr>
          <a:xfrm>
            <a:off x="503723" y="3669415"/>
            <a:ext cx="9144000"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endParaRPr lang="en-US" dirty="0"/>
          </a:p>
          <a:p>
            <a:r>
              <a:rPr lang="en-US" dirty="0"/>
              <a:t>Click to edit Master subtitle style</a:t>
            </a:r>
            <a:endParaRPr lang="en-GB" dirty="0"/>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83483546-AE8E-418A-85C0-54072D4D2870}" type="slidenum">
              <a:rPr lang="en-GB" smtClean="0"/>
              <a:t>‹#›</a:t>
            </a:fld>
            <a:endParaRPr lang="en-GB"/>
          </a:p>
        </p:txBody>
      </p:sp>
    </p:spTree>
    <p:extLst>
      <p:ext uri="{BB962C8B-B14F-4D97-AF65-F5344CB8AC3E}">
        <p14:creationId xmlns:p14="http://schemas.microsoft.com/office/powerpoint/2010/main" val="3585273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Footer Placeholder 4"/>
          <p:cNvSpPr>
            <a:spLocks noGrp="1"/>
          </p:cNvSpPr>
          <p:nvPr>
            <p:ph type="ftr" sz="quarter" idx="11"/>
          </p:nvPr>
        </p:nvSpPr>
        <p:spPr/>
        <p:txBody>
          <a:bodyPr/>
          <a:lstStyle/>
          <a:p>
            <a:endParaRPr lang="en-GB"/>
          </a:p>
        </p:txBody>
      </p:sp>
      <p:sp>
        <p:nvSpPr>
          <p:cNvPr id="7" name="Rectangle 6"/>
          <p:cNvSpPr/>
          <p:nvPr userDrawn="1"/>
        </p:nvSpPr>
        <p:spPr>
          <a:xfrm>
            <a:off x="569090" y="1641394"/>
            <a:ext cx="2493294" cy="99358"/>
          </a:xfrm>
          <a:prstGeom prst="rect">
            <a:avLst/>
          </a:prstGeom>
          <a:solidFill>
            <a:srgbClr val="05B7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50948" y="5041874"/>
            <a:ext cx="1667485" cy="1816126"/>
          </a:xfrm>
          <a:prstGeom prst="rect">
            <a:avLst/>
          </a:prstGeom>
        </p:spPr>
      </p:pic>
    </p:spTree>
    <p:extLst>
      <p:ext uri="{BB962C8B-B14F-4D97-AF65-F5344CB8AC3E}">
        <p14:creationId xmlns:p14="http://schemas.microsoft.com/office/powerpoint/2010/main" val="39152265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47484" y="1973179"/>
            <a:ext cx="2069432" cy="4203784"/>
          </a:xfrm>
        </p:spPr>
        <p:txBody>
          <a:bodyPr vert="eaVert">
            <a:normAutofit/>
          </a:bodyPr>
          <a:lstStyle>
            <a:lvl1pPr>
              <a:defRPr sz="3600"/>
            </a:lvl1pPr>
          </a:lstStyle>
          <a:p>
            <a:r>
              <a:rPr lang="en-US"/>
              <a:t>Click to edit Master title style</a:t>
            </a:r>
            <a:endParaRPr lang="en-GB"/>
          </a:p>
        </p:txBody>
      </p:sp>
      <p:sp>
        <p:nvSpPr>
          <p:cNvPr id="3" name="Vertical Text Placeholder 2"/>
          <p:cNvSpPr>
            <a:spLocks noGrp="1"/>
          </p:cNvSpPr>
          <p:nvPr>
            <p:ph type="body" orient="vert" idx="1"/>
          </p:nvPr>
        </p:nvSpPr>
        <p:spPr>
          <a:xfrm>
            <a:off x="838200" y="1174281"/>
            <a:ext cx="7949665" cy="500268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Footer Placeholder 4"/>
          <p:cNvSpPr>
            <a:spLocks noGrp="1"/>
          </p:cNvSpPr>
          <p:nvPr>
            <p:ph type="ftr" sz="quarter" idx="11"/>
          </p:nvPr>
        </p:nvSpPr>
        <p:spPr/>
        <p:txBody>
          <a:bodyPr/>
          <a:lstStyle/>
          <a:p>
            <a:endParaRPr lang="en-GB"/>
          </a:p>
        </p:txBody>
      </p:sp>
      <p:sp>
        <p:nvSpPr>
          <p:cNvPr id="7" name="Rectangle 6"/>
          <p:cNvSpPr/>
          <p:nvPr userDrawn="1"/>
        </p:nvSpPr>
        <p:spPr>
          <a:xfrm rot="5400000">
            <a:off x="7651158" y="3170147"/>
            <a:ext cx="2493294" cy="99358"/>
          </a:xfrm>
          <a:prstGeom prst="rect">
            <a:avLst/>
          </a:prstGeom>
          <a:solidFill>
            <a:srgbClr val="05B7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rot="5400000">
            <a:off x="243886" y="4979670"/>
            <a:ext cx="1667485" cy="1816126"/>
          </a:xfrm>
          <a:prstGeom prst="rect">
            <a:avLst/>
          </a:prstGeom>
        </p:spPr>
      </p:pic>
    </p:spTree>
    <p:extLst>
      <p:ext uri="{BB962C8B-B14F-4D97-AF65-F5344CB8AC3E}">
        <p14:creationId xmlns:p14="http://schemas.microsoft.com/office/powerpoint/2010/main" val="13545327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Footer Placeholder 4"/>
          <p:cNvSpPr>
            <a:spLocks noGrp="1"/>
          </p:cNvSpPr>
          <p:nvPr>
            <p:ph type="ftr" sz="quarter" idx="11"/>
          </p:nvPr>
        </p:nvSpPr>
        <p:spPr/>
        <p:txBody>
          <a:bodyPr/>
          <a:lstStyle/>
          <a:p>
            <a:endParaRPr lang="en-GB"/>
          </a:p>
        </p:txBody>
      </p:sp>
      <p:sp>
        <p:nvSpPr>
          <p:cNvPr id="7" name="Rectangle 6"/>
          <p:cNvSpPr/>
          <p:nvPr userDrawn="1"/>
        </p:nvSpPr>
        <p:spPr>
          <a:xfrm>
            <a:off x="569090" y="1682073"/>
            <a:ext cx="2493294" cy="99358"/>
          </a:xfrm>
          <a:prstGeom prst="rect">
            <a:avLst/>
          </a:prstGeom>
          <a:solidFill>
            <a:srgbClr val="05B7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50948" y="5041874"/>
            <a:ext cx="1667485" cy="1816126"/>
          </a:xfrm>
          <a:prstGeom prst="rect">
            <a:avLst/>
          </a:prstGeom>
        </p:spPr>
      </p:pic>
    </p:spTree>
    <p:extLst>
      <p:ext uri="{BB962C8B-B14F-4D97-AF65-F5344CB8AC3E}">
        <p14:creationId xmlns:p14="http://schemas.microsoft.com/office/powerpoint/2010/main" val="37113425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37066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5" name="Footer Placeholder 4"/>
          <p:cNvSpPr>
            <a:spLocks noGrp="1"/>
          </p:cNvSpPr>
          <p:nvPr>
            <p:ph type="ftr" sz="quarter" idx="11"/>
          </p:nvPr>
        </p:nvSpPr>
        <p:spPr/>
        <p:txBody>
          <a:bodyPr/>
          <a:lstStyle/>
          <a:p>
            <a:endParaRPr lang="en-GB"/>
          </a:p>
        </p:txBody>
      </p:sp>
      <p:sp>
        <p:nvSpPr>
          <p:cNvPr id="7" name="Rectangle 6"/>
          <p:cNvSpPr/>
          <p:nvPr userDrawn="1"/>
        </p:nvSpPr>
        <p:spPr>
          <a:xfrm>
            <a:off x="831850" y="4242879"/>
            <a:ext cx="2493294" cy="99358"/>
          </a:xfrm>
          <a:prstGeom prst="rect">
            <a:avLst/>
          </a:prstGeom>
          <a:solidFill>
            <a:srgbClr val="05B7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50948" y="5041874"/>
            <a:ext cx="1667485" cy="1816126"/>
          </a:xfrm>
          <a:prstGeom prst="rect">
            <a:avLst/>
          </a:prstGeom>
        </p:spPr>
      </p:pic>
    </p:spTree>
    <p:extLst>
      <p:ext uri="{BB962C8B-B14F-4D97-AF65-F5344CB8AC3E}">
        <p14:creationId xmlns:p14="http://schemas.microsoft.com/office/powerpoint/2010/main" val="40109620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569090" y="1875517"/>
            <a:ext cx="5181600"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p:cNvSpPr>
            <a:spLocks noGrp="1"/>
          </p:cNvSpPr>
          <p:nvPr>
            <p:ph sz="half" idx="2"/>
          </p:nvPr>
        </p:nvSpPr>
        <p:spPr>
          <a:xfrm>
            <a:off x="5903090" y="1875517"/>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11"/>
          </p:nvPr>
        </p:nvSpPr>
        <p:spPr/>
        <p:txBody>
          <a:bodyPr/>
          <a:lstStyle/>
          <a:p>
            <a:endParaRPr lang="en-GB"/>
          </a:p>
        </p:txBody>
      </p:sp>
      <p:sp>
        <p:nvSpPr>
          <p:cNvPr id="8" name="Rectangle 7"/>
          <p:cNvSpPr/>
          <p:nvPr userDrawn="1"/>
        </p:nvSpPr>
        <p:spPr>
          <a:xfrm>
            <a:off x="569090" y="1646664"/>
            <a:ext cx="2493294" cy="99358"/>
          </a:xfrm>
          <a:prstGeom prst="rect">
            <a:avLst/>
          </a:prstGeom>
          <a:solidFill>
            <a:srgbClr val="05B7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50948" y="5041874"/>
            <a:ext cx="1667485" cy="1816126"/>
          </a:xfrm>
          <a:prstGeom prst="rect">
            <a:avLst/>
          </a:prstGeom>
        </p:spPr>
      </p:pic>
    </p:spTree>
    <p:extLst>
      <p:ext uri="{BB962C8B-B14F-4D97-AF65-F5344CB8AC3E}">
        <p14:creationId xmlns:p14="http://schemas.microsoft.com/office/powerpoint/2010/main" val="37793591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a:xfrm>
            <a:off x="838200" y="6356350"/>
            <a:ext cx="2743200" cy="365125"/>
          </a:xfrm>
          <a:prstGeom prst="rect">
            <a:avLst/>
          </a:prstGeom>
        </p:spPr>
        <p:txBody>
          <a:bodyPr/>
          <a:lstStyle/>
          <a:p>
            <a:endParaRPr lang="en-GB" dirty="0"/>
          </a:p>
        </p:txBody>
      </p:sp>
      <p:sp>
        <p:nvSpPr>
          <p:cNvPr id="8" name="Footer Placeholder 7"/>
          <p:cNvSpPr>
            <a:spLocks noGrp="1"/>
          </p:cNvSpPr>
          <p:nvPr>
            <p:ph type="ftr" sz="quarter" idx="11"/>
          </p:nvPr>
        </p:nvSpPr>
        <p:spPr/>
        <p:txBody>
          <a:bodyPr/>
          <a:lstStyle/>
          <a:p>
            <a:endParaRPr lang="en-GB"/>
          </a:p>
        </p:txBody>
      </p:sp>
      <p:sp>
        <p:nvSpPr>
          <p:cNvPr id="10" name="Rectangle 9"/>
          <p:cNvSpPr/>
          <p:nvPr userDrawn="1"/>
        </p:nvSpPr>
        <p:spPr>
          <a:xfrm>
            <a:off x="838200" y="1581805"/>
            <a:ext cx="2493294" cy="99358"/>
          </a:xfrm>
          <a:prstGeom prst="rect">
            <a:avLst/>
          </a:prstGeom>
          <a:solidFill>
            <a:srgbClr val="05B7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50948" y="5041874"/>
            <a:ext cx="1667485" cy="1816126"/>
          </a:xfrm>
          <a:prstGeom prst="rect">
            <a:avLst/>
          </a:prstGeom>
        </p:spPr>
      </p:pic>
    </p:spTree>
    <p:extLst>
      <p:ext uri="{BB962C8B-B14F-4D97-AF65-F5344CB8AC3E}">
        <p14:creationId xmlns:p14="http://schemas.microsoft.com/office/powerpoint/2010/main" val="3687526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4" name="Footer Placeholder 3"/>
          <p:cNvSpPr>
            <a:spLocks noGrp="1"/>
          </p:cNvSpPr>
          <p:nvPr>
            <p:ph type="ftr" sz="quarter" idx="11"/>
          </p:nvPr>
        </p:nvSpPr>
        <p:spPr/>
        <p:txBody>
          <a:bodyPr/>
          <a:lstStyle/>
          <a:p>
            <a:endParaRPr lang="en-GB"/>
          </a:p>
        </p:txBody>
      </p:sp>
      <p:sp>
        <p:nvSpPr>
          <p:cNvPr id="6" name="Rectangle 5"/>
          <p:cNvSpPr/>
          <p:nvPr userDrawn="1"/>
        </p:nvSpPr>
        <p:spPr>
          <a:xfrm>
            <a:off x="569090" y="1696344"/>
            <a:ext cx="2493294" cy="99358"/>
          </a:xfrm>
          <a:prstGeom prst="rect">
            <a:avLst/>
          </a:prstGeom>
          <a:solidFill>
            <a:srgbClr val="05B7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50948" y="5041874"/>
            <a:ext cx="1667485" cy="1816126"/>
          </a:xfrm>
          <a:prstGeom prst="rect">
            <a:avLst/>
          </a:prstGeom>
        </p:spPr>
      </p:pic>
    </p:spTree>
    <p:extLst>
      <p:ext uri="{BB962C8B-B14F-4D97-AF65-F5344CB8AC3E}">
        <p14:creationId xmlns:p14="http://schemas.microsoft.com/office/powerpoint/2010/main" val="1463352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51C1D844-AAA0-4168-9057-3EC9636D5EF0}" type="datetimeFigureOut">
              <a:rPr lang="en-GB" smtClean="0"/>
              <a:t>23/01/2024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83483546-AE8E-418A-85C0-54072D4D2870}" type="slidenum">
              <a:rPr lang="en-GB" smtClean="0"/>
              <a:t>‹#›</a:t>
            </a:fld>
            <a:endParaRPr lang="en-GB"/>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50948" y="5041874"/>
            <a:ext cx="1667485" cy="1816126"/>
          </a:xfrm>
          <a:prstGeom prst="rect">
            <a:avLst/>
          </a:prstGeom>
        </p:spPr>
      </p:pic>
    </p:spTree>
    <p:extLst>
      <p:ext uri="{BB962C8B-B14F-4D97-AF65-F5344CB8AC3E}">
        <p14:creationId xmlns:p14="http://schemas.microsoft.com/office/powerpoint/2010/main" val="15423494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217596"/>
          </a:xfrm>
        </p:spPr>
        <p:txBody>
          <a:bodyPr anchor="b"/>
          <a:lstStyle>
            <a:lvl1pPr>
              <a:defRPr sz="3200"/>
            </a:lvl1pPr>
          </a:lstStyle>
          <a:p>
            <a:r>
              <a:rPr lang="en-US" dirty="0"/>
              <a:t>Click to edit Master title style</a:t>
            </a:r>
            <a:endParaRPr lang="en-GB"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6" name="Footer Placeholder 5"/>
          <p:cNvSpPr>
            <a:spLocks noGrp="1"/>
          </p:cNvSpPr>
          <p:nvPr>
            <p:ph type="ftr" sz="quarter" idx="11"/>
          </p:nvPr>
        </p:nvSpPr>
        <p:spPr/>
        <p:txBody>
          <a:bodyPr/>
          <a:lstStyle/>
          <a:p>
            <a:endParaRPr lang="en-GB"/>
          </a:p>
        </p:txBody>
      </p:sp>
      <p:sp>
        <p:nvSpPr>
          <p:cNvPr id="8" name="Rectangle 7"/>
          <p:cNvSpPr/>
          <p:nvPr userDrawn="1"/>
        </p:nvSpPr>
        <p:spPr>
          <a:xfrm>
            <a:off x="839788" y="1798316"/>
            <a:ext cx="2493294" cy="99358"/>
          </a:xfrm>
          <a:prstGeom prst="rect">
            <a:avLst/>
          </a:prstGeom>
          <a:solidFill>
            <a:srgbClr val="05B7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50948" y="5041874"/>
            <a:ext cx="1667485" cy="1816126"/>
          </a:xfrm>
          <a:prstGeom prst="rect">
            <a:avLst/>
          </a:prstGeom>
        </p:spPr>
      </p:pic>
    </p:spTree>
    <p:extLst>
      <p:ext uri="{BB962C8B-B14F-4D97-AF65-F5344CB8AC3E}">
        <p14:creationId xmlns:p14="http://schemas.microsoft.com/office/powerpoint/2010/main" val="111251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207971"/>
          </a:xfrm>
        </p:spPr>
        <p:txBody>
          <a:bodyPr anchor="b"/>
          <a:lstStyle>
            <a:lvl1pPr>
              <a:defRPr sz="3200"/>
            </a:lvl1pPr>
          </a:lstStyle>
          <a:p>
            <a:r>
              <a:rPr lang="en-US" dirty="0"/>
              <a:t>Click to edit Master title style</a:t>
            </a:r>
            <a:endParaRPr lang="en-GB" dirty="0"/>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6" name="Footer Placeholder 5"/>
          <p:cNvSpPr>
            <a:spLocks noGrp="1"/>
          </p:cNvSpPr>
          <p:nvPr>
            <p:ph type="ftr" sz="quarter" idx="11"/>
          </p:nvPr>
        </p:nvSpPr>
        <p:spPr/>
        <p:txBody>
          <a:bodyPr/>
          <a:lstStyle/>
          <a:p>
            <a:endParaRPr lang="en-GB"/>
          </a:p>
        </p:txBody>
      </p:sp>
      <p:sp>
        <p:nvSpPr>
          <p:cNvPr id="8" name="Rectangle 7"/>
          <p:cNvSpPr/>
          <p:nvPr userDrawn="1"/>
        </p:nvSpPr>
        <p:spPr>
          <a:xfrm>
            <a:off x="838200" y="1759815"/>
            <a:ext cx="2493294" cy="99358"/>
          </a:xfrm>
          <a:prstGeom prst="rect">
            <a:avLst/>
          </a:prstGeom>
          <a:solidFill>
            <a:srgbClr val="05B7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50948" y="5041874"/>
            <a:ext cx="1667485" cy="1816126"/>
          </a:xfrm>
          <a:prstGeom prst="rect">
            <a:avLst/>
          </a:prstGeom>
        </p:spPr>
      </p:pic>
    </p:spTree>
    <p:extLst>
      <p:ext uri="{BB962C8B-B14F-4D97-AF65-F5344CB8AC3E}">
        <p14:creationId xmlns:p14="http://schemas.microsoft.com/office/powerpoint/2010/main" val="1762248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11"/>
          <p:cNvSpPr/>
          <p:nvPr userDrawn="1"/>
        </p:nvSpPr>
        <p:spPr>
          <a:xfrm>
            <a:off x="2837848" y="6245597"/>
            <a:ext cx="6190649" cy="52183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Placeholder 1"/>
          <p:cNvSpPr>
            <a:spLocks noGrp="1"/>
          </p:cNvSpPr>
          <p:nvPr>
            <p:ph type="title"/>
          </p:nvPr>
        </p:nvSpPr>
        <p:spPr>
          <a:xfrm>
            <a:off x="569090" y="420460"/>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569090" y="1834838"/>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pic>
        <p:nvPicPr>
          <p:cNvPr id="7" name="Content Placeholder 9"/>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rot="10800000">
            <a:off x="6893168" y="0"/>
            <a:ext cx="5298831" cy="2979138"/>
          </a:xfrm>
          <a:prstGeom prst="rtTriangle">
            <a:avLst/>
          </a:prstGeom>
        </p:spPr>
      </p:pic>
      <p:pic>
        <p:nvPicPr>
          <p:cNvPr id="10" name="Picture 9"/>
          <p:cNvPicPr>
            <a:picLocks noChangeAspect="1"/>
          </p:cNvPicPr>
          <p:nvPr userDrawn="1"/>
        </p:nvPicPr>
        <p:blipFill>
          <a:blip r:embed="rId14"/>
          <a:stretch>
            <a:fillRect/>
          </a:stretch>
        </p:blipFill>
        <p:spPr>
          <a:xfrm>
            <a:off x="3018236" y="6336166"/>
            <a:ext cx="5857709" cy="377455"/>
          </a:xfrm>
          <a:prstGeom prst="rect">
            <a:avLst/>
          </a:prstGeom>
        </p:spPr>
      </p:pic>
    </p:spTree>
    <p:extLst>
      <p:ext uri="{BB962C8B-B14F-4D97-AF65-F5344CB8AC3E}">
        <p14:creationId xmlns:p14="http://schemas.microsoft.com/office/powerpoint/2010/main" val="2501419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rgbClr val="1D1D3B"/>
          </a:solidFill>
          <a:latin typeface="Quicksand SemiBold" pitchFamily="2"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rgbClr val="1D1D3B"/>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rgbClr val="1D1D3B"/>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1D1D3B"/>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rgbClr val="1D1D3B"/>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rgbClr val="1D1D3B"/>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D1C3B"/>
        </a:solidFill>
        <a:effectLst/>
      </p:bgPr>
    </p:bg>
    <p:spTree>
      <p:nvGrpSpPr>
        <p:cNvPr id="1" name=""/>
        <p:cNvGrpSpPr/>
        <p:nvPr/>
      </p:nvGrpSpPr>
      <p:grpSpPr>
        <a:xfrm>
          <a:off x="0" y="0"/>
          <a:ext cx="0" cy="0"/>
          <a:chOff x="0" y="0"/>
          <a:chExt cx="0" cy="0"/>
        </a:xfrm>
      </p:grpSpPr>
      <p:pic>
        <p:nvPicPr>
          <p:cNvPr id="35" name="Picture 34"/>
          <p:cNvPicPr>
            <a:picLocks noChangeAspect="1"/>
          </p:cNvPicPr>
          <p:nvPr/>
        </p:nvPicPr>
        <p:blipFill>
          <a:blip r:embed="rId2"/>
          <a:stretch>
            <a:fillRect/>
          </a:stretch>
        </p:blipFill>
        <p:spPr>
          <a:xfrm>
            <a:off x="-170360" y="-286655"/>
            <a:ext cx="8392404" cy="3434804"/>
          </a:xfrm>
          <a:prstGeom prst="rect">
            <a:avLst/>
          </a:prstGeom>
        </p:spPr>
      </p:pic>
      <p:sp>
        <p:nvSpPr>
          <p:cNvPr id="6" name="TextBox 5"/>
          <p:cNvSpPr txBox="1"/>
          <p:nvPr/>
        </p:nvSpPr>
        <p:spPr>
          <a:xfrm>
            <a:off x="1750423" y="3579223"/>
            <a:ext cx="7001691" cy="1077218"/>
          </a:xfrm>
          <a:prstGeom prst="rect">
            <a:avLst/>
          </a:prstGeom>
          <a:noFill/>
        </p:spPr>
        <p:txBody>
          <a:bodyPr wrap="square" rtlCol="0">
            <a:spAutoFit/>
          </a:bodyPr>
          <a:lstStyle/>
          <a:p>
            <a:r>
              <a:rPr lang="en-GB" sz="3200" dirty="0">
                <a:solidFill>
                  <a:schemeClr val="bg1"/>
                </a:solidFill>
                <a:latin typeface="Arial" panose="020B0604020202020204" pitchFamily="34" charset="0"/>
                <a:cs typeface="Arial" panose="020B0604020202020204" pitchFamily="34" charset="0"/>
              </a:rPr>
              <a:t>Independent Health Complaints Advocacy Services</a:t>
            </a:r>
          </a:p>
        </p:txBody>
      </p:sp>
    </p:spTree>
    <p:extLst>
      <p:ext uri="{BB962C8B-B14F-4D97-AF65-F5344CB8AC3E}">
        <p14:creationId xmlns:p14="http://schemas.microsoft.com/office/powerpoint/2010/main" val="2769428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GB" sz="3600" dirty="0"/>
              <a:t>POhWER’s NHS Complaints </a:t>
            </a:r>
            <a:br>
              <a:rPr lang="en-GB" sz="3600" dirty="0"/>
            </a:br>
            <a:r>
              <a:rPr lang="en-GB" sz="3600" dirty="0"/>
              <a:t>Advocacy Service – what else?</a:t>
            </a:r>
          </a:p>
        </p:txBody>
      </p:sp>
      <p:sp>
        <p:nvSpPr>
          <p:cNvPr id="6" name="Content Placeholder 5"/>
          <p:cNvSpPr>
            <a:spLocks noGrp="1"/>
          </p:cNvSpPr>
          <p:nvPr>
            <p:ph idx="1"/>
          </p:nvPr>
        </p:nvSpPr>
        <p:spPr>
          <a:xfrm>
            <a:off x="569090" y="2190750"/>
            <a:ext cx="10515600" cy="3995425"/>
          </a:xfrm>
        </p:spPr>
        <p:txBody>
          <a:bodyPr>
            <a:normAutofit fontScale="92500" lnSpcReduction="10000"/>
          </a:bodyPr>
          <a:lstStyle/>
          <a:p>
            <a:r>
              <a:rPr lang="en-GB" dirty="0"/>
              <a:t>Contract Reports to Commissioners – themes and trends</a:t>
            </a:r>
            <a:br>
              <a:rPr lang="en-GB" dirty="0"/>
            </a:br>
            <a:endParaRPr lang="en-GB" dirty="0"/>
          </a:p>
          <a:p>
            <a:r>
              <a:rPr lang="en-GB" dirty="0"/>
              <a:t>CQC</a:t>
            </a:r>
            <a:br>
              <a:rPr lang="en-GB" dirty="0"/>
            </a:br>
            <a:endParaRPr lang="en-GB" dirty="0"/>
          </a:p>
          <a:p>
            <a:r>
              <a:rPr lang="en-GB" dirty="0"/>
              <a:t>Healthwatch – support people to share their experience as an individual but manage their expectations that HW will not resolve their individual issues (not part of the Complaints Procedure). Key referral sources and gain local experience of health services)</a:t>
            </a:r>
          </a:p>
          <a:p>
            <a:endParaRPr lang="en-GB" dirty="0"/>
          </a:p>
          <a:p>
            <a:r>
              <a:rPr lang="en-GB" dirty="0"/>
              <a:t>Working with NHS complaints managers and </a:t>
            </a:r>
            <a:r>
              <a:rPr lang="en-GB" dirty="0" err="1"/>
              <a:t>Depts</a:t>
            </a:r>
            <a:r>
              <a:rPr lang="en-GB" dirty="0"/>
              <a:t> and NHS England and PHSO</a:t>
            </a:r>
          </a:p>
          <a:p>
            <a:pPr marL="0" indent="0">
              <a:buNone/>
            </a:pPr>
            <a:endParaRPr lang="en-GB" dirty="0"/>
          </a:p>
          <a:p>
            <a:r>
              <a:rPr lang="en-GB" dirty="0"/>
              <a:t>Influencing – working with the Ombudsman’s office to improve the complaints experience for our clients and other complainants; working with complaints managers and departments to do the same</a:t>
            </a:r>
          </a:p>
          <a:p>
            <a:endParaRPr lang="en-GB" dirty="0"/>
          </a:p>
          <a:p>
            <a:endParaRPr lang="en-GB" dirty="0"/>
          </a:p>
        </p:txBody>
      </p:sp>
    </p:spTree>
    <p:extLst>
      <p:ext uri="{BB962C8B-B14F-4D97-AF65-F5344CB8AC3E}">
        <p14:creationId xmlns:p14="http://schemas.microsoft.com/office/powerpoint/2010/main" val="4741329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Local Communications Plans</a:t>
            </a:r>
          </a:p>
        </p:txBody>
      </p:sp>
      <p:sp>
        <p:nvSpPr>
          <p:cNvPr id="3" name="Content Placeholder 2"/>
          <p:cNvSpPr>
            <a:spLocks noGrp="1"/>
          </p:cNvSpPr>
          <p:nvPr>
            <p:ph idx="1"/>
          </p:nvPr>
        </p:nvSpPr>
        <p:spPr/>
        <p:txBody>
          <a:bodyPr/>
          <a:lstStyle/>
          <a:p>
            <a:pPr marL="457200" indent="-457200"/>
            <a:r>
              <a:rPr lang="en-GB" dirty="0"/>
              <a:t>NHS providers</a:t>
            </a:r>
          </a:p>
          <a:p>
            <a:pPr marL="457200" indent="-457200"/>
            <a:r>
              <a:rPr lang="en-GB" dirty="0"/>
              <a:t>Healthwatch</a:t>
            </a:r>
          </a:p>
          <a:p>
            <a:pPr marL="457200" indent="-457200"/>
            <a:r>
              <a:rPr lang="en-GB" dirty="0"/>
              <a:t>Other Voluntary Sector Organisations</a:t>
            </a:r>
          </a:p>
          <a:p>
            <a:pPr marL="457200" indent="-457200"/>
            <a:r>
              <a:rPr lang="en-GB" dirty="0"/>
              <a:t>Older people, LD and MH Forums</a:t>
            </a:r>
          </a:p>
          <a:p>
            <a:pPr marL="457200" indent="-457200"/>
            <a:r>
              <a:rPr lang="en-GB" dirty="0"/>
              <a:t>Primary Care Forums</a:t>
            </a:r>
          </a:p>
          <a:p>
            <a:pPr marL="457200" indent="-457200"/>
            <a:r>
              <a:rPr lang="en-GB" dirty="0"/>
              <a:t>Social Prescribing Networks</a:t>
            </a:r>
          </a:p>
          <a:p>
            <a:pPr marL="457200" indent="-457200"/>
            <a:r>
              <a:rPr lang="en-GB" dirty="0"/>
              <a:t>Patient Participation Groups</a:t>
            </a:r>
          </a:p>
          <a:p>
            <a:pPr marL="457200" indent="-457200"/>
            <a:r>
              <a:rPr lang="en-GB" dirty="0"/>
              <a:t>Local health improvement initiatives </a:t>
            </a:r>
            <a:r>
              <a:rPr lang="en-GB" dirty="0" err="1"/>
              <a:t>eg</a:t>
            </a:r>
            <a:r>
              <a:rPr lang="en-GB" dirty="0"/>
              <a:t> Brent</a:t>
            </a:r>
          </a:p>
          <a:p>
            <a:pPr marL="457200" indent="-457200"/>
            <a:r>
              <a:rPr lang="en-GB" dirty="0"/>
              <a:t>IHACS surgeries </a:t>
            </a:r>
            <a:r>
              <a:rPr lang="en-GB" dirty="0" err="1"/>
              <a:t>eg</a:t>
            </a:r>
            <a:r>
              <a:rPr lang="en-GB" dirty="0"/>
              <a:t> Hillingdon, Enfield</a:t>
            </a:r>
          </a:p>
          <a:p>
            <a:pPr marL="457200" indent="-457200"/>
            <a:r>
              <a:rPr lang="en-GB" dirty="0"/>
              <a:t>Any other ideas?</a:t>
            </a:r>
          </a:p>
          <a:p>
            <a:endParaRPr lang="en-GB" dirty="0"/>
          </a:p>
        </p:txBody>
      </p:sp>
    </p:spTree>
    <p:extLst>
      <p:ext uri="{BB962C8B-B14F-4D97-AF65-F5344CB8AC3E}">
        <p14:creationId xmlns:p14="http://schemas.microsoft.com/office/powerpoint/2010/main" val="39001562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CONTACT US</a:t>
            </a:r>
          </a:p>
        </p:txBody>
      </p:sp>
      <p:sp>
        <p:nvSpPr>
          <p:cNvPr id="3" name="Content Placeholder 2"/>
          <p:cNvSpPr>
            <a:spLocks noGrp="1"/>
          </p:cNvSpPr>
          <p:nvPr>
            <p:ph idx="1"/>
          </p:nvPr>
        </p:nvSpPr>
        <p:spPr>
          <a:xfrm>
            <a:off x="1894114" y="1920240"/>
            <a:ext cx="9190576" cy="4265936"/>
          </a:xfrm>
        </p:spPr>
        <p:txBody>
          <a:bodyPr>
            <a:normAutofit lnSpcReduction="10000"/>
          </a:bodyPr>
          <a:lstStyle/>
          <a:p>
            <a:r>
              <a:rPr lang="en-GB" dirty="0"/>
              <a:t>POhWER, PO Box 14043, Birmingham, B6 9BL</a:t>
            </a:r>
          </a:p>
          <a:p>
            <a:endParaRPr lang="en-GB" dirty="0"/>
          </a:p>
          <a:p>
            <a:r>
              <a:rPr lang="en-GB" dirty="0"/>
              <a:t>0203 553 5960/ 0300 456 2370</a:t>
            </a:r>
          </a:p>
          <a:p>
            <a:endParaRPr lang="en-GB" dirty="0"/>
          </a:p>
          <a:p>
            <a:r>
              <a:rPr lang="en-GB" dirty="0"/>
              <a:t>0300 456 2365</a:t>
            </a:r>
          </a:p>
          <a:p>
            <a:endParaRPr lang="en-GB" dirty="0"/>
          </a:p>
          <a:p>
            <a:r>
              <a:rPr lang="en-GB" dirty="0"/>
              <a:t>pohwer@pohwer.net</a:t>
            </a:r>
          </a:p>
          <a:p>
            <a:endParaRPr lang="en-GB" dirty="0"/>
          </a:p>
          <a:p>
            <a:r>
              <a:rPr lang="en-GB" dirty="0"/>
              <a:t>www.pohwer.net</a:t>
            </a:r>
          </a:p>
          <a:p>
            <a:endParaRPr lang="en-GB" dirty="0"/>
          </a:p>
          <a:p>
            <a:pPr marL="0" indent="0">
              <a:buNone/>
            </a:pPr>
            <a:r>
              <a:rPr lang="en-GB" dirty="0"/>
              <a:t>Opening hours: 8.00am to 6.00pm Monday to Friday</a:t>
            </a:r>
          </a:p>
        </p:txBody>
      </p:sp>
      <p:pic>
        <p:nvPicPr>
          <p:cNvPr id="4" name="Picture 3"/>
          <p:cNvPicPr>
            <a:picLocks noChangeAspect="1"/>
          </p:cNvPicPr>
          <p:nvPr/>
        </p:nvPicPr>
        <p:blipFill>
          <a:blip r:embed="rId2"/>
          <a:stretch>
            <a:fillRect/>
          </a:stretch>
        </p:blipFill>
        <p:spPr>
          <a:xfrm>
            <a:off x="1019263" y="1806774"/>
            <a:ext cx="847417" cy="640135"/>
          </a:xfrm>
          <a:prstGeom prst="rect">
            <a:avLst/>
          </a:prstGeom>
        </p:spPr>
      </p:pic>
      <p:pic>
        <p:nvPicPr>
          <p:cNvPr id="5" name="Picture 4"/>
          <p:cNvPicPr>
            <a:picLocks noChangeAspect="1"/>
          </p:cNvPicPr>
          <p:nvPr/>
        </p:nvPicPr>
        <p:blipFill>
          <a:blip r:embed="rId3"/>
          <a:stretch>
            <a:fillRect/>
          </a:stretch>
        </p:blipFill>
        <p:spPr>
          <a:xfrm>
            <a:off x="955209" y="2519203"/>
            <a:ext cx="792549" cy="566977"/>
          </a:xfrm>
          <a:prstGeom prst="rect">
            <a:avLst/>
          </a:prstGeom>
        </p:spPr>
      </p:pic>
      <p:pic>
        <p:nvPicPr>
          <p:cNvPr id="6" name="Picture 5"/>
          <p:cNvPicPr>
            <a:picLocks noChangeAspect="1"/>
          </p:cNvPicPr>
          <p:nvPr/>
        </p:nvPicPr>
        <p:blipFill>
          <a:blip r:embed="rId4"/>
          <a:stretch>
            <a:fillRect/>
          </a:stretch>
        </p:blipFill>
        <p:spPr>
          <a:xfrm>
            <a:off x="1071043" y="3214748"/>
            <a:ext cx="676715" cy="603556"/>
          </a:xfrm>
          <a:prstGeom prst="rect">
            <a:avLst/>
          </a:prstGeom>
        </p:spPr>
      </p:pic>
      <p:pic>
        <p:nvPicPr>
          <p:cNvPr id="7" name="Picture 6"/>
          <p:cNvPicPr>
            <a:picLocks noChangeAspect="1"/>
          </p:cNvPicPr>
          <p:nvPr/>
        </p:nvPicPr>
        <p:blipFill>
          <a:blip r:embed="rId5"/>
          <a:stretch>
            <a:fillRect/>
          </a:stretch>
        </p:blipFill>
        <p:spPr>
          <a:xfrm>
            <a:off x="912573" y="3981723"/>
            <a:ext cx="981541" cy="615749"/>
          </a:xfrm>
          <a:prstGeom prst="rect">
            <a:avLst/>
          </a:prstGeom>
        </p:spPr>
      </p:pic>
      <p:pic>
        <p:nvPicPr>
          <p:cNvPr id="8" name="Picture 7"/>
          <p:cNvPicPr>
            <a:picLocks noChangeAspect="1"/>
          </p:cNvPicPr>
          <p:nvPr/>
        </p:nvPicPr>
        <p:blipFill>
          <a:blip r:embed="rId6"/>
          <a:stretch>
            <a:fillRect/>
          </a:stretch>
        </p:blipFill>
        <p:spPr>
          <a:xfrm>
            <a:off x="818077" y="4760891"/>
            <a:ext cx="1048603" cy="658425"/>
          </a:xfrm>
          <a:prstGeom prst="rect">
            <a:avLst/>
          </a:prstGeom>
        </p:spPr>
      </p:pic>
    </p:spTree>
    <p:extLst>
      <p:ext uri="{BB962C8B-B14F-4D97-AF65-F5344CB8AC3E}">
        <p14:creationId xmlns:p14="http://schemas.microsoft.com/office/powerpoint/2010/main" val="35950223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a:t>Independent Health Complaints Advocacy</a:t>
            </a:r>
          </a:p>
        </p:txBody>
      </p:sp>
      <p:sp>
        <p:nvSpPr>
          <p:cNvPr id="3" name="Content Placeholder 2"/>
          <p:cNvSpPr>
            <a:spLocks noGrp="1"/>
          </p:cNvSpPr>
          <p:nvPr>
            <p:ph idx="1"/>
          </p:nvPr>
        </p:nvSpPr>
        <p:spPr/>
        <p:txBody>
          <a:bodyPr/>
          <a:lstStyle/>
          <a:p>
            <a:r>
              <a:rPr lang="en-GB" dirty="0"/>
              <a:t>Free</a:t>
            </a:r>
          </a:p>
          <a:p>
            <a:r>
              <a:rPr lang="en-GB" dirty="0"/>
              <a:t>Confidential</a:t>
            </a:r>
          </a:p>
          <a:p>
            <a:r>
              <a:rPr lang="en-GB" dirty="0"/>
              <a:t>Independent from NHS</a:t>
            </a:r>
          </a:p>
          <a:p>
            <a:r>
              <a:rPr lang="en-GB" dirty="0"/>
              <a:t>Primary and acute NHS funded services including acute and community NHS Trusts, NHS England, Clinical Commissioning Groups, GPs, pharmacies, opticians and dentists</a:t>
            </a:r>
          </a:p>
          <a:p>
            <a:r>
              <a:rPr lang="en-GB" dirty="0"/>
              <a:t>For everyone including children and people in secure services such as prison</a:t>
            </a:r>
          </a:p>
          <a:p>
            <a:r>
              <a:rPr lang="en-GB" dirty="0"/>
              <a:t>Commissioned by Local Authorities</a:t>
            </a:r>
          </a:p>
          <a:p>
            <a:r>
              <a:rPr lang="en-GB" dirty="0"/>
              <a:t>Working in partnership with Healthwatch, CQC, PHSO and the Voluntary Sector</a:t>
            </a:r>
          </a:p>
          <a:p>
            <a:r>
              <a:rPr lang="en-GB" dirty="0"/>
              <a:t>Translation and interpreting and Easy Read available</a:t>
            </a:r>
          </a:p>
          <a:p>
            <a:endParaRPr lang="en-GB" dirty="0"/>
          </a:p>
        </p:txBody>
      </p:sp>
    </p:spTree>
    <p:extLst>
      <p:ext uri="{BB962C8B-B14F-4D97-AF65-F5344CB8AC3E}">
        <p14:creationId xmlns:p14="http://schemas.microsoft.com/office/powerpoint/2010/main" val="13910198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Referral pathway</a:t>
            </a:r>
          </a:p>
        </p:txBody>
      </p:sp>
      <p:sp>
        <p:nvSpPr>
          <p:cNvPr id="3" name="Content Placeholder 2"/>
          <p:cNvSpPr>
            <a:spLocks noGrp="1"/>
          </p:cNvSpPr>
          <p:nvPr>
            <p:ph idx="1"/>
          </p:nvPr>
        </p:nvSpPr>
        <p:spPr/>
        <p:txBody>
          <a:bodyPr/>
          <a:lstStyle/>
          <a:p>
            <a:r>
              <a:rPr lang="en-GB" dirty="0"/>
              <a:t>Call or email POhWER Helpline one number or fill in on line referral form</a:t>
            </a:r>
          </a:p>
          <a:p>
            <a:r>
              <a:rPr lang="en-GB" dirty="0"/>
              <a:t>Helpline will take details and send Self Help Information Pack including Consent Form</a:t>
            </a:r>
          </a:p>
          <a:p>
            <a:r>
              <a:rPr lang="en-GB" dirty="0"/>
              <a:t>On return of Consent Form an advocate is assigned who will deliver the appropriate support and advocacy.</a:t>
            </a:r>
          </a:p>
          <a:p>
            <a:r>
              <a:rPr lang="en-GB" dirty="0"/>
              <a:t>Once a piece of work is completed empower the client to manage the process by explaining the next steps.</a:t>
            </a:r>
          </a:p>
          <a:p>
            <a:r>
              <a:rPr lang="en-GB" dirty="0"/>
              <a:t>If a client we have helped needs help further they can call the Helpline and the Advocate can resume appropriate level of support and advocacy.</a:t>
            </a:r>
          </a:p>
          <a:p>
            <a:r>
              <a:rPr lang="en-GB" dirty="0"/>
              <a:t>The case will be closed once the client has achieved their outcome or when the complaint process is exhausted.</a:t>
            </a:r>
          </a:p>
          <a:p>
            <a:r>
              <a:rPr lang="en-GB" dirty="0"/>
              <a:t>We can help with social care complaints as long as there is and NHS element. Known as a joint complaint.</a:t>
            </a:r>
          </a:p>
          <a:p>
            <a:endParaRPr lang="en-GB" dirty="0"/>
          </a:p>
        </p:txBody>
      </p:sp>
    </p:spTree>
    <p:extLst>
      <p:ext uri="{BB962C8B-B14F-4D97-AF65-F5344CB8AC3E}">
        <p14:creationId xmlns:p14="http://schemas.microsoft.com/office/powerpoint/2010/main" val="18129897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What we can do</a:t>
            </a:r>
          </a:p>
        </p:txBody>
      </p:sp>
      <p:sp>
        <p:nvSpPr>
          <p:cNvPr id="3" name="Content Placeholder 2"/>
          <p:cNvSpPr>
            <a:spLocks noGrp="1"/>
          </p:cNvSpPr>
          <p:nvPr>
            <p:ph type="subTitle" idx="4294967295"/>
          </p:nvPr>
        </p:nvSpPr>
        <p:spPr>
          <a:xfrm>
            <a:off x="378823" y="2035856"/>
            <a:ext cx="9144000" cy="1655762"/>
          </a:xfrm>
        </p:spPr>
        <p:txBody>
          <a:bodyPr>
            <a:normAutofit fontScale="25000" lnSpcReduction="20000"/>
          </a:bodyPr>
          <a:lstStyle/>
          <a:p>
            <a:pPr>
              <a:buFont typeface="Wingdings" panose="05000000000000000000" pitchFamily="2" charset="2"/>
              <a:buChar char="ü"/>
            </a:pPr>
            <a:r>
              <a:rPr lang="en-GB" sz="6400" dirty="0">
                <a:latin typeface="Arial" panose="020B0604020202020204" pitchFamily="34" charset="0"/>
                <a:cs typeface="Arial" panose="020B0604020202020204" pitchFamily="34" charset="0"/>
              </a:rPr>
              <a:t>Listen to the persons experience and complaint issues </a:t>
            </a:r>
          </a:p>
          <a:p>
            <a:pPr>
              <a:buFont typeface="Wingdings" panose="05000000000000000000" pitchFamily="2" charset="2"/>
              <a:buChar char="ü"/>
            </a:pPr>
            <a:r>
              <a:rPr lang="en-GB" sz="6400" dirty="0">
                <a:latin typeface="Arial" panose="020B0604020202020204" pitchFamily="34" charset="0"/>
                <a:cs typeface="Arial" panose="020B0604020202020204" pitchFamily="34" charset="0"/>
              </a:rPr>
              <a:t>Talk about what support is needed to raise the complaint/s and help focus people on the issue</a:t>
            </a:r>
          </a:p>
          <a:p>
            <a:pPr>
              <a:buFont typeface="Wingdings" panose="05000000000000000000" pitchFamily="2" charset="2"/>
              <a:buChar char="ü"/>
            </a:pPr>
            <a:r>
              <a:rPr lang="en-GB" sz="6400" dirty="0">
                <a:latin typeface="Arial" panose="020B0604020202020204" pitchFamily="34" charset="0"/>
                <a:cs typeface="Arial" panose="020B0604020202020204" pitchFamily="34" charset="0"/>
              </a:rPr>
              <a:t>Provide information; </a:t>
            </a:r>
          </a:p>
          <a:p>
            <a:pPr>
              <a:buFont typeface="Wingdings" panose="05000000000000000000" pitchFamily="2" charset="2"/>
              <a:buChar char="ü"/>
            </a:pPr>
            <a:r>
              <a:rPr lang="en-GB" sz="6400" dirty="0">
                <a:latin typeface="Arial" panose="020B0604020202020204" pitchFamily="34" charset="0"/>
                <a:cs typeface="Arial" panose="020B0604020202020204" pitchFamily="34" charset="0"/>
              </a:rPr>
              <a:t>Explain complaints process, </a:t>
            </a:r>
          </a:p>
          <a:p>
            <a:pPr>
              <a:buFont typeface="Wingdings" panose="05000000000000000000" pitchFamily="2" charset="2"/>
              <a:buChar char="ü"/>
            </a:pPr>
            <a:r>
              <a:rPr lang="en-GB" sz="6400" dirty="0">
                <a:latin typeface="Arial" panose="020B0604020202020204" pitchFamily="34" charset="0"/>
                <a:cs typeface="Arial" panose="020B0604020202020204" pitchFamily="34" charset="0"/>
              </a:rPr>
              <a:t>Explore and discuss options and outcomes at all stages </a:t>
            </a:r>
          </a:p>
          <a:p>
            <a:pPr>
              <a:buFont typeface="Wingdings" panose="05000000000000000000" pitchFamily="2" charset="2"/>
              <a:buChar char="ü"/>
            </a:pPr>
            <a:r>
              <a:rPr lang="en-GB" sz="6400" dirty="0">
                <a:latin typeface="Arial" panose="020B0604020202020204" pitchFamily="34" charset="0"/>
                <a:cs typeface="Arial" panose="020B0604020202020204" pitchFamily="34" charset="0"/>
              </a:rPr>
              <a:t>Navigate NHS services</a:t>
            </a:r>
          </a:p>
          <a:p>
            <a:pPr>
              <a:buFont typeface="Wingdings" panose="05000000000000000000" pitchFamily="2" charset="2"/>
              <a:buChar char="ü"/>
            </a:pPr>
            <a:r>
              <a:rPr lang="en-GB" sz="6400" dirty="0">
                <a:latin typeface="Arial" panose="020B0604020202020204" pitchFamily="34" charset="0"/>
                <a:cs typeface="Arial" panose="020B0604020202020204" pitchFamily="34" charset="0"/>
              </a:rPr>
              <a:t>Consult NHS regulations, NICE guidelines, other available guidance e.g. Safeguarding Policy, Human Rights Act</a:t>
            </a:r>
          </a:p>
          <a:p>
            <a:pPr>
              <a:buFont typeface="Wingdings" panose="05000000000000000000" pitchFamily="2" charset="2"/>
              <a:buChar char="ü"/>
            </a:pPr>
            <a:r>
              <a:rPr lang="en-GB" sz="6400" dirty="0">
                <a:latin typeface="Arial" panose="020B0604020202020204" pitchFamily="34" charset="0"/>
                <a:cs typeface="Arial" panose="020B0604020202020204" pitchFamily="34" charset="0"/>
              </a:rPr>
              <a:t>Manage expectations and boundaries</a:t>
            </a:r>
          </a:p>
          <a:p>
            <a:pPr>
              <a:buFont typeface="Wingdings" panose="05000000000000000000" pitchFamily="2" charset="2"/>
              <a:buChar char="ü"/>
            </a:pPr>
            <a:r>
              <a:rPr lang="en-GB" sz="6400" dirty="0">
                <a:latin typeface="Arial" panose="020B0604020202020204" pitchFamily="34" charset="0"/>
                <a:cs typeface="Arial" panose="020B0604020202020204" pitchFamily="34" charset="0"/>
              </a:rPr>
              <a:t>Help write effective letters to the right people and understand responses</a:t>
            </a:r>
          </a:p>
          <a:p>
            <a:pPr>
              <a:buFont typeface="Wingdings" panose="05000000000000000000" pitchFamily="2" charset="2"/>
              <a:buChar char="ü"/>
            </a:pPr>
            <a:r>
              <a:rPr lang="en-GB" sz="6400" dirty="0">
                <a:latin typeface="Arial" panose="020B0604020202020204" pitchFamily="34" charset="0"/>
                <a:cs typeface="Arial" panose="020B0604020202020204" pitchFamily="34" charset="0"/>
              </a:rPr>
              <a:t>Prepare for and attend meetings</a:t>
            </a:r>
          </a:p>
          <a:p>
            <a:pPr>
              <a:buFont typeface="Wingdings" panose="05000000000000000000" pitchFamily="2" charset="2"/>
              <a:buChar char="ü"/>
            </a:pPr>
            <a:r>
              <a:rPr lang="en-GB" sz="6400" dirty="0">
                <a:latin typeface="Arial" panose="020B0604020202020204" pitchFamily="34" charset="0"/>
                <a:cs typeface="Arial" panose="020B0604020202020204" pitchFamily="34" charset="0"/>
              </a:rPr>
              <a:t>PHSO applications and process</a:t>
            </a:r>
          </a:p>
          <a:p>
            <a:pPr>
              <a:buFont typeface="Wingdings" panose="05000000000000000000" pitchFamily="2" charset="2"/>
              <a:buChar char="ü"/>
            </a:pPr>
            <a:r>
              <a:rPr lang="en-GB" sz="6400" dirty="0">
                <a:latin typeface="Arial" panose="020B0604020202020204" pitchFamily="34" charset="0"/>
                <a:cs typeface="Arial" panose="020B0604020202020204" pitchFamily="34" charset="0"/>
              </a:rPr>
              <a:t>Consider whether you are satisfied with the response you receive and review </a:t>
            </a:r>
          </a:p>
          <a:p>
            <a:pPr>
              <a:buFont typeface="Wingdings" panose="05000000000000000000" pitchFamily="2" charset="2"/>
              <a:buChar char="ü"/>
            </a:pPr>
            <a:r>
              <a:rPr lang="en-GB" sz="6400" dirty="0">
                <a:latin typeface="Arial" panose="020B0604020202020204" pitchFamily="34" charset="0"/>
                <a:cs typeface="Arial" panose="020B0604020202020204" pitchFamily="34" charset="0"/>
              </a:rPr>
              <a:t>Signpost to other organisations where appropriate</a:t>
            </a:r>
          </a:p>
          <a:p>
            <a:endParaRPr lang="en-GB" dirty="0"/>
          </a:p>
        </p:txBody>
      </p:sp>
    </p:spTree>
    <p:extLst>
      <p:ext uri="{BB962C8B-B14F-4D97-AF65-F5344CB8AC3E}">
        <p14:creationId xmlns:p14="http://schemas.microsoft.com/office/powerpoint/2010/main" val="24093692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we cannot do</a:t>
            </a:r>
          </a:p>
        </p:txBody>
      </p:sp>
      <p:sp>
        <p:nvSpPr>
          <p:cNvPr id="3" name="Content Placeholder 2"/>
          <p:cNvSpPr>
            <a:spLocks noGrp="1"/>
          </p:cNvSpPr>
          <p:nvPr>
            <p:ph idx="1"/>
          </p:nvPr>
        </p:nvSpPr>
        <p:spPr/>
        <p:txBody>
          <a:bodyPr>
            <a:normAutofit/>
          </a:bodyPr>
          <a:lstStyle/>
          <a:p>
            <a:pPr marL="0" indent="0">
              <a:buNone/>
            </a:pPr>
            <a:endParaRPr lang="en-GB" dirty="0"/>
          </a:p>
          <a:p>
            <a:pPr>
              <a:buFont typeface="Open Sans" panose="020B0606030504020204" pitchFamily="34" charset="0"/>
              <a:buChar char="X"/>
            </a:pPr>
            <a:r>
              <a:rPr lang="en-GB" dirty="0"/>
              <a:t>Investigate complaints</a:t>
            </a:r>
          </a:p>
          <a:p>
            <a:pPr>
              <a:buFont typeface="Open Sans" panose="020B0606030504020204" pitchFamily="34" charset="0"/>
              <a:buChar char="X"/>
            </a:pPr>
            <a:r>
              <a:rPr lang="en-GB" dirty="0"/>
              <a:t>Give clinical advice</a:t>
            </a:r>
          </a:p>
          <a:p>
            <a:pPr>
              <a:buFont typeface="Open Sans" panose="020B0606030504020204" pitchFamily="34" charset="0"/>
              <a:buChar char="X"/>
            </a:pPr>
            <a:r>
              <a:rPr lang="en-GB" dirty="0"/>
              <a:t>Give legal advice</a:t>
            </a:r>
          </a:p>
          <a:p>
            <a:pPr>
              <a:buFont typeface="Open Sans" panose="020B0606030504020204" pitchFamily="34" charset="0"/>
              <a:buChar char="X"/>
            </a:pPr>
            <a:r>
              <a:rPr lang="en-GB" dirty="0"/>
              <a:t>Counselling</a:t>
            </a:r>
          </a:p>
          <a:p>
            <a:pPr>
              <a:buFont typeface="Open Sans" panose="020B0606030504020204" pitchFamily="34" charset="0"/>
              <a:buChar char="X"/>
            </a:pPr>
            <a:r>
              <a:rPr lang="en-GB" dirty="0"/>
              <a:t>Befriending</a:t>
            </a:r>
          </a:p>
          <a:p>
            <a:pPr>
              <a:buFont typeface="Open Sans" panose="020B0606030504020204" pitchFamily="34" charset="0"/>
              <a:buChar char="X"/>
            </a:pPr>
            <a:r>
              <a:rPr lang="en-GB" dirty="0"/>
              <a:t>Secretarial service</a:t>
            </a:r>
          </a:p>
          <a:p>
            <a:pPr marL="0" indent="0">
              <a:buNone/>
            </a:pPr>
            <a:endParaRPr lang="en-GB" dirty="0"/>
          </a:p>
        </p:txBody>
      </p:sp>
    </p:spTree>
    <p:extLst>
      <p:ext uri="{BB962C8B-B14F-4D97-AF65-F5344CB8AC3E}">
        <p14:creationId xmlns:p14="http://schemas.microsoft.com/office/powerpoint/2010/main" val="5276584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GB" sz="4000" dirty="0"/>
              <a:t>What can a complaint be </a:t>
            </a:r>
            <a:br>
              <a:rPr lang="en-GB" sz="4000" dirty="0"/>
            </a:br>
            <a:r>
              <a:rPr lang="en-GB" sz="4000" dirty="0"/>
              <a:t>made about?</a:t>
            </a:r>
          </a:p>
        </p:txBody>
      </p:sp>
      <p:sp>
        <p:nvSpPr>
          <p:cNvPr id="6" name="Content Placeholder 5"/>
          <p:cNvSpPr>
            <a:spLocks noGrp="1"/>
          </p:cNvSpPr>
          <p:nvPr>
            <p:ph idx="1"/>
          </p:nvPr>
        </p:nvSpPr>
        <p:spPr>
          <a:xfrm>
            <a:off x="569090" y="2114550"/>
            <a:ext cx="10515600" cy="4071626"/>
          </a:xfrm>
        </p:spPr>
        <p:txBody>
          <a:bodyPr/>
          <a:lstStyle/>
          <a:p>
            <a:pPr marL="0" indent="0">
              <a:buNone/>
            </a:pPr>
            <a:r>
              <a:rPr lang="en-GB" dirty="0"/>
              <a:t>Any aspect of care or treatment provided (or funded) by the NHS </a:t>
            </a:r>
            <a:r>
              <a:rPr lang="en-GB" dirty="0" err="1"/>
              <a:t>ie</a:t>
            </a:r>
            <a:r>
              <a:rPr lang="en-GB" dirty="0"/>
              <a:t>:</a:t>
            </a:r>
            <a:br>
              <a:rPr lang="en-GB" dirty="0"/>
            </a:br>
            <a:endParaRPr lang="en-GB" dirty="0"/>
          </a:p>
          <a:p>
            <a:r>
              <a:rPr lang="en-GB" dirty="0"/>
              <a:t>GPs, hospitals, pharmacies, opticians, dentists, ambulance service</a:t>
            </a:r>
          </a:p>
          <a:p>
            <a:pPr marL="0" indent="0" algn="ctr">
              <a:buNone/>
            </a:pPr>
            <a:r>
              <a:rPr lang="en-GB" dirty="0"/>
              <a:t>And</a:t>
            </a:r>
          </a:p>
          <a:p>
            <a:r>
              <a:rPr lang="en-GB" dirty="0"/>
              <a:t>If the complaint covers both health and social care </a:t>
            </a:r>
          </a:p>
          <a:p>
            <a:pPr marL="0" indent="0" algn="ctr">
              <a:buNone/>
            </a:pPr>
            <a:r>
              <a:rPr lang="en-GB" dirty="0"/>
              <a:t>And</a:t>
            </a:r>
          </a:p>
          <a:p>
            <a:r>
              <a:rPr lang="en-GB" dirty="0"/>
              <a:t>NHS funded nursing home care or a home based care package funded by the NHS</a:t>
            </a:r>
          </a:p>
          <a:p>
            <a:r>
              <a:rPr lang="en-GB" dirty="0"/>
              <a:t>Can be private owned services if NHS funded</a:t>
            </a:r>
          </a:p>
          <a:p>
            <a:pPr marL="0" indent="0">
              <a:buNone/>
            </a:pPr>
            <a:endParaRPr lang="en-GB" dirty="0"/>
          </a:p>
        </p:txBody>
      </p:sp>
    </p:spTree>
    <p:extLst>
      <p:ext uri="{BB962C8B-B14F-4D97-AF65-F5344CB8AC3E}">
        <p14:creationId xmlns:p14="http://schemas.microsoft.com/office/powerpoint/2010/main" val="42191118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Complaint Pathways</a:t>
            </a:r>
          </a:p>
        </p:txBody>
      </p:sp>
      <p:sp>
        <p:nvSpPr>
          <p:cNvPr id="3" name="Content Placeholder 2"/>
          <p:cNvSpPr>
            <a:spLocks noGrp="1"/>
          </p:cNvSpPr>
          <p:nvPr>
            <p:ph idx="1"/>
          </p:nvPr>
        </p:nvSpPr>
        <p:spPr/>
        <p:txBody>
          <a:bodyPr>
            <a:normAutofit lnSpcReduction="10000"/>
          </a:bodyPr>
          <a:lstStyle/>
          <a:p>
            <a:r>
              <a:rPr lang="en-GB" dirty="0"/>
              <a:t>There is often a chance to informally resolve complaints through PALS or by having a chat with a Practice Manager this should be attempted first. </a:t>
            </a:r>
          </a:p>
          <a:p>
            <a:r>
              <a:rPr lang="en-GB" dirty="0"/>
              <a:t>NHS Trusts – can be made verbally but usually in writing a letter/email to the Complaints Department</a:t>
            </a:r>
          </a:p>
          <a:p>
            <a:r>
              <a:rPr lang="en-GB" dirty="0"/>
              <a:t>Primary Care – Complaints can be made to the service directly or through the ICS who will monitor the complaint handling, but not both. Complaints through ICS may take longer but are likely to be better quality.</a:t>
            </a:r>
          </a:p>
          <a:p>
            <a:r>
              <a:rPr lang="en-GB" dirty="0"/>
              <a:t>The NHS should acknowledge the complaint in a week and set out a time frame for the investigation and update the complainant if this is extended.</a:t>
            </a:r>
          </a:p>
          <a:p>
            <a:r>
              <a:rPr lang="en-GB" dirty="0"/>
              <a:t>If the complainant is dissatisfied with the response there is usually a stage to write back, attend a meeting. </a:t>
            </a:r>
          </a:p>
          <a:p>
            <a:r>
              <a:rPr lang="en-GB" dirty="0"/>
              <a:t>Once local resolution is exhausted the final stage is to apply to the PHSO</a:t>
            </a:r>
          </a:p>
          <a:p>
            <a:r>
              <a:rPr lang="en-GB" dirty="0"/>
              <a:t>There is currently a new NHS Complaints Standards Framework being created</a:t>
            </a:r>
          </a:p>
        </p:txBody>
      </p:sp>
    </p:spTree>
    <p:extLst>
      <p:ext uri="{BB962C8B-B14F-4D97-AF65-F5344CB8AC3E}">
        <p14:creationId xmlns:p14="http://schemas.microsoft.com/office/powerpoint/2010/main" val="34008262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Time scales</a:t>
            </a:r>
          </a:p>
        </p:txBody>
      </p:sp>
      <p:sp>
        <p:nvSpPr>
          <p:cNvPr id="3" name="Content Placeholder 2"/>
          <p:cNvSpPr>
            <a:spLocks noGrp="1"/>
          </p:cNvSpPr>
          <p:nvPr>
            <p:ph idx="1"/>
          </p:nvPr>
        </p:nvSpPr>
        <p:spPr/>
        <p:txBody>
          <a:bodyPr>
            <a:normAutofit/>
          </a:bodyPr>
          <a:lstStyle/>
          <a:p>
            <a:r>
              <a:rPr lang="en-GB" dirty="0"/>
              <a:t>The Regulations lay out timescales for making a complaint: </a:t>
            </a:r>
          </a:p>
          <a:p>
            <a:r>
              <a:rPr lang="en-GB" dirty="0"/>
              <a:t>Complaints should be made not later than 12 months after the date the matter occurred which is the subject of the complaint, or</a:t>
            </a:r>
          </a:p>
          <a:p>
            <a:r>
              <a:rPr lang="en-GB" dirty="0"/>
              <a:t>the date on which the subject of the complaint came to the notice of the complainant</a:t>
            </a:r>
          </a:p>
          <a:p>
            <a:r>
              <a:rPr lang="en-GB" dirty="0"/>
              <a:t>How might the second of these happen?</a:t>
            </a:r>
          </a:p>
          <a:p>
            <a:r>
              <a:rPr lang="en-GB" dirty="0"/>
              <a:t>If the complaint is outside those timescales, it is at the </a:t>
            </a:r>
            <a:r>
              <a:rPr lang="en-GB" u="sng" dirty="0"/>
              <a:t>discretion</a:t>
            </a:r>
            <a:r>
              <a:rPr lang="en-GB" dirty="0"/>
              <a:t> of the body which is being complained about if they extend this 12 month period. They may do this if the complainant had good reasons for not making the complaint within the 12 month time limit (for example due to bereavement) and it is still possible to investigate the complaint effectively and fairly.</a:t>
            </a:r>
          </a:p>
          <a:p>
            <a:endParaRPr lang="en-GB" dirty="0"/>
          </a:p>
          <a:p>
            <a:endParaRPr lang="en-GB" dirty="0"/>
          </a:p>
        </p:txBody>
      </p:sp>
    </p:spTree>
    <p:extLst>
      <p:ext uri="{BB962C8B-B14F-4D97-AF65-F5344CB8AC3E}">
        <p14:creationId xmlns:p14="http://schemas.microsoft.com/office/powerpoint/2010/main" val="23249431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Outcomes and expectations</a:t>
            </a:r>
          </a:p>
        </p:txBody>
      </p:sp>
      <p:sp>
        <p:nvSpPr>
          <p:cNvPr id="3" name="Content Placeholder 2"/>
          <p:cNvSpPr>
            <a:spLocks noGrp="1"/>
          </p:cNvSpPr>
          <p:nvPr>
            <p:ph idx="1"/>
          </p:nvPr>
        </p:nvSpPr>
        <p:spPr/>
        <p:txBody>
          <a:bodyPr>
            <a:normAutofit fontScale="92500" lnSpcReduction="10000"/>
          </a:bodyPr>
          <a:lstStyle/>
          <a:p>
            <a:pPr marL="0" indent="0">
              <a:buNone/>
            </a:pPr>
            <a:r>
              <a:rPr lang="en-GB" b="1" dirty="0"/>
              <a:t>Most people want and can achieve</a:t>
            </a:r>
          </a:p>
          <a:p>
            <a:r>
              <a:rPr lang="en-GB" dirty="0"/>
              <a:t>An investigation</a:t>
            </a:r>
          </a:p>
          <a:p>
            <a:r>
              <a:rPr lang="en-GB" dirty="0"/>
              <a:t>An explanation as to what has happened</a:t>
            </a:r>
          </a:p>
          <a:p>
            <a:r>
              <a:rPr lang="en-GB" dirty="0"/>
              <a:t>An apology where due</a:t>
            </a:r>
          </a:p>
          <a:p>
            <a:r>
              <a:rPr lang="en-GB" dirty="0"/>
              <a:t>Correction of policy or procedure where required</a:t>
            </a:r>
          </a:p>
          <a:p>
            <a:r>
              <a:rPr lang="en-GB" dirty="0"/>
              <a:t>Reassurance same thing will not happen to them or someone else gain</a:t>
            </a:r>
          </a:p>
          <a:p>
            <a:r>
              <a:rPr lang="en-GB" dirty="0"/>
              <a:t>Financial redress</a:t>
            </a:r>
          </a:p>
          <a:p>
            <a:pPr marL="0" indent="0">
              <a:buNone/>
            </a:pPr>
            <a:endParaRPr lang="en-GB" dirty="0"/>
          </a:p>
          <a:p>
            <a:pPr marL="0" indent="0">
              <a:buNone/>
            </a:pPr>
            <a:r>
              <a:rPr lang="en-GB" b="1" dirty="0"/>
              <a:t>Not realistic </a:t>
            </a:r>
          </a:p>
          <a:p>
            <a:r>
              <a:rPr lang="en-GB" dirty="0"/>
              <a:t>NHS staff disciplined/dismissed –signposted to GMC, NMC, other professional bodies</a:t>
            </a:r>
          </a:p>
          <a:p>
            <a:r>
              <a:rPr lang="en-GB" dirty="0"/>
              <a:t>Compensation or changes to medical records – signposted to legal service and ICO</a:t>
            </a:r>
          </a:p>
          <a:p>
            <a:r>
              <a:rPr lang="en-GB" dirty="0"/>
              <a:t>Changes in treatment if not clinically indicated</a:t>
            </a:r>
          </a:p>
          <a:p>
            <a:endParaRPr lang="en-GB" dirty="0"/>
          </a:p>
        </p:txBody>
      </p:sp>
    </p:spTree>
    <p:extLst>
      <p:ext uri="{BB962C8B-B14F-4D97-AF65-F5344CB8AC3E}">
        <p14:creationId xmlns:p14="http://schemas.microsoft.com/office/powerpoint/2010/main" val="39970110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06B36C1F9F0ED4380110010BD68DD27" ma:contentTypeVersion="15" ma:contentTypeDescription="Create a new document." ma:contentTypeScope="" ma:versionID="5d2367a2c085ea42695d61c8794a99cf">
  <xsd:schema xmlns:xsd="http://www.w3.org/2001/XMLSchema" xmlns:xs="http://www.w3.org/2001/XMLSchema" xmlns:p="http://schemas.microsoft.com/office/2006/metadata/properties" xmlns:ns2="4520aca0-c040-4e7c-8925-f9894a8c167f" xmlns:ns3="33e64dad-92f2-4c3d-b8e6-7f8c8a2530d4" targetNamespace="http://schemas.microsoft.com/office/2006/metadata/properties" ma:root="true" ma:fieldsID="7eb9fa53fe265847323fc44aa9cb6771" ns2:_="" ns3:_="">
    <xsd:import namespace="4520aca0-c040-4e7c-8925-f9894a8c167f"/>
    <xsd:import namespace="33e64dad-92f2-4c3d-b8e6-7f8c8a2530d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ObjectDetectorVersion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DateTaken"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20aca0-c040-4e7c-8925-f9894a8c167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b6c5f2c2-09aa-4925-8f3e-4531c5e88ac3" ma:termSetId="09814cd3-568e-fe90-9814-8d621ff8fb84" ma:anchorId="fba54fb3-c3e1-fe81-a776-ca4b69148c4d" ma:open="true" ma:isKeyword="false">
      <xsd:complexType>
        <xsd:sequence>
          <xsd:element ref="pc:Terms" minOccurs="0" maxOccurs="1"/>
        </xsd:sequence>
      </xsd:complex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DateTaken" ma:index="21" nillable="true" ma:displayName="MediaServiceDateTaken" ma:hidden="true" ma:indexed="true" ma:internalName="MediaServiceDateTaken" ma:readOnly="true">
      <xsd:simpleType>
        <xsd:restriction base="dms:Text"/>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3e64dad-92f2-4c3d-b8e6-7f8c8a2530d4"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edeec0f8-0379-4878-bc47-59d5cde54f89}" ma:internalName="TaxCatchAll" ma:showField="CatchAllData" ma:web="33e64dad-92f2-4c3d-b8e6-7f8c8a2530d4">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33e64dad-92f2-4c3d-b8e6-7f8c8a2530d4" xsi:nil="true"/>
    <lcf76f155ced4ddcb4097134ff3c332f xmlns="4520aca0-c040-4e7c-8925-f9894a8c167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01DD3B1-6EC3-4C2E-900F-CF149561B01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520aca0-c040-4e7c-8925-f9894a8c167f"/>
    <ds:schemaRef ds:uri="33e64dad-92f2-4c3d-b8e6-7f8c8a2530d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C6D9D98-CADA-4B1D-A095-9D0199A10BE5}">
  <ds:schemaRefs>
    <ds:schemaRef ds:uri="http://schemas.microsoft.com/sharepoint/v3/contenttype/forms"/>
  </ds:schemaRefs>
</ds:datastoreItem>
</file>

<file path=customXml/itemProps3.xml><?xml version="1.0" encoding="utf-8"?>
<ds:datastoreItem xmlns:ds="http://schemas.openxmlformats.org/officeDocument/2006/customXml" ds:itemID="{E83EEE55-6E4D-41FB-AC88-557EEF97A359}">
  <ds:schemaRefs>
    <ds:schemaRef ds:uri="http://schemas.microsoft.com/office/2006/metadata/properties"/>
    <ds:schemaRef ds:uri="http://schemas.microsoft.com/office/infopath/2007/PartnerControls"/>
    <ds:schemaRef ds:uri="33e64dad-92f2-4c3d-b8e6-7f8c8a2530d4"/>
    <ds:schemaRef ds:uri="4520aca0-c040-4e7c-8925-f9894a8c167f"/>
  </ds:schemaRefs>
</ds:datastoreItem>
</file>

<file path=docProps/app.xml><?xml version="1.0" encoding="utf-8"?>
<Properties xmlns="http://schemas.openxmlformats.org/officeDocument/2006/extended-properties" xmlns:vt="http://schemas.openxmlformats.org/officeDocument/2006/docPropsVTypes">
  <TotalTime>356</TotalTime>
  <Words>975</Words>
  <Application>Microsoft Office PowerPoint</Application>
  <PresentationFormat>Widescreen</PresentationFormat>
  <Paragraphs>108</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Open Sans</vt:lpstr>
      <vt:lpstr>Quicksand SemiBold</vt:lpstr>
      <vt:lpstr>Wingdings</vt:lpstr>
      <vt:lpstr>Office Theme</vt:lpstr>
      <vt:lpstr>PowerPoint Presentation</vt:lpstr>
      <vt:lpstr>Independent Health Complaints Advocacy</vt:lpstr>
      <vt:lpstr>Referral pathway</vt:lpstr>
      <vt:lpstr>What we can do</vt:lpstr>
      <vt:lpstr>What we cannot do</vt:lpstr>
      <vt:lpstr>What can a complaint be  made about?</vt:lpstr>
      <vt:lpstr>Complaint Pathways</vt:lpstr>
      <vt:lpstr>Time scales</vt:lpstr>
      <vt:lpstr>Outcomes and expectations</vt:lpstr>
      <vt:lpstr>POhWER’s NHS Complaints  Advocacy Service – what else?</vt:lpstr>
      <vt:lpstr>Local Communications Plans</vt:lpstr>
      <vt:lpstr>CONTACT US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Stephanie Bullock</dc:creator>
  <cp:lastModifiedBy>Camilla Wheal</cp:lastModifiedBy>
  <cp:revision>53</cp:revision>
  <dcterms:created xsi:type="dcterms:W3CDTF">2019-12-03T13:26:08Z</dcterms:created>
  <dcterms:modified xsi:type="dcterms:W3CDTF">2024-01-23T15:20:13Z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0x010100406B36C1F9F0ED4380110010BD68DD27</vt:lpwstr>
  </property>
</Properties>
</file>