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7"/>
  </p:notesMasterIdLst>
  <p:handoutMasterIdLst>
    <p:handoutMasterId r:id="rId28"/>
  </p:handoutMasterIdLst>
  <p:sldIdLst>
    <p:sldId id="366" r:id="rId5"/>
    <p:sldId id="306" r:id="rId6"/>
    <p:sldId id="2147349096" r:id="rId7"/>
    <p:sldId id="367" r:id="rId8"/>
    <p:sldId id="2147349093" r:id="rId9"/>
    <p:sldId id="316" r:id="rId10"/>
    <p:sldId id="2147349066" r:id="rId11"/>
    <p:sldId id="2147349067" r:id="rId12"/>
    <p:sldId id="360" r:id="rId13"/>
    <p:sldId id="457" r:id="rId14"/>
    <p:sldId id="463" r:id="rId15"/>
    <p:sldId id="482" r:id="rId16"/>
    <p:sldId id="2147349098" r:id="rId17"/>
    <p:sldId id="467" r:id="rId18"/>
    <p:sldId id="453" r:id="rId19"/>
    <p:sldId id="2147349064" r:id="rId20"/>
    <p:sldId id="335" r:id="rId21"/>
    <p:sldId id="332" r:id="rId22"/>
    <p:sldId id="2147349084" r:id="rId23"/>
    <p:sldId id="2147349085" r:id="rId24"/>
    <p:sldId id="358" r:id="rId25"/>
    <p:sldId id="361" r:id="rId26"/>
  </p:sldIdLst>
  <p:sldSz cx="12192000" cy="6858000"/>
  <p:notesSz cx="6858000" cy="9144000"/>
  <p:embeddedFontLst>
    <p:embeddedFont>
      <p:font typeface="Albert Sans" panose="020B0604020202020204" charset="0"/>
      <p:regular r:id="rId29"/>
      <p:bold r:id="rId30"/>
      <p:italic r:id="rId31"/>
      <p:boldItalic r:id="rId32"/>
    </p:embeddedFont>
    <p:embeddedFont>
      <p:font typeface="Degular" panose="020B0604020202020204" charset="0"/>
      <p:regular r:id="rId33"/>
      <p:bold r:id="rId34"/>
    </p:embeddedFont>
    <p:embeddedFont>
      <p:font typeface="Yu Gothic Light" panose="020B0300000000000000" pitchFamily="34" charset="-128"/>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342164F-51AF-A6AA-EF49-48069060C400}" name="Matthew Pearson" initials="MP" userId="S::matthewpe@cccs.co.uk::85075310-bbc4-40db-a3b3-2c6536bf508b" providerId="AD"/>
  <p188:author id="{F130BE98-8B5C-FCD6-0FE1-6D1E10085F37}" name="Sara Dias-Foster" initials="SD" userId="S::sarahwr@cccs.co.uk::b486ff6a-5cb6-455e-a2bb-c8710a85c591" providerId="AD"/>
  <p188:author id="{999D90A4-C420-E0AD-2CD4-D20F5532D0D3}" name="Zoe Bray" initials="ZB" userId="S::zoebr@cccs.co.uk::6bcda8ac-fde6-47d6-859c-6b1ae541413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157AAD-1701-49F4-8C60-396EFA72681C}" v="33" dt="2026-03-09T08:35:21.3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594" autoAdjust="0"/>
    <p:restoredTop sz="94660"/>
  </p:normalViewPr>
  <p:slideViewPr>
    <p:cSldViewPr snapToGrid="0">
      <p:cViewPr varScale="1">
        <p:scale>
          <a:sx n="78" d="100"/>
          <a:sy n="78" d="100"/>
        </p:scale>
        <p:origin x="346" y="62"/>
      </p:cViewPr>
      <p:guideLst>
        <p:guide pos="3840"/>
        <p:guide orient="horz"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font" Target="fonts/font6.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1.fntdata"/><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9970134760232326E-2"/>
          <c:y val="3.1175623195819135E-2"/>
          <c:w val="0.97797497984816673"/>
          <c:h val="0.87146443879100799"/>
        </c:manualLayout>
      </c:layout>
      <c:barChart>
        <c:barDir val="col"/>
        <c:grouping val="clustered"/>
        <c:varyColors val="0"/>
        <c:ser>
          <c:idx val="0"/>
          <c:order val="0"/>
          <c:tx>
            <c:strRef>
              <c:f>Sheet1!$B$1</c:f>
              <c:strCache>
                <c:ptCount val="1"/>
                <c:pt idx="0">
                  <c:v>Negative budgets</c:v>
                </c:pt>
              </c:strCache>
            </c:strRef>
          </c:tx>
          <c:spPr>
            <a:solidFill>
              <a:schemeClr val="tx2"/>
            </a:solidFill>
            <a:ln>
              <a:solidFill>
                <a:schemeClr val="tx1"/>
              </a:solidFill>
            </a:ln>
            <a:effectLst/>
          </c:spPr>
          <c:invertIfNegative val="0"/>
          <c:dPt>
            <c:idx val="0"/>
            <c:invertIfNegative val="0"/>
            <c:bubble3D val="0"/>
            <c:spPr>
              <a:solidFill>
                <a:schemeClr val="accent1"/>
              </a:solidFill>
              <a:ln w="9525">
                <a:solidFill>
                  <a:schemeClr val="tx1"/>
                </a:solidFill>
              </a:ln>
              <a:effectLst/>
            </c:spPr>
            <c:extLst>
              <c:ext xmlns:c16="http://schemas.microsoft.com/office/drawing/2014/chart" uri="{C3380CC4-5D6E-409C-BE32-E72D297353CC}">
                <c16:uniqueId val="{00000001-EDE0-4A1C-8767-B3BCFE4DA3CB}"/>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All clients</c:v>
                </c:pt>
                <c:pt idx="1">
                  <c:v>Clients with council tax arrears</c:v>
                </c:pt>
              </c:strCache>
            </c:strRef>
          </c:cat>
          <c:val>
            <c:numRef>
              <c:f>Sheet1!$B$2:$B$3</c:f>
              <c:numCache>
                <c:formatCode>0%</c:formatCode>
                <c:ptCount val="2"/>
                <c:pt idx="0">
                  <c:v>0.3</c:v>
                </c:pt>
                <c:pt idx="1">
                  <c:v>0.42</c:v>
                </c:pt>
              </c:numCache>
            </c:numRef>
          </c:val>
          <c:extLst>
            <c:ext xmlns:c16="http://schemas.microsoft.com/office/drawing/2014/chart" uri="{C3380CC4-5D6E-409C-BE32-E72D297353CC}">
              <c16:uniqueId val="{00000002-EDE0-4A1C-8767-B3BCFE4DA3CB}"/>
            </c:ext>
          </c:extLst>
        </c:ser>
        <c:dLbls>
          <c:showLegendKey val="0"/>
          <c:showVal val="0"/>
          <c:showCatName val="0"/>
          <c:showSerName val="0"/>
          <c:showPercent val="0"/>
          <c:showBubbleSize val="0"/>
        </c:dLbls>
        <c:gapWidth val="219"/>
        <c:overlap val="-27"/>
        <c:axId val="29989568"/>
        <c:axId val="341105936"/>
      </c:barChart>
      <c:catAx>
        <c:axId val="2998956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341105936"/>
        <c:crosses val="autoZero"/>
        <c:auto val="1"/>
        <c:lblAlgn val="ctr"/>
        <c:lblOffset val="100"/>
        <c:noMultiLvlLbl val="0"/>
      </c:catAx>
      <c:valAx>
        <c:axId val="341105936"/>
        <c:scaling>
          <c:orientation val="minMax"/>
        </c:scaling>
        <c:delete val="1"/>
        <c:axPos val="l"/>
        <c:numFmt formatCode="0%" sourceLinked="1"/>
        <c:majorTickMark val="out"/>
        <c:minorTickMark val="none"/>
        <c:tickLblPos val="nextTo"/>
        <c:crossAx val="299895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'[Chart in Microsoft PowerPoint]Sheet1'!$B$1</c:f>
              <c:strCache>
                <c:ptCount val="1"/>
                <c:pt idx="0">
                  <c:v>Series 1</c:v>
                </c:pt>
              </c:strCache>
            </c:strRef>
          </c:tx>
          <c:spPr>
            <a:ln w="28575" cap="rnd">
              <a:solidFill>
                <a:schemeClr val="accent1"/>
              </a:solidFill>
              <a:round/>
            </a:ln>
            <a:effectLst/>
          </c:spPr>
          <c:marker>
            <c:symbol val="none"/>
          </c:marker>
          <c:dLbls>
            <c:dLbl>
              <c:idx val="0"/>
              <c:layout>
                <c:manualLayout>
                  <c:x val="-6.4882400648824015E-2"/>
                  <c:y val="-9.72222222222223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E39-416C-A12A-AE19A920DACB}"/>
                </c:ext>
              </c:extLst>
            </c:dLbl>
            <c:dLbl>
              <c:idx val="1"/>
              <c:layout>
                <c:manualLayout>
                  <c:x val="-8.0129764801297618E-2"/>
                  <c:y val="-0.12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E39-416C-A12A-AE19A920DACB}"/>
                </c:ext>
              </c:extLst>
            </c:dLbl>
            <c:dLbl>
              <c:idx val="2"/>
              <c:layout>
                <c:manualLayout>
                  <c:x val="-7.7331647412686555E-2"/>
                  <c:y val="-7.87037037037037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E39-416C-A12A-AE19A920DACB}"/>
                </c:ext>
              </c:extLst>
            </c:dLbl>
            <c:dLbl>
              <c:idx val="3"/>
              <c:layout>
                <c:manualLayout>
                  <c:x val="-6.6666666666666666E-2"/>
                  <c:y val="-8.33333333333333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E39-416C-A12A-AE19A920DACB}"/>
                </c:ext>
              </c:extLst>
            </c:dLbl>
            <c:dLbl>
              <c:idx val="4"/>
              <c:layout>
                <c:manualLayout>
                  <c:x val="-7.2222222222222215E-2"/>
                  <c:y val="-8.33333333333333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E39-416C-A12A-AE19A920DACB}"/>
                </c:ext>
              </c:extLst>
            </c:dLbl>
            <c:dLbl>
              <c:idx val="5"/>
              <c:layout>
                <c:manualLayout>
                  <c:x val="-2.9582287615508036E-2"/>
                  <c:y val="-7.8703703703703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E39-416C-A12A-AE19A920DACB}"/>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lbert Sans"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'[Chart in Microsoft PowerPoint]Sheet1'!$A$2:$A$7</c:f>
              <c:numCache>
                <c:formatCode>General</c:formatCode>
                <c:ptCount val="6"/>
                <c:pt idx="0">
                  <c:v>2019</c:v>
                </c:pt>
                <c:pt idx="1">
                  <c:v>2020</c:v>
                </c:pt>
                <c:pt idx="2">
                  <c:v>2021</c:v>
                </c:pt>
                <c:pt idx="3">
                  <c:v>2022</c:v>
                </c:pt>
                <c:pt idx="4">
                  <c:v>2023</c:v>
                </c:pt>
                <c:pt idx="5">
                  <c:v>2024</c:v>
                </c:pt>
              </c:numCache>
            </c:numRef>
          </c:cat>
          <c:val>
            <c:numRef>
              <c:f>'[Chart in Microsoft PowerPoint]Sheet1'!$B$2:$B$7</c:f>
              <c:numCache>
                <c:formatCode>"£"#,##0_);[Red]\("£"#,##0\)</c:formatCode>
                <c:ptCount val="6"/>
                <c:pt idx="0">
                  <c:v>1146</c:v>
                </c:pt>
                <c:pt idx="1">
                  <c:v>1292</c:v>
                </c:pt>
                <c:pt idx="2">
                  <c:v>1578</c:v>
                </c:pt>
                <c:pt idx="3">
                  <c:v>1689</c:v>
                </c:pt>
                <c:pt idx="4">
                  <c:v>1726</c:v>
                </c:pt>
                <c:pt idx="5">
                  <c:v>1972</c:v>
                </c:pt>
              </c:numCache>
            </c:numRef>
          </c:val>
          <c:smooth val="0"/>
          <c:extLst>
            <c:ext xmlns:c16="http://schemas.microsoft.com/office/drawing/2014/chart" uri="{C3380CC4-5D6E-409C-BE32-E72D297353CC}">
              <c16:uniqueId val="{00000006-3E39-416C-A12A-AE19A920DACB}"/>
            </c:ext>
          </c:extLst>
        </c:ser>
        <c:dLbls>
          <c:showLegendKey val="0"/>
          <c:showVal val="0"/>
          <c:showCatName val="0"/>
          <c:showSerName val="0"/>
          <c:showPercent val="0"/>
          <c:showBubbleSize val="0"/>
        </c:dLbls>
        <c:smooth val="0"/>
        <c:axId val="376805488"/>
        <c:axId val="376811248"/>
      </c:lineChart>
      <c:catAx>
        <c:axId val="376805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lbert Sans" pitchFamily="2" charset="0"/>
                <a:ea typeface="+mn-ea"/>
                <a:cs typeface="+mn-cs"/>
              </a:defRPr>
            </a:pPr>
            <a:endParaRPr lang="en-US"/>
          </a:p>
        </c:txPr>
        <c:crossAx val="376811248"/>
        <c:crosses val="autoZero"/>
        <c:auto val="1"/>
        <c:lblAlgn val="ctr"/>
        <c:lblOffset val="100"/>
        <c:noMultiLvlLbl val="0"/>
      </c:catAx>
      <c:valAx>
        <c:axId val="376811248"/>
        <c:scaling>
          <c:orientation val="minMax"/>
          <c:max val="2100"/>
          <c:min val="850"/>
        </c:scaling>
        <c:delete val="1"/>
        <c:axPos val="l"/>
        <c:majorGridlines>
          <c:spPr>
            <a:ln w="9525" cap="flat" cmpd="sng" algn="ctr">
              <a:solidFill>
                <a:schemeClr val="tx1">
                  <a:lumMod val="15000"/>
                  <a:lumOff val="85000"/>
                </a:schemeClr>
              </a:solidFill>
              <a:round/>
            </a:ln>
            <a:effectLst/>
          </c:spPr>
        </c:majorGridlines>
        <c:numFmt formatCode="&quot;£&quot;#,##0_);[Red]\(&quot;£&quot;#,##0\)" sourceLinked="1"/>
        <c:majorTickMark val="out"/>
        <c:minorTickMark val="none"/>
        <c:tickLblPos val="nextTo"/>
        <c:crossAx val="3768054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970134760232326E-2"/>
          <c:y val="3.1175623195819135E-2"/>
          <c:w val="0.97797497984816673"/>
          <c:h val="0.73786978759078836"/>
        </c:manualLayout>
      </c:layout>
      <c:barChart>
        <c:barDir val="col"/>
        <c:grouping val="clustered"/>
        <c:varyColors val="0"/>
        <c:ser>
          <c:idx val="0"/>
          <c:order val="0"/>
          <c:tx>
            <c:strRef>
              <c:f>Sheet1!$B$1</c:f>
              <c:strCache>
                <c:ptCount val="1"/>
                <c:pt idx="0">
                  <c:v>Percentage</c:v>
                </c:pt>
              </c:strCache>
            </c:strRef>
          </c:tx>
          <c:spPr>
            <a:solidFill>
              <a:schemeClr val="tx2"/>
            </a:solidFill>
            <a:ln>
              <a:solidFill>
                <a:schemeClr val="tx1"/>
              </a:solidFill>
            </a:ln>
            <a:effectLst/>
          </c:spPr>
          <c:invertIfNegative val="0"/>
          <c:dPt>
            <c:idx val="0"/>
            <c:invertIfNegative val="0"/>
            <c:bubble3D val="0"/>
            <c:spPr>
              <a:solidFill>
                <a:schemeClr val="accent1"/>
              </a:solidFill>
              <a:ln w="9525">
                <a:solidFill>
                  <a:schemeClr val="tx1"/>
                </a:solidFill>
              </a:ln>
              <a:effectLst/>
            </c:spPr>
            <c:extLst>
              <c:ext xmlns:c16="http://schemas.microsoft.com/office/drawing/2014/chart" uri="{C3380CC4-5D6E-409C-BE32-E72D297353CC}">
                <c16:uniqueId val="{00000001-C382-4636-8300-81DBA812D11E}"/>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Before I fell into arrears </c:v>
                </c:pt>
                <c:pt idx="1">
                  <c:v>After I fell into arrears but before they wrote to me </c:v>
                </c:pt>
                <c:pt idx="2">
                  <c:v>After receiving my first letter from the council about my arrears </c:v>
                </c:pt>
                <c:pt idx="3">
                  <c:v>After receiving my second letter from the council about my arrears</c:v>
                </c:pt>
                <c:pt idx="4">
                  <c:v>I directly communicated with the council but cannot recall when this happened</c:v>
                </c:pt>
                <c:pt idx="5">
                  <c:v>I didn’t directly communicate with the council about difficulty paying my council tax bill</c:v>
                </c:pt>
              </c:strCache>
            </c:strRef>
          </c:cat>
          <c:val>
            <c:numRef>
              <c:f>Sheet1!$B$2:$B$7</c:f>
              <c:numCache>
                <c:formatCode>0%</c:formatCode>
                <c:ptCount val="6"/>
                <c:pt idx="0">
                  <c:v>9.1463414634146339E-2</c:v>
                </c:pt>
                <c:pt idx="1">
                  <c:v>0.12804878048780488</c:v>
                </c:pt>
                <c:pt idx="2">
                  <c:v>0.28658536585365851</c:v>
                </c:pt>
                <c:pt idx="3">
                  <c:v>0.11585365853658537</c:v>
                </c:pt>
                <c:pt idx="4">
                  <c:v>0.1951219512195122</c:v>
                </c:pt>
                <c:pt idx="5">
                  <c:v>0.18292682926829268</c:v>
                </c:pt>
              </c:numCache>
            </c:numRef>
          </c:val>
          <c:extLst>
            <c:ext xmlns:c16="http://schemas.microsoft.com/office/drawing/2014/chart" uri="{C3380CC4-5D6E-409C-BE32-E72D297353CC}">
              <c16:uniqueId val="{00000002-C382-4636-8300-81DBA812D11E}"/>
            </c:ext>
          </c:extLst>
        </c:ser>
        <c:dLbls>
          <c:showLegendKey val="0"/>
          <c:showVal val="0"/>
          <c:showCatName val="0"/>
          <c:showSerName val="0"/>
          <c:showPercent val="0"/>
          <c:showBubbleSize val="0"/>
        </c:dLbls>
        <c:gapWidth val="219"/>
        <c:overlap val="-27"/>
        <c:axId val="29989568"/>
        <c:axId val="341105936"/>
      </c:barChart>
      <c:catAx>
        <c:axId val="2998956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41105936"/>
        <c:crosses val="autoZero"/>
        <c:auto val="1"/>
        <c:lblAlgn val="ctr"/>
        <c:lblOffset val="100"/>
        <c:noMultiLvlLbl val="0"/>
      </c:catAx>
      <c:valAx>
        <c:axId val="341105936"/>
        <c:scaling>
          <c:orientation val="minMax"/>
        </c:scaling>
        <c:delete val="1"/>
        <c:axPos val="l"/>
        <c:numFmt formatCode="0%" sourceLinked="1"/>
        <c:majorTickMark val="out"/>
        <c:minorTickMark val="none"/>
        <c:tickLblPos val="nextTo"/>
        <c:crossAx val="299895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GB" sz="1200" b="1" i="0" u="none" strike="noStrike" kern="1200" spc="0" baseline="0">
                <a:solidFill>
                  <a:prstClr val="black">
                    <a:lumMod val="65000"/>
                    <a:lumOff val="35000"/>
                  </a:prstClr>
                </a:solidFill>
              </a:rPr>
              <a:t>At any point after falling behind on your council tax bills, did you agree to a repayment plan with the council?</a:t>
            </a:r>
            <a:endParaRPr lang="en-US" sz="1200" b="1" i="0" u="none" strike="noStrike" kern="1200" spc="0" baseline="0">
              <a:solidFill>
                <a:prstClr val="black">
                  <a:lumMod val="65000"/>
                  <a:lumOff val="35000"/>
                </a:prstClr>
              </a:solidFill>
            </a:endParaRPr>
          </a:p>
        </c:rich>
      </c:tx>
      <c:layout>
        <c:manualLayout>
          <c:xMode val="edge"/>
          <c:yMode val="edge"/>
          <c:x val="0.11868002327257879"/>
          <c:y val="0"/>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9970134760232326E-2"/>
          <c:y val="0.171805361953354"/>
          <c:w val="0.97797497984816673"/>
          <c:h val="0.34606897471678999"/>
        </c:manualLayout>
      </c:layout>
      <c:barChart>
        <c:barDir val="col"/>
        <c:grouping val="clustered"/>
        <c:varyColors val="0"/>
        <c:ser>
          <c:idx val="0"/>
          <c:order val="0"/>
          <c:tx>
            <c:strRef>
              <c:f>Sheet1!$B$1</c:f>
              <c:strCache>
                <c:ptCount val="1"/>
                <c:pt idx="0">
                  <c:v>Percentage</c:v>
                </c:pt>
              </c:strCache>
            </c:strRef>
          </c:tx>
          <c:spPr>
            <a:solidFill>
              <a:schemeClr val="tx2"/>
            </a:solidFill>
            <a:ln>
              <a:solidFill>
                <a:schemeClr val="tx1"/>
              </a:solidFill>
            </a:ln>
            <a:effectLst/>
          </c:spPr>
          <c:invertIfNegative val="0"/>
          <c:dPt>
            <c:idx val="0"/>
            <c:invertIfNegative val="0"/>
            <c:bubble3D val="0"/>
            <c:spPr>
              <a:solidFill>
                <a:schemeClr val="accent1"/>
              </a:solidFill>
              <a:ln w="9525">
                <a:solidFill>
                  <a:schemeClr val="tx1"/>
                </a:solidFill>
              </a:ln>
              <a:effectLst/>
            </c:spPr>
            <c:extLst>
              <c:ext xmlns:c16="http://schemas.microsoft.com/office/drawing/2014/chart" uri="{C3380CC4-5D6E-409C-BE32-E72D297353CC}">
                <c16:uniqueId val="{00000001-D319-421F-81FB-829010DBD102}"/>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Yes, at a rate I felt comfortable with at the time</c:v>
                </c:pt>
                <c:pt idx="1">
                  <c:v>Yes, but at a rate I didn’t feel comfortable with at the time</c:v>
                </c:pt>
                <c:pt idx="2">
                  <c:v>No, the council insisted I paid my arrears in one lump sum</c:v>
                </c:pt>
                <c:pt idx="3">
                  <c:v>No, the council insisted I paid my arrears PLUS the full year’s council tax bill in one lump sum</c:v>
                </c:pt>
                <c:pt idx="4">
                  <c:v>Other </c:v>
                </c:pt>
              </c:strCache>
            </c:strRef>
          </c:cat>
          <c:val>
            <c:numRef>
              <c:f>Sheet1!$B$2:$B$6</c:f>
              <c:numCache>
                <c:formatCode>0%</c:formatCode>
                <c:ptCount val="5"/>
                <c:pt idx="0">
                  <c:v>0.19</c:v>
                </c:pt>
                <c:pt idx="1">
                  <c:v>0.42</c:v>
                </c:pt>
                <c:pt idx="2">
                  <c:v>0.15</c:v>
                </c:pt>
                <c:pt idx="3">
                  <c:v>0.13</c:v>
                </c:pt>
                <c:pt idx="4">
                  <c:v>0.1</c:v>
                </c:pt>
              </c:numCache>
            </c:numRef>
          </c:val>
          <c:extLst>
            <c:ext xmlns:c16="http://schemas.microsoft.com/office/drawing/2014/chart" uri="{C3380CC4-5D6E-409C-BE32-E72D297353CC}">
              <c16:uniqueId val="{00000002-D319-421F-81FB-829010DBD102}"/>
            </c:ext>
          </c:extLst>
        </c:ser>
        <c:dLbls>
          <c:showLegendKey val="0"/>
          <c:showVal val="0"/>
          <c:showCatName val="0"/>
          <c:showSerName val="0"/>
          <c:showPercent val="0"/>
          <c:showBubbleSize val="0"/>
        </c:dLbls>
        <c:gapWidth val="219"/>
        <c:overlap val="-27"/>
        <c:axId val="29989568"/>
        <c:axId val="341105936"/>
      </c:barChart>
      <c:catAx>
        <c:axId val="2998956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41105936"/>
        <c:crosses val="autoZero"/>
        <c:auto val="1"/>
        <c:lblAlgn val="ctr"/>
        <c:lblOffset val="100"/>
        <c:noMultiLvlLbl val="0"/>
      </c:catAx>
      <c:valAx>
        <c:axId val="341105936"/>
        <c:scaling>
          <c:orientation val="minMax"/>
        </c:scaling>
        <c:delete val="1"/>
        <c:axPos val="l"/>
        <c:numFmt formatCode="0%" sourceLinked="1"/>
        <c:majorTickMark val="out"/>
        <c:minorTickMark val="none"/>
        <c:tickLblPos val="nextTo"/>
        <c:crossAx val="299895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svg"/><Relationship Id="rId1" Type="http://schemas.openxmlformats.org/officeDocument/2006/relationships/image" Target="../media/image70.png"/><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diagrams/_rels/drawing2.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svg"/><Relationship Id="rId1" Type="http://schemas.openxmlformats.org/officeDocument/2006/relationships/image" Target="../media/image70.png"/><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5546E4-702B-4EFB-A5E7-8425ABF958F4}"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GB"/>
        </a:p>
      </dgm:t>
    </dgm:pt>
    <dgm:pt modelId="{9E4DAB62-CD09-4CAC-B128-798A68ABC371}">
      <dgm:prSet phldrT="[Text]"/>
      <dgm:spPr>
        <a:ln w="28575">
          <a:solidFill>
            <a:schemeClr val="tx1"/>
          </a:solidFill>
        </a:ln>
      </dgm:spPr>
      <dgm:t>
        <a:bodyPr/>
        <a:lstStyle/>
        <a:p>
          <a:r>
            <a:rPr lang="en-GB"/>
            <a:t>Money &amp; debt problems</a:t>
          </a:r>
        </a:p>
      </dgm:t>
    </dgm:pt>
    <dgm:pt modelId="{32EE682F-72F2-4B49-8C5C-0F7C1D3BD19D}" type="parTrans" cxnId="{ADFF54F9-D8DF-4BF7-A3C2-5BCD7532BF51}">
      <dgm:prSet/>
      <dgm:spPr/>
      <dgm:t>
        <a:bodyPr/>
        <a:lstStyle/>
        <a:p>
          <a:endParaRPr lang="en-GB"/>
        </a:p>
      </dgm:t>
    </dgm:pt>
    <dgm:pt modelId="{35A988F4-F1F1-4AD3-BF81-B2D35C40B623}" type="sibTrans" cxnId="{ADFF54F9-D8DF-4BF7-A3C2-5BCD7532BF51}">
      <dgm:prSet/>
      <dgm:spPr>
        <a:solidFill>
          <a:schemeClr val="accent5"/>
        </a:solidFill>
        <a:ln w="28575">
          <a:solidFill>
            <a:schemeClr val="tx1"/>
          </a:solidFill>
        </a:ln>
      </dgm:spPr>
      <dgm:t>
        <a:bodyPr/>
        <a:lstStyle/>
        <a:p>
          <a:endParaRPr lang="en-GB"/>
        </a:p>
      </dgm:t>
    </dgm:pt>
    <dgm:pt modelId="{401446D9-84B7-43FC-86A7-D0DC2990F5C0}">
      <dgm:prSet phldrT="[Text]"/>
      <dgm:spPr>
        <a:solidFill>
          <a:schemeClr val="accent2"/>
        </a:solidFill>
        <a:ln w="28575">
          <a:solidFill>
            <a:schemeClr val="tx1"/>
          </a:solidFill>
        </a:ln>
      </dgm:spPr>
      <dgm:t>
        <a:bodyPr/>
        <a:lstStyle/>
        <a:p>
          <a:r>
            <a:rPr lang="en-GB">
              <a:solidFill>
                <a:schemeClr val="tx1"/>
              </a:solidFill>
            </a:rPr>
            <a:t>Feelings of embarrassment &amp; shame</a:t>
          </a:r>
        </a:p>
      </dgm:t>
    </dgm:pt>
    <dgm:pt modelId="{BC212E0E-5644-409D-B2E9-74C4206B6CF3}" type="parTrans" cxnId="{060ED5F2-72DF-4786-B037-BE76D110B7F9}">
      <dgm:prSet/>
      <dgm:spPr/>
      <dgm:t>
        <a:bodyPr/>
        <a:lstStyle/>
        <a:p>
          <a:endParaRPr lang="en-GB"/>
        </a:p>
      </dgm:t>
    </dgm:pt>
    <dgm:pt modelId="{3529B22F-8B3A-4449-B283-0C87063EA3A3}" type="sibTrans" cxnId="{060ED5F2-72DF-4786-B037-BE76D110B7F9}">
      <dgm:prSet/>
      <dgm:spPr/>
      <dgm:t>
        <a:bodyPr/>
        <a:lstStyle/>
        <a:p>
          <a:endParaRPr lang="en-GB"/>
        </a:p>
      </dgm:t>
    </dgm:pt>
    <dgm:pt modelId="{127BF92A-E6CE-4785-AA99-9A0897CAC618}">
      <dgm:prSet phldrT="[Text]"/>
      <dgm:spPr>
        <a:solidFill>
          <a:schemeClr val="accent3"/>
        </a:solidFill>
        <a:ln w="28575">
          <a:solidFill>
            <a:schemeClr val="tx1"/>
          </a:solidFill>
        </a:ln>
      </dgm:spPr>
      <dgm:t>
        <a:bodyPr/>
        <a:lstStyle/>
        <a:p>
          <a:r>
            <a:rPr lang="en-GB">
              <a:solidFill>
                <a:schemeClr val="tx1"/>
              </a:solidFill>
            </a:rPr>
            <a:t>Worries about impact of seeking help</a:t>
          </a:r>
        </a:p>
      </dgm:t>
    </dgm:pt>
    <dgm:pt modelId="{E02311C6-2F9C-40A2-A063-1840AC37F00A}" type="parTrans" cxnId="{9E26D013-9FC6-43B6-BD23-0004804AEA6B}">
      <dgm:prSet/>
      <dgm:spPr/>
      <dgm:t>
        <a:bodyPr/>
        <a:lstStyle/>
        <a:p>
          <a:endParaRPr lang="en-GB"/>
        </a:p>
      </dgm:t>
    </dgm:pt>
    <dgm:pt modelId="{2EEAD88B-3E91-44CD-AB06-CC883F8A23A2}" type="sibTrans" cxnId="{9E26D013-9FC6-43B6-BD23-0004804AEA6B}">
      <dgm:prSet/>
      <dgm:spPr/>
      <dgm:t>
        <a:bodyPr/>
        <a:lstStyle/>
        <a:p>
          <a:endParaRPr lang="en-GB"/>
        </a:p>
      </dgm:t>
    </dgm:pt>
    <dgm:pt modelId="{641A8BDD-7DB1-4D18-96D1-7C558CCFC04C}">
      <dgm:prSet phldrT="[Text]"/>
      <dgm:spPr>
        <a:solidFill>
          <a:schemeClr val="accent4"/>
        </a:solidFill>
        <a:ln w="28575">
          <a:solidFill>
            <a:schemeClr val="tx1"/>
          </a:solidFill>
        </a:ln>
      </dgm:spPr>
      <dgm:t>
        <a:bodyPr/>
        <a:lstStyle/>
        <a:p>
          <a:r>
            <a:rPr lang="en-GB">
              <a:solidFill>
                <a:schemeClr val="tx1"/>
              </a:solidFill>
            </a:rPr>
            <a:t>Repayment demands trigger fear and powerlessness</a:t>
          </a:r>
        </a:p>
      </dgm:t>
    </dgm:pt>
    <dgm:pt modelId="{6BBEB505-F4BA-4F42-8765-E5816BD80FD8}" type="parTrans" cxnId="{833C6DF8-1863-4F0B-B1D5-4AA9EF69DCF1}">
      <dgm:prSet/>
      <dgm:spPr/>
      <dgm:t>
        <a:bodyPr/>
        <a:lstStyle/>
        <a:p>
          <a:endParaRPr lang="en-GB"/>
        </a:p>
      </dgm:t>
    </dgm:pt>
    <dgm:pt modelId="{C33BB043-750A-446E-B341-7D3ECF772114}" type="sibTrans" cxnId="{833C6DF8-1863-4F0B-B1D5-4AA9EF69DCF1}">
      <dgm:prSet/>
      <dgm:spPr/>
      <dgm:t>
        <a:bodyPr/>
        <a:lstStyle/>
        <a:p>
          <a:endParaRPr lang="en-GB"/>
        </a:p>
      </dgm:t>
    </dgm:pt>
    <dgm:pt modelId="{B8A729AC-3C33-4161-A2FA-C8D5D34F63CD}">
      <dgm:prSet phldrT="[Text]"/>
      <dgm:spPr>
        <a:ln w="28575">
          <a:solidFill>
            <a:schemeClr val="tx1"/>
          </a:solidFill>
        </a:ln>
      </dgm:spPr>
      <dgm:t>
        <a:bodyPr/>
        <a:lstStyle/>
        <a:p>
          <a:r>
            <a:rPr lang="en-GB"/>
            <a:t>Anxiety &amp; mental health problems</a:t>
          </a:r>
        </a:p>
      </dgm:t>
    </dgm:pt>
    <dgm:pt modelId="{906C66D3-BF0C-4D77-BE1D-3BD1CA5BFD57}" type="parTrans" cxnId="{AE533F2E-ED84-4FA4-833D-300B9520B42C}">
      <dgm:prSet/>
      <dgm:spPr/>
      <dgm:t>
        <a:bodyPr/>
        <a:lstStyle/>
        <a:p>
          <a:endParaRPr lang="en-GB"/>
        </a:p>
      </dgm:t>
    </dgm:pt>
    <dgm:pt modelId="{F3ED207C-00EC-4765-826E-7684D4B8B221}" type="sibTrans" cxnId="{AE533F2E-ED84-4FA4-833D-300B9520B42C}">
      <dgm:prSet/>
      <dgm:spPr/>
      <dgm:t>
        <a:bodyPr/>
        <a:lstStyle/>
        <a:p>
          <a:endParaRPr lang="en-GB"/>
        </a:p>
      </dgm:t>
    </dgm:pt>
    <dgm:pt modelId="{D8E55AA1-9036-467F-A2EE-D310720A7D08}">
      <dgm:prSet/>
      <dgm:spPr>
        <a:solidFill>
          <a:schemeClr val="accent2"/>
        </a:solidFill>
        <a:ln w="28575">
          <a:solidFill>
            <a:schemeClr val="tx1"/>
          </a:solidFill>
        </a:ln>
      </dgm:spPr>
      <dgm:t>
        <a:bodyPr/>
        <a:lstStyle/>
        <a:p>
          <a:r>
            <a:rPr lang="en-GB">
              <a:solidFill>
                <a:schemeClr val="tx1"/>
              </a:solidFill>
            </a:rPr>
            <a:t>Difficulty taking action &amp; seeking help</a:t>
          </a:r>
        </a:p>
      </dgm:t>
    </dgm:pt>
    <dgm:pt modelId="{8D62A5D0-DB1C-4A6A-8656-78B1B06800BC}" type="parTrans" cxnId="{76340A17-B299-4A3D-AA51-F2E2C662E830}">
      <dgm:prSet/>
      <dgm:spPr/>
      <dgm:t>
        <a:bodyPr/>
        <a:lstStyle/>
        <a:p>
          <a:endParaRPr lang="en-GB"/>
        </a:p>
      </dgm:t>
    </dgm:pt>
    <dgm:pt modelId="{8F909B6A-7E79-44E3-A696-74BE588454B2}" type="sibTrans" cxnId="{76340A17-B299-4A3D-AA51-F2E2C662E830}">
      <dgm:prSet/>
      <dgm:spPr/>
      <dgm:t>
        <a:bodyPr/>
        <a:lstStyle/>
        <a:p>
          <a:endParaRPr lang="en-GB"/>
        </a:p>
      </dgm:t>
    </dgm:pt>
    <dgm:pt modelId="{8C595875-0F01-4DC3-ABD0-5BEF39951514}">
      <dgm:prSet/>
      <dgm:spPr>
        <a:solidFill>
          <a:schemeClr val="accent3"/>
        </a:solidFill>
        <a:ln w="28575">
          <a:solidFill>
            <a:schemeClr val="tx1"/>
          </a:solidFill>
        </a:ln>
      </dgm:spPr>
      <dgm:t>
        <a:bodyPr/>
        <a:lstStyle/>
        <a:p>
          <a:r>
            <a:rPr lang="en-GB">
              <a:solidFill>
                <a:schemeClr val="tx1"/>
              </a:solidFill>
            </a:rPr>
            <a:t>More borrowing &amp; cutting back</a:t>
          </a:r>
        </a:p>
      </dgm:t>
    </dgm:pt>
    <dgm:pt modelId="{4E254B31-E834-40D7-8BE8-7F2AA3FCAE13}" type="parTrans" cxnId="{D4C57F52-F81D-4034-BAC0-6AB35838CC40}">
      <dgm:prSet/>
      <dgm:spPr/>
      <dgm:t>
        <a:bodyPr/>
        <a:lstStyle/>
        <a:p>
          <a:endParaRPr lang="en-GB"/>
        </a:p>
      </dgm:t>
    </dgm:pt>
    <dgm:pt modelId="{1C777B1D-9012-465B-8FD7-E5BDC151DFA8}" type="sibTrans" cxnId="{D4C57F52-F81D-4034-BAC0-6AB35838CC40}">
      <dgm:prSet/>
      <dgm:spPr/>
      <dgm:t>
        <a:bodyPr/>
        <a:lstStyle/>
        <a:p>
          <a:endParaRPr lang="en-GB"/>
        </a:p>
      </dgm:t>
    </dgm:pt>
    <dgm:pt modelId="{C9D6FA98-A643-4D7C-9434-CCFFF47CDDD5}" type="pres">
      <dgm:prSet presAssocID="{A35546E4-702B-4EFB-A5E7-8425ABF958F4}" presName="Name0" presStyleCnt="0">
        <dgm:presLayoutVars>
          <dgm:dir/>
          <dgm:resizeHandles val="exact"/>
        </dgm:presLayoutVars>
      </dgm:prSet>
      <dgm:spPr/>
    </dgm:pt>
    <dgm:pt modelId="{74054AFD-76DA-415E-B35F-3A3AE05E3878}" type="pres">
      <dgm:prSet presAssocID="{A35546E4-702B-4EFB-A5E7-8425ABF958F4}" presName="cycle" presStyleCnt="0"/>
      <dgm:spPr/>
    </dgm:pt>
    <dgm:pt modelId="{294ECCF9-B87E-4ADC-8A8E-755CBAEE1F62}" type="pres">
      <dgm:prSet presAssocID="{9E4DAB62-CD09-4CAC-B128-798A68ABC371}" presName="nodeFirstNode" presStyleLbl="node1" presStyleIdx="0" presStyleCnt="7">
        <dgm:presLayoutVars>
          <dgm:bulletEnabled val="1"/>
        </dgm:presLayoutVars>
      </dgm:prSet>
      <dgm:spPr/>
    </dgm:pt>
    <dgm:pt modelId="{7E6B8A78-5478-4FDF-B2B3-A653119B532C}" type="pres">
      <dgm:prSet presAssocID="{35A988F4-F1F1-4AD3-BF81-B2D35C40B623}" presName="sibTransFirstNode" presStyleLbl="bgShp" presStyleIdx="0" presStyleCnt="1"/>
      <dgm:spPr/>
    </dgm:pt>
    <dgm:pt modelId="{9D1B732D-5D06-418F-BC31-CFA7FC6DE20B}" type="pres">
      <dgm:prSet presAssocID="{401446D9-84B7-43FC-86A7-D0DC2990F5C0}" presName="nodeFollowingNodes" presStyleLbl="node1" presStyleIdx="1" presStyleCnt="7">
        <dgm:presLayoutVars>
          <dgm:bulletEnabled val="1"/>
        </dgm:presLayoutVars>
      </dgm:prSet>
      <dgm:spPr/>
    </dgm:pt>
    <dgm:pt modelId="{583296B4-57E2-4995-8806-EF3CD6388F79}" type="pres">
      <dgm:prSet presAssocID="{127BF92A-E6CE-4785-AA99-9A0897CAC618}" presName="nodeFollowingNodes" presStyleLbl="node1" presStyleIdx="2" presStyleCnt="7">
        <dgm:presLayoutVars>
          <dgm:bulletEnabled val="1"/>
        </dgm:presLayoutVars>
      </dgm:prSet>
      <dgm:spPr/>
    </dgm:pt>
    <dgm:pt modelId="{52BBAE6D-3340-4269-B4EC-32F2C7BE0949}" type="pres">
      <dgm:prSet presAssocID="{641A8BDD-7DB1-4D18-96D1-7C558CCFC04C}" presName="nodeFollowingNodes" presStyleLbl="node1" presStyleIdx="3" presStyleCnt="7">
        <dgm:presLayoutVars>
          <dgm:bulletEnabled val="1"/>
        </dgm:presLayoutVars>
      </dgm:prSet>
      <dgm:spPr/>
    </dgm:pt>
    <dgm:pt modelId="{54775BF4-0075-46C2-A6A3-A373E61B2310}" type="pres">
      <dgm:prSet presAssocID="{B8A729AC-3C33-4161-A2FA-C8D5D34F63CD}" presName="nodeFollowingNodes" presStyleLbl="node1" presStyleIdx="4" presStyleCnt="7">
        <dgm:presLayoutVars>
          <dgm:bulletEnabled val="1"/>
        </dgm:presLayoutVars>
      </dgm:prSet>
      <dgm:spPr/>
    </dgm:pt>
    <dgm:pt modelId="{38B45B8D-F095-48F6-92E6-72D15EEF5DBC}" type="pres">
      <dgm:prSet presAssocID="{D8E55AA1-9036-467F-A2EE-D310720A7D08}" presName="nodeFollowingNodes" presStyleLbl="node1" presStyleIdx="5" presStyleCnt="7">
        <dgm:presLayoutVars>
          <dgm:bulletEnabled val="1"/>
        </dgm:presLayoutVars>
      </dgm:prSet>
      <dgm:spPr/>
    </dgm:pt>
    <dgm:pt modelId="{852CF8F7-3CD4-4EDD-9A66-551FCA438491}" type="pres">
      <dgm:prSet presAssocID="{8C595875-0F01-4DC3-ABD0-5BEF39951514}" presName="nodeFollowingNodes" presStyleLbl="node1" presStyleIdx="6" presStyleCnt="7">
        <dgm:presLayoutVars>
          <dgm:bulletEnabled val="1"/>
        </dgm:presLayoutVars>
      </dgm:prSet>
      <dgm:spPr/>
    </dgm:pt>
  </dgm:ptLst>
  <dgm:cxnLst>
    <dgm:cxn modelId="{0959310B-AAE7-434B-8BEF-D5ACA63654AB}" type="presOf" srcId="{B8A729AC-3C33-4161-A2FA-C8D5D34F63CD}" destId="{54775BF4-0075-46C2-A6A3-A373E61B2310}" srcOrd="0" destOrd="0" presId="urn:microsoft.com/office/officeart/2005/8/layout/cycle3"/>
    <dgm:cxn modelId="{9E26D013-9FC6-43B6-BD23-0004804AEA6B}" srcId="{A35546E4-702B-4EFB-A5E7-8425ABF958F4}" destId="{127BF92A-E6CE-4785-AA99-9A0897CAC618}" srcOrd="2" destOrd="0" parTransId="{E02311C6-2F9C-40A2-A063-1840AC37F00A}" sibTransId="{2EEAD88B-3E91-44CD-AB06-CC883F8A23A2}"/>
    <dgm:cxn modelId="{76340A17-B299-4A3D-AA51-F2E2C662E830}" srcId="{A35546E4-702B-4EFB-A5E7-8425ABF958F4}" destId="{D8E55AA1-9036-467F-A2EE-D310720A7D08}" srcOrd="5" destOrd="0" parTransId="{8D62A5D0-DB1C-4A6A-8656-78B1B06800BC}" sibTransId="{8F909B6A-7E79-44E3-A696-74BE588454B2}"/>
    <dgm:cxn modelId="{3C46FB27-8D51-4BAE-AE13-0D5F94A7C929}" type="presOf" srcId="{9E4DAB62-CD09-4CAC-B128-798A68ABC371}" destId="{294ECCF9-B87E-4ADC-8A8E-755CBAEE1F62}" srcOrd="0" destOrd="0" presId="urn:microsoft.com/office/officeart/2005/8/layout/cycle3"/>
    <dgm:cxn modelId="{AE533F2E-ED84-4FA4-833D-300B9520B42C}" srcId="{A35546E4-702B-4EFB-A5E7-8425ABF958F4}" destId="{B8A729AC-3C33-4161-A2FA-C8D5D34F63CD}" srcOrd="4" destOrd="0" parTransId="{906C66D3-BF0C-4D77-BE1D-3BD1CA5BFD57}" sibTransId="{F3ED207C-00EC-4765-826E-7684D4B8B221}"/>
    <dgm:cxn modelId="{304FF633-30A6-4BC0-81C1-5BDCE8E58A37}" type="presOf" srcId="{401446D9-84B7-43FC-86A7-D0DC2990F5C0}" destId="{9D1B732D-5D06-418F-BC31-CFA7FC6DE20B}" srcOrd="0" destOrd="0" presId="urn:microsoft.com/office/officeart/2005/8/layout/cycle3"/>
    <dgm:cxn modelId="{D4C57F52-F81D-4034-BAC0-6AB35838CC40}" srcId="{A35546E4-702B-4EFB-A5E7-8425ABF958F4}" destId="{8C595875-0F01-4DC3-ABD0-5BEF39951514}" srcOrd="6" destOrd="0" parTransId="{4E254B31-E834-40D7-8BE8-7F2AA3FCAE13}" sibTransId="{1C777B1D-9012-465B-8FD7-E5BDC151DFA8}"/>
    <dgm:cxn modelId="{4FC22976-3E55-4B6F-B784-73478B710869}" type="presOf" srcId="{D8E55AA1-9036-467F-A2EE-D310720A7D08}" destId="{38B45B8D-F095-48F6-92E6-72D15EEF5DBC}" srcOrd="0" destOrd="0" presId="urn:microsoft.com/office/officeart/2005/8/layout/cycle3"/>
    <dgm:cxn modelId="{BCD0BB8D-B2A8-4675-BA01-CB0BB83AC481}" type="presOf" srcId="{8C595875-0F01-4DC3-ABD0-5BEF39951514}" destId="{852CF8F7-3CD4-4EDD-9A66-551FCA438491}" srcOrd="0" destOrd="0" presId="urn:microsoft.com/office/officeart/2005/8/layout/cycle3"/>
    <dgm:cxn modelId="{D40E9191-4097-4D9B-9411-DAFCA2C6CF6D}" type="presOf" srcId="{641A8BDD-7DB1-4D18-96D1-7C558CCFC04C}" destId="{52BBAE6D-3340-4269-B4EC-32F2C7BE0949}" srcOrd="0" destOrd="0" presId="urn:microsoft.com/office/officeart/2005/8/layout/cycle3"/>
    <dgm:cxn modelId="{E8528CB5-8414-4830-B0C4-4AB58DD2997F}" type="presOf" srcId="{35A988F4-F1F1-4AD3-BF81-B2D35C40B623}" destId="{7E6B8A78-5478-4FDF-B2B3-A653119B532C}" srcOrd="0" destOrd="0" presId="urn:microsoft.com/office/officeart/2005/8/layout/cycle3"/>
    <dgm:cxn modelId="{D72871C9-8EB2-4220-A0E6-49C932BB2B44}" type="presOf" srcId="{A35546E4-702B-4EFB-A5E7-8425ABF958F4}" destId="{C9D6FA98-A643-4D7C-9434-CCFFF47CDDD5}" srcOrd="0" destOrd="0" presId="urn:microsoft.com/office/officeart/2005/8/layout/cycle3"/>
    <dgm:cxn modelId="{9164E8D8-451A-460D-BC4C-34BCA468CE1C}" type="presOf" srcId="{127BF92A-E6CE-4785-AA99-9A0897CAC618}" destId="{583296B4-57E2-4995-8806-EF3CD6388F79}" srcOrd="0" destOrd="0" presId="urn:microsoft.com/office/officeart/2005/8/layout/cycle3"/>
    <dgm:cxn modelId="{060ED5F2-72DF-4786-B037-BE76D110B7F9}" srcId="{A35546E4-702B-4EFB-A5E7-8425ABF958F4}" destId="{401446D9-84B7-43FC-86A7-D0DC2990F5C0}" srcOrd="1" destOrd="0" parTransId="{BC212E0E-5644-409D-B2E9-74C4206B6CF3}" sibTransId="{3529B22F-8B3A-4449-B283-0C87063EA3A3}"/>
    <dgm:cxn modelId="{833C6DF8-1863-4F0B-B1D5-4AA9EF69DCF1}" srcId="{A35546E4-702B-4EFB-A5E7-8425ABF958F4}" destId="{641A8BDD-7DB1-4D18-96D1-7C558CCFC04C}" srcOrd="3" destOrd="0" parTransId="{6BBEB505-F4BA-4F42-8765-E5816BD80FD8}" sibTransId="{C33BB043-750A-446E-B341-7D3ECF772114}"/>
    <dgm:cxn modelId="{ADFF54F9-D8DF-4BF7-A3C2-5BCD7532BF51}" srcId="{A35546E4-702B-4EFB-A5E7-8425ABF958F4}" destId="{9E4DAB62-CD09-4CAC-B128-798A68ABC371}" srcOrd="0" destOrd="0" parTransId="{32EE682F-72F2-4B49-8C5C-0F7C1D3BD19D}" sibTransId="{35A988F4-F1F1-4AD3-BF81-B2D35C40B623}"/>
    <dgm:cxn modelId="{CD2F5FD7-9FCA-4A93-B7EF-C67EF5B9C7EE}" type="presParOf" srcId="{C9D6FA98-A643-4D7C-9434-CCFFF47CDDD5}" destId="{74054AFD-76DA-415E-B35F-3A3AE05E3878}" srcOrd="0" destOrd="0" presId="urn:microsoft.com/office/officeart/2005/8/layout/cycle3"/>
    <dgm:cxn modelId="{F9F7215B-BF88-494A-A920-882FE377244E}" type="presParOf" srcId="{74054AFD-76DA-415E-B35F-3A3AE05E3878}" destId="{294ECCF9-B87E-4ADC-8A8E-755CBAEE1F62}" srcOrd="0" destOrd="0" presId="urn:microsoft.com/office/officeart/2005/8/layout/cycle3"/>
    <dgm:cxn modelId="{2DD4841D-F2CE-44DA-A43B-52318AB4E4ED}" type="presParOf" srcId="{74054AFD-76DA-415E-B35F-3A3AE05E3878}" destId="{7E6B8A78-5478-4FDF-B2B3-A653119B532C}" srcOrd="1" destOrd="0" presId="urn:microsoft.com/office/officeart/2005/8/layout/cycle3"/>
    <dgm:cxn modelId="{4155595B-42BE-4B95-AB37-02370287A5F5}" type="presParOf" srcId="{74054AFD-76DA-415E-B35F-3A3AE05E3878}" destId="{9D1B732D-5D06-418F-BC31-CFA7FC6DE20B}" srcOrd="2" destOrd="0" presId="urn:microsoft.com/office/officeart/2005/8/layout/cycle3"/>
    <dgm:cxn modelId="{195B8325-8C0E-47C9-A1ED-2A499B392BA6}" type="presParOf" srcId="{74054AFD-76DA-415E-B35F-3A3AE05E3878}" destId="{583296B4-57E2-4995-8806-EF3CD6388F79}" srcOrd="3" destOrd="0" presId="urn:microsoft.com/office/officeart/2005/8/layout/cycle3"/>
    <dgm:cxn modelId="{BD4ED780-C0B6-4C64-AC1E-5EF8F9068ED6}" type="presParOf" srcId="{74054AFD-76DA-415E-B35F-3A3AE05E3878}" destId="{52BBAE6D-3340-4269-B4EC-32F2C7BE0949}" srcOrd="4" destOrd="0" presId="urn:microsoft.com/office/officeart/2005/8/layout/cycle3"/>
    <dgm:cxn modelId="{47598065-1AE8-4DCD-B737-64784E8E64CB}" type="presParOf" srcId="{74054AFD-76DA-415E-B35F-3A3AE05E3878}" destId="{54775BF4-0075-46C2-A6A3-A373E61B2310}" srcOrd="5" destOrd="0" presId="urn:microsoft.com/office/officeart/2005/8/layout/cycle3"/>
    <dgm:cxn modelId="{ED62DE07-3B9A-495E-AF74-B0BB8ADFBB96}" type="presParOf" srcId="{74054AFD-76DA-415E-B35F-3A3AE05E3878}" destId="{38B45B8D-F095-48F6-92E6-72D15EEF5DBC}" srcOrd="6" destOrd="0" presId="urn:microsoft.com/office/officeart/2005/8/layout/cycle3"/>
    <dgm:cxn modelId="{375367DD-C5EB-4E5B-BD13-F4D59E57F228}" type="presParOf" srcId="{74054AFD-76DA-415E-B35F-3A3AE05E3878}" destId="{852CF8F7-3CD4-4EDD-9A66-551FCA438491}" srcOrd="7"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B665E1-AC59-485F-962B-DBE129A0050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2B54751D-3224-4696-A3CB-28B256393885}">
      <dgm:prSet/>
      <dgm:spPr/>
      <dgm:t>
        <a:bodyPr/>
        <a:lstStyle/>
        <a:p>
          <a:r>
            <a:rPr lang="en-GB" b="1"/>
            <a:t>An online survey among 400+ clients with council tax arrears in England and Wales</a:t>
          </a:r>
          <a:r>
            <a:rPr lang="en-GB" b="0"/>
            <a:t>, conducted over summer 2024. </a:t>
          </a:r>
          <a:endParaRPr lang="en-US" b="0"/>
        </a:p>
      </dgm:t>
    </dgm:pt>
    <dgm:pt modelId="{426518E7-4D81-4112-9E75-895FA9EBA0C4}" type="parTrans" cxnId="{48E6C792-6E0E-4095-8E5D-3FDA29A4FB59}">
      <dgm:prSet/>
      <dgm:spPr/>
      <dgm:t>
        <a:bodyPr/>
        <a:lstStyle/>
        <a:p>
          <a:endParaRPr lang="en-US"/>
        </a:p>
      </dgm:t>
    </dgm:pt>
    <dgm:pt modelId="{0D54DC52-9755-4A9B-BDC5-B1AA550689ED}" type="sibTrans" cxnId="{48E6C792-6E0E-4095-8E5D-3FDA29A4FB59}">
      <dgm:prSet/>
      <dgm:spPr/>
      <dgm:t>
        <a:bodyPr/>
        <a:lstStyle/>
        <a:p>
          <a:endParaRPr lang="en-US"/>
        </a:p>
      </dgm:t>
    </dgm:pt>
    <dgm:pt modelId="{74B76488-FD5B-48F6-8529-6CB8D0140FB8}">
      <dgm:prSet/>
      <dgm:spPr/>
      <dgm:t>
        <a:bodyPr/>
        <a:lstStyle/>
        <a:p>
          <a:r>
            <a:rPr lang="en-GB" b="1"/>
            <a:t>Data held on new clients who completed a debt advice session with StepChange in 2023 </a:t>
          </a:r>
          <a:r>
            <a:rPr lang="en-GB"/>
            <a:t>– 183,403 clients. </a:t>
          </a:r>
          <a:endParaRPr lang="en-US"/>
        </a:p>
      </dgm:t>
    </dgm:pt>
    <dgm:pt modelId="{E0D0796F-F0CD-477C-A8D0-350517A70CEB}" type="parTrans" cxnId="{4FCBFFF2-91E0-402C-B4FA-8D6286052AE6}">
      <dgm:prSet/>
      <dgm:spPr/>
      <dgm:t>
        <a:bodyPr/>
        <a:lstStyle/>
        <a:p>
          <a:endParaRPr lang="en-US"/>
        </a:p>
      </dgm:t>
    </dgm:pt>
    <dgm:pt modelId="{E1FC75C6-1497-498C-ABA6-1FDA5363F72D}" type="sibTrans" cxnId="{4FCBFFF2-91E0-402C-B4FA-8D6286052AE6}">
      <dgm:prSet/>
      <dgm:spPr/>
      <dgm:t>
        <a:bodyPr/>
        <a:lstStyle/>
        <a:p>
          <a:endParaRPr lang="en-US"/>
        </a:p>
      </dgm:t>
    </dgm:pt>
    <dgm:pt modelId="{6F3BB642-FE7C-4D69-BB42-20FDFB7DCA6B}">
      <dgm:prSet/>
      <dgm:spPr/>
      <dgm:t>
        <a:bodyPr/>
        <a:lstStyle/>
        <a:p>
          <a:r>
            <a:rPr lang="en-GB" b="1"/>
            <a:t>Nationally representative polling commissioned from YouGov </a:t>
          </a:r>
          <a:r>
            <a:rPr lang="en-GB"/>
            <a:t>into possible policy interventions around council tax collection. </a:t>
          </a:r>
          <a:endParaRPr lang="en-US"/>
        </a:p>
      </dgm:t>
    </dgm:pt>
    <dgm:pt modelId="{A0FDC61E-C24F-411B-A3C2-41B874BD5E6A}" type="parTrans" cxnId="{82302EEF-8A25-45B1-AE29-098908DF7302}">
      <dgm:prSet/>
      <dgm:spPr/>
      <dgm:t>
        <a:bodyPr/>
        <a:lstStyle/>
        <a:p>
          <a:endParaRPr lang="en-US"/>
        </a:p>
      </dgm:t>
    </dgm:pt>
    <dgm:pt modelId="{554635A8-9613-461E-9911-97530407D4D6}" type="sibTrans" cxnId="{82302EEF-8A25-45B1-AE29-098908DF7302}">
      <dgm:prSet/>
      <dgm:spPr/>
      <dgm:t>
        <a:bodyPr/>
        <a:lstStyle/>
        <a:p>
          <a:endParaRPr lang="en-US"/>
        </a:p>
      </dgm:t>
    </dgm:pt>
    <dgm:pt modelId="{D51F67ED-788A-4BBF-BB46-2CD458474155}">
      <dgm:prSet/>
      <dgm:spPr/>
      <dgm:t>
        <a:bodyPr/>
        <a:lstStyle/>
        <a:p>
          <a:r>
            <a:rPr lang="en-GB" b="1"/>
            <a:t>Four in-depth interviews with StepChange debt advisors who have regular engagement with clients who have council tax arrears </a:t>
          </a:r>
          <a:r>
            <a:rPr lang="en-GB"/>
            <a:t>in August 2024.</a:t>
          </a:r>
          <a:endParaRPr lang="en-US"/>
        </a:p>
      </dgm:t>
    </dgm:pt>
    <dgm:pt modelId="{415F3F41-E32C-4178-A7F8-605E12EDB8C1}" type="parTrans" cxnId="{ACD07A1F-C82F-4C75-8E73-1C79478A7949}">
      <dgm:prSet/>
      <dgm:spPr/>
      <dgm:t>
        <a:bodyPr/>
        <a:lstStyle/>
        <a:p>
          <a:endParaRPr lang="en-US"/>
        </a:p>
      </dgm:t>
    </dgm:pt>
    <dgm:pt modelId="{F6B6F631-79F2-4FFB-AE49-D98553033C54}" type="sibTrans" cxnId="{ACD07A1F-C82F-4C75-8E73-1C79478A7949}">
      <dgm:prSet/>
      <dgm:spPr/>
      <dgm:t>
        <a:bodyPr/>
        <a:lstStyle/>
        <a:p>
          <a:endParaRPr lang="en-US"/>
        </a:p>
      </dgm:t>
    </dgm:pt>
    <dgm:pt modelId="{821E7052-E8F0-49FD-8406-61F3631E1F85}" type="pres">
      <dgm:prSet presAssocID="{39B665E1-AC59-485F-962B-DBE129A00501}" presName="root" presStyleCnt="0">
        <dgm:presLayoutVars>
          <dgm:dir/>
          <dgm:resizeHandles val="exact"/>
        </dgm:presLayoutVars>
      </dgm:prSet>
      <dgm:spPr/>
    </dgm:pt>
    <dgm:pt modelId="{C8D13DE6-0A25-4E34-8B40-5B3324AF7EF0}" type="pres">
      <dgm:prSet presAssocID="{2B54751D-3224-4696-A3CB-28B256393885}" presName="compNode" presStyleCnt="0"/>
      <dgm:spPr/>
    </dgm:pt>
    <dgm:pt modelId="{03E64B4D-5E9E-4210-84EC-D8291DA8EBC2}" type="pres">
      <dgm:prSet presAssocID="{2B54751D-3224-4696-A3CB-28B256393885}" presName="bgRect" presStyleLbl="bgShp" presStyleIdx="0" presStyleCnt="4" custLinFactNeighborX="-1344" custLinFactNeighborY="-4163"/>
      <dgm:spPr/>
    </dgm:pt>
    <dgm:pt modelId="{5A5CDFAC-8050-4BAE-A326-1584BC4A175E}" type="pres">
      <dgm:prSet presAssocID="{2B54751D-3224-4696-A3CB-28B256393885}"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lipboard with solid fill"/>
        </a:ext>
      </dgm:extLst>
    </dgm:pt>
    <dgm:pt modelId="{D8F1CA7F-D5F7-4E55-A478-07AEF3E944F6}" type="pres">
      <dgm:prSet presAssocID="{2B54751D-3224-4696-A3CB-28B256393885}" presName="spaceRect" presStyleCnt="0"/>
      <dgm:spPr/>
    </dgm:pt>
    <dgm:pt modelId="{9965793C-B7E7-4299-B8EE-B5FC246B9822}" type="pres">
      <dgm:prSet presAssocID="{2B54751D-3224-4696-A3CB-28B256393885}" presName="parTx" presStyleLbl="revTx" presStyleIdx="0" presStyleCnt="4">
        <dgm:presLayoutVars>
          <dgm:chMax val="0"/>
          <dgm:chPref val="0"/>
        </dgm:presLayoutVars>
      </dgm:prSet>
      <dgm:spPr/>
    </dgm:pt>
    <dgm:pt modelId="{459CE485-A5DC-42E4-8B33-0F31EB76205A}" type="pres">
      <dgm:prSet presAssocID="{0D54DC52-9755-4A9B-BDC5-B1AA550689ED}" presName="sibTrans" presStyleCnt="0"/>
      <dgm:spPr/>
    </dgm:pt>
    <dgm:pt modelId="{732FFC51-3E31-496F-AAC6-36707241DE5D}" type="pres">
      <dgm:prSet presAssocID="{74B76488-FD5B-48F6-8529-6CB8D0140FB8}" presName="compNode" presStyleCnt="0"/>
      <dgm:spPr/>
    </dgm:pt>
    <dgm:pt modelId="{05FEB636-A10D-4B69-B43E-C16C9C222B19}" type="pres">
      <dgm:prSet presAssocID="{74B76488-FD5B-48F6-8529-6CB8D0140FB8}" presName="bgRect" presStyleLbl="bgShp" presStyleIdx="1" presStyleCnt="4"/>
      <dgm:spPr/>
    </dgm:pt>
    <dgm:pt modelId="{F3374ED2-7E69-4F91-A2F2-58D89F03BA5C}" type="pres">
      <dgm:prSet presAssocID="{74B76488-FD5B-48F6-8529-6CB8D0140FB8}"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tatistics with solid fill"/>
        </a:ext>
      </dgm:extLst>
    </dgm:pt>
    <dgm:pt modelId="{4EAA2633-8359-4D47-93A1-6311315A277B}" type="pres">
      <dgm:prSet presAssocID="{74B76488-FD5B-48F6-8529-6CB8D0140FB8}" presName="spaceRect" presStyleCnt="0"/>
      <dgm:spPr/>
    </dgm:pt>
    <dgm:pt modelId="{B2C0FB07-F424-48F1-BAEB-ABA10CC2FE91}" type="pres">
      <dgm:prSet presAssocID="{74B76488-FD5B-48F6-8529-6CB8D0140FB8}" presName="parTx" presStyleLbl="revTx" presStyleIdx="1" presStyleCnt="4">
        <dgm:presLayoutVars>
          <dgm:chMax val="0"/>
          <dgm:chPref val="0"/>
        </dgm:presLayoutVars>
      </dgm:prSet>
      <dgm:spPr/>
    </dgm:pt>
    <dgm:pt modelId="{9D8D1F89-6469-4B93-97D2-97E38528D6A1}" type="pres">
      <dgm:prSet presAssocID="{E1FC75C6-1497-498C-ABA6-1FDA5363F72D}" presName="sibTrans" presStyleCnt="0"/>
      <dgm:spPr/>
    </dgm:pt>
    <dgm:pt modelId="{E2BFE85B-092B-46A4-8C4C-EED4426CF04E}" type="pres">
      <dgm:prSet presAssocID="{6F3BB642-FE7C-4D69-BB42-20FDFB7DCA6B}" presName="compNode" presStyleCnt="0"/>
      <dgm:spPr/>
    </dgm:pt>
    <dgm:pt modelId="{3442262F-9770-47BC-974C-AECF99DA4D82}" type="pres">
      <dgm:prSet presAssocID="{6F3BB642-FE7C-4D69-BB42-20FDFB7DCA6B}" presName="bgRect" presStyleLbl="bgShp" presStyleIdx="2" presStyleCnt="4"/>
      <dgm:spPr/>
    </dgm:pt>
    <dgm:pt modelId="{6C38624E-E35A-412C-9787-A00AF4874B58}" type="pres">
      <dgm:prSet presAssocID="{6F3BB642-FE7C-4D69-BB42-20FDFB7DCA6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nk"/>
        </a:ext>
      </dgm:extLst>
    </dgm:pt>
    <dgm:pt modelId="{6B97CB7B-94C0-41FF-9D01-CE1D3851084F}" type="pres">
      <dgm:prSet presAssocID="{6F3BB642-FE7C-4D69-BB42-20FDFB7DCA6B}" presName="spaceRect" presStyleCnt="0"/>
      <dgm:spPr/>
    </dgm:pt>
    <dgm:pt modelId="{3810C88F-374E-4CD4-9123-75FEC210CD69}" type="pres">
      <dgm:prSet presAssocID="{6F3BB642-FE7C-4D69-BB42-20FDFB7DCA6B}" presName="parTx" presStyleLbl="revTx" presStyleIdx="2" presStyleCnt="4">
        <dgm:presLayoutVars>
          <dgm:chMax val="0"/>
          <dgm:chPref val="0"/>
        </dgm:presLayoutVars>
      </dgm:prSet>
      <dgm:spPr/>
    </dgm:pt>
    <dgm:pt modelId="{E951E46A-70D2-4D5B-9A41-85C4B6D2CC44}" type="pres">
      <dgm:prSet presAssocID="{554635A8-9613-461E-9911-97530407D4D6}" presName="sibTrans" presStyleCnt="0"/>
      <dgm:spPr/>
    </dgm:pt>
    <dgm:pt modelId="{94EEBEC7-ECDC-4297-A153-FAC37DF7F980}" type="pres">
      <dgm:prSet presAssocID="{D51F67ED-788A-4BBF-BB46-2CD458474155}" presName="compNode" presStyleCnt="0"/>
      <dgm:spPr/>
    </dgm:pt>
    <dgm:pt modelId="{F8809FA3-95BC-4DC6-8689-641B2CB548F2}" type="pres">
      <dgm:prSet presAssocID="{D51F67ED-788A-4BBF-BB46-2CD458474155}" presName="bgRect" presStyleLbl="bgShp" presStyleIdx="3" presStyleCnt="4"/>
      <dgm:spPr/>
    </dgm:pt>
    <dgm:pt modelId="{8EA91D09-77A5-42FD-8C0A-5CA296B8BC79}" type="pres">
      <dgm:prSet presAssocID="{D51F67ED-788A-4BBF-BB46-2CD458474155}"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Call center with solid fill"/>
        </a:ext>
      </dgm:extLst>
    </dgm:pt>
    <dgm:pt modelId="{1054080D-A7EB-4E6C-A413-955C67C7B30B}" type="pres">
      <dgm:prSet presAssocID="{D51F67ED-788A-4BBF-BB46-2CD458474155}" presName="spaceRect" presStyleCnt="0"/>
      <dgm:spPr/>
    </dgm:pt>
    <dgm:pt modelId="{2712739E-A388-43BE-AB47-65D18681D547}" type="pres">
      <dgm:prSet presAssocID="{D51F67ED-788A-4BBF-BB46-2CD458474155}" presName="parTx" presStyleLbl="revTx" presStyleIdx="3" presStyleCnt="4">
        <dgm:presLayoutVars>
          <dgm:chMax val="0"/>
          <dgm:chPref val="0"/>
        </dgm:presLayoutVars>
      </dgm:prSet>
      <dgm:spPr/>
    </dgm:pt>
  </dgm:ptLst>
  <dgm:cxnLst>
    <dgm:cxn modelId="{ACD07A1F-C82F-4C75-8E73-1C79478A7949}" srcId="{39B665E1-AC59-485F-962B-DBE129A00501}" destId="{D51F67ED-788A-4BBF-BB46-2CD458474155}" srcOrd="3" destOrd="0" parTransId="{415F3F41-E32C-4178-A7F8-605E12EDB8C1}" sibTransId="{F6B6F631-79F2-4FFB-AE49-D98553033C54}"/>
    <dgm:cxn modelId="{BD911E25-450F-4EC3-8DBD-805BE9988B6D}" type="presOf" srcId="{6F3BB642-FE7C-4D69-BB42-20FDFB7DCA6B}" destId="{3810C88F-374E-4CD4-9123-75FEC210CD69}" srcOrd="0" destOrd="0" presId="urn:microsoft.com/office/officeart/2018/2/layout/IconVerticalSolidList"/>
    <dgm:cxn modelId="{28B05B5D-8B26-490E-A6FB-C492D8C73F47}" type="presOf" srcId="{39B665E1-AC59-485F-962B-DBE129A00501}" destId="{821E7052-E8F0-49FD-8406-61F3631E1F85}" srcOrd="0" destOrd="0" presId="urn:microsoft.com/office/officeart/2018/2/layout/IconVerticalSolidList"/>
    <dgm:cxn modelId="{48E6C792-6E0E-4095-8E5D-3FDA29A4FB59}" srcId="{39B665E1-AC59-485F-962B-DBE129A00501}" destId="{2B54751D-3224-4696-A3CB-28B256393885}" srcOrd="0" destOrd="0" parTransId="{426518E7-4D81-4112-9E75-895FA9EBA0C4}" sibTransId="{0D54DC52-9755-4A9B-BDC5-B1AA550689ED}"/>
    <dgm:cxn modelId="{0DC207AE-FF4A-42D2-AD61-71FB6C9F82B1}" type="presOf" srcId="{2B54751D-3224-4696-A3CB-28B256393885}" destId="{9965793C-B7E7-4299-B8EE-B5FC246B9822}" srcOrd="0" destOrd="0" presId="urn:microsoft.com/office/officeart/2018/2/layout/IconVerticalSolidList"/>
    <dgm:cxn modelId="{02495CB5-4102-42EB-90E3-90551785F8C9}" type="presOf" srcId="{D51F67ED-788A-4BBF-BB46-2CD458474155}" destId="{2712739E-A388-43BE-AB47-65D18681D547}" srcOrd="0" destOrd="0" presId="urn:microsoft.com/office/officeart/2018/2/layout/IconVerticalSolidList"/>
    <dgm:cxn modelId="{000E32C7-A93C-4877-84B2-CDEC99A7F904}" type="presOf" srcId="{74B76488-FD5B-48F6-8529-6CB8D0140FB8}" destId="{B2C0FB07-F424-48F1-BAEB-ABA10CC2FE91}" srcOrd="0" destOrd="0" presId="urn:microsoft.com/office/officeart/2018/2/layout/IconVerticalSolidList"/>
    <dgm:cxn modelId="{82302EEF-8A25-45B1-AE29-098908DF7302}" srcId="{39B665E1-AC59-485F-962B-DBE129A00501}" destId="{6F3BB642-FE7C-4D69-BB42-20FDFB7DCA6B}" srcOrd="2" destOrd="0" parTransId="{A0FDC61E-C24F-411B-A3C2-41B874BD5E6A}" sibTransId="{554635A8-9613-461E-9911-97530407D4D6}"/>
    <dgm:cxn modelId="{4FCBFFF2-91E0-402C-B4FA-8D6286052AE6}" srcId="{39B665E1-AC59-485F-962B-DBE129A00501}" destId="{74B76488-FD5B-48F6-8529-6CB8D0140FB8}" srcOrd="1" destOrd="0" parTransId="{E0D0796F-F0CD-477C-A8D0-350517A70CEB}" sibTransId="{E1FC75C6-1497-498C-ABA6-1FDA5363F72D}"/>
    <dgm:cxn modelId="{EED0727F-5D79-45BA-95FC-28968EAD7D40}" type="presParOf" srcId="{821E7052-E8F0-49FD-8406-61F3631E1F85}" destId="{C8D13DE6-0A25-4E34-8B40-5B3324AF7EF0}" srcOrd="0" destOrd="0" presId="urn:microsoft.com/office/officeart/2018/2/layout/IconVerticalSolidList"/>
    <dgm:cxn modelId="{0DE9765B-1B4F-4F25-9224-3FE95EB96427}" type="presParOf" srcId="{C8D13DE6-0A25-4E34-8B40-5B3324AF7EF0}" destId="{03E64B4D-5E9E-4210-84EC-D8291DA8EBC2}" srcOrd="0" destOrd="0" presId="urn:microsoft.com/office/officeart/2018/2/layout/IconVerticalSolidList"/>
    <dgm:cxn modelId="{BD93A8FD-85DE-4991-B8C8-F7A01B1CF490}" type="presParOf" srcId="{C8D13DE6-0A25-4E34-8B40-5B3324AF7EF0}" destId="{5A5CDFAC-8050-4BAE-A326-1584BC4A175E}" srcOrd="1" destOrd="0" presId="urn:microsoft.com/office/officeart/2018/2/layout/IconVerticalSolidList"/>
    <dgm:cxn modelId="{2E1D3EAC-5F14-4B21-BC11-D5A7BDE420DD}" type="presParOf" srcId="{C8D13DE6-0A25-4E34-8B40-5B3324AF7EF0}" destId="{D8F1CA7F-D5F7-4E55-A478-07AEF3E944F6}" srcOrd="2" destOrd="0" presId="urn:microsoft.com/office/officeart/2018/2/layout/IconVerticalSolidList"/>
    <dgm:cxn modelId="{44E2D004-B1C2-4408-9E1A-4C7BD834494A}" type="presParOf" srcId="{C8D13DE6-0A25-4E34-8B40-5B3324AF7EF0}" destId="{9965793C-B7E7-4299-B8EE-B5FC246B9822}" srcOrd="3" destOrd="0" presId="urn:microsoft.com/office/officeart/2018/2/layout/IconVerticalSolidList"/>
    <dgm:cxn modelId="{9AFEF962-E23C-4D16-8739-2CCE6154FB74}" type="presParOf" srcId="{821E7052-E8F0-49FD-8406-61F3631E1F85}" destId="{459CE485-A5DC-42E4-8B33-0F31EB76205A}" srcOrd="1" destOrd="0" presId="urn:microsoft.com/office/officeart/2018/2/layout/IconVerticalSolidList"/>
    <dgm:cxn modelId="{D302DE4B-6E31-4771-A264-B17A7094F1FB}" type="presParOf" srcId="{821E7052-E8F0-49FD-8406-61F3631E1F85}" destId="{732FFC51-3E31-496F-AAC6-36707241DE5D}" srcOrd="2" destOrd="0" presId="urn:microsoft.com/office/officeart/2018/2/layout/IconVerticalSolidList"/>
    <dgm:cxn modelId="{56252756-7859-4002-9CD9-CC230F93FDEB}" type="presParOf" srcId="{732FFC51-3E31-496F-AAC6-36707241DE5D}" destId="{05FEB636-A10D-4B69-B43E-C16C9C222B19}" srcOrd="0" destOrd="0" presId="urn:microsoft.com/office/officeart/2018/2/layout/IconVerticalSolidList"/>
    <dgm:cxn modelId="{42C70ED1-988D-460B-BC4A-D239043F9819}" type="presParOf" srcId="{732FFC51-3E31-496F-AAC6-36707241DE5D}" destId="{F3374ED2-7E69-4F91-A2F2-58D89F03BA5C}" srcOrd="1" destOrd="0" presId="urn:microsoft.com/office/officeart/2018/2/layout/IconVerticalSolidList"/>
    <dgm:cxn modelId="{C0EE16C9-B24C-48A3-A740-B27A870B1C8A}" type="presParOf" srcId="{732FFC51-3E31-496F-AAC6-36707241DE5D}" destId="{4EAA2633-8359-4D47-93A1-6311315A277B}" srcOrd="2" destOrd="0" presId="urn:microsoft.com/office/officeart/2018/2/layout/IconVerticalSolidList"/>
    <dgm:cxn modelId="{DE5450B4-E51F-4772-9803-986EDB9B30C3}" type="presParOf" srcId="{732FFC51-3E31-496F-AAC6-36707241DE5D}" destId="{B2C0FB07-F424-48F1-BAEB-ABA10CC2FE91}" srcOrd="3" destOrd="0" presId="urn:microsoft.com/office/officeart/2018/2/layout/IconVerticalSolidList"/>
    <dgm:cxn modelId="{1DA1086A-DB51-4275-ACCB-2B0ADF4E3A58}" type="presParOf" srcId="{821E7052-E8F0-49FD-8406-61F3631E1F85}" destId="{9D8D1F89-6469-4B93-97D2-97E38528D6A1}" srcOrd="3" destOrd="0" presId="urn:microsoft.com/office/officeart/2018/2/layout/IconVerticalSolidList"/>
    <dgm:cxn modelId="{A2F06F1F-FCDE-4759-AE98-918178A1E27F}" type="presParOf" srcId="{821E7052-E8F0-49FD-8406-61F3631E1F85}" destId="{E2BFE85B-092B-46A4-8C4C-EED4426CF04E}" srcOrd="4" destOrd="0" presId="urn:microsoft.com/office/officeart/2018/2/layout/IconVerticalSolidList"/>
    <dgm:cxn modelId="{2B554CFE-5264-44D7-A956-1EFC0FDF58BE}" type="presParOf" srcId="{E2BFE85B-092B-46A4-8C4C-EED4426CF04E}" destId="{3442262F-9770-47BC-974C-AECF99DA4D82}" srcOrd="0" destOrd="0" presId="urn:microsoft.com/office/officeart/2018/2/layout/IconVerticalSolidList"/>
    <dgm:cxn modelId="{A895FD00-56FC-4385-AECE-8D327DCF1E5F}" type="presParOf" srcId="{E2BFE85B-092B-46A4-8C4C-EED4426CF04E}" destId="{6C38624E-E35A-412C-9787-A00AF4874B58}" srcOrd="1" destOrd="0" presId="urn:microsoft.com/office/officeart/2018/2/layout/IconVerticalSolidList"/>
    <dgm:cxn modelId="{75629BBC-A5E3-47DB-8850-3CEBB6E80544}" type="presParOf" srcId="{E2BFE85B-092B-46A4-8C4C-EED4426CF04E}" destId="{6B97CB7B-94C0-41FF-9D01-CE1D3851084F}" srcOrd="2" destOrd="0" presId="urn:microsoft.com/office/officeart/2018/2/layout/IconVerticalSolidList"/>
    <dgm:cxn modelId="{94158A71-DC81-4D3E-AAC0-A34420F3F7D1}" type="presParOf" srcId="{E2BFE85B-092B-46A4-8C4C-EED4426CF04E}" destId="{3810C88F-374E-4CD4-9123-75FEC210CD69}" srcOrd="3" destOrd="0" presId="urn:microsoft.com/office/officeart/2018/2/layout/IconVerticalSolidList"/>
    <dgm:cxn modelId="{363B05E4-AA81-44A8-8E74-1BD9662BD9CF}" type="presParOf" srcId="{821E7052-E8F0-49FD-8406-61F3631E1F85}" destId="{E951E46A-70D2-4D5B-9A41-85C4B6D2CC44}" srcOrd="5" destOrd="0" presId="urn:microsoft.com/office/officeart/2018/2/layout/IconVerticalSolidList"/>
    <dgm:cxn modelId="{9947A16F-20DC-43E0-854C-DAEE1A892F11}" type="presParOf" srcId="{821E7052-E8F0-49FD-8406-61F3631E1F85}" destId="{94EEBEC7-ECDC-4297-A153-FAC37DF7F980}" srcOrd="6" destOrd="0" presId="urn:microsoft.com/office/officeart/2018/2/layout/IconVerticalSolidList"/>
    <dgm:cxn modelId="{9A2B63E5-7ABB-4AC8-BC22-8EB121B76B0E}" type="presParOf" srcId="{94EEBEC7-ECDC-4297-A153-FAC37DF7F980}" destId="{F8809FA3-95BC-4DC6-8689-641B2CB548F2}" srcOrd="0" destOrd="0" presId="urn:microsoft.com/office/officeart/2018/2/layout/IconVerticalSolidList"/>
    <dgm:cxn modelId="{3E7EE875-A411-4D86-A9BB-336B6BB12D51}" type="presParOf" srcId="{94EEBEC7-ECDC-4297-A153-FAC37DF7F980}" destId="{8EA91D09-77A5-42FD-8C0A-5CA296B8BC79}" srcOrd="1" destOrd="0" presId="urn:microsoft.com/office/officeart/2018/2/layout/IconVerticalSolidList"/>
    <dgm:cxn modelId="{27C3BBFB-D358-4F47-9311-160066D2760C}" type="presParOf" srcId="{94EEBEC7-ECDC-4297-A153-FAC37DF7F980}" destId="{1054080D-A7EB-4E6C-A413-955C67C7B30B}" srcOrd="2" destOrd="0" presId="urn:microsoft.com/office/officeart/2018/2/layout/IconVerticalSolidList"/>
    <dgm:cxn modelId="{6491D827-3A12-4D9B-B575-08FB9769196A}" type="presParOf" srcId="{94EEBEC7-ECDC-4297-A153-FAC37DF7F980}" destId="{2712739E-A388-43BE-AB47-65D18681D54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6B8A78-5478-4FDF-B2B3-A653119B532C}">
      <dsp:nvSpPr>
        <dsp:cNvPr id="0" name=""/>
        <dsp:cNvSpPr/>
      </dsp:nvSpPr>
      <dsp:spPr>
        <a:xfrm>
          <a:off x="1140664" y="-34129"/>
          <a:ext cx="5376771" cy="5376771"/>
        </a:xfrm>
        <a:prstGeom prst="circularArrow">
          <a:avLst>
            <a:gd name="adj1" fmla="val 5544"/>
            <a:gd name="adj2" fmla="val 330680"/>
            <a:gd name="adj3" fmla="val 14506833"/>
            <a:gd name="adj4" fmla="val 16955348"/>
            <a:gd name="adj5" fmla="val 5757"/>
          </a:avLst>
        </a:prstGeom>
        <a:solidFill>
          <a:schemeClr val="accent5"/>
        </a:solidFill>
        <a:ln w="28575">
          <a:solidFill>
            <a:schemeClr val="tx1"/>
          </a:solidFill>
        </a:ln>
        <a:effectLst/>
      </dsp:spPr>
      <dsp:style>
        <a:lnRef idx="0">
          <a:scrgbClr r="0" g="0" b="0"/>
        </a:lnRef>
        <a:fillRef idx="1">
          <a:scrgbClr r="0" g="0" b="0"/>
        </a:fillRef>
        <a:effectRef idx="0">
          <a:scrgbClr r="0" g="0" b="0"/>
        </a:effectRef>
        <a:fontRef idx="minor"/>
      </dsp:style>
    </dsp:sp>
    <dsp:sp modelId="{294ECCF9-B87E-4ADC-8A8E-755CBAEE1F62}">
      <dsp:nvSpPr>
        <dsp:cNvPr id="0" name=""/>
        <dsp:cNvSpPr/>
      </dsp:nvSpPr>
      <dsp:spPr>
        <a:xfrm>
          <a:off x="2986771" y="2243"/>
          <a:ext cx="1684557" cy="842278"/>
        </a:xfrm>
        <a:prstGeom prst="roundRect">
          <a:avLst/>
        </a:prstGeom>
        <a:solidFill>
          <a:schemeClr val="accent1">
            <a:hueOff val="0"/>
            <a:satOff val="0"/>
            <a:lumOff val="0"/>
            <a:alphaOff val="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Money &amp; debt problems</a:t>
          </a:r>
        </a:p>
      </dsp:txBody>
      <dsp:txXfrm>
        <a:off x="3027888" y="43360"/>
        <a:ext cx="1602323" cy="760044"/>
      </dsp:txXfrm>
    </dsp:sp>
    <dsp:sp modelId="{9D1B732D-5D06-418F-BC31-CFA7FC6DE20B}">
      <dsp:nvSpPr>
        <dsp:cNvPr id="0" name=""/>
        <dsp:cNvSpPr/>
      </dsp:nvSpPr>
      <dsp:spPr>
        <a:xfrm>
          <a:off x="4779406" y="865531"/>
          <a:ext cx="1684557" cy="842278"/>
        </a:xfrm>
        <a:prstGeom prst="roundRect">
          <a:avLst/>
        </a:prstGeom>
        <a:solidFill>
          <a:schemeClr val="accent2"/>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rPr>
            <a:t>Feelings of embarrassment &amp; shame</a:t>
          </a:r>
        </a:p>
      </dsp:txBody>
      <dsp:txXfrm>
        <a:off x="4820523" y="906648"/>
        <a:ext cx="1602323" cy="760044"/>
      </dsp:txXfrm>
    </dsp:sp>
    <dsp:sp modelId="{583296B4-57E2-4995-8806-EF3CD6388F79}">
      <dsp:nvSpPr>
        <dsp:cNvPr id="0" name=""/>
        <dsp:cNvSpPr/>
      </dsp:nvSpPr>
      <dsp:spPr>
        <a:xfrm>
          <a:off x="5222150" y="2805320"/>
          <a:ext cx="1684557" cy="842278"/>
        </a:xfrm>
        <a:prstGeom prst="roundRect">
          <a:avLst/>
        </a:prstGeom>
        <a:solidFill>
          <a:schemeClr val="accent3"/>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rPr>
            <a:t>Worries about impact of seeking help</a:t>
          </a:r>
        </a:p>
      </dsp:txBody>
      <dsp:txXfrm>
        <a:off x="5263267" y="2846437"/>
        <a:ext cx="1602323" cy="760044"/>
      </dsp:txXfrm>
    </dsp:sp>
    <dsp:sp modelId="{52BBAE6D-3340-4269-B4EC-32F2C7BE0949}">
      <dsp:nvSpPr>
        <dsp:cNvPr id="0" name=""/>
        <dsp:cNvSpPr/>
      </dsp:nvSpPr>
      <dsp:spPr>
        <a:xfrm>
          <a:off x="3981608" y="4360911"/>
          <a:ext cx="1684557" cy="842278"/>
        </a:xfrm>
        <a:prstGeom prst="roundRect">
          <a:avLst/>
        </a:prstGeom>
        <a:solidFill>
          <a:schemeClr val="accent4"/>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rPr>
            <a:t>Repayment demands trigger fear and powerlessness</a:t>
          </a:r>
        </a:p>
      </dsp:txBody>
      <dsp:txXfrm>
        <a:off x="4022725" y="4402028"/>
        <a:ext cx="1602323" cy="760044"/>
      </dsp:txXfrm>
    </dsp:sp>
    <dsp:sp modelId="{54775BF4-0075-46C2-A6A3-A373E61B2310}">
      <dsp:nvSpPr>
        <dsp:cNvPr id="0" name=""/>
        <dsp:cNvSpPr/>
      </dsp:nvSpPr>
      <dsp:spPr>
        <a:xfrm>
          <a:off x="1991933" y="4360911"/>
          <a:ext cx="1684557" cy="842278"/>
        </a:xfrm>
        <a:prstGeom prst="roundRect">
          <a:avLst/>
        </a:prstGeom>
        <a:solidFill>
          <a:schemeClr val="accent1">
            <a:hueOff val="0"/>
            <a:satOff val="0"/>
            <a:lumOff val="0"/>
            <a:alphaOff val="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t>Anxiety &amp; mental health problems</a:t>
          </a:r>
        </a:p>
      </dsp:txBody>
      <dsp:txXfrm>
        <a:off x="2033050" y="4402028"/>
        <a:ext cx="1602323" cy="760044"/>
      </dsp:txXfrm>
    </dsp:sp>
    <dsp:sp modelId="{38B45B8D-F095-48F6-92E6-72D15EEF5DBC}">
      <dsp:nvSpPr>
        <dsp:cNvPr id="0" name=""/>
        <dsp:cNvSpPr/>
      </dsp:nvSpPr>
      <dsp:spPr>
        <a:xfrm>
          <a:off x="751391" y="2805320"/>
          <a:ext cx="1684557" cy="842278"/>
        </a:xfrm>
        <a:prstGeom prst="roundRect">
          <a:avLst/>
        </a:prstGeom>
        <a:solidFill>
          <a:schemeClr val="accent2"/>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rPr>
            <a:t>Difficulty taking action &amp; seeking help</a:t>
          </a:r>
        </a:p>
      </dsp:txBody>
      <dsp:txXfrm>
        <a:off x="792508" y="2846437"/>
        <a:ext cx="1602323" cy="760044"/>
      </dsp:txXfrm>
    </dsp:sp>
    <dsp:sp modelId="{852CF8F7-3CD4-4EDD-9A66-551FCA438491}">
      <dsp:nvSpPr>
        <dsp:cNvPr id="0" name=""/>
        <dsp:cNvSpPr/>
      </dsp:nvSpPr>
      <dsp:spPr>
        <a:xfrm>
          <a:off x="1194136" y="865531"/>
          <a:ext cx="1684557" cy="842278"/>
        </a:xfrm>
        <a:prstGeom prst="roundRect">
          <a:avLst/>
        </a:prstGeom>
        <a:solidFill>
          <a:schemeClr val="accent3"/>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solidFill>
                <a:schemeClr val="tx1"/>
              </a:solidFill>
            </a:rPr>
            <a:t>More borrowing &amp; cutting back</a:t>
          </a:r>
        </a:p>
      </dsp:txBody>
      <dsp:txXfrm>
        <a:off x="1235253" y="906648"/>
        <a:ext cx="1602323" cy="7600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E64B4D-5E9E-4210-84EC-D8291DA8EBC2}">
      <dsp:nvSpPr>
        <dsp:cNvPr id="0" name=""/>
        <dsp:cNvSpPr/>
      </dsp:nvSpPr>
      <dsp:spPr>
        <a:xfrm>
          <a:off x="0" y="0"/>
          <a:ext cx="113400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5CDFAC-8050-4BAE-A326-1584BC4A175E}">
      <dsp:nvSpPr>
        <dsp:cNvPr id="0" name=""/>
        <dsp:cNvSpPr/>
      </dsp:nvSpPr>
      <dsp:spPr>
        <a:xfrm>
          <a:off x="276881" y="207750"/>
          <a:ext cx="503420" cy="50342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65793C-B7E7-4299-B8EE-B5FC246B9822}">
      <dsp:nvSpPr>
        <dsp:cNvPr id="0" name=""/>
        <dsp:cNvSpPr/>
      </dsp:nvSpPr>
      <dsp:spPr>
        <a:xfrm>
          <a:off x="1057183" y="1805"/>
          <a:ext cx="102828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en-GB" sz="2200" b="1" kern="1200"/>
            <a:t>An online survey among 400+ clients with council tax arrears in England and Wales</a:t>
          </a:r>
          <a:r>
            <a:rPr lang="en-GB" sz="2200" b="0" kern="1200"/>
            <a:t>, conducted over summer 2024. </a:t>
          </a:r>
          <a:endParaRPr lang="en-US" sz="2200" b="0" kern="1200"/>
        </a:p>
      </dsp:txBody>
      <dsp:txXfrm>
        <a:off x="1057183" y="1805"/>
        <a:ext cx="10282816" cy="915310"/>
      </dsp:txXfrm>
    </dsp:sp>
    <dsp:sp modelId="{05FEB636-A10D-4B69-B43E-C16C9C222B19}">
      <dsp:nvSpPr>
        <dsp:cNvPr id="0" name=""/>
        <dsp:cNvSpPr/>
      </dsp:nvSpPr>
      <dsp:spPr>
        <a:xfrm>
          <a:off x="0" y="1145944"/>
          <a:ext cx="113400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374ED2-7E69-4F91-A2F2-58D89F03BA5C}">
      <dsp:nvSpPr>
        <dsp:cNvPr id="0" name=""/>
        <dsp:cNvSpPr/>
      </dsp:nvSpPr>
      <dsp:spPr>
        <a:xfrm>
          <a:off x="276881" y="1351889"/>
          <a:ext cx="503420" cy="50342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2C0FB07-F424-48F1-BAEB-ABA10CC2FE91}">
      <dsp:nvSpPr>
        <dsp:cNvPr id="0" name=""/>
        <dsp:cNvSpPr/>
      </dsp:nvSpPr>
      <dsp:spPr>
        <a:xfrm>
          <a:off x="1057183" y="1145944"/>
          <a:ext cx="102828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en-GB" sz="2200" b="1" kern="1200"/>
            <a:t>Data held on new clients who completed a debt advice session with StepChange in 2023 </a:t>
          </a:r>
          <a:r>
            <a:rPr lang="en-GB" sz="2200" kern="1200"/>
            <a:t>– 183,403 clients. </a:t>
          </a:r>
          <a:endParaRPr lang="en-US" sz="2200" kern="1200"/>
        </a:p>
      </dsp:txBody>
      <dsp:txXfrm>
        <a:off x="1057183" y="1145944"/>
        <a:ext cx="10282816" cy="915310"/>
      </dsp:txXfrm>
    </dsp:sp>
    <dsp:sp modelId="{3442262F-9770-47BC-974C-AECF99DA4D82}">
      <dsp:nvSpPr>
        <dsp:cNvPr id="0" name=""/>
        <dsp:cNvSpPr/>
      </dsp:nvSpPr>
      <dsp:spPr>
        <a:xfrm>
          <a:off x="0" y="2290082"/>
          <a:ext cx="113400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38624E-E35A-412C-9787-A00AF4874B58}">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810C88F-374E-4CD4-9123-75FEC210CD69}">
      <dsp:nvSpPr>
        <dsp:cNvPr id="0" name=""/>
        <dsp:cNvSpPr/>
      </dsp:nvSpPr>
      <dsp:spPr>
        <a:xfrm>
          <a:off x="1057183" y="2290082"/>
          <a:ext cx="102828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en-GB" sz="2200" b="1" kern="1200"/>
            <a:t>Nationally representative polling commissioned from YouGov </a:t>
          </a:r>
          <a:r>
            <a:rPr lang="en-GB" sz="2200" kern="1200"/>
            <a:t>into possible policy interventions around council tax collection. </a:t>
          </a:r>
          <a:endParaRPr lang="en-US" sz="2200" kern="1200"/>
        </a:p>
      </dsp:txBody>
      <dsp:txXfrm>
        <a:off x="1057183" y="2290082"/>
        <a:ext cx="10282816" cy="915310"/>
      </dsp:txXfrm>
    </dsp:sp>
    <dsp:sp modelId="{F8809FA3-95BC-4DC6-8689-641B2CB548F2}">
      <dsp:nvSpPr>
        <dsp:cNvPr id="0" name=""/>
        <dsp:cNvSpPr/>
      </dsp:nvSpPr>
      <dsp:spPr>
        <a:xfrm>
          <a:off x="0" y="3434221"/>
          <a:ext cx="113400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A91D09-77A5-42FD-8C0A-5CA296B8BC79}">
      <dsp:nvSpPr>
        <dsp:cNvPr id="0" name=""/>
        <dsp:cNvSpPr/>
      </dsp:nvSpPr>
      <dsp:spPr>
        <a:xfrm>
          <a:off x="276881" y="3640166"/>
          <a:ext cx="503420" cy="503420"/>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712739E-A388-43BE-AB47-65D18681D547}">
      <dsp:nvSpPr>
        <dsp:cNvPr id="0" name=""/>
        <dsp:cNvSpPr/>
      </dsp:nvSpPr>
      <dsp:spPr>
        <a:xfrm>
          <a:off x="1057183" y="3434221"/>
          <a:ext cx="102828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90000"/>
            </a:lnSpc>
            <a:spcBef>
              <a:spcPct val="0"/>
            </a:spcBef>
            <a:spcAft>
              <a:spcPct val="35000"/>
            </a:spcAft>
            <a:buNone/>
          </a:pPr>
          <a:r>
            <a:rPr lang="en-GB" sz="2200" b="1" kern="1200"/>
            <a:t>Four in-depth interviews with StepChange debt advisors who have regular engagement with clients who have council tax arrears </a:t>
          </a:r>
          <a:r>
            <a:rPr lang="en-GB" sz="2200" kern="1200"/>
            <a:t>in August 2024.</a:t>
          </a:r>
          <a:endParaRPr lang="en-US" sz="2200" kern="1200"/>
        </a:p>
      </dsp:txBody>
      <dsp:txXfrm>
        <a:off x="1057183" y="3434221"/>
        <a:ext cx="10282816" cy="915310"/>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A9AC650-B4A3-D51D-87BA-F8D59594C5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04EB3C7A-C7AE-8994-0D59-AD221412B14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A820E77-AC48-4E4F-8C89-498ADAF5F0E6}" type="datetimeFigureOut">
              <a:rPr lang="en-GB" smtClean="0"/>
              <a:t>10/03/2026</a:t>
            </a:fld>
            <a:endParaRPr lang="en-GB"/>
          </a:p>
        </p:txBody>
      </p:sp>
      <p:sp>
        <p:nvSpPr>
          <p:cNvPr id="4" name="Footer Placeholder 3">
            <a:extLst>
              <a:ext uri="{FF2B5EF4-FFF2-40B4-BE49-F238E27FC236}">
                <a16:creationId xmlns:a16="http://schemas.microsoft.com/office/drawing/2014/main" id="{FFE4589C-C744-0612-29D0-6D0274CC38F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89406439-E856-E8CC-E7DD-6412CC77F7D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041696F-4433-4BF1-9F14-0855C4C4C6DF}" type="slidenum">
              <a:rPr lang="en-GB" smtClean="0"/>
              <a:t>‹#›</a:t>
            </a:fld>
            <a:endParaRPr lang="en-GB"/>
          </a:p>
        </p:txBody>
      </p:sp>
    </p:spTree>
    <p:extLst>
      <p:ext uri="{BB962C8B-B14F-4D97-AF65-F5344CB8AC3E}">
        <p14:creationId xmlns:p14="http://schemas.microsoft.com/office/powerpoint/2010/main" val="821148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9F03ED-D111-4B44-9ACD-1A12A4DE2C17}" type="datetimeFigureOut">
              <a:rPr lang="en-GB" smtClean="0"/>
              <a:t>10/03/2026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99B67E-FCAE-4BDD-B0E5-7BAC3EB039F2}" type="slidenum">
              <a:rPr lang="en-GB" smtClean="0"/>
              <a:t>‹#›</a:t>
            </a:fld>
            <a:endParaRPr lang="en-GB"/>
          </a:p>
        </p:txBody>
      </p:sp>
    </p:spTree>
    <p:extLst>
      <p:ext uri="{BB962C8B-B14F-4D97-AF65-F5344CB8AC3E}">
        <p14:creationId xmlns:p14="http://schemas.microsoft.com/office/powerpoint/2010/main" val="1042649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899B67E-FCAE-4BDD-B0E5-7BAC3EB039F2}" type="slidenum">
              <a:rPr lang="en-GB" smtClean="0"/>
              <a:t>1</a:t>
            </a:fld>
            <a:endParaRPr lang="en-GB"/>
          </a:p>
        </p:txBody>
      </p:sp>
    </p:spTree>
    <p:extLst>
      <p:ext uri="{BB962C8B-B14F-4D97-AF65-F5344CB8AC3E}">
        <p14:creationId xmlns:p14="http://schemas.microsoft.com/office/powerpoint/2010/main" val="763319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F899B67E-FCAE-4BDD-B0E5-7BAC3EB039F2}" type="slidenum">
              <a:rPr lang="en-GB" smtClean="0"/>
              <a:t>11</a:t>
            </a:fld>
            <a:endParaRPr lang="en-GB"/>
          </a:p>
        </p:txBody>
      </p:sp>
    </p:spTree>
    <p:extLst>
      <p:ext uri="{BB962C8B-B14F-4D97-AF65-F5344CB8AC3E}">
        <p14:creationId xmlns:p14="http://schemas.microsoft.com/office/powerpoint/2010/main" val="1231527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899B67E-FCAE-4BDD-B0E5-7BAC3EB039F2}" type="slidenum">
              <a:rPr lang="en-GB" smtClean="0"/>
              <a:t>12</a:t>
            </a:fld>
            <a:endParaRPr lang="en-GB"/>
          </a:p>
        </p:txBody>
      </p:sp>
    </p:spTree>
    <p:extLst>
      <p:ext uri="{BB962C8B-B14F-4D97-AF65-F5344CB8AC3E}">
        <p14:creationId xmlns:p14="http://schemas.microsoft.com/office/powerpoint/2010/main" val="3233665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sz="1200" dirty="0">
              <a:solidFill>
                <a:schemeClr val="tx2"/>
              </a:solidFill>
            </a:endParaRPr>
          </a:p>
          <a:p>
            <a:endParaRPr lang="en-GB" dirty="0"/>
          </a:p>
        </p:txBody>
      </p:sp>
      <p:sp>
        <p:nvSpPr>
          <p:cNvPr id="4" name="Slide Number Placeholder 3"/>
          <p:cNvSpPr>
            <a:spLocks noGrp="1"/>
          </p:cNvSpPr>
          <p:nvPr>
            <p:ph type="sldNum" sz="quarter" idx="5"/>
          </p:nvPr>
        </p:nvSpPr>
        <p:spPr/>
        <p:txBody>
          <a:bodyPr/>
          <a:lstStyle/>
          <a:p>
            <a:fld id="{F899B67E-FCAE-4BDD-B0E5-7BAC3EB039F2}" type="slidenum">
              <a:rPr lang="en-GB" smtClean="0"/>
              <a:t>13</a:t>
            </a:fld>
            <a:endParaRPr lang="en-GB"/>
          </a:p>
        </p:txBody>
      </p:sp>
    </p:spTree>
    <p:extLst>
      <p:ext uri="{BB962C8B-B14F-4D97-AF65-F5344CB8AC3E}">
        <p14:creationId xmlns:p14="http://schemas.microsoft.com/office/powerpoint/2010/main" val="3664298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One thing we found interesting, and you can see from the fluctuations on the chart, is that there’s no singular touchpoint that appears to be driving significant engagement with local authorities.</a:t>
            </a:r>
          </a:p>
          <a:p>
            <a:endParaRPr lang="en-GB"/>
          </a:p>
          <a:p>
            <a:r>
              <a:rPr lang="en-GB"/>
              <a:t>About group who didn’t communicate - We know that engagement can be a big challenge for local authorities when seeking to communicate with residents in financial difficulty… What’s quite telling…</a:t>
            </a:r>
          </a:p>
        </p:txBody>
      </p:sp>
      <p:sp>
        <p:nvSpPr>
          <p:cNvPr id="4" name="Slide Number Placeholder 3"/>
          <p:cNvSpPr>
            <a:spLocks noGrp="1"/>
          </p:cNvSpPr>
          <p:nvPr>
            <p:ph type="sldNum" sz="quarter" idx="5"/>
          </p:nvPr>
        </p:nvSpPr>
        <p:spPr/>
        <p:txBody>
          <a:bodyPr/>
          <a:lstStyle/>
          <a:p>
            <a:fld id="{F899B67E-FCAE-4BDD-B0E5-7BAC3EB039F2}" type="slidenum">
              <a:rPr lang="en-GB" smtClean="0"/>
              <a:t>14</a:t>
            </a:fld>
            <a:endParaRPr lang="en-GB"/>
          </a:p>
        </p:txBody>
      </p:sp>
    </p:spTree>
    <p:extLst>
      <p:ext uri="{BB962C8B-B14F-4D97-AF65-F5344CB8AC3E}">
        <p14:creationId xmlns:p14="http://schemas.microsoft.com/office/powerpoint/2010/main" val="3463883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What we saw from our survey was that…</a:t>
            </a:r>
            <a:br>
              <a:rPr lang="en-GB"/>
            </a:br>
            <a:endParaRPr lang="en-GB"/>
          </a:p>
        </p:txBody>
      </p:sp>
      <p:sp>
        <p:nvSpPr>
          <p:cNvPr id="4" name="Slide Number Placeholder 3"/>
          <p:cNvSpPr>
            <a:spLocks noGrp="1"/>
          </p:cNvSpPr>
          <p:nvPr>
            <p:ph type="sldNum" sz="quarter" idx="5"/>
          </p:nvPr>
        </p:nvSpPr>
        <p:spPr/>
        <p:txBody>
          <a:bodyPr/>
          <a:lstStyle/>
          <a:p>
            <a:fld id="{F899B67E-FCAE-4BDD-B0E5-7BAC3EB039F2}" type="slidenum">
              <a:rPr lang="en-GB" smtClean="0"/>
              <a:t>15</a:t>
            </a:fld>
            <a:endParaRPr lang="en-GB"/>
          </a:p>
        </p:txBody>
      </p:sp>
    </p:spTree>
    <p:extLst>
      <p:ext uri="{BB962C8B-B14F-4D97-AF65-F5344CB8AC3E}">
        <p14:creationId xmlns:p14="http://schemas.microsoft.com/office/powerpoint/2010/main" val="12049806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41775-9466-C52E-A8A0-1DF8CAF376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CF1A00-C33E-8DFF-34C0-1A3684A4E9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87463D-6531-34E3-A4BD-E6AEA57A0C8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9F6F495-9A49-3264-CD58-F96A58856DC7}"/>
              </a:ext>
            </a:extLst>
          </p:cNvPr>
          <p:cNvSpPr>
            <a:spLocks noGrp="1"/>
          </p:cNvSpPr>
          <p:nvPr>
            <p:ph type="sldNum" sz="quarter" idx="5"/>
          </p:nvPr>
        </p:nvSpPr>
        <p:spPr/>
        <p:txBody>
          <a:bodyPr/>
          <a:lstStyle/>
          <a:p>
            <a:fld id="{F899B67E-FCAE-4BDD-B0E5-7BAC3EB039F2}" type="slidenum">
              <a:rPr lang="en-GB" smtClean="0"/>
              <a:t>16</a:t>
            </a:fld>
            <a:endParaRPr lang="en-GB"/>
          </a:p>
        </p:txBody>
      </p:sp>
    </p:spTree>
    <p:extLst>
      <p:ext uri="{BB962C8B-B14F-4D97-AF65-F5344CB8AC3E}">
        <p14:creationId xmlns:p14="http://schemas.microsoft.com/office/powerpoint/2010/main" val="3568979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899B67E-FCAE-4BDD-B0E5-7BAC3EB039F2}" type="slidenum">
              <a:rPr lang="en-GB" smtClean="0"/>
              <a:t>17</a:t>
            </a:fld>
            <a:endParaRPr lang="en-GB"/>
          </a:p>
        </p:txBody>
      </p:sp>
    </p:spTree>
    <p:extLst>
      <p:ext uri="{BB962C8B-B14F-4D97-AF65-F5344CB8AC3E}">
        <p14:creationId xmlns:p14="http://schemas.microsoft.com/office/powerpoint/2010/main" val="42017624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shape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Clients Advised</a:t>
            </a:r>
            <a:endParaRPr dirty="0"/>
          </a:p>
          <a:p>
            <a:r>
              <a:rPr b="0" dirty="0"/>
              <a:t>No alt text provided</a:t>
            </a:r>
            <a:endParaRPr dirty="0"/>
          </a:p>
          <a:p>
            <a:endParaRPr dirty="0"/>
          </a:p>
          <a:p>
            <a:r>
              <a:rPr b="1" dirty="0"/>
              <a:t>Value Advised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Multiple Local Authorities</a:t>
            </a:r>
            <a:endParaRPr dirty="0"/>
          </a:p>
          <a:p>
            <a:r>
              <a:rPr b="0" dirty="0"/>
              <a:t>No alt text provided</a:t>
            </a:r>
            <a:endParaRPr dirty="0"/>
          </a:p>
          <a:p>
            <a:endParaRPr dirty="0"/>
          </a:p>
          <a:p>
            <a:r>
              <a:rPr b="1" dirty="0"/>
              <a:t>Last Updated:</a:t>
            </a:r>
            <a:endParaRPr dirty="0"/>
          </a:p>
          <a:p>
            <a:r>
              <a:rPr b="0" dirty="0"/>
              <a:t>No alt text provided</a:t>
            </a:r>
            <a:endParaRPr dirty="0"/>
          </a:p>
          <a:p>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shape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Debt Types</a:t>
            </a:r>
            <a:endParaRPr dirty="0"/>
          </a:p>
          <a:p>
            <a:r>
              <a:rPr b="0" dirty="0"/>
              <a:t>No alt text provided</a:t>
            </a:r>
            <a:endParaRPr dirty="0"/>
          </a:p>
          <a:p>
            <a:endParaRPr dirty="0"/>
          </a:p>
          <a:p>
            <a:r>
              <a:rPr b="1" dirty="0"/>
              <a:t>Clients with a debt (Top 5)</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Vulnerable Clients</a:t>
            </a:r>
            <a:endParaRPr dirty="0"/>
          </a:p>
          <a:p>
            <a:r>
              <a:rPr b="0" dirty="0"/>
              <a:t>No alt text provided</a:t>
            </a:r>
            <a:endParaRPr dirty="0"/>
          </a:p>
          <a:p>
            <a:endParaRPr dirty="0"/>
          </a:p>
          <a:p>
            <a:r>
              <a:rPr b="1" dirty="0"/>
              <a:t>cardVisual</a:t>
            </a:r>
            <a:endParaRPr dirty="0"/>
          </a:p>
          <a:p>
            <a:r>
              <a:rPr b="0" dirty="0"/>
              <a:t>No alt text provided</a:t>
            </a:r>
            <a:endParaRPr dirty="0"/>
          </a:p>
          <a:p>
            <a:endParaRPr dirty="0"/>
          </a:p>
          <a:p>
            <a:r>
              <a:rPr b="1" dirty="0"/>
              <a:t>cardVisual</a:t>
            </a:r>
            <a:endParaRPr dirty="0"/>
          </a:p>
          <a:p>
            <a:r>
              <a:rPr b="0" dirty="0"/>
              <a:t>No alt text provided</a:t>
            </a:r>
            <a:endParaRPr dirty="0"/>
          </a:p>
          <a:p>
            <a:endParaRPr dirty="0"/>
          </a:p>
          <a:p>
            <a:r>
              <a:rPr b="1" dirty="0"/>
              <a:t>cardVisual</a:t>
            </a:r>
            <a:endParaRPr dirty="0"/>
          </a:p>
          <a:p>
            <a:r>
              <a:rPr b="0" dirty="0"/>
              <a:t>No alt text provided</a:t>
            </a:r>
            <a:endParaRPr dirty="0"/>
          </a:p>
          <a:p>
            <a:endParaRPr dirty="0"/>
          </a:p>
          <a:p>
            <a:r>
              <a:rPr b="1" dirty="0"/>
              <a:t>cardVisual</a:t>
            </a:r>
            <a:endParaRPr dirty="0"/>
          </a:p>
          <a:p>
            <a:r>
              <a:rPr b="0" dirty="0"/>
              <a:t>No alt text provided</a:t>
            </a:r>
            <a:endParaRPr dirty="0"/>
          </a:p>
          <a:p>
            <a:endParaRPr dirty="0"/>
          </a:p>
          <a:p>
            <a:r>
              <a:rPr b="1" dirty="0"/>
              <a:t>Multiple Local Authorities</a:t>
            </a:r>
            <a:endParaRPr dirty="0"/>
          </a:p>
          <a:p>
            <a:r>
              <a:rPr b="0" dirty="0"/>
              <a:t>No alt text provided</a:t>
            </a:r>
            <a:endParaRPr dirty="0"/>
          </a:p>
          <a:p>
            <a:endParaRPr dirty="0"/>
          </a:p>
          <a:p>
            <a:r>
              <a:rPr b="1" dirty="0"/>
              <a:t>Last Updated:</a:t>
            </a:r>
            <a:endParaRPr dirty="0"/>
          </a:p>
          <a:p>
            <a:r>
              <a:rPr b="0" dirty="0"/>
              <a:t>No alt text provided</a:t>
            </a:r>
            <a:endParaRPr dirty="0"/>
          </a:p>
          <a:p>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899B67E-FCAE-4BDD-B0E5-7BAC3EB039F2}" type="slidenum">
              <a:rPr lang="en-GB" smtClean="0"/>
              <a:t>2</a:t>
            </a:fld>
            <a:endParaRPr lang="en-GB"/>
          </a:p>
        </p:txBody>
      </p:sp>
    </p:spTree>
    <p:extLst>
      <p:ext uri="{BB962C8B-B14F-4D97-AF65-F5344CB8AC3E}">
        <p14:creationId xmlns:p14="http://schemas.microsoft.com/office/powerpoint/2010/main" val="459301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F3A6C-E41A-F506-CEE4-C4EB264547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4D3612-FEB2-B9DB-4EE2-00A5C28180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39071F-17ED-58DD-C2CC-07816D92448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69DC75A-301A-0D3B-6856-8047E98B9430}"/>
              </a:ext>
            </a:extLst>
          </p:cNvPr>
          <p:cNvSpPr>
            <a:spLocks noGrp="1"/>
          </p:cNvSpPr>
          <p:nvPr>
            <p:ph type="sldNum" sz="quarter" idx="5"/>
          </p:nvPr>
        </p:nvSpPr>
        <p:spPr/>
        <p:txBody>
          <a:bodyPr/>
          <a:lstStyle/>
          <a:p>
            <a:fld id="{F899B67E-FCAE-4BDD-B0E5-7BAC3EB039F2}" type="slidenum">
              <a:rPr lang="en-GB" smtClean="0"/>
              <a:t>3</a:t>
            </a:fld>
            <a:endParaRPr lang="en-GB"/>
          </a:p>
        </p:txBody>
      </p:sp>
    </p:spTree>
    <p:extLst>
      <p:ext uri="{BB962C8B-B14F-4D97-AF65-F5344CB8AC3E}">
        <p14:creationId xmlns:p14="http://schemas.microsoft.com/office/powerpoint/2010/main" val="1519235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84863-E4D1-B3CC-AFC0-6379B85F49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FDAE53-9F09-DC1E-427C-D3906FE74F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795E75-8EC3-228E-861E-921119A9E40D}"/>
              </a:ext>
            </a:extLst>
          </p:cNvPr>
          <p:cNvSpPr>
            <a:spLocks noGrp="1"/>
          </p:cNvSpPr>
          <p:nvPr>
            <p:ph type="body" idx="1"/>
          </p:nvPr>
        </p:nvSpPr>
        <p:spPr/>
        <p:txBody>
          <a:bodyPr/>
          <a:lstStyle/>
          <a:p>
            <a:pPr marL="0" lvl="0" indent="0">
              <a:buFont typeface="Arial" panose="020B0604020202020204" pitchFamily="34" charset="0"/>
              <a:buNone/>
              <a:defRPr/>
            </a:pPr>
            <a:endParaRPr lang="en-GB"/>
          </a:p>
        </p:txBody>
      </p:sp>
      <p:sp>
        <p:nvSpPr>
          <p:cNvPr id="4" name="Slide Number Placeholder 3">
            <a:extLst>
              <a:ext uri="{FF2B5EF4-FFF2-40B4-BE49-F238E27FC236}">
                <a16:creationId xmlns:a16="http://schemas.microsoft.com/office/drawing/2014/main" id="{044A46AD-CF05-376A-AEC3-19D1034FD3A2}"/>
              </a:ext>
            </a:extLst>
          </p:cNvPr>
          <p:cNvSpPr>
            <a:spLocks noGrp="1"/>
          </p:cNvSpPr>
          <p:nvPr>
            <p:ph type="sldNum" sz="quarter" idx="5"/>
          </p:nvPr>
        </p:nvSpPr>
        <p:spPr/>
        <p:txBody>
          <a:bodyPr/>
          <a:lstStyle/>
          <a:p>
            <a:fld id="{F899B67E-FCAE-4BDD-B0E5-7BAC3EB039F2}" type="slidenum">
              <a:rPr lang="en-GB" smtClean="0"/>
              <a:t>4</a:t>
            </a:fld>
            <a:endParaRPr lang="en-GB"/>
          </a:p>
        </p:txBody>
      </p:sp>
    </p:spTree>
    <p:extLst>
      <p:ext uri="{BB962C8B-B14F-4D97-AF65-F5344CB8AC3E}">
        <p14:creationId xmlns:p14="http://schemas.microsoft.com/office/powerpoint/2010/main" val="1123703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899B67E-FCAE-4BDD-B0E5-7BAC3EB039F2}" type="slidenum">
              <a:rPr lang="en-GB" smtClean="0"/>
              <a:t>6</a:t>
            </a:fld>
            <a:endParaRPr lang="en-GB"/>
          </a:p>
        </p:txBody>
      </p:sp>
    </p:spTree>
    <p:extLst>
      <p:ext uri="{BB962C8B-B14F-4D97-AF65-F5344CB8AC3E}">
        <p14:creationId xmlns:p14="http://schemas.microsoft.com/office/powerpoint/2010/main" val="4213011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CF9FA-542A-ECD5-F479-0E9424AF5C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48708F-C614-3B36-A988-E4E1996F1B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5D3261-3957-7423-1506-51ED298342EF}"/>
              </a:ext>
            </a:extLst>
          </p:cNvPr>
          <p:cNvSpPr>
            <a:spLocks noGrp="1"/>
          </p:cNvSpPr>
          <p:nvPr>
            <p:ph type="body" idx="1"/>
          </p:nvPr>
        </p:nvSpPr>
        <p:spPr/>
        <p:txBody>
          <a:bodyPr/>
          <a:lstStyle/>
          <a:p>
            <a:pPr rtl="0"/>
            <a:endParaRPr lang="en-GB" b="0">
              <a:effectLst/>
            </a:endParaRPr>
          </a:p>
          <a:p>
            <a:pPr rtl="0"/>
            <a:endParaRPr lang="en-GB" sz="1200" b="0" i="0" u="none" strike="noStrike" kern="1200">
              <a:solidFill>
                <a:schemeClr val="tx1"/>
              </a:solidFill>
              <a:effectLst/>
              <a:latin typeface="+mn-lt"/>
              <a:ea typeface="+mn-ea"/>
              <a:cs typeface="+mn-cs"/>
            </a:endParaRPr>
          </a:p>
          <a:p>
            <a:pPr rtl="0"/>
            <a:endParaRPr lang="en-GB" b="0">
              <a:effectLst/>
            </a:endParaRPr>
          </a:p>
          <a:p>
            <a:br>
              <a:rPr lang="en-GB"/>
            </a:br>
            <a:endParaRPr lang="en-GB"/>
          </a:p>
        </p:txBody>
      </p:sp>
      <p:sp>
        <p:nvSpPr>
          <p:cNvPr id="4" name="Slide Number Placeholder 3">
            <a:extLst>
              <a:ext uri="{FF2B5EF4-FFF2-40B4-BE49-F238E27FC236}">
                <a16:creationId xmlns:a16="http://schemas.microsoft.com/office/drawing/2014/main" id="{8046DA8E-3A42-D8E7-36C4-FFEF157CF6B2}"/>
              </a:ext>
            </a:extLst>
          </p:cNvPr>
          <p:cNvSpPr>
            <a:spLocks noGrp="1"/>
          </p:cNvSpPr>
          <p:nvPr>
            <p:ph type="sldNum" sz="quarter" idx="5"/>
          </p:nvPr>
        </p:nvSpPr>
        <p:spPr/>
        <p:txBody>
          <a:bodyPr/>
          <a:lstStyle/>
          <a:p>
            <a:fld id="{F899B67E-FCAE-4BDD-B0E5-7BAC3EB039F2}" type="slidenum">
              <a:rPr lang="en-GB" smtClean="0"/>
              <a:t>7</a:t>
            </a:fld>
            <a:endParaRPr lang="en-GB"/>
          </a:p>
        </p:txBody>
      </p:sp>
    </p:spTree>
    <p:extLst>
      <p:ext uri="{BB962C8B-B14F-4D97-AF65-F5344CB8AC3E}">
        <p14:creationId xmlns:p14="http://schemas.microsoft.com/office/powerpoint/2010/main" val="3157809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67A35-8D72-7926-EFED-BD5BA3E182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E53520-EE52-DF3F-561E-5FF6AC6291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F4DE47-3A84-E522-7781-667E31B612E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2FF390C-F08D-E7A1-C854-C4EE7C556664}"/>
              </a:ext>
            </a:extLst>
          </p:cNvPr>
          <p:cNvSpPr>
            <a:spLocks noGrp="1"/>
          </p:cNvSpPr>
          <p:nvPr>
            <p:ph type="sldNum" sz="quarter" idx="5"/>
          </p:nvPr>
        </p:nvSpPr>
        <p:spPr/>
        <p:txBody>
          <a:bodyPr/>
          <a:lstStyle/>
          <a:p>
            <a:fld id="{F899B67E-FCAE-4BDD-B0E5-7BAC3EB039F2}" type="slidenum">
              <a:rPr lang="en-GB" smtClean="0"/>
              <a:t>8</a:t>
            </a:fld>
            <a:endParaRPr lang="en-GB"/>
          </a:p>
        </p:txBody>
      </p:sp>
    </p:spTree>
    <p:extLst>
      <p:ext uri="{BB962C8B-B14F-4D97-AF65-F5344CB8AC3E}">
        <p14:creationId xmlns:p14="http://schemas.microsoft.com/office/powerpoint/2010/main" val="502548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899B67E-FCAE-4BDD-B0E5-7BAC3EB039F2}" type="slidenum">
              <a:rPr lang="en-GB" smtClean="0"/>
              <a:t>9</a:t>
            </a:fld>
            <a:endParaRPr lang="en-GB"/>
          </a:p>
        </p:txBody>
      </p:sp>
    </p:spTree>
    <p:extLst>
      <p:ext uri="{BB962C8B-B14F-4D97-AF65-F5344CB8AC3E}">
        <p14:creationId xmlns:p14="http://schemas.microsoft.com/office/powerpoint/2010/main" val="264795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899B67E-FCAE-4BDD-B0E5-7BAC3EB039F2}" type="slidenum">
              <a:rPr lang="en-GB" smtClean="0"/>
              <a:t>10</a:t>
            </a:fld>
            <a:endParaRPr lang="en-GB"/>
          </a:p>
        </p:txBody>
      </p:sp>
    </p:spTree>
    <p:extLst>
      <p:ext uri="{BB962C8B-B14F-4D97-AF65-F5344CB8AC3E}">
        <p14:creationId xmlns:p14="http://schemas.microsoft.com/office/powerpoint/2010/main" val="39586017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28.png"/><Relationship Id="rId4" Type="http://schemas.openxmlformats.org/officeDocument/2006/relationships/image" Target="../media/image27.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28.png"/><Relationship Id="rId4" Type="http://schemas.openxmlformats.org/officeDocument/2006/relationships/image" Target="../media/image29.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7.jpeg"/><Relationship Id="rId1" Type="http://schemas.openxmlformats.org/officeDocument/2006/relationships/slideMaster" Target="../slideMasters/slideMaster1.xml"/><Relationship Id="rId4" Type="http://schemas.openxmlformats.org/officeDocument/2006/relationships/image" Target="../media/image29.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2.png"/><Relationship Id="rId4" Type="http://schemas.openxmlformats.org/officeDocument/2006/relationships/image" Target="../media/image31.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2.png"/><Relationship Id="rId2" Type="http://schemas.openxmlformats.org/officeDocument/2006/relationships/image" Target="../media/image33.jpe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36.png"/><Relationship Id="rId4" Type="http://schemas.openxmlformats.org/officeDocument/2006/relationships/image" Target="../media/image3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Master" Target="../slideMasters/slideMaster1.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1">
    <p:bg>
      <p:bgRef idx="1001">
        <a:schemeClr val="bg2"/>
      </p:bgRef>
    </p:bg>
    <p:spTree>
      <p:nvGrpSpPr>
        <p:cNvPr id="1" name=""/>
        <p:cNvGrpSpPr/>
        <p:nvPr/>
      </p:nvGrpSpPr>
      <p:grpSpPr>
        <a:xfrm>
          <a:off x="0" y="0"/>
          <a:ext cx="0" cy="0"/>
          <a:chOff x="0" y="0"/>
          <a:chExt cx="0" cy="0"/>
        </a:xfrm>
      </p:grpSpPr>
      <p:pic>
        <p:nvPicPr>
          <p:cNvPr id="8" name="Picture 7" descr="StepChange Logo">
            <a:extLst>
              <a:ext uri="{FF2B5EF4-FFF2-40B4-BE49-F238E27FC236}">
                <a16:creationId xmlns:a16="http://schemas.microsoft.com/office/drawing/2014/main" id="{84DCB47C-2819-D063-B20B-5D6AFF0589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1293" y="5059187"/>
            <a:ext cx="2674425" cy="1051893"/>
          </a:xfrm>
          <a:prstGeom prst="rect">
            <a:avLst/>
          </a:prstGeom>
        </p:spPr>
      </p:pic>
      <p:pic>
        <p:nvPicPr>
          <p:cNvPr id="10" name="Picture 9" descr="A drawing of a hand holding a coin">
            <a:extLst>
              <a:ext uri="{FF2B5EF4-FFF2-40B4-BE49-F238E27FC236}">
                <a16:creationId xmlns:a16="http://schemas.microsoft.com/office/drawing/2014/main" id="{411FDABB-EDB4-F34A-4ED0-474B3DAA4CF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60674" y="221673"/>
            <a:ext cx="6414655" cy="6414654"/>
          </a:xfrm>
          <a:prstGeom prst="rect">
            <a:avLst/>
          </a:prstGeom>
        </p:spPr>
      </p:pic>
      <p:sp>
        <p:nvSpPr>
          <p:cNvPr id="3" name="Title 1">
            <a:extLst>
              <a:ext uri="{FF2B5EF4-FFF2-40B4-BE49-F238E27FC236}">
                <a16:creationId xmlns:a16="http://schemas.microsoft.com/office/drawing/2014/main" id="{248A9572-C618-DB30-07DC-9218B5D84763}"/>
              </a:ext>
            </a:extLst>
          </p:cNvPr>
          <p:cNvSpPr>
            <a:spLocks noGrp="1"/>
          </p:cNvSpPr>
          <p:nvPr>
            <p:ph type="ctrTitle"/>
          </p:nvPr>
        </p:nvSpPr>
        <p:spPr>
          <a:xfrm>
            <a:off x="972000" y="1942106"/>
            <a:ext cx="5400000" cy="2973788"/>
          </a:xfrm>
        </p:spPr>
        <p:txBody>
          <a:bodyPr anchor="ctr">
            <a:normAutofit/>
          </a:bodyPr>
          <a:lstStyle>
            <a:lvl1pPr algn="l">
              <a:lnSpc>
                <a:spcPct val="100000"/>
              </a:lnSpc>
              <a:defRPr sz="5000" b="1"/>
            </a:lvl1pPr>
          </a:lstStyle>
          <a:p>
            <a:r>
              <a:rPr lang="en-US"/>
              <a:t>Click to edit Master title style</a:t>
            </a:r>
            <a:endParaRPr lang="en-GB"/>
          </a:p>
        </p:txBody>
      </p:sp>
    </p:spTree>
    <p:extLst>
      <p:ext uri="{BB962C8B-B14F-4D97-AF65-F5344CB8AC3E}">
        <p14:creationId xmlns:p14="http://schemas.microsoft.com/office/powerpoint/2010/main" val="99865191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Slide Option 4">
    <p:bg>
      <p:bgPr>
        <a:solidFill>
          <a:schemeClr val="accent2"/>
        </a:solidFill>
        <a:effectLst/>
      </p:bgPr>
    </p:bg>
    <p:spTree>
      <p:nvGrpSpPr>
        <p:cNvPr id="1" name=""/>
        <p:cNvGrpSpPr/>
        <p:nvPr/>
      </p:nvGrpSpPr>
      <p:grpSpPr>
        <a:xfrm>
          <a:off x="0" y="0"/>
          <a:ext cx="0" cy="0"/>
          <a:chOff x="0" y="0"/>
          <a:chExt cx="0" cy="0"/>
        </a:xfrm>
      </p:grpSpPr>
      <p:pic>
        <p:nvPicPr>
          <p:cNvPr id="4" name="Picture 3" descr="A set of scales, with a warning sign on the display, that is overloaded with mail">
            <a:extLst>
              <a:ext uri="{FF2B5EF4-FFF2-40B4-BE49-F238E27FC236}">
                <a16:creationId xmlns:a16="http://schemas.microsoft.com/office/drawing/2014/main" id="{B6612301-6B28-2AF6-039A-D9968A50F3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819000"/>
            <a:ext cx="5220000" cy="5220000"/>
          </a:xfrm>
          <a:prstGeom prst="rect">
            <a:avLst/>
          </a:prstGeom>
        </p:spPr>
      </p:pic>
      <p:sp>
        <p:nvSpPr>
          <p:cNvPr id="9" name="Content Placeholder 2">
            <a:extLst>
              <a:ext uri="{FF2B5EF4-FFF2-40B4-BE49-F238E27FC236}">
                <a16:creationId xmlns:a16="http://schemas.microsoft.com/office/drawing/2014/main" id="{4296B3C6-8BD3-847B-C0AB-0E8F3AABF208}"/>
              </a:ext>
            </a:extLst>
          </p:cNvPr>
          <p:cNvSpPr>
            <a:spLocks noGrp="1"/>
          </p:cNvSpPr>
          <p:nvPr>
            <p:ph idx="1"/>
          </p:nvPr>
        </p:nvSpPr>
        <p:spPr>
          <a:xfrm>
            <a:off x="972000" y="4030866"/>
            <a:ext cx="4680000" cy="1800000"/>
          </a:xfrm>
        </p:spPr>
        <p:txBody>
          <a:bodyPr>
            <a:noAutofit/>
          </a:bodyPr>
          <a:lstStyle>
            <a:lvl1pPr>
              <a:defRPr sz="1600">
                <a:solidFill>
                  <a:schemeClr val="bg1"/>
                </a:solidFill>
              </a:defRPr>
            </a:lvl1pPr>
            <a:lvl2pPr marL="360346" indent="0">
              <a:buNone/>
              <a:defRPr/>
            </a:lvl2pPr>
          </a:lstStyle>
          <a:p>
            <a:pPr lvl="0"/>
            <a:r>
              <a:rPr lang="en-US"/>
              <a:t>Click to edit Master text styles</a:t>
            </a:r>
          </a:p>
        </p:txBody>
      </p:sp>
      <p:pic>
        <p:nvPicPr>
          <p:cNvPr id="2" name="Picture 1" descr="StepChange Logo">
            <a:extLst>
              <a:ext uri="{FF2B5EF4-FFF2-40B4-BE49-F238E27FC236}">
                <a16:creationId xmlns:a16="http://schemas.microsoft.com/office/drawing/2014/main" id="{945B5C8F-EC0F-6FAD-62ED-C757C7FB237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6000" y="252000"/>
            <a:ext cx="1281600" cy="504383"/>
          </a:xfrm>
          <a:prstGeom prst="rect">
            <a:avLst/>
          </a:prstGeom>
        </p:spPr>
      </p:pic>
      <p:sp>
        <p:nvSpPr>
          <p:cNvPr id="3" name="Title 1">
            <a:extLst>
              <a:ext uri="{FF2B5EF4-FFF2-40B4-BE49-F238E27FC236}">
                <a16:creationId xmlns:a16="http://schemas.microsoft.com/office/drawing/2014/main" id="{2CD3EACC-2883-F239-9E88-5F83E188FDDA}"/>
              </a:ext>
            </a:extLst>
          </p:cNvPr>
          <p:cNvSpPr>
            <a:spLocks noGrp="1"/>
          </p:cNvSpPr>
          <p:nvPr>
            <p:ph type="title"/>
          </p:nvPr>
        </p:nvSpPr>
        <p:spPr>
          <a:xfrm>
            <a:off x="972000" y="1080971"/>
            <a:ext cx="4680000" cy="2608406"/>
          </a:xfrm>
        </p:spPr>
        <p:txBody>
          <a:bodyPr>
            <a:noAutofit/>
          </a:bodyPr>
          <a:lstStyle>
            <a:lvl1pPr>
              <a:lnSpc>
                <a:spcPct val="100000"/>
              </a:lnSpc>
              <a:defRPr sz="4800" b="1">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93433438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Header Slide Option 5">
    <p:bg>
      <p:bgPr>
        <a:solidFill>
          <a:schemeClr val="accent2"/>
        </a:solidFill>
        <a:effectLst/>
      </p:bgPr>
    </p:bg>
    <p:spTree>
      <p:nvGrpSpPr>
        <p:cNvPr id="1" name=""/>
        <p:cNvGrpSpPr/>
        <p:nvPr/>
      </p:nvGrpSpPr>
      <p:grpSpPr>
        <a:xfrm>
          <a:off x="0" y="0"/>
          <a:ext cx="0" cy="0"/>
          <a:chOff x="0" y="0"/>
          <a:chExt cx="0" cy="0"/>
        </a:xfrm>
      </p:grpSpPr>
      <p:pic>
        <p:nvPicPr>
          <p:cNvPr id="6" name="Picture 5" descr="A magnifying glass with a coin and a broken yellow coin&#10;&#10;Description automatically generated">
            <a:extLst>
              <a:ext uri="{FF2B5EF4-FFF2-40B4-BE49-F238E27FC236}">
                <a16:creationId xmlns:a16="http://schemas.microsoft.com/office/drawing/2014/main" id="{37B782B6-FAEC-9F6E-971D-CB845F0A15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891000"/>
            <a:ext cx="5076000" cy="5076000"/>
          </a:xfrm>
          <a:prstGeom prst="rect">
            <a:avLst/>
          </a:prstGeom>
        </p:spPr>
      </p:pic>
      <p:sp>
        <p:nvSpPr>
          <p:cNvPr id="10" name="Content Placeholder 2">
            <a:extLst>
              <a:ext uri="{FF2B5EF4-FFF2-40B4-BE49-F238E27FC236}">
                <a16:creationId xmlns:a16="http://schemas.microsoft.com/office/drawing/2014/main" id="{F6465624-6821-05D4-0F81-98CA42AB8EAB}"/>
              </a:ext>
            </a:extLst>
          </p:cNvPr>
          <p:cNvSpPr>
            <a:spLocks noGrp="1"/>
          </p:cNvSpPr>
          <p:nvPr>
            <p:ph idx="1"/>
          </p:nvPr>
        </p:nvSpPr>
        <p:spPr>
          <a:xfrm>
            <a:off x="972000" y="4030866"/>
            <a:ext cx="4680000" cy="1800000"/>
          </a:xfrm>
        </p:spPr>
        <p:txBody>
          <a:bodyPr>
            <a:noAutofit/>
          </a:bodyPr>
          <a:lstStyle>
            <a:lvl1pPr>
              <a:defRPr sz="1600">
                <a:solidFill>
                  <a:schemeClr val="bg1"/>
                </a:solidFill>
              </a:defRPr>
            </a:lvl1pPr>
            <a:lvl2pPr marL="360346" indent="0">
              <a:buNone/>
              <a:defRPr/>
            </a:lvl2pPr>
          </a:lstStyle>
          <a:p>
            <a:pPr lvl="0"/>
            <a:r>
              <a:rPr lang="en-US"/>
              <a:t>Click to edit Master text styles</a:t>
            </a:r>
          </a:p>
        </p:txBody>
      </p:sp>
      <p:pic>
        <p:nvPicPr>
          <p:cNvPr id="2" name="Picture 1" descr="StepChange Logo">
            <a:extLst>
              <a:ext uri="{FF2B5EF4-FFF2-40B4-BE49-F238E27FC236}">
                <a16:creationId xmlns:a16="http://schemas.microsoft.com/office/drawing/2014/main" id="{3E6804AE-B760-0A95-E197-3BF054B78A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6000" y="252000"/>
            <a:ext cx="1281600" cy="504383"/>
          </a:xfrm>
          <a:prstGeom prst="rect">
            <a:avLst/>
          </a:prstGeom>
        </p:spPr>
      </p:pic>
      <p:sp>
        <p:nvSpPr>
          <p:cNvPr id="3" name="Title 1">
            <a:extLst>
              <a:ext uri="{FF2B5EF4-FFF2-40B4-BE49-F238E27FC236}">
                <a16:creationId xmlns:a16="http://schemas.microsoft.com/office/drawing/2014/main" id="{FC065938-52C4-53F0-DB4F-BA83EB3454C2}"/>
              </a:ext>
            </a:extLst>
          </p:cNvPr>
          <p:cNvSpPr>
            <a:spLocks noGrp="1"/>
          </p:cNvSpPr>
          <p:nvPr>
            <p:ph type="title"/>
          </p:nvPr>
        </p:nvSpPr>
        <p:spPr>
          <a:xfrm>
            <a:off x="972000" y="1080971"/>
            <a:ext cx="4680000" cy="2608406"/>
          </a:xfrm>
        </p:spPr>
        <p:txBody>
          <a:bodyPr>
            <a:noAutofit/>
          </a:bodyPr>
          <a:lstStyle>
            <a:lvl1pPr>
              <a:lnSpc>
                <a:spcPct val="100000"/>
              </a:lnSpc>
              <a:defRPr sz="4800" b="1">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296115122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Header Slide Option 6">
    <p:bg>
      <p:bgPr>
        <a:solidFill>
          <a:schemeClr val="accent2"/>
        </a:solidFill>
        <a:effectLst/>
      </p:bgPr>
    </p:bg>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09A0414C-204B-B142-E70B-9E1F0D6213E1}"/>
              </a:ext>
            </a:extLst>
          </p:cNvPr>
          <p:cNvSpPr>
            <a:spLocks noGrp="1"/>
          </p:cNvSpPr>
          <p:nvPr>
            <p:ph idx="1"/>
          </p:nvPr>
        </p:nvSpPr>
        <p:spPr>
          <a:xfrm>
            <a:off x="972000" y="4030866"/>
            <a:ext cx="4680000" cy="1800000"/>
          </a:xfrm>
        </p:spPr>
        <p:txBody>
          <a:bodyPr>
            <a:noAutofit/>
          </a:bodyPr>
          <a:lstStyle>
            <a:lvl1pPr>
              <a:defRPr sz="1600">
                <a:solidFill>
                  <a:schemeClr val="bg1"/>
                </a:solidFill>
              </a:defRPr>
            </a:lvl1pPr>
            <a:lvl2pPr marL="360346" indent="0">
              <a:buNone/>
              <a:defRPr/>
            </a:lvl2pPr>
          </a:lstStyle>
          <a:p>
            <a:pPr lvl="0"/>
            <a:r>
              <a:rPr lang="en-US"/>
              <a:t>Click to edit Master text styles</a:t>
            </a:r>
          </a:p>
        </p:txBody>
      </p:sp>
      <p:pic>
        <p:nvPicPr>
          <p:cNvPr id="2" name="Picture 1" descr="A picture of an anchor in the shape of a pound sign">
            <a:extLst>
              <a:ext uri="{FF2B5EF4-FFF2-40B4-BE49-F238E27FC236}">
                <a16:creationId xmlns:a16="http://schemas.microsoft.com/office/drawing/2014/main" id="{4A4A82D3-AF4F-180D-2A27-CCD1BBA011EE}"/>
              </a:ext>
            </a:extLst>
          </p:cNvPr>
          <p:cNvPicPr>
            <a:picLocks noChangeAspect="1"/>
          </p:cNvPicPr>
          <p:nvPr userDrawn="1"/>
        </p:nvPicPr>
        <p:blipFill>
          <a:blip r:embed="rId2"/>
          <a:stretch>
            <a:fillRect/>
          </a:stretch>
        </p:blipFill>
        <p:spPr>
          <a:xfrm>
            <a:off x="6244147" y="873000"/>
            <a:ext cx="5112000" cy="5112000"/>
          </a:xfrm>
          <a:prstGeom prst="rect">
            <a:avLst/>
          </a:prstGeom>
        </p:spPr>
      </p:pic>
      <p:pic>
        <p:nvPicPr>
          <p:cNvPr id="3" name="Picture 2" descr="StepChange Logo">
            <a:extLst>
              <a:ext uri="{FF2B5EF4-FFF2-40B4-BE49-F238E27FC236}">
                <a16:creationId xmlns:a16="http://schemas.microsoft.com/office/drawing/2014/main" id="{498AF472-3A8B-2D6C-79C8-4AD04D71CE2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6000" y="252000"/>
            <a:ext cx="1281600" cy="504383"/>
          </a:xfrm>
          <a:prstGeom prst="rect">
            <a:avLst/>
          </a:prstGeom>
        </p:spPr>
      </p:pic>
      <p:sp>
        <p:nvSpPr>
          <p:cNvPr id="4" name="Title 1">
            <a:extLst>
              <a:ext uri="{FF2B5EF4-FFF2-40B4-BE49-F238E27FC236}">
                <a16:creationId xmlns:a16="http://schemas.microsoft.com/office/drawing/2014/main" id="{CCA3906D-1646-BE78-CFEC-C1889C1A8AB5}"/>
              </a:ext>
            </a:extLst>
          </p:cNvPr>
          <p:cNvSpPr>
            <a:spLocks noGrp="1"/>
          </p:cNvSpPr>
          <p:nvPr>
            <p:ph type="title"/>
          </p:nvPr>
        </p:nvSpPr>
        <p:spPr>
          <a:xfrm>
            <a:off x="972000" y="1080971"/>
            <a:ext cx="4680000" cy="2608406"/>
          </a:xfrm>
        </p:spPr>
        <p:txBody>
          <a:bodyPr>
            <a:noAutofit/>
          </a:bodyPr>
          <a:lstStyle>
            <a:lvl1pPr>
              <a:lnSpc>
                <a:spcPct val="100000"/>
              </a:lnSpc>
              <a:defRPr sz="4800" b="1">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388204052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emed Content Two Split 1">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C5E35-DBA2-6868-6118-98378866C51C}"/>
              </a:ext>
            </a:extLst>
          </p:cNvPr>
          <p:cNvSpPr>
            <a:spLocks noGrp="1"/>
          </p:cNvSpPr>
          <p:nvPr>
            <p:ph type="title"/>
          </p:nvPr>
        </p:nvSpPr>
        <p:spPr>
          <a:xfrm>
            <a:off x="648000" y="792000"/>
            <a:ext cx="4750368" cy="2628900"/>
          </a:xfrm>
        </p:spPr>
        <p:txBody>
          <a:bodyPr anchor="t">
            <a:noAutofit/>
          </a:bodyPr>
          <a:lstStyle>
            <a:lvl1pPr>
              <a:lnSpc>
                <a:spcPct val="100000"/>
              </a:lnSpc>
              <a:defRPr sz="4800" b="1"/>
            </a:lvl1pPr>
          </a:lstStyle>
          <a:p>
            <a:r>
              <a:rPr lang="en-US"/>
              <a:t>Click to edit Master title style</a:t>
            </a:r>
            <a:endParaRPr lang="en-GB"/>
          </a:p>
        </p:txBody>
      </p:sp>
      <p:sp>
        <p:nvSpPr>
          <p:cNvPr id="8" name="Rectangle 7">
            <a:extLst>
              <a:ext uri="{FF2B5EF4-FFF2-40B4-BE49-F238E27FC236}">
                <a16:creationId xmlns:a16="http://schemas.microsoft.com/office/drawing/2014/main" id="{0B3C5302-9B9C-5634-8B6E-F42DAA8DD2A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6096000" y="0"/>
            <a:ext cx="6096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Content Placeholder 3">
            <a:extLst>
              <a:ext uri="{FF2B5EF4-FFF2-40B4-BE49-F238E27FC236}">
                <a16:creationId xmlns:a16="http://schemas.microsoft.com/office/drawing/2014/main" id="{B0252C65-CBA0-DD89-8ED4-4934E45B2DC6}"/>
              </a:ext>
            </a:extLst>
          </p:cNvPr>
          <p:cNvSpPr>
            <a:spLocks noGrp="1"/>
          </p:cNvSpPr>
          <p:nvPr>
            <p:ph sz="half" idx="2"/>
          </p:nvPr>
        </p:nvSpPr>
        <p:spPr>
          <a:xfrm>
            <a:off x="6718364" y="1757863"/>
            <a:ext cx="4726757" cy="4579120"/>
          </a:xfrm>
        </p:spPr>
        <p:txBody>
          <a:bodyPr>
            <a:noAutofit/>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Graphic 8" descr="StepChange Logo">
            <a:extLst>
              <a:ext uri="{FF2B5EF4-FFF2-40B4-BE49-F238E27FC236}">
                <a16:creationId xmlns:a16="http://schemas.microsoft.com/office/drawing/2014/main" id="{BD61330E-8B4E-BCB5-9E22-2C61203CC2B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21725" y="374225"/>
            <a:ext cx="1039811" cy="273970"/>
          </a:xfrm>
          <a:prstGeom prst="rect">
            <a:avLst/>
          </a:prstGeom>
        </p:spPr>
      </p:pic>
      <p:cxnSp>
        <p:nvCxnSpPr>
          <p:cNvPr id="11" name="Straight Connector 10">
            <a:extLst>
              <a:ext uri="{FF2B5EF4-FFF2-40B4-BE49-F238E27FC236}">
                <a16:creationId xmlns:a16="http://schemas.microsoft.com/office/drawing/2014/main" id="{F17A38DE-A421-D6F9-EFF0-E37289D8587D}"/>
              </a:ext>
              <a:ext uri="{C183D7F6-B498-43B3-948B-1728B52AA6E4}">
                <adec:decorative xmlns:adec="http://schemas.microsoft.com/office/drawing/2017/decorative" val="1"/>
              </a:ext>
            </a:extLst>
          </p:cNvPr>
          <p:cNvCxnSpPr/>
          <p:nvPr userDrawn="1"/>
        </p:nvCxnSpPr>
        <p:spPr>
          <a:xfrm>
            <a:off x="6096000" y="0"/>
            <a:ext cx="0" cy="685800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52E5A409-1073-AECB-3514-8B78D546ABB8}"/>
              </a:ext>
            </a:extLst>
          </p:cNvPr>
          <p:cNvSpPr>
            <a:spLocks noGrp="1"/>
          </p:cNvSpPr>
          <p:nvPr>
            <p:ph type="body" idx="1"/>
          </p:nvPr>
        </p:nvSpPr>
        <p:spPr>
          <a:xfrm>
            <a:off x="6703248" y="800105"/>
            <a:ext cx="4757001" cy="734875"/>
          </a:xfrm>
        </p:spPr>
        <p:txBody>
          <a:bodyPr anchor="b">
            <a:noAutofit/>
          </a:bodyPr>
          <a:lstStyle>
            <a:lvl1pPr marL="0" indent="0">
              <a:buNone/>
              <a:defRPr sz="2200" b="1">
                <a:solidFill>
                  <a:schemeClr val="bg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pic>
        <p:nvPicPr>
          <p:cNvPr id="14" name="Picture 13" descr="A mountain with clouds, where the mountain peak is formed out of a credit card">
            <a:extLst>
              <a:ext uri="{FF2B5EF4-FFF2-40B4-BE49-F238E27FC236}">
                <a16:creationId xmlns:a16="http://schemas.microsoft.com/office/drawing/2014/main" id="{3B794E53-FE05-9BDD-B7AB-1FD23C8DA6B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5561" y="2800159"/>
            <a:ext cx="4572000" cy="4572000"/>
          </a:xfrm>
          <a:prstGeom prst="rect">
            <a:avLst/>
          </a:prstGeom>
        </p:spPr>
      </p:pic>
    </p:spTree>
    <p:extLst>
      <p:ext uri="{BB962C8B-B14F-4D97-AF65-F5344CB8AC3E}">
        <p14:creationId xmlns:p14="http://schemas.microsoft.com/office/powerpoint/2010/main" val="262066841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emed Content Two Split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C5E35-DBA2-6868-6118-98378866C51C}"/>
              </a:ext>
            </a:extLst>
          </p:cNvPr>
          <p:cNvSpPr>
            <a:spLocks noGrp="1"/>
          </p:cNvSpPr>
          <p:nvPr>
            <p:ph type="title"/>
          </p:nvPr>
        </p:nvSpPr>
        <p:spPr>
          <a:xfrm>
            <a:off x="648000" y="800100"/>
            <a:ext cx="4750368" cy="2628900"/>
          </a:xfrm>
        </p:spPr>
        <p:txBody>
          <a:bodyPr anchor="t">
            <a:noAutofit/>
          </a:bodyPr>
          <a:lstStyle>
            <a:lvl1pPr>
              <a:lnSpc>
                <a:spcPct val="100000"/>
              </a:lnSpc>
              <a:defRPr sz="4800" b="1"/>
            </a:lvl1pPr>
          </a:lstStyle>
          <a:p>
            <a:r>
              <a:rPr lang="en-US"/>
              <a:t>Click to edit Master title style</a:t>
            </a:r>
            <a:endParaRPr lang="en-GB"/>
          </a:p>
        </p:txBody>
      </p:sp>
      <p:sp>
        <p:nvSpPr>
          <p:cNvPr id="8" name="Rectangle 7">
            <a:extLst>
              <a:ext uri="{FF2B5EF4-FFF2-40B4-BE49-F238E27FC236}">
                <a16:creationId xmlns:a16="http://schemas.microsoft.com/office/drawing/2014/main" id="{0B3C5302-9B9C-5634-8B6E-F42DAA8DD2A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6096000" y="0"/>
            <a:ext cx="6096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Content Placeholder 3">
            <a:extLst>
              <a:ext uri="{FF2B5EF4-FFF2-40B4-BE49-F238E27FC236}">
                <a16:creationId xmlns:a16="http://schemas.microsoft.com/office/drawing/2014/main" id="{B0252C65-CBA0-DD89-8ED4-4934E45B2DC6}"/>
              </a:ext>
            </a:extLst>
          </p:cNvPr>
          <p:cNvSpPr>
            <a:spLocks noGrp="1"/>
          </p:cNvSpPr>
          <p:nvPr>
            <p:ph sz="half" idx="2"/>
          </p:nvPr>
        </p:nvSpPr>
        <p:spPr>
          <a:xfrm>
            <a:off x="6718364" y="1757863"/>
            <a:ext cx="4726757" cy="4579120"/>
          </a:xfrm>
        </p:spPr>
        <p:txBody>
          <a:bodyPr>
            <a:noAutofit/>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Graphic 8" descr="StepChange Logo">
            <a:extLst>
              <a:ext uri="{FF2B5EF4-FFF2-40B4-BE49-F238E27FC236}">
                <a16:creationId xmlns:a16="http://schemas.microsoft.com/office/drawing/2014/main" id="{BD61330E-8B4E-BCB5-9E22-2C61203CC2B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21725" y="374225"/>
            <a:ext cx="1039811" cy="273970"/>
          </a:xfrm>
          <a:prstGeom prst="rect">
            <a:avLst/>
          </a:prstGeom>
        </p:spPr>
      </p:pic>
      <p:cxnSp>
        <p:nvCxnSpPr>
          <p:cNvPr id="11" name="Straight Connector 10">
            <a:extLst>
              <a:ext uri="{FF2B5EF4-FFF2-40B4-BE49-F238E27FC236}">
                <a16:creationId xmlns:a16="http://schemas.microsoft.com/office/drawing/2014/main" id="{F17A38DE-A421-D6F9-EFF0-E37289D8587D}"/>
              </a:ext>
              <a:ext uri="{C183D7F6-B498-43B3-948B-1728B52AA6E4}">
                <adec:decorative xmlns:adec="http://schemas.microsoft.com/office/drawing/2017/decorative" val="1"/>
              </a:ext>
            </a:extLst>
          </p:cNvPr>
          <p:cNvCxnSpPr/>
          <p:nvPr userDrawn="1"/>
        </p:nvCxnSpPr>
        <p:spPr>
          <a:xfrm>
            <a:off x="6096000" y="0"/>
            <a:ext cx="0" cy="685800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52E5A409-1073-AECB-3514-8B78D546ABB8}"/>
              </a:ext>
            </a:extLst>
          </p:cNvPr>
          <p:cNvSpPr>
            <a:spLocks noGrp="1"/>
          </p:cNvSpPr>
          <p:nvPr>
            <p:ph type="body" idx="1"/>
          </p:nvPr>
        </p:nvSpPr>
        <p:spPr>
          <a:xfrm>
            <a:off x="6703248" y="800105"/>
            <a:ext cx="4757001" cy="734875"/>
          </a:xfrm>
        </p:spPr>
        <p:txBody>
          <a:bodyPr anchor="b">
            <a:noAutofit/>
          </a:bodyPr>
          <a:lstStyle>
            <a:lvl1pPr marL="0" indent="0">
              <a:buNone/>
              <a:defRPr sz="2200" b="1">
                <a:solidFill>
                  <a:schemeClr val="bg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pic>
        <p:nvPicPr>
          <p:cNvPr id="5" name="Picture 4" descr="A puzzle pieces with different colored parts&#10;&#10;Description automatically generated">
            <a:extLst>
              <a:ext uri="{FF2B5EF4-FFF2-40B4-BE49-F238E27FC236}">
                <a16:creationId xmlns:a16="http://schemas.microsoft.com/office/drawing/2014/main" id="{42E90F1C-1276-48B0-9181-451DD76B3D6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6881" y="2620955"/>
            <a:ext cx="4425305" cy="4425305"/>
          </a:xfrm>
          <a:prstGeom prst="rect">
            <a:avLst/>
          </a:prstGeom>
        </p:spPr>
      </p:pic>
    </p:spTree>
    <p:extLst>
      <p:ext uri="{BB962C8B-B14F-4D97-AF65-F5344CB8AC3E}">
        <p14:creationId xmlns:p14="http://schemas.microsoft.com/office/powerpoint/2010/main" val="307608177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emed Content Two Split 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C5E35-DBA2-6868-6118-98378866C51C}"/>
              </a:ext>
            </a:extLst>
          </p:cNvPr>
          <p:cNvSpPr>
            <a:spLocks noGrp="1"/>
          </p:cNvSpPr>
          <p:nvPr>
            <p:ph type="title"/>
          </p:nvPr>
        </p:nvSpPr>
        <p:spPr>
          <a:xfrm>
            <a:off x="648000" y="792000"/>
            <a:ext cx="4750368" cy="1980000"/>
          </a:xfrm>
        </p:spPr>
        <p:txBody>
          <a:bodyPr anchor="t">
            <a:noAutofit/>
          </a:bodyPr>
          <a:lstStyle>
            <a:lvl1pPr>
              <a:lnSpc>
                <a:spcPct val="100000"/>
              </a:lnSpc>
              <a:defRPr sz="4800" b="1"/>
            </a:lvl1pPr>
          </a:lstStyle>
          <a:p>
            <a:r>
              <a:rPr lang="en-US"/>
              <a:t>Click to edit Master title style</a:t>
            </a:r>
            <a:endParaRPr lang="en-GB"/>
          </a:p>
        </p:txBody>
      </p:sp>
      <p:sp>
        <p:nvSpPr>
          <p:cNvPr id="8" name="Rectangle 7">
            <a:extLst>
              <a:ext uri="{FF2B5EF4-FFF2-40B4-BE49-F238E27FC236}">
                <a16:creationId xmlns:a16="http://schemas.microsoft.com/office/drawing/2014/main" id="{0B3C5302-9B9C-5634-8B6E-F42DAA8DD2A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6096000" y="0"/>
            <a:ext cx="6096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Content Placeholder 3">
            <a:extLst>
              <a:ext uri="{FF2B5EF4-FFF2-40B4-BE49-F238E27FC236}">
                <a16:creationId xmlns:a16="http://schemas.microsoft.com/office/drawing/2014/main" id="{B0252C65-CBA0-DD89-8ED4-4934E45B2DC6}"/>
              </a:ext>
            </a:extLst>
          </p:cNvPr>
          <p:cNvSpPr>
            <a:spLocks noGrp="1"/>
          </p:cNvSpPr>
          <p:nvPr>
            <p:ph sz="half" idx="2"/>
          </p:nvPr>
        </p:nvSpPr>
        <p:spPr>
          <a:xfrm>
            <a:off x="6718364" y="1757863"/>
            <a:ext cx="4726757" cy="4579120"/>
          </a:xfrm>
        </p:spPr>
        <p:txBody>
          <a:bodyPr>
            <a:noAutofit/>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Graphic 8" descr="StepChange Logo">
            <a:extLst>
              <a:ext uri="{FF2B5EF4-FFF2-40B4-BE49-F238E27FC236}">
                <a16:creationId xmlns:a16="http://schemas.microsoft.com/office/drawing/2014/main" id="{BD61330E-8B4E-BCB5-9E22-2C61203CC2B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21725" y="374225"/>
            <a:ext cx="1039811" cy="273970"/>
          </a:xfrm>
          <a:prstGeom prst="rect">
            <a:avLst/>
          </a:prstGeom>
        </p:spPr>
      </p:pic>
      <p:cxnSp>
        <p:nvCxnSpPr>
          <p:cNvPr id="11" name="Straight Connector 10">
            <a:extLst>
              <a:ext uri="{FF2B5EF4-FFF2-40B4-BE49-F238E27FC236}">
                <a16:creationId xmlns:a16="http://schemas.microsoft.com/office/drawing/2014/main" id="{F17A38DE-A421-D6F9-EFF0-E37289D8587D}"/>
              </a:ext>
              <a:ext uri="{C183D7F6-B498-43B3-948B-1728B52AA6E4}">
                <adec:decorative xmlns:adec="http://schemas.microsoft.com/office/drawing/2017/decorative" val="1"/>
              </a:ext>
            </a:extLst>
          </p:cNvPr>
          <p:cNvCxnSpPr/>
          <p:nvPr userDrawn="1"/>
        </p:nvCxnSpPr>
        <p:spPr>
          <a:xfrm>
            <a:off x="6096000" y="0"/>
            <a:ext cx="0" cy="685800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52E5A409-1073-AECB-3514-8B78D546ABB8}"/>
              </a:ext>
            </a:extLst>
          </p:cNvPr>
          <p:cNvSpPr>
            <a:spLocks noGrp="1"/>
          </p:cNvSpPr>
          <p:nvPr>
            <p:ph type="body" idx="1"/>
          </p:nvPr>
        </p:nvSpPr>
        <p:spPr>
          <a:xfrm>
            <a:off x="6703248" y="800105"/>
            <a:ext cx="4757001" cy="734875"/>
          </a:xfrm>
        </p:spPr>
        <p:txBody>
          <a:bodyPr anchor="b">
            <a:noAutofit/>
          </a:bodyPr>
          <a:lstStyle>
            <a:lvl1pPr marL="0" indent="0">
              <a:buNone/>
              <a:defRPr sz="2000" b="1">
                <a:solidFill>
                  <a:schemeClr val="bg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pic>
        <p:nvPicPr>
          <p:cNvPr id="6" name="Picture 5" descr="A house with a coin in the top&#10;&#10;Description automatically generated">
            <a:extLst>
              <a:ext uri="{FF2B5EF4-FFF2-40B4-BE49-F238E27FC236}">
                <a16:creationId xmlns:a16="http://schemas.microsoft.com/office/drawing/2014/main" id="{6B7635E1-A327-D9CA-7090-621FFE66BC8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9301" y="2748089"/>
            <a:ext cx="4176000" cy="4176000"/>
          </a:xfrm>
          <a:prstGeom prst="rect">
            <a:avLst/>
          </a:prstGeom>
        </p:spPr>
      </p:pic>
    </p:spTree>
    <p:extLst>
      <p:ext uri="{BB962C8B-B14F-4D97-AF65-F5344CB8AC3E}">
        <p14:creationId xmlns:p14="http://schemas.microsoft.com/office/powerpoint/2010/main" val="216448715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emed Content Two Split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C5E35-DBA2-6868-6118-98378866C51C}"/>
              </a:ext>
            </a:extLst>
          </p:cNvPr>
          <p:cNvSpPr>
            <a:spLocks noGrp="1"/>
          </p:cNvSpPr>
          <p:nvPr>
            <p:ph type="title"/>
          </p:nvPr>
        </p:nvSpPr>
        <p:spPr>
          <a:xfrm>
            <a:off x="648000" y="792000"/>
            <a:ext cx="4750368" cy="2340000"/>
          </a:xfrm>
        </p:spPr>
        <p:txBody>
          <a:bodyPr anchor="t">
            <a:noAutofit/>
          </a:bodyPr>
          <a:lstStyle>
            <a:lvl1pPr>
              <a:lnSpc>
                <a:spcPct val="100000"/>
              </a:lnSpc>
              <a:defRPr sz="4800" b="1"/>
            </a:lvl1pPr>
          </a:lstStyle>
          <a:p>
            <a:r>
              <a:rPr lang="en-US"/>
              <a:t>Click to edit Master title style</a:t>
            </a:r>
            <a:endParaRPr lang="en-GB"/>
          </a:p>
        </p:txBody>
      </p:sp>
      <p:sp>
        <p:nvSpPr>
          <p:cNvPr id="8" name="Rectangle 7">
            <a:extLst>
              <a:ext uri="{FF2B5EF4-FFF2-40B4-BE49-F238E27FC236}">
                <a16:creationId xmlns:a16="http://schemas.microsoft.com/office/drawing/2014/main" id="{0B3C5302-9B9C-5634-8B6E-F42DAA8DD2A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6096000" y="0"/>
            <a:ext cx="6096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Content Placeholder 3">
            <a:extLst>
              <a:ext uri="{FF2B5EF4-FFF2-40B4-BE49-F238E27FC236}">
                <a16:creationId xmlns:a16="http://schemas.microsoft.com/office/drawing/2014/main" id="{B0252C65-CBA0-DD89-8ED4-4934E45B2DC6}"/>
              </a:ext>
            </a:extLst>
          </p:cNvPr>
          <p:cNvSpPr>
            <a:spLocks noGrp="1"/>
          </p:cNvSpPr>
          <p:nvPr>
            <p:ph sz="half" idx="2"/>
          </p:nvPr>
        </p:nvSpPr>
        <p:spPr>
          <a:xfrm>
            <a:off x="6718364" y="1757863"/>
            <a:ext cx="4726757" cy="4579120"/>
          </a:xfrm>
        </p:spPr>
        <p:txBody>
          <a:bodyPr>
            <a:noAutofit/>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Graphic 8" descr="StepChange Logo">
            <a:extLst>
              <a:ext uri="{FF2B5EF4-FFF2-40B4-BE49-F238E27FC236}">
                <a16:creationId xmlns:a16="http://schemas.microsoft.com/office/drawing/2014/main" id="{BD61330E-8B4E-BCB5-9E22-2C61203CC2B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21725" y="374225"/>
            <a:ext cx="1039811" cy="273970"/>
          </a:xfrm>
          <a:prstGeom prst="rect">
            <a:avLst/>
          </a:prstGeom>
        </p:spPr>
      </p:pic>
      <p:cxnSp>
        <p:nvCxnSpPr>
          <p:cNvPr id="11" name="Straight Connector 10">
            <a:extLst>
              <a:ext uri="{FF2B5EF4-FFF2-40B4-BE49-F238E27FC236}">
                <a16:creationId xmlns:a16="http://schemas.microsoft.com/office/drawing/2014/main" id="{F17A38DE-A421-D6F9-EFF0-E37289D8587D}"/>
              </a:ext>
              <a:ext uri="{C183D7F6-B498-43B3-948B-1728B52AA6E4}">
                <adec:decorative xmlns:adec="http://schemas.microsoft.com/office/drawing/2017/decorative" val="1"/>
              </a:ext>
            </a:extLst>
          </p:cNvPr>
          <p:cNvCxnSpPr/>
          <p:nvPr userDrawn="1"/>
        </p:nvCxnSpPr>
        <p:spPr>
          <a:xfrm>
            <a:off x="6096000" y="0"/>
            <a:ext cx="0" cy="685800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52E5A409-1073-AECB-3514-8B78D546ABB8}"/>
              </a:ext>
            </a:extLst>
          </p:cNvPr>
          <p:cNvSpPr>
            <a:spLocks noGrp="1"/>
          </p:cNvSpPr>
          <p:nvPr>
            <p:ph type="body" idx="1"/>
          </p:nvPr>
        </p:nvSpPr>
        <p:spPr>
          <a:xfrm>
            <a:off x="6703248" y="800105"/>
            <a:ext cx="4757001" cy="734875"/>
          </a:xfrm>
        </p:spPr>
        <p:txBody>
          <a:bodyPr anchor="b">
            <a:noAutofit/>
          </a:bodyPr>
          <a:lstStyle>
            <a:lvl1pPr marL="0" indent="0">
              <a:buNone/>
              <a:defRPr sz="2200" b="1">
                <a:solidFill>
                  <a:schemeClr val="bg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pic>
        <p:nvPicPr>
          <p:cNvPr id="5" name="Picture 4" descr="A graph showing coins falling&#10;&#10;Description automatically generated">
            <a:extLst>
              <a:ext uri="{FF2B5EF4-FFF2-40B4-BE49-F238E27FC236}">
                <a16:creationId xmlns:a16="http://schemas.microsoft.com/office/drawing/2014/main" id="{5B4EA84D-359D-FB86-5566-8FB3BD8F58A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4073" y="2929142"/>
            <a:ext cx="3816392" cy="3816392"/>
          </a:xfrm>
          <a:prstGeom prst="rect">
            <a:avLst/>
          </a:prstGeom>
        </p:spPr>
      </p:pic>
    </p:spTree>
    <p:extLst>
      <p:ext uri="{BB962C8B-B14F-4D97-AF65-F5344CB8AC3E}">
        <p14:creationId xmlns:p14="http://schemas.microsoft.com/office/powerpoint/2010/main" val="165475200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emed Content Two Split 5">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C5E35-DBA2-6868-6118-98378866C51C}"/>
              </a:ext>
            </a:extLst>
          </p:cNvPr>
          <p:cNvSpPr>
            <a:spLocks noGrp="1"/>
          </p:cNvSpPr>
          <p:nvPr>
            <p:ph type="title"/>
          </p:nvPr>
        </p:nvSpPr>
        <p:spPr>
          <a:xfrm>
            <a:off x="648000" y="792000"/>
            <a:ext cx="4750368" cy="2628900"/>
          </a:xfrm>
        </p:spPr>
        <p:txBody>
          <a:bodyPr anchor="t">
            <a:noAutofit/>
          </a:bodyPr>
          <a:lstStyle>
            <a:lvl1pPr>
              <a:lnSpc>
                <a:spcPct val="100000"/>
              </a:lnSpc>
              <a:defRPr sz="4800" b="1"/>
            </a:lvl1pPr>
          </a:lstStyle>
          <a:p>
            <a:r>
              <a:rPr lang="en-US"/>
              <a:t>Click to edit Master title style</a:t>
            </a:r>
            <a:endParaRPr lang="en-GB"/>
          </a:p>
        </p:txBody>
      </p:sp>
      <p:sp>
        <p:nvSpPr>
          <p:cNvPr id="8" name="Rectangle 7">
            <a:extLst>
              <a:ext uri="{FF2B5EF4-FFF2-40B4-BE49-F238E27FC236}">
                <a16:creationId xmlns:a16="http://schemas.microsoft.com/office/drawing/2014/main" id="{0B3C5302-9B9C-5634-8B6E-F42DAA8DD2A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6096000" y="0"/>
            <a:ext cx="6096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Content Placeholder 3">
            <a:extLst>
              <a:ext uri="{FF2B5EF4-FFF2-40B4-BE49-F238E27FC236}">
                <a16:creationId xmlns:a16="http://schemas.microsoft.com/office/drawing/2014/main" id="{B0252C65-CBA0-DD89-8ED4-4934E45B2DC6}"/>
              </a:ext>
            </a:extLst>
          </p:cNvPr>
          <p:cNvSpPr>
            <a:spLocks noGrp="1"/>
          </p:cNvSpPr>
          <p:nvPr>
            <p:ph sz="half" idx="2"/>
          </p:nvPr>
        </p:nvSpPr>
        <p:spPr>
          <a:xfrm>
            <a:off x="6718364" y="1757863"/>
            <a:ext cx="4726757" cy="4579120"/>
          </a:xfrm>
        </p:spPr>
        <p:txBody>
          <a:bodyPr>
            <a:noAutofit/>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Graphic 8" descr="StepChange Logo">
            <a:extLst>
              <a:ext uri="{FF2B5EF4-FFF2-40B4-BE49-F238E27FC236}">
                <a16:creationId xmlns:a16="http://schemas.microsoft.com/office/drawing/2014/main" id="{BD61330E-8B4E-BCB5-9E22-2C61203CC2B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21725" y="374225"/>
            <a:ext cx="1039811" cy="273970"/>
          </a:xfrm>
          <a:prstGeom prst="rect">
            <a:avLst/>
          </a:prstGeom>
        </p:spPr>
      </p:pic>
      <p:cxnSp>
        <p:nvCxnSpPr>
          <p:cNvPr id="11" name="Straight Connector 10">
            <a:extLst>
              <a:ext uri="{FF2B5EF4-FFF2-40B4-BE49-F238E27FC236}">
                <a16:creationId xmlns:a16="http://schemas.microsoft.com/office/drawing/2014/main" id="{F17A38DE-A421-D6F9-EFF0-E37289D8587D}"/>
              </a:ext>
              <a:ext uri="{C183D7F6-B498-43B3-948B-1728B52AA6E4}">
                <adec:decorative xmlns:adec="http://schemas.microsoft.com/office/drawing/2017/decorative" val="1"/>
              </a:ext>
            </a:extLst>
          </p:cNvPr>
          <p:cNvCxnSpPr/>
          <p:nvPr userDrawn="1"/>
        </p:nvCxnSpPr>
        <p:spPr>
          <a:xfrm>
            <a:off x="6096000" y="0"/>
            <a:ext cx="0" cy="685800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52E5A409-1073-AECB-3514-8B78D546ABB8}"/>
              </a:ext>
            </a:extLst>
          </p:cNvPr>
          <p:cNvSpPr>
            <a:spLocks noGrp="1"/>
          </p:cNvSpPr>
          <p:nvPr>
            <p:ph type="body" idx="1"/>
          </p:nvPr>
        </p:nvSpPr>
        <p:spPr>
          <a:xfrm>
            <a:off x="6703248" y="800105"/>
            <a:ext cx="4757001" cy="734875"/>
          </a:xfrm>
        </p:spPr>
        <p:txBody>
          <a:bodyPr anchor="b">
            <a:noAutofit/>
          </a:bodyPr>
          <a:lstStyle>
            <a:lvl1pPr marL="0" indent="0">
              <a:buNone/>
              <a:defRPr sz="2200" b="1">
                <a:solidFill>
                  <a:schemeClr val="bg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pic>
        <p:nvPicPr>
          <p:cNvPr id="5" name="Picture 4" descr="A green car with gold coins on it&#10;&#10;Description automatically generated">
            <a:extLst>
              <a:ext uri="{FF2B5EF4-FFF2-40B4-BE49-F238E27FC236}">
                <a16:creationId xmlns:a16="http://schemas.microsoft.com/office/drawing/2014/main" id="{33B715C9-B15A-7AFC-EAB8-DE45E25CE07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90269" y="2881877"/>
            <a:ext cx="4644000" cy="4644000"/>
          </a:xfrm>
          <a:prstGeom prst="rect">
            <a:avLst/>
          </a:prstGeom>
        </p:spPr>
      </p:pic>
    </p:spTree>
    <p:extLst>
      <p:ext uri="{BB962C8B-B14F-4D97-AF65-F5344CB8AC3E}">
        <p14:creationId xmlns:p14="http://schemas.microsoft.com/office/powerpoint/2010/main" val="177047884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emed Content Two Split 6">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C5E35-DBA2-6868-6118-98378866C51C}"/>
              </a:ext>
            </a:extLst>
          </p:cNvPr>
          <p:cNvSpPr>
            <a:spLocks noGrp="1"/>
          </p:cNvSpPr>
          <p:nvPr>
            <p:ph type="title"/>
          </p:nvPr>
        </p:nvSpPr>
        <p:spPr>
          <a:xfrm>
            <a:off x="648000" y="792000"/>
            <a:ext cx="4750368" cy="2340000"/>
          </a:xfrm>
        </p:spPr>
        <p:txBody>
          <a:bodyPr anchor="t">
            <a:noAutofit/>
          </a:bodyPr>
          <a:lstStyle>
            <a:lvl1pPr>
              <a:lnSpc>
                <a:spcPct val="100000"/>
              </a:lnSpc>
              <a:defRPr sz="4800" b="1"/>
            </a:lvl1pPr>
          </a:lstStyle>
          <a:p>
            <a:r>
              <a:rPr lang="en-US"/>
              <a:t>Click to edit Master title style</a:t>
            </a:r>
            <a:endParaRPr lang="en-GB"/>
          </a:p>
        </p:txBody>
      </p:sp>
      <p:sp>
        <p:nvSpPr>
          <p:cNvPr id="8" name="Rectangle 7">
            <a:extLst>
              <a:ext uri="{FF2B5EF4-FFF2-40B4-BE49-F238E27FC236}">
                <a16:creationId xmlns:a16="http://schemas.microsoft.com/office/drawing/2014/main" id="{0B3C5302-9B9C-5634-8B6E-F42DAA8DD2A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6096000" y="0"/>
            <a:ext cx="6096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Content Placeholder 3">
            <a:extLst>
              <a:ext uri="{FF2B5EF4-FFF2-40B4-BE49-F238E27FC236}">
                <a16:creationId xmlns:a16="http://schemas.microsoft.com/office/drawing/2014/main" id="{B0252C65-CBA0-DD89-8ED4-4934E45B2DC6}"/>
              </a:ext>
            </a:extLst>
          </p:cNvPr>
          <p:cNvSpPr>
            <a:spLocks noGrp="1"/>
          </p:cNvSpPr>
          <p:nvPr>
            <p:ph sz="half" idx="2"/>
          </p:nvPr>
        </p:nvSpPr>
        <p:spPr>
          <a:xfrm>
            <a:off x="6718364" y="1757863"/>
            <a:ext cx="4726757" cy="4579120"/>
          </a:xfrm>
        </p:spPr>
        <p:txBody>
          <a:bodyPr>
            <a:noAutofit/>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Graphic 8" descr="StepChange Logo">
            <a:extLst>
              <a:ext uri="{FF2B5EF4-FFF2-40B4-BE49-F238E27FC236}">
                <a16:creationId xmlns:a16="http://schemas.microsoft.com/office/drawing/2014/main" id="{BD61330E-8B4E-BCB5-9E22-2C61203CC2B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21725" y="374225"/>
            <a:ext cx="1039811" cy="273970"/>
          </a:xfrm>
          <a:prstGeom prst="rect">
            <a:avLst/>
          </a:prstGeom>
        </p:spPr>
      </p:pic>
      <p:cxnSp>
        <p:nvCxnSpPr>
          <p:cNvPr id="11" name="Straight Connector 10">
            <a:extLst>
              <a:ext uri="{FF2B5EF4-FFF2-40B4-BE49-F238E27FC236}">
                <a16:creationId xmlns:a16="http://schemas.microsoft.com/office/drawing/2014/main" id="{F17A38DE-A421-D6F9-EFF0-E37289D8587D}"/>
              </a:ext>
              <a:ext uri="{C183D7F6-B498-43B3-948B-1728B52AA6E4}">
                <adec:decorative xmlns:adec="http://schemas.microsoft.com/office/drawing/2017/decorative" val="1"/>
              </a:ext>
            </a:extLst>
          </p:cNvPr>
          <p:cNvCxnSpPr/>
          <p:nvPr userDrawn="1"/>
        </p:nvCxnSpPr>
        <p:spPr>
          <a:xfrm>
            <a:off x="6096000" y="0"/>
            <a:ext cx="0" cy="685800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52E5A409-1073-AECB-3514-8B78D546ABB8}"/>
              </a:ext>
            </a:extLst>
          </p:cNvPr>
          <p:cNvSpPr>
            <a:spLocks noGrp="1"/>
          </p:cNvSpPr>
          <p:nvPr>
            <p:ph type="body" idx="1"/>
          </p:nvPr>
        </p:nvSpPr>
        <p:spPr>
          <a:xfrm>
            <a:off x="6703248" y="800105"/>
            <a:ext cx="4757001" cy="734875"/>
          </a:xfrm>
        </p:spPr>
        <p:txBody>
          <a:bodyPr anchor="b">
            <a:noAutofit/>
          </a:bodyPr>
          <a:lstStyle>
            <a:lvl1pPr marL="0" indent="0">
              <a:buNone/>
              <a:defRPr sz="2200" b="1">
                <a:solidFill>
                  <a:schemeClr val="bg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pic>
        <p:nvPicPr>
          <p:cNvPr id="6" name="Picture 5" descr="A colorful road in the shape of a triangle&#10;&#10;Description automatically generated">
            <a:extLst>
              <a:ext uri="{FF2B5EF4-FFF2-40B4-BE49-F238E27FC236}">
                <a16:creationId xmlns:a16="http://schemas.microsoft.com/office/drawing/2014/main" id="{CDC3933F-EA7E-8409-FD87-49F279BB76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9444" y="2898387"/>
            <a:ext cx="3891579" cy="3890312"/>
          </a:xfrm>
          <a:prstGeom prst="rect">
            <a:avLst/>
          </a:prstGeom>
        </p:spPr>
      </p:pic>
    </p:spTree>
    <p:extLst>
      <p:ext uri="{BB962C8B-B14F-4D97-AF65-F5344CB8AC3E}">
        <p14:creationId xmlns:p14="http://schemas.microsoft.com/office/powerpoint/2010/main" val="277957412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emed Content Two Split 7">
    <p:bg>
      <p:bgPr>
        <a:solidFill>
          <a:schemeClr val="accent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3C5302-9B9C-5634-8B6E-F42DAA8DD2AE}"/>
              </a:ext>
            </a:extLst>
          </p:cNvPr>
          <p:cNvSpPr>
            <a:spLocks noGrp="1" noRot="1" noMove="1" noResize="1" noEditPoints="1" noAdjustHandles="1" noChangeArrowheads="1" noChangeShapeType="1"/>
          </p:cNvSpPr>
          <p:nvPr userDrawn="1"/>
        </p:nvSpPr>
        <p:spPr>
          <a:xfrm>
            <a:off x="6096000" y="0"/>
            <a:ext cx="6096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Content Placeholder 3">
            <a:extLst>
              <a:ext uri="{FF2B5EF4-FFF2-40B4-BE49-F238E27FC236}">
                <a16:creationId xmlns:a16="http://schemas.microsoft.com/office/drawing/2014/main" id="{B0252C65-CBA0-DD89-8ED4-4934E45B2DC6}"/>
              </a:ext>
            </a:extLst>
          </p:cNvPr>
          <p:cNvSpPr>
            <a:spLocks noGrp="1"/>
          </p:cNvSpPr>
          <p:nvPr>
            <p:ph sz="half" idx="2"/>
          </p:nvPr>
        </p:nvSpPr>
        <p:spPr>
          <a:xfrm>
            <a:off x="6718364" y="1757863"/>
            <a:ext cx="4726757" cy="4579120"/>
          </a:xfrm>
        </p:spPr>
        <p:txBody>
          <a:bodyPr>
            <a:noAutofit/>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Graphic 8">
            <a:extLst>
              <a:ext uri="{FF2B5EF4-FFF2-40B4-BE49-F238E27FC236}">
                <a16:creationId xmlns:a16="http://schemas.microsoft.com/office/drawing/2014/main" id="{BD61330E-8B4E-BCB5-9E22-2C61203CC2B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21725" y="374225"/>
            <a:ext cx="1039811" cy="273970"/>
          </a:xfrm>
          <a:prstGeom prst="rect">
            <a:avLst/>
          </a:prstGeom>
        </p:spPr>
      </p:pic>
      <p:cxnSp>
        <p:nvCxnSpPr>
          <p:cNvPr id="11" name="Straight Connector 10">
            <a:extLst>
              <a:ext uri="{FF2B5EF4-FFF2-40B4-BE49-F238E27FC236}">
                <a16:creationId xmlns:a16="http://schemas.microsoft.com/office/drawing/2014/main" id="{F17A38DE-A421-D6F9-EFF0-E37289D8587D}"/>
              </a:ext>
            </a:extLst>
          </p:cNvPr>
          <p:cNvCxnSpPr/>
          <p:nvPr userDrawn="1"/>
        </p:nvCxnSpPr>
        <p:spPr>
          <a:xfrm>
            <a:off x="6098889" y="0"/>
            <a:ext cx="0" cy="685800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52E5A409-1073-AECB-3514-8B78D546ABB8}"/>
              </a:ext>
            </a:extLst>
          </p:cNvPr>
          <p:cNvSpPr>
            <a:spLocks noGrp="1"/>
          </p:cNvSpPr>
          <p:nvPr>
            <p:ph type="body" idx="1"/>
          </p:nvPr>
        </p:nvSpPr>
        <p:spPr>
          <a:xfrm>
            <a:off x="6703248" y="800105"/>
            <a:ext cx="4757001" cy="734875"/>
          </a:xfrm>
        </p:spPr>
        <p:txBody>
          <a:bodyPr anchor="b">
            <a:noAutofit/>
          </a:bodyPr>
          <a:lstStyle>
            <a:lvl1pPr marL="0" indent="0">
              <a:buNone/>
              <a:defRPr sz="2200" b="1">
                <a:solidFill>
                  <a:schemeClr val="bg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pic>
        <p:nvPicPr>
          <p:cNvPr id="3" name="Picture 2" descr="A male couple on a sofa looking at papers and talking on the phone">
            <a:extLst>
              <a:ext uri="{FF2B5EF4-FFF2-40B4-BE49-F238E27FC236}">
                <a16:creationId xmlns:a16="http://schemas.microsoft.com/office/drawing/2014/main" id="{9F51EAC7-DB9E-3E6C-4213-4C74399FD6A4}"/>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6398" r="6906"/>
          <a:stretch/>
        </p:blipFill>
        <p:spPr>
          <a:xfrm>
            <a:off x="1440000" y="3204000"/>
            <a:ext cx="3101680" cy="3101680"/>
          </a:xfrm>
          <a:prstGeom prst="ellipse">
            <a:avLst/>
          </a:prstGeom>
          <a:ln w="19050">
            <a:solidFill>
              <a:schemeClr val="bg1"/>
            </a:solidFill>
          </a:ln>
          <a:effectLst>
            <a:outerShdw dist="25400" dir="2700000" algn="tl" rotWithShape="0">
              <a:prstClr val="black"/>
            </a:outerShdw>
          </a:effectLst>
        </p:spPr>
      </p:pic>
      <p:pic>
        <p:nvPicPr>
          <p:cNvPr id="13" name="Picture 12" descr="A pair of gold coins with a pound sign on them&#10;&#10;Description automatically generated">
            <a:extLst>
              <a:ext uri="{FF2B5EF4-FFF2-40B4-BE49-F238E27FC236}">
                <a16:creationId xmlns:a16="http://schemas.microsoft.com/office/drawing/2014/main" id="{A2ED355C-740F-5B1B-A2A2-E94C90DFEDA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20858371">
            <a:off x="3371641" y="2826689"/>
            <a:ext cx="1645519" cy="1644981"/>
          </a:xfrm>
          <a:prstGeom prst="rect">
            <a:avLst/>
          </a:prstGeom>
        </p:spPr>
      </p:pic>
      <p:sp>
        <p:nvSpPr>
          <p:cNvPr id="5" name="Title 1">
            <a:extLst>
              <a:ext uri="{FF2B5EF4-FFF2-40B4-BE49-F238E27FC236}">
                <a16:creationId xmlns:a16="http://schemas.microsoft.com/office/drawing/2014/main" id="{C127B170-9558-AF0D-54D7-381C4E2FEB7C}"/>
              </a:ext>
            </a:extLst>
          </p:cNvPr>
          <p:cNvSpPr>
            <a:spLocks noGrp="1"/>
          </p:cNvSpPr>
          <p:nvPr>
            <p:ph type="title"/>
          </p:nvPr>
        </p:nvSpPr>
        <p:spPr>
          <a:xfrm>
            <a:off x="648000" y="792000"/>
            <a:ext cx="4750368" cy="2088000"/>
          </a:xfrm>
        </p:spPr>
        <p:txBody>
          <a:bodyPr anchor="t">
            <a:noAutofit/>
          </a:bodyPr>
          <a:lstStyle>
            <a:lvl1pPr>
              <a:lnSpc>
                <a:spcPct val="100000"/>
              </a:lnSpc>
              <a:defRPr sz="4800" b="1">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48026445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2">
    <p:bg>
      <p:bgRef idx="1001">
        <a:schemeClr val="bg2"/>
      </p:bgRef>
    </p:bg>
    <p:spTree>
      <p:nvGrpSpPr>
        <p:cNvPr id="1" name=""/>
        <p:cNvGrpSpPr/>
        <p:nvPr/>
      </p:nvGrpSpPr>
      <p:grpSpPr>
        <a:xfrm>
          <a:off x="0" y="0"/>
          <a:ext cx="0" cy="0"/>
          <a:chOff x="0" y="0"/>
          <a:chExt cx="0" cy="0"/>
        </a:xfrm>
      </p:grpSpPr>
      <p:pic>
        <p:nvPicPr>
          <p:cNvPr id="8" name="Picture 7" descr="StepChange Logo">
            <a:extLst>
              <a:ext uri="{FF2B5EF4-FFF2-40B4-BE49-F238E27FC236}">
                <a16:creationId xmlns:a16="http://schemas.microsoft.com/office/drawing/2014/main" id="{84DCB47C-2819-D063-B20B-5D6AFF0589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1293" y="5059187"/>
            <a:ext cx="2674425" cy="1051893"/>
          </a:xfrm>
          <a:prstGeom prst="rect">
            <a:avLst/>
          </a:prstGeom>
        </p:spPr>
      </p:pic>
      <p:pic>
        <p:nvPicPr>
          <p:cNvPr id="5" name="Picture 4">
            <a:extLst>
              <a:ext uri="{FF2B5EF4-FFF2-40B4-BE49-F238E27FC236}">
                <a16:creationId xmlns:a16="http://schemas.microsoft.com/office/drawing/2014/main" id="{7B472914-A46C-FEB6-384C-05F02E0CC720}"/>
              </a:ext>
            </a:extLst>
          </p:cNvPr>
          <p:cNvPicPr>
            <a:picLocks noChangeAspect="1"/>
          </p:cNvPicPr>
          <p:nvPr userDrawn="1"/>
        </p:nvPicPr>
        <p:blipFill>
          <a:blip r:embed="rId3"/>
          <a:stretch>
            <a:fillRect/>
          </a:stretch>
        </p:blipFill>
        <p:spPr>
          <a:xfrm>
            <a:off x="6251323" y="637310"/>
            <a:ext cx="5815987" cy="5815987"/>
          </a:xfrm>
          <a:prstGeom prst="rect">
            <a:avLst/>
          </a:prstGeom>
        </p:spPr>
      </p:pic>
      <p:sp>
        <p:nvSpPr>
          <p:cNvPr id="3" name="Title 1">
            <a:extLst>
              <a:ext uri="{FF2B5EF4-FFF2-40B4-BE49-F238E27FC236}">
                <a16:creationId xmlns:a16="http://schemas.microsoft.com/office/drawing/2014/main" id="{75BD3870-680D-0057-22D8-77C195637F9F}"/>
              </a:ext>
            </a:extLst>
          </p:cNvPr>
          <p:cNvSpPr>
            <a:spLocks noGrp="1"/>
          </p:cNvSpPr>
          <p:nvPr>
            <p:ph type="ctrTitle"/>
          </p:nvPr>
        </p:nvSpPr>
        <p:spPr>
          <a:xfrm>
            <a:off x="972000" y="1942106"/>
            <a:ext cx="5400000" cy="2973788"/>
          </a:xfrm>
        </p:spPr>
        <p:txBody>
          <a:bodyPr anchor="ctr">
            <a:normAutofit/>
          </a:bodyPr>
          <a:lstStyle>
            <a:lvl1pPr algn="l">
              <a:lnSpc>
                <a:spcPct val="100000"/>
              </a:lnSpc>
              <a:defRPr sz="5000" b="1"/>
            </a:lvl1pPr>
          </a:lstStyle>
          <a:p>
            <a:r>
              <a:rPr lang="en-US"/>
              <a:t>Click to edit Master title style</a:t>
            </a:r>
            <a:endParaRPr lang="en-GB"/>
          </a:p>
        </p:txBody>
      </p:sp>
    </p:spTree>
    <p:extLst>
      <p:ext uri="{BB962C8B-B14F-4D97-AF65-F5344CB8AC3E}">
        <p14:creationId xmlns:p14="http://schemas.microsoft.com/office/powerpoint/2010/main" val="125110952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793" userDrawn="1">
          <p15:clr>
            <a:srgbClr val="FBAE40"/>
          </p15:clr>
        </p15:guide>
        <p15:guide id="2" pos="3840" userDrawn="1">
          <p15:clr>
            <a:srgbClr val="FBAE40"/>
          </p15:clr>
        </p15:guide>
        <p15:guide id="3" orient="horz" pos="22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emed Content Two Split 8">
    <p:bg>
      <p:bgPr>
        <a:solidFill>
          <a:schemeClr val="accent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3C5302-9B9C-5634-8B6E-F42DAA8DD2AE}"/>
              </a:ext>
            </a:extLst>
          </p:cNvPr>
          <p:cNvSpPr>
            <a:spLocks noGrp="1" noRot="1" noMove="1" noResize="1" noEditPoints="1" noAdjustHandles="1" noChangeArrowheads="1" noChangeShapeType="1"/>
          </p:cNvSpPr>
          <p:nvPr userDrawn="1"/>
        </p:nvSpPr>
        <p:spPr>
          <a:xfrm>
            <a:off x="6096000" y="0"/>
            <a:ext cx="6096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Content Placeholder 3">
            <a:extLst>
              <a:ext uri="{FF2B5EF4-FFF2-40B4-BE49-F238E27FC236}">
                <a16:creationId xmlns:a16="http://schemas.microsoft.com/office/drawing/2014/main" id="{B0252C65-CBA0-DD89-8ED4-4934E45B2DC6}"/>
              </a:ext>
            </a:extLst>
          </p:cNvPr>
          <p:cNvSpPr>
            <a:spLocks noGrp="1"/>
          </p:cNvSpPr>
          <p:nvPr>
            <p:ph sz="half" idx="2"/>
          </p:nvPr>
        </p:nvSpPr>
        <p:spPr>
          <a:xfrm>
            <a:off x="6718364" y="1757863"/>
            <a:ext cx="4726757" cy="4579120"/>
          </a:xfrm>
        </p:spPr>
        <p:txBody>
          <a:bodyPr>
            <a:noAutofit/>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Graphic 8">
            <a:extLst>
              <a:ext uri="{FF2B5EF4-FFF2-40B4-BE49-F238E27FC236}">
                <a16:creationId xmlns:a16="http://schemas.microsoft.com/office/drawing/2014/main" id="{BD61330E-8B4E-BCB5-9E22-2C61203CC2B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21725" y="374225"/>
            <a:ext cx="1039811" cy="273970"/>
          </a:xfrm>
          <a:prstGeom prst="rect">
            <a:avLst/>
          </a:prstGeom>
        </p:spPr>
      </p:pic>
      <p:cxnSp>
        <p:nvCxnSpPr>
          <p:cNvPr id="11" name="Straight Connector 10">
            <a:extLst>
              <a:ext uri="{FF2B5EF4-FFF2-40B4-BE49-F238E27FC236}">
                <a16:creationId xmlns:a16="http://schemas.microsoft.com/office/drawing/2014/main" id="{F17A38DE-A421-D6F9-EFF0-E37289D8587D}"/>
              </a:ext>
            </a:extLst>
          </p:cNvPr>
          <p:cNvCxnSpPr/>
          <p:nvPr userDrawn="1"/>
        </p:nvCxnSpPr>
        <p:spPr>
          <a:xfrm>
            <a:off x="6098889" y="0"/>
            <a:ext cx="0" cy="685800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52E5A409-1073-AECB-3514-8B78D546ABB8}"/>
              </a:ext>
            </a:extLst>
          </p:cNvPr>
          <p:cNvSpPr>
            <a:spLocks noGrp="1"/>
          </p:cNvSpPr>
          <p:nvPr>
            <p:ph type="body" idx="1"/>
          </p:nvPr>
        </p:nvSpPr>
        <p:spPr>
          <a:xfrm>
            <a:off x="6703248" y="800105"/>
            <a:ext cx="4757001" cy="734875"/>
          </a:xfrm>
        </p:spPr>
        <p:txBody>
          <a:bodyPr anchor="b">
            <a:noAutofit/>
          </a:bodyPr>
          <a:lstStyle>
            <a:lvl1pPr marL="0" indent="0">
              <a:buNone/>
              <a:defRPr sz="2200" b="1">
                <a:solidFill>
                  <a:schemeClr val="bg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5" name="Title 1">
            <a:extLst>
              <a:ext uri="{FF2B5EF4-FFF2-40B4-BE49-F238E27FC236}">
                <a16:creationId xmlns:a16="http://schemas.microsoft.com/office/drawing/2014/main" id="{C127B170-9558-AF0D-54D7-381C4E2FEB7C}"/>
              </a:ext>
            </a:extLst>
          </p:cNvPr>
          <p:cNvSpPr>
            <a:spLocks noGrp="1"/>
          </p:cNvSpPr>
          <p:nvPr>
            <p:ph type="title"/>
          </p:nvPr>
        </p:nvSpPr>
        <p:spPr>
          <a:xfrm>
            <a:off x="648000" y="792000"/>
            <a:ext cx="4750368" cy="2088000"/>
          </a:xfrm>
        </p:spPr>
        <p:txBody>
          <a:bodyPr anchor="t">
            <a:noAutofit/>
          </a:bodyPr>
          <a:lstStyle>
            <a:lvl1pPr>
              <a:lnSpc>
                <a:spcPct val="100000"/>
              </a:lnSpc>
              <a:defRPr sz="4800" b="1">
                <a:solidFill>
                  <a:schemeClr val="bg1"/>
                </a:solidFill>
              </a:defRPr>
            </a:lvl1pPr>
          </a:lstStyle>
          <a:p>
            <a:r>
              <a:rPr lang="en-US"/>
              <a:t>Click to edit Master title style</a:t>
            </a:r>
            <a:endParaRPr lang="en-GB"/>
          </a:p>
        </p:txBody>
      </p:sp>
      <p:pic>
        <p:nvPicPr>
          <p:cNvPr id="2" name="Picture 1" descr="A person and person sitting at a table with a dog&#10;&#10;Description automatically generated">
            <a:extLst>
              <a:ext uri="{FF2B5EF4-FFF2-40B4-BE49-F238E27FC236}">
                <a16:creationId xmlns:a16="http://schemas.microsoft.com/office/drawing/2014/main" id="{58BCA93B-097E-DDA1-80F0-C8CE6747D08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5021" r="18283"/>
          <a:stretch/>
        </p:blipFill>
        <p:spPr>
          <a:xfrm>
            <a:off x="1440000" y="3204000"/>
            <a:ext cx="3103200" cy="3103200"/>
          </a:xfrm>
          <a:prstGeom prst="ellipse">
            <a:avLst/>
          </a:prstGeom>
          <a:ln w="19050">
            <a:solidFill>
              <a:schemeClr val="bg1"/>
            </a:solidFill>
          </a:ln>
          <a:effectLst>
            <a:outerShdw dist="25400" dir="2700000" algn="tl" rotWithShape="0">
              <a:prstClr val="black"/>
            </a:outerShdw>
          </a:effectLst>
        </p:spPr>
      </p:pic>
      <p:pic>
        <p:nvPicPr>
          <p:cNvPr id="13" name="Picture 12" descr="A pair of gold coins with a pound sign on them&#10;&#10;Description automatically generated">
            <a:extLst>
              <a:ext uri="{FF2B5EF4-FFF2-40B4-BE49-F238E27FC236}">
                <a16:creationId xmlns:a16="http://schemas.microsoft.com/office/drawing/2014/main" id="{A2ED355C-740F-5B1B-A2A2-E94C90DFEDA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20858371">
            <a:off x="3371641" y="2826689"/>
            <a:ext cx="1645519" cy="1644981"/>
          </a:xfrm>
          <a:prstGeom prst="rect">
            <a:avLst/>
          </a:prstGeom>
        </p:spPr>
      </p:pic>
    </p:spTree>
    <p:extLst>
      <p:ext uri="{BB962C8B-B14F-4D97-AF65-F5344CB8AC3E}">
        <p14:creationId xmlns:p14="http://schemas.microsoft.com/office/powerpoint/2010/main" val="161077166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Slide 1 - Three Sections Split">
    <p:bg>
      <p:bgRef idx="1001">
        <a:schemeClr val="bg1"/>
      </p:bgRef>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0252C65-CBA0-DD89-8ED4-4934E45B2DC6}"/>
              </a:ext>
            </a:extLst>
          </p:cNvPr>
          <p:cNvSpPr>
            <a:spLocks noGrp="1"/>
          </p:cNvSpPr>
          <p:nvPr>
            <p:ph sz="half" idx="2"/>
          </p:nvPr>
        </p:nvSpPr>
        <p:spPr>
          <a:xfrm>
            <a:off x="6765504" y="1330615"/>
            <a:ext cx="4757001" cy="4836854"/>
          </a:xfrm>
        </p:spPr>
        <p:txBody>
          <a:bodyPr>
            <a:no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2">
            <a:extLst>
              <a:ext uri="{FF2B5EF4-FFF2-40B4-BE49-F238E27FC236}">
                <a16:creationId xmlns:a16="http://schemas.microsoft.com/office/drawing/2014/main" id="{52E5A409-1073-AECB-3514-8B78D546ABB8}"/>
              </a:ext>
            </a:extLst>
          </p:cNvPr>
          <p:cNvSpPr>
            <a:spLocks noGrp="1"/>
          </p:cNvSpPr>
          <p:nvPr>
            <p:ph type="body" idx="1"/>
          </p:nvPr>
        </p:nvSpPr>
        <p:spPr>
          <a:xfrm>
            <a:off x="6765504" y="800100"/>
            <a:ext cx="4757001" cy="385468"/>
          </a:xfrm>
        </p:spPr>
        <p:txBody>
          <a:bodyPr anchor="ctr">
            <a:noAutofit/>
          </a:bodyPr>
          <a:lstStyle>
            <a:lvl1pPr marL="0" indent="0">
              <a:buNone/>
              <a:defRPr sz="2200" b="1">
                <a:solidFill>
                  <a:schemeClr val="tx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3" name="Content Placeholder 3">
            <a:extLst>
              <a:ext uri="{FF2B5EF4-FFF2-40B4-BE49-F238E27FC236}">
                <a16:creationId xmlns:a16="http://schemas.microsoft.com/office/drawing/2014/main" id="{FBD39894-6FC4-454F-4FC1-0A48B52887B5}"/>
              </a:ext>
            </a:extLst>
          </p:cNvPr>
          <p:cNvSpPr>
            <a:spLocks noGrp="1"/>
          </p:cNvSpPr>
          <p:nvPr>
            <p:ph sz="half" idx="10"/>
          </p:nvPr>
        </p:nvSpPr>
        <p:spPr>
          <a:xfrm>
            <a:off x="669503" y="3565111"/>
            <a:ext cx="4757001" cy="2602358"/>
          </a:xfrm>
        </p:spPr>
        <p:txBody>
          <a:bodyPr>
            <a:no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3">
            <a:extLst>
              <a:ext uri="{FF2B5EF4-FFF2-40B4-BE49-F238E27FC236}">
                <a16:creationId xmlns:a16="http://schemas.microsoft.com/office/drawing/2014/main" id="{6745BB90-D8B6-CC1B-43C5-50EBA7E087F9}"/>
              </a:ext>
            </a:extLst>
          </p:cNvPr>
          <p:cNvSpPr>
            <a:spLocks noGrp="1"/>
          </p:cNvSpPr>
          <p:nvPr>
            <p:ph sz="half" idx="11"/>
          </p:nvPr>
        </p:nvSpPr>
        <p:spPr>
          <a:xfrm>
            <a:off x="669503" y="800103"/>
            <a:ext cx="4757001" cy="2492791"/>
          </a:xfrm>
        </p:spPr>
        <p:txBody>
          <a:bodyPr>
            <a:no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4391114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 2 - Three Columns">
    <p:bg>
      <p:bgRef idx="1001">
        <a:schemeClr val="bg1"/>
      </p:bgRef>
    </p:bg>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5882D6C1-1A36-5F08-6A4F-7436922D084D}"/>
              </a:ext>
            </a:extLst>
          </p:cNvPr>
          <p:cNvSpPr>
            <a:spLocks noGrp="1"/>
          </p:cNvSpPr>
          <p:nvPr>
            <p:ph sz="half" idx="12"/>
          </p:nvPr>
        </p:nvSpPr>
        <p:spPr>
          <a:xfrm>
            <a:off x="669499" y="1670081"/>
            <a:ext cx="3312000" cy="4497389"/>
          </a:xfrm>
        </p:spPr>
        <p:txBody>
          <a:bodyPr>
            <a:no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2">
            <a:extLst>
              <a:ext uri="{FF2B5EF4-FFF2-40B4-BE49-F238E27FC236}">
                <a16:creationId xmlns:a16="http://schemas.microsoft.com/office/drawing/2014/main" id="{CF33F85B-2E25-7E39-2E87-5A6F8F36D34A}"/>
              </a:ext>
            </a:extLst>
          </p:cNvPr>
          <p:cNvSpPr>
            <a:spLocks noGrp="1"/>
          </p:cNvSpPr>
          <p:nvPr>
            <p:ph type="body" idx="13"/>
          </p:nvPr>
        </p:nvSpPr>
        <p:spPr>
          <a:xfrm>
            <a:off x="669499" y="800101"/>
            <a:ext cx="3312000" cy="747013"/>
          </a:xfrm>
        </p:spPr>
        <p:txBody>
          <a:bodyPr anchor="b">
            <a:noAutofit/>
          </a:bodyPr>
          <a:lstStyle>
            <a:lvl1pPr marL="0" indent="0">
              <a:buNone/>
              <a:defRPr sz="2000" b="1">
                <a:solidFill>
                  <a:schemeClr val="tx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4" name="Content Placeholder 3">
            <a:extLst>
              <a:ext uri="{FF2B5EF4-FFF2-40B4-BE49-F238E27FC236}">
                <a16:creationId xmlns:a16="http://schemas.microsoft.com/office/drawing/2014/main" id="{73BA8518-3E50-234E-883C-0B8ACD330AD9}"/>
              </a:ext>
            </a:extLst>
          </p:cNvPr>
          <p:cNvSpPr>
            <a:spLocks noGrp="1"/>
          </p:cNvSpPr>
          <p:nvPr>
            <p:ph sz="half" idx="14"/>
          </p:nvPr>
        </p:nvSpPr>
        <p:spPr>
          <a:xfrm>
            <a:off x="4440000" y="1670081"/>
            <a:ext cx="3312000" cy="4497389"/>
          </a:xfrm>
        </p:spPr>
        <p:txBody>
          <a:bodyPr>
            <a:no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2">
            <a:extLst>
              <a:ext uri="{FF2B5EF4-FFF2-40B4-BE49-F238E27FC236}">
                <a16:creationId xmlns:a16="http://schemas.microsoft.com/office/drawing/2014/main" id="{0C80C987-E47B-3875-C0B1-B1FA3ADFA310}"/>
              </a:ext>
            </a:extLst>
          </p:cNvPr>
          <p:cNvSpPr>
            <a:spLocks noGrp="1"/>
          </p:cNvSpPr>
          <p:nvPr>
            <p:ph type="body" idx="15"/>
          </p:nvPr>
        </p:nvSpPr>
        <p:spPr>
          <a:xfrm>
            <a:off x="4440000" y="800101"/>
            <a:ext cx="3312000" cy="747013"/>
          </a:xfrm>
        </p:spPr>
        <p:txBody>
          <a:bodyPr anchor="b">
            <a:noAutofit/>
          </a:bodyPr>
          <a:lstStyle>
            <a:lvl1pPr marL="0" indent="0">
              <a:buNone/>
              <a:defRPr sz="2000" b="1">
                <a:solidFill>
                  <a:schemeClr val="tx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16" name="Content Placeholder 3">
            <a:extLst>
              <a:ext uri="{FF2B5EF4-FFF2-40B4-BE49-F238E27FC236}">
                <a16:creationId xmlns:a16="http://schemas.microsoft.com/office/drawing/2014/main" id="{95214738-443A-3F4A-062C-9FD3473E6BA3}"/>
              </a:ext>
            </a:extLst>
          </p:cNvPr>
          <p:cNvSpPr>
            <a:spLocks noGrp="1"/>
          </p:cNvSpPr>
          <p:nvPr>
            <p:ph sz="half" idx="16"/>
          </p:nvPr>
        </p:nvSpPr>
        <p:spPr>
          <a:xfrm>
            <a:off x="8210503" y="1670081"/>
            <a:ext cx="3312000" cy="4497389"/>
          </a:xfrm>
        </p:spPr>
        <p:txBody>
          <a:bodyPr>
            <a:no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2">
            <a:extLst>
              <a:ext uri="{FF2B5EF4-FFF2-40B4-BE49-F238E27FC236}">
                <a16:creationId xmlns:a16="http://schemas.microsoft.com/office/drawing/2014/main" id="{A759D88D-6E0D-43C4-FD4D-40656D696028}"/>
              </a:ext>
            </a:extLst>
          </p:cNvPr>
          <p:cNvSpPr>
            <a:spLocks noGrp="1"/>
          </p:cNvSpPr>
          <p:nvPr>
            <p:ph type="body" idx="17"/>
          </p:nvPr>
        </p:nvSpPr>
        <p:spPr>
          <a:xfrm>
            <a:off x="8210503" y="800101"/>
            <a:ext cx="3312000" cy="747013"/>
          </a:xfrm>
        </p:spPr>
        <p:txBody>
          <a:bodyPr anchor="b">
            <a:noAutofit/>
          </a:bodyPr>
          <a:lstStyle>
            <a:lvl1pPr marL="0" indent="0">
              <a:buNone/>
              <a:defRPr sz="2000" b="1">
                <a:solidFill>
                  <a:schemeClr val="tx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Tree>
    <p:extLst>
      <p:ext uri="{BB962C8B-B14F-4D97-AF65-F5344CB8AC3E}">
        <p14:creationId xmlns:p14="http://schemas.microsoft.com/office/powerpoint/2010/main" val="284739781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 3 - Two Columns">
    <p:bg>
      <p:bgRef idx="1001">
        <a:schemeClr val="bg1"/>
      </p:bgRef>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0252C65-CBA0-DD89-8ED4-4934E45B2DC6}"/>
              </a:ext>
            </a:extLst>
          </p:cNvPr>
          <p:cNvSpPr>
            <a:spLocks noGrp="1"/>
          </p:cNvSpPr>
          <p:nvPr>
            <p:ph sz="half" idx="2"/>
          </p:nvPr>
        </p:nvSpPr>
        <p:spPr>
          <a:xfrm>
            <a:off x="6765504" y="1330615"/>
            <a:ext cx="4757001" cy="4836854"/>
          </a:xfrm>
        </p:spPr>
        <p:txBody>
          <a:bodyPr>
            <a:no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2">
            <a:extLst>
              <a:ext uri="{FF2B5EF4-FFF2-40B4-BE49-F238E27FC236}">
                <a16:creationId xmlns:a16="http://schemas.microsoft.com/office/drawing/2014/main" id="{52E5A409-1073-AECB-3514-8B78D546ABB8}"/>
              </a:ext>
            </a:extLst>
          </p:cNvPr>
          <p:cNvSpPr>
            <a:spLocks noGrp="1"/>
          </p:cNvSpPr>
          <p:nvPr>
            <p:ph type="body" idx="1"/>
          </p:nvPr>
        </p:nvSpPr>
        <p:spPr>
          <a:xfrm>
            <a:off x="6765504" y="800100"/>
            <a:ext cx="4757001" cy="385468"/>
          </a:xfrm>
        </p:spPr>
        <p:txBody>
          <a:bodyPr anchor="b">
            <a:noAutofit/>
          </a:bodyPr>
          <a:lstStyle>
            <a:lvl1pPr marL="0" indent="0">
              <a:buNone/>
              <a:defRPr sz="2200" b="1">
                <a:solidFill>
                  <a:schemeClr val="tx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2" name="Content Placeholder 3">
            <a:extLst>
              <a:ext uri="{FF2B5EF4-FFF2-40B4-BE49-F238E27FC236}">
                <a16:creationId xmlns:a16="http://schemas.microsoft.com/office/drawing/2014/main" id="{F34689DB-F413-5571-32A7-0B980669806B}"/>
              </a:ext>
            </a:extLst>
          </p:cNvPr>
          <p:cNvSpPr>
            <a:spLocks noGrp="1"/>
          </p:cNvSpPr>
          <p:nvPr>
            <p:ph sz="half" idx="10"/>
          </p:nvPr>
        </p:nvSpPr>
        <p:spPr>
          <a:xfrm>
            <a:off x="669500" y="1330615"/>
            <a:ext cx="4757001" cy="4836854"/>
          </a:xfrm>
        </p:spPr>
        <p:txBody>
          <a:bodyPr>
            <a:no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2">
            <a:extLst>
              <a:ext uri="{FF2B5EF4-FFF2-40B4-BE49-F238E27FC236}">
                <a16:creationId xmlns:a16="http://schemas.microsoft.com/office/drawing/2014/main" id="{4B27A117-E15D-8117-632F-80DBC51194F2}"/>
              </a:ext>
            </a:extLst>
          </p:cNvPr>
          <p:cNvSpPr>
            <a:spLocks noGrp="1"/>
          </p:cNvSpPr>
          <p:nvPr>
            <p:ph type="body" idx="11"/>
          </p:nvPr>
        </p:nvSpPr>
        <p:spPr>
          <a:xfrm>
            <a:off x="669500" y="800100"/>
            <a:ext cx="4757001" cy="385468"/>
          </a:xfrm>
        </p:spPr>
        <p:txBody>
          <a:bodyPr anchor="b">
            <a:noAutofit/>
          </a:bodyPr>
          <a:lstStyle>
            <a:lvl1pPr marL="0" indent="0">
              <a:buNone/>
              <a:defRPr sz="2200" b="1">
                <a:solidFill>
                  <a:schemeClr val="tx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Tree>
    <p:extLst>
      <p:ext uri="{BB962C8B-B14F-4D97-AF65-F5344CB8AC3E}">
        <p14:creationId xmlns:p14="http://schemas.microsoft.com/office/powerpoint/2010/main" val="386174518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Slide 4 - Two Columns Large text">
    <p:bg>
      <p:bgRef idx="1001">
        <a:schemeClr val="bg1"/>
      </p:bgRef>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0252C65-CBA0-DD89-8ED4-4934E45B2DC6}"/>
              </a:ext>
            </a:extLst>
          </p:cNvPr>
          <p:cNvSpPr>
            <a:spLocks noGrp="1"/>
          </p:cNvSpPr>
          <p:nvPr>
            <p:ph sz="half" idx="2"/>
          </p:nvPr>
        </p:nvSpPr>
        <p:spPr>
          <a:xfrm>
            <a:off x="6765504" y="1918251"/>
            <a:ext cx="4757001" cy="4249218"/>
          </a:xfrm>
        </p:spPr>
        <p:txBody>
          <a:bodyPr>
            <a:noAutofit/>
          </a:bodyPr>
          <a:lstStyle>
            <a:lvl1pPr>
              <a:defRPr sz="2200">
                <a:solidFill>
                  <a:schemeClr val="tx1"/>
                </a:solidFill>
              </a:defRPr>
            </a:lvl1pPr>
            <a:lvl2pPr>
              <a:defRPr sz="2200">
                <a:solidFill>
                  <a:schemeClr val="tx1"/>
                </a:solidFill>
              </a:defRPr>
            </a:lvl2pPr>
            <a:lvl3pPr>
              <a:defRPr sz="2200">
                <a:solidFill>
                  <a:schemeClr val="tx1"/>
                </a:solidFill>
              </a:defRPr>
            </a:lvl3pPr>
            <a:lvl4pPr>
              <a:defRPr sz="2200">
                <a:solidFill>
                  <a:schemeClr val="tx1"/>
                </a:solidFill>
              </a:defRPr>
            </a:lvl4pPr>
            <a:lvl5pPr>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2">
            <a:extLst>
              <a:ext uri="{FF2B5EF4-FFF2-40B4-BE49-F238E27FC236}">
                <a16:creationId xmlns:a16="http://schemas.microsoft.com/office/drawing/2014/main" id="{52E5A409-1073-AECB-3514-8B78D546ABB8}"/>
              </a:ext>
            </a:extLst>
          </p:cNvPr>
          <p:cNvSpPr>
            <a:spLocks noGrp="1"/>
          </p:cNvSpPr>
          <p:nvPr>
            <p:ph type="body" idx="1"/>
          </p:nvPr>
        </p:nvSpPr>
        <p:spPr>
          <a:xfrm>
            <a:off x="6765504" y="800099"/>
            <a:ext cx="4757001" cy="959125"/>
          </a:xfrm>
        </p:spPr>
        <p:txBody>
          <a:bodyPr anchor="b">
            <a:noAutofit/>
          </a:bodyPr>
          <a:lstStyle>
            <a:lvl1pPr marL="0" indent="0">
              <a:buNone/>
              <a:defRPr sz="3200" b="1">
                <a:solidFill>
                  <a:schemeClr val="tx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2" name="Content Placeholder 3">
            <a:extLst>
              <a:ext uri="{FF2B5EF4-FFF2-40B4-BE49-F238E27FC236}">
                <a16:creationId xmlns:a16="http://schemas.microsoft.com/office/drawing/2014/main" id="{F34689DB-F413-5571-32A7-0B980669806B}"/>
              </a:ext>
            </a:extLst>
          </p:cNvPr>
          <p:cNvSpPr>
            <a:spLocks noGrp="1"/>
          </p:cNvSpPr>
          <p:nvPr>
            <p:ph sz="half" idx="10"/>
          </p:nvPr>
        </p:nvSpPr>
        <p:spPr>
          <a:xfrm>
            <a:off x="669500" y="1918251"/>
            <a:ext cx="4757001" cy="4249217"/>
          </a:xfrm>
        </p:spPr>
        <p:txBody>
          <a:bodyPr>
            <a:noAutofit/>
          </a:bodyPr>
          <a:lstStyle>
            <a:lvl1pPr>
              <a:defRPr sz="2200">
                <a:solidFill>
                  <a:schemeClr val="tx1"/>
                </a:solidFill>
              </a:defRPr>
            </a:lvl1pPr>
            <a:lvl2pPr>
              <a:defRPr sz="2200">
                <a:solidFill>
                  <a:schemeClr val="tx1"/>
                </a:solidFill>
              </a:defRPr>
            </a:lvl2pPr>
            <a:lvl3pPr>
              <a:defRPr sz="2200">
                <a:solidFill>
                  <a:schemeClr val="tx1"/>
                </a:solidFill>
              </a:defRPr>
            </a:lvl3pPr>
            <a:lvl4pPr>
              <a:defRPr sz="2200">
                <a:solidFill>
                  <a:schemeClr val="tx1"/>
                </a:solidFill>
              </a:defRPr>
            </a:lvl4pPr>
            <a:lvl5pPr>
              <a:defRPr sz="2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2">
            <a:extLst>
              <a:ext uri="{FF2B5EF4-FFF2-40B4-BE49-F238E27FC236}">
                <a16:creationId xmlns:a16="http://schemas.microsoft.com/office/drawing/2014/main" id="{4B27A117-E15D-8117-632F-80DBC51194F2}"/>
              </a:ext>
            </a:extLst>
          </p:cNvPr>
          <p:cNvSpPr>
            <a:spLocks noGrp="1"/>
          </p:cNvSpPr>
          <p:nvPr>
            <p:ph type="body" idx="11"/>
          </p:nvPr>
        </p:nvSpPr>
        <p:spPr>
          <a:xfrm>
            <a:off x="669500" y="800100"/>
            <a:ext cx="4757001" cy="959126"/>
          </a:xfrm>
        </p:spPr>
        <p:txBody>
          <a:bodyPr anchor="b">
            <a:noAutofit/>
          </a:bodyPr>
          <a:lstStyle>
            <a:lvl1pPr marL="0" indent="0">
              <a:buNone/>
              <a:defRPr sz="3200" b="1">
                <a:solidFill>
                  <a:schemeClr val="tx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Tree>
    <p:extLst>
      <p:ext uri="{BB962C8B-B14F-4D97-AF65-F5344CB8AC3E}">
        <p14:creationId xmlns:p14="http://schemas.microsoft.com/office/powerpoint/2010/main" val="88237374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frames with text boxes">
    <p:bg>
      <p:bgRef idx="1001">
        <a:schemeClr val="bg1"/>
      </p:bgRef>
    </p:bg>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FBD39894-6FC4-454F-4FC1-0A48B52887B5}"/>
              </a:ext>
            </a:extLst>
          </p:cNvPr>
          <p:cNvSpPr>
            <a:spLocks noGrp="1"/>
          </p:cNvSpPr>
          <p:nvPr>
            <p:ph sz="half" idx="10"/>
          </p:nvPr>
        </p:nvSpPr>
        <p:spPr>
          <a:xfrm>
            <a:off x="1653540" y="5300205"/>
            <a:ext cx="1980000" cy="1008000"/>
          </a:xfrm>
          <a:solidFill>
            <a:schemeClr val="accent3"/>
          </a:solidFill>
          <a:ln w="19050">
            <a:solidFill>
              <a:schemeClr val="tx1"/>
            </a:solidFill>
          </a:ln>
        </p:spPr>
        <p:txBody>
          <a:bodyPr lIns="180000" tIns="108000" rIns="180000" bIns="108000" anchor="ctr">
            <a:noAutofit/>
          </a:bodyPr>
          <a:lstStyle>
            <a:lvl1pPr algn="l">
              <a:defRPr sz="1200" b="1">
                <a:solidFill>
                  <a:schemeClr val="tx1"/>
                </a:solidFill>
              </a:defRPr>
            </a:lvl1pPr>
            <a:lvl2pPr algn="l">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p:txBody>
      </p:sp>
      <p:cxnSp>
        <p:nvCxnSpPr>
          <p:cNvPr id="33" name="Connector: Elbow 32">
            <a:extLst>
              <a:ext uri="{FF2B5EF4-FFF2-40B4-BE49-F238E27FC236}">
                <a16:creationId xmlns:a16="http://schemas.microsoft.com/office/drawing/2014/main" id="{B64F6F15-37D6-3FAD-A163-CF55A0A2E62A}"/>
              </a:ext>
            </a:extLst>
          </p:cNvPr>
          <p:cNvCxnSpPr>
            <a:cxnSpLocks/>
            <a:stCxn id="5" idx="3"/>
            <a:endCxn id="3" idx="1"/>
          </p:cNvCxnSpPr>
          <p:nvPr userDrawn="1"/>
        </p:nvCxnSpPr>
        <p:spPr>
          <a:xfrm rot="16200000" flipH="1">
            <a:off x="928565" y="5079232"/>
            <a:ext cx="1260996" cy="188955"/>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Content Placeholder 3">
            <a:extLst>
              <a:ext uri="{FF2B5EF4-FFF2-40B4-BE49-F238E27FC236}">
                <a16:creationId xmlns:a16="http://schemas.microsoft.com/office/drawing/2014/main" id="{43699D3D-4689-88CD-F3A7-1F6F84022028}"/>
              </a:ext>
            </a:extLst>
          </p:cNvPr>
          <p:cNvSpPr>
            <a:spLocks noGrp="1"/>
          </p:cNvSpPr>
          <p:nvPr>
            <p:ph sz="half" idx="13"/>
          </p:nvPr>
        </p:nvSpPr>
        <p:spPr>
          <a:xfrm>
            <a:off x="9009469" y="5300205"/>
            <a:ext cx="1980000" cy="1008000"/>
          </a:xfrm>
          <a:solidFill>
            <a:schemeClr val="accent5"/>
          </a:solidFill>
          <a:ln w="19050">
            <a:solidFill>
              <a:schemeClr val="tx1"/>
            </a:solidFill>
          </a:ln>
        </p:spPr>
        <p:txBody>
          <a:bodyPr lIns="180000" tIns="108000" rIns="180000" bIns="108000" anchor="ctr">
            <a:noAutofit/>
          </a:bodyPr>
          <a:lstStyle>
            <a:lvl1pPr algn="l">
              <a:defRPr sz="1200" b="1">
                <a:solidFill>
                  <a:schemeClr val="tx1"/>
                </a:solidFill>
              </a:defRPr>
            </a:lvl1pPr>
            <a:lvl2pPr algn="l">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p:txBody>
      </p:sp>
      <p:cxnSp>
        <p:nvCxnSpPr>
          <p:cNvPr id="39" name="Connector: Elbow 38">
            <a:extLst>
              <a:ext uri="{FF2B5EF4-FFF2-40B4-BE49-F238E27FC236}">
                <a16:creationId xmlns:a16="http://schemas.microsoft.com/office/drawing/2014/main" id="{9E2665B4-7B03-857E-BA43-BEA581B70CDB}"/>
              </a:ext>
            </a:extLst>
          </p:cNvPr>
          <p:cNvCxnSpPr>
            <a:cxnSpLocks/>
            <a:stCxn id="9" idx="3"/>
            <a:endCxn id="38" idx="1"/>
          </p:cNvCxnSpPr>
          <p:nvPr userDrawn="1"/>
        </p:nvCxnSpPr>
        <p:spPr>
          <a:xfrm rot="16200000" flipH="1">
            <a:off x="8280769" y="5075508"/>
            <a:ext cx="1260996" cy="196404"/>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B0252C65-CBA0-DD89-8ED4-4934E45B2DC6}"/>
              </a:ext>
            </a:extLst>
          </p:cNvPr>
          <p:cNvSpPr>
            <a:spLocks noGrp="1"/>
          </p:cNvSpPr>
          <p:nvPr>
            <p:ph sz="half" idx="2"/>
          </p:nvPr>
        </p:nvSpPr>
        <p:spPr>
          <a:xfrm>
            <a:off x="719181" y="1222067"/>
            <a:ext cx="5376823" cy="614195"/>
          </a:xfrm>
        </p:spPr>
        <p:txBody>
          <a:bodyPr>
            <a:no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p:txBody>
      </p:sp>
      <p:cxnSp>
        <p:nvCxnSpPr>
          <p:cNvPr id="11" name="Straight Connector 10">
            <a:extLst>
              <a:ext uri="{FF2B5EF4-FFF2-40B4-BE49-F238E27FC236}">
                <a16:creationId xmlns:a16="http://schemas.microsoft.com/office/drawing/2014/main" id="{F17A38DE-A421-D6F9-EFF0-E37289D8587D}"/>
              </a:ext>
            </a:extLst>
          </p:cNvPr>
          <p:cNvCxnSpPr/>
          <p:nvPr userDrawn="1"/>
        </p:nvCxnSpPr>
        <p:spPr>
          <a:xfrm>
            <a:off x="6096000" y="0"/>
            <a:ext cx="0" cy="685800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52E5A409-1073-AECB-3514-8B78D546ABB8}"/>
              </a:ext>
            </a:extLst>
          </p:cNvPr>
          <p:cNvSpPr>
            <a:spLocks noGrp="1"/>
          </p:cNvSpPr>
          <p:nvPr>
            <p:ph type="body" idx="1"/>
          </p:nvPr>
        </p:nvSpPr>
        <p:spPr>
          <a:xfrm>
            <a:off x="719181" y="738685"/>
            <a:ext cx="5376823" cy="385468"/>
          </a:xfrm>
        </p:spPr>
        <p:txBody>
          <a:bodyPr anchor="ctr">
            <a:noAutofit/>
          </a:bodyPr>
          <a:lstStyle>
            <a:lvl1pPr marL="0" indent="0">
              <a:buNone/>
              <a:defRPr sz="2200" b="1">
                <a:solidFill>
                  <a:schemeClr val="tx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pic>
        <p:nvPicPr>
          <p:cNvPr id="5" name="Picture 4" descr="A male couple on a sofa looking at papers and talking on the phone">
            <a:extLst>
              <a:ext uri="{FF2B5EF4-FFF2-40B4-BE49-F238E27FC236}">
                <a16:creationId xmlns:a16="http://schemas.microsoft.com/office/drawing/2014/main" id="{C2A62F60-FBA2-19FC-3185-FEBF2F804AE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322" r="9982"/>
          <a:stretch/>
        </p:blipFill>
        <p:spPr>
          <a:xfrm>
            <a:off x="1069180" y="2238615"/>
            <a:ext cx="2700000" cy="2700000"/>
          </a:xfrm>
          <a:prstGeom prst="ellipse">
            <a:avLst/>
          </a:prstGeom>
          <a:ln w="19050">
            <a:solidFill>
              <a:schemeClr val="tx1"/>
            </a:solidFill>
          </a:ln>
          <a:effectLst>
            <a:outerShdw dist="25400" dir="2700000" algn="tl" rotWithShape="0">
              <a:prstClr val="black"/>
            </a:outerShdw>
          </a:effectLst>
        </p:spPr>
      </p:pic>
      <p:pic>
        <p:nvPicPr>
          <p:cNvPr id="7" name="Picture 6" descr="A woman in her 30s unloading ;shopping bags from the back of a car">
            <a:extLst>
              <a:ext uri="{FF2B5EF4-FFF2-40B4-BE49-F238E27FC236}">
                <a16:creationId xmlns:a16="http://schemas.microsoft.com/office/drawing/2014/main" id="{DF201C3A-4903-96AC-D907-7C1490942D8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689" r="23615"/>
          <a:stretch/>
        </p:blipFill>
        <p:spPr>
          <a:xfrm>
            <a:off x="4753620" y="2238615"/>
            <a:ext cx="2700000" cy="2700000"/>
          </a:xfrm>
          <a:prstGeom prst="roundRect">
            <a:avLst>
              <a:gd name="adj" fmla="val 7056"/>
            </a:avLst>
          </a:prstGeom>
          <a:ln w="19050">
            <a:solidFill>
              <a:schemeClr val="tx1"/>
            </a:solidFill>
          </a:ln>
          <a:effectLst>
            <a:outerShdw dist="25400" dir="2700000" algn="tl" rotWithShape="0">
              <a:prstClr val="black"/>
            </a:outerShdw>
          </a:effectLst>
        </p:spPr>
      </p:pic>
      <p:pic>
        <p:nvPicPr>
          <p:cNvPr id="9" name="Picture 8" descr="A male and female couple sitting at a table with a dog">
            <a:extLst>
              <a:ext uri="{FF2B5EF4-FFF2-40B4-BE49-F238E27FC236}">
                <a16:creationId xmlns:a16="http://schemas.microsoft.com/office/drawing/2014/main" id="{DBA49391-CE68-F62C-1C3B-3A6CA856858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5021" r="18283"/>
          <a:stretch/>
        </p:blipFill>
        <p:spPr>
          <a:xfrm>
            <a:off x="8417659" y="2238615"/>
            <a:ext cx="2700000" cy="2700000"/>
          </a:xfrm>
          <a:prstGeom prst="ellipse">
            <a:avLst/>
          </a:prstGeom>
          <a:ln w="19050">
            <a:solidFill>
              <a:schemeClr val="tx1"/>
            </a:solidFill>
          </a:ln>
          <a:effectLst>
            <a:outerShdw dist="25400" dir="2700000" algn="tl" rotWithShape="0">
              <a:prstClr val="black"/>
            </a:outerShdw>
          </a:effectLst>
        </p:spPr>
      </p:pic>
      <p:sp>
        <p:nvSpPr>
          <p:cNvPr id="41" name="Content Placeholder 3">
            <a:extLst>
              <a:ext uri="{FF2B5EF4-FFF2-40B4-BE49-F238E27FC236}">
                <a16:creationId xmlns:a16="http://schemas.microsoft.com/office/drawing/2014/main" id="{D57CCADF-212A-13A6-BB2D-0AF70F5EDFFB}"/>
              </a:ext>
            </a:extLst>
          </p:cNvPr>
          <p:cNvSpPr>
            <a:spLocks noGrp="1"/>
          </p:cNvSpPr>
          <p:nvPr>
            <p:ph sz="half" idx="14"/>
          </p:nvPr>
        </p:nvSpPr>
        <p:spPr>
          <a:xfrm>
            <a:off x="5113620" y="5300205"/>
            <a:ext cx="1980000" cy="1008000"/>
          </a:xfrm>
          <a:solidFill>
            <a:schemeClr val="accent4"/>
          </a:solidFill>
          <a:ln w="19050">
            <a:solidFill>
              <a:schemeClr val="tx1"/>
            </a:solidFill>
          </a:ln>
        </p:spPr>
        <p:txBody>
          <a:bodyPr lIns="180000" tIns="108000" rIns="180000" bIns="108000" anchor="ctr">
            <a:noAutofit/>
          </a:bodyPr>
          <a:lstStyle>
            <a:lvl1pPr algn="l">
              <a:defRPr sz="1200" b="1">
                <a:solidFill>
                  <a:schemeClr val="tx1"/>
                </a:solidFill>
              </a:defRPr>
            </a:lvl1pPr>
            <a:lvl2pPr algn="l">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p:txBody>
      </p:sp>
      <p:cxnSp>
        <p:nvCxnSpPr>
          <p:cNvPr id="25" name="Connector: Elbow 24">
            <a:extLst>
              <a:ext uri="{FF2B5EF4-FFF2-40B4-BE49-F238E27FC236}">
                <a16:creationId xmlns:a16="http://schemas.microsoft.com/office/drawing/2014/main" id="{B8EE0719-5DA2-7840-E697-BC0495D7EA70}"/>
              </a:ext>
            </a:extLst>
          </p:cNvPr>
          <p:cNvCxnSpPr>
            <a:cxnSpLocks/>
            <a:stCxn id="41" idx="1"/>
            <a:endCxn id="7" idx="1"/>
          </p:cNvCxnSpPr>
          <p:nvPr userDrawn="1"/>
        </p:nvCxnSpPr>
        <p:spPr>
          <a:xfrm rot="10800000">
            <a:off x="4753620" y="3588615"/>
            <a:ext cx="360000" cy="2215590"/>
          </a:xfrm>
          <a:prstGeom prst="bentConnector3">
            <a:avLst>
              <a:gd name="adj1" fmla="val 19948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385440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imple Visual Timelin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DE58D-EBD1-C7E4-7489-88C6CE6B2137}"/>
              </a:ext>
            </a:extLst>
          </p:cNvPr>
          <p:cNvSpPr>
            <a:spLocks noGrp="1"/>
          </p:cNvSpPr>
          <p:nvPr>
            <p:ph type="title"/>
          </p:nvPr>
        </p:nvSpPr>
        <p:spPr>
          <a:xfrm>
            <a:off x="746511" y="699666"/>
            <a:ext cx="3684752" cy="387135"/>
          </a:xfrm>
        </p:spPr>
        <p:txBody>
          <a:bodyPr anchor="ctr">
            <a:noAutofit/>
          </a:bodyPr>
          <a:lstStyle>
            <a:lvl1pPr algn="l">
              <a:lnSpc>
                <a:spcPts val="2000"/>
              </a:lnSpc>
              <a:defRPr sz="2200"/>
            </a:lvl1pPr>
          </a:lstStyle>
          <a:p>
            <a:r>
              <a:rPr lang="en-US"/>
              <a:t>Click to edit Master title style</a:t>
            </a:r>
            <a:endParaRPr lang="en-GB"/>
          </a:p>
        </p:txBody>
      </p:sp>
      <p:pic>
        <p:nvPicPr>
          <p:cNvPr id="5" name="Picture 4" descr="A black background with white text and orange letters&#10;&#10;Description automatically generated">
            <a:extLst>
              <a:ext uri="{FF2B5EF4-FFF2-40B4-BE49-F238E27FC236}">
                <a16:creationId xmlns:a16="http://schemas.microsoft.com/office/drawing/2014/main" id="{8CB868AF-5BB4-FE3B-2F5C-3F2BE58A63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56000" y="252000"/>
            <a:ext cx="1281600" cy="504073"/>
          </a:xfrm>
          <a:prstGeom prst="rect">
            <a:avLst/>
          </a:prstGeom>
        </p:spPr>
      </p:pic>
      <p:cxnSp>
        <p:nvCxnSpPr>
          <p:cNvPr id="6" name="Straight Connector 5">
            <a:extLst>
              <a:ext uri="{FF2B5EF4-FFF2-40B4-BE49-F238E27FC236}">
                <a16:creationId xmlns:a16="http://schemas.microsoft.com/office/drawing/2014/main" id="{FD062FAA-B4DC-CE24-4574-5BC1C002FBFC}"/>
              </a:ext>
            </a:extLst>
          </p:cNvPr>
          <p:cNvCxnSpPr>
            <a:cxnSpLocks/>
          </p:cNvCxnSpPr>
          <p:nvPr userDrawn="1"/>
        </p:nvCxnSpPr>
        <p:spPr>
          <a:xfrm>
            <a:off x="1054513" y="3812462"/>
            <a:ext cx="996009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D6A7607E-4300-C91D-8BE0-0EA96F11D9D1}"/>
              </a:ext>
            </a:extLst>
          </p:cNvPr>
          <p:cNvSpPr>
            <a:spLocks noGrp="1"/>
          </p:cNvSpPr>
          <p:nvPr>
            <p:ph idx="10"/>
          </p:nvPr>
        </p:nvSpPr>
        <p:spPr>
          <a:xfrm>
            <a:off x="746513" y="1333670"/>
            <a:ext cx="2160000" cy="533397"/>
          </a:xfrm>
        </p:spPr>
        <p:txBody>
          <a:bodyPr>
            <a:noAutofit/>
          </a:bodyPr>
          <a:lstStyle>
            <a:lvl1pPr>
              <a:defRPr sz="1400" b="1"/>
            </a:lvl1pPr>
            <a:lvl2pPr marL="360346" indent="0">
              <a:buNone/>
              <a:defRPr/>
            </a:lvl2pPr>
          </a:lstStyle>
          <a:p>
            <a:pPr lvl="0"/>
            <a:r>
              <a:rPr lang="en-US"/>
              <a:t>Click to edit Master text styles</a:t>
            </a:r>
          </a:p>
        </p:txBody>
      </p:sp>
      <p:cxnSp>
        <p:nvCxnSpPr>
          <p:cNvPr id="11" name="Straight Connector 10">
            <a:extLst>
              <a:ext uri="{FF2B5EF4-FFF2-40B4-BE49-F238E27FC236}">
                <a16:creationId xmlns:a16="http://schemas.microsoft.com/office/drawing/2014/main" id="{521556EF-5E72-2D1F-2734-253AC97F6A4A}"/>
              </a:ext>
            </a:extLst>
          </p:cNvPr>
          <p:cNvCxnSpPr>
            <a:cxnSpLocks/>
          </p:cNvCxnSpPr>
          <p:nvPr userDrawn="1"/>
        </p:nvCxnSpPr>
        <p:spPr>
          <a:xfrm>
            <a:off x="1054511" y="3166121"/>
            <a:ext cx="0" cy="65002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3">
            <a:extLst>
              <a:ext uri="{FF2B5EF4-FFF2-40B4-BE49-F238E27FC236}">
                <a16:creationId xmlns:a16="http://schemas.microsoft.com/office/drawing/2014/main" id="{9C38F454-8EB9-79F1-B5E7-FC8475466DAD}"/>
              </a:ext>
            </a:extLst>
          </p:cNvPr>
          <p:cNvSpPr txBox="1">
            <a:spLocks/>
          </p:cNvSpPr>
          <p:nvPr userDrawn="1"/>
        </p:nvSpPr>
        <p:spPr>
          <a:xfrm>
            <a:off x="746511" y="1942121"/>
            <a:ext cx="2520000" cy="1224000"/>
          </a:xfrm>
          <a:prstGeom prst="rect">
            <a:avLst/>
          </a:prstGeom>
          <a:solidFill>
            <a:schemeClr val="accent2"/>
          </a:solidFill>
          <a:ln w="15875">
            <a:solidFill>
              <a:sysClr val="windowText" lastClr="000000"/>
            </a:solidFill>
          </a:ln>
        </p:spPr>
        <p:txBody>
          <a:bodyPr vert="horz" lIns="180000" tIns="108000" rIns="180000" bIns="10800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27063" indent="-2667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2pPr>
            <a:lvl3pPr marL="984250" indent="-2667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1433513" indent="-2667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1882775" indent="-2667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sysClr val="windowText" lastClr="000000"/>
              </a:solidFill>
              <a:effectLst/>
              <a:uLnTx/>
              <a:uFillTx/>
              <a:latin typeface="Albert Sans"/>
              <a:ea typeface="+mn-ea"/>
              <a:cs typeface="+mn-cs"/>
            </a:endParaRPr>
          </a:p>
        </p:txBody>
      </p:sp>
      <p:cxnSp>
        <p:nvCxnSpPr>
          <p:cNvPr id="13" name="Straight Connector 12">
            <a:extLst>
              <a:ext uri="{FF2B5EF4-FFF2-40B4-BE49-F238E27FC236}">
                <a16:creationId xmlns:a16="http://schemas.microsoft.com/office/drawing/2014/main" id="{5ADCE10A-9447-10FD-767A-571E49C047FE}"/>
              </a:ext>
            </a:extLst>
          </p:cNvPr>
          <p:cNvCxnSpPr>
            <a:cxnSpLocks/>
          </p:cNvCxnSpPr>
          <p:nvPr userDrawn="1"/>
        </p:nvCxnSpPr>
        <p:spPr>
          <a:xfrm>
            <a:off x="1433052" y="3812468"/>
            <a:ext cx="0" cy="4707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4CBCFFD1-3E6A-BC77-8BC7-33D3632E3AFF}"/>
              </a:ext>
            </a:extLst>
          </p:cNvPr>
          <p:cNvSpPr>
            <a:spLocks noGrp="1"/>
          </p:cNvSpPr>
          <p:nvPr>
            <p:ph idx="11"/>
          </p:nvPr>
        </p:nvSpPr>
        <p:spPr>
          <a:xfrm>
            <a:off x="1319239" y="4919544"/>
            <a:ext cx="2160000" cy="942615"/>
          </a:xfrm>
        </p:spPr>
        <p:txBody>
          <a:bodyPr>
            <a:noAutofit/>
          </a:bodyPr>
          <a:lstStyle>
            <a:lvl1pPr>
              <a:defRPr sz="1200" b="0"/>
            </a:lvl1pPr>
            <a:lvl2pPr marL="360346" indent="0">
              <a:buNone/>
              <a:defRPr/>
            </a:lvl2pPr>
          </a:lstStyle>
          <a:p>
            <a:pPr lvl="0"/>
            <a:r>
              <a:rPr lang="en-US"/>
              <a:t>Click to edit Master text styles</a:t>
            </a:r>
          </a:p>
        </p:txBody>
      </p:sp>
      <p:sp>
        <p:nvSpPr>
          <p:cNvPr id="15" name="Content Placeholder 2">
            <a:extLst>
              <a:ext uri="{FF2B5EF4-FFF2-40B4-BE49-F238E27FC236}">
                <a16:creationId xmlns:a16="http://schemas.microsoft.com/office/drawing/2014/main" id="{491FDD4C-7F7F-6212-F1F1-4D2BCBBF0035}"/>
              </a:ext>
            </a:extLst>
          </p:cNvPr>
          <p:cNvSpPr>
            <a:spLocks noGrp="1"/>
          </p:cNvSpPr>
          <p:nvPr>
            <p:ph idx="12"/>
          </p:nvPr>
        </p:nvSpPr>
        <p:spPr>
          <a:xfrm>
            <a:off x="1319239" y="4283219"/>
            <a:ext cx="2160000" cy="533397"/>
          </a:xfrm>
        </p:spPr>
        <p:txBody>
          <a:bodyPr>
            <a:noAutofit/>
          </a:bodyPr>
          <a:lstStyle>
            <a:lvl1pPr>
              <a:defRPr sz="1400" b="1"/>
            </a:lvl1pPr>
            <a:lvl2pPr marL="360346" indent="0">
              <a:buNone/>
              <a:defRPr/>
            </a:lvl2pPr>
          </a:lstStyle>
          <a:p>
            <a:pPr lvl="0"/>
            <a:r>
              <a:rPr lang="en-US"/>
              <a:t>Click to edit Master text styles</a:t>
            </a:r>
          </a:p>
        </p:txBody>
      </p:sp>
      <p:sp>
        <p:nvSpPr>
          <p:cNvPr id="17" name="Content Placeholder 2">
            <a:extLst>
              <a:ext uri="{FF2B5EF4-FFF2-40B4-BE49-F238E27FC236}">
                <a16:creationId xmlns:a16="http://schemas.microsoft.com/office/drawing/2014/main" id="{5CEFB89E-A5F4-A3D5-7348-9D5F18889A87}"/>
              </a:ext>
            </a:extLst>
          </p:cNvPr>
          <p:cNvSpPr>
            <a:spLocks noGrp="1"/>
          </p:cNvSpPr>
          <p:nvPr>
            <p:ph idx="13"/>
          </p:nvPr>
        </p:nvSpPr>
        <p:spPr>
          <a:xfrm>
            <a:off x="3720868" y="2746831"/>
            <a:ext cx="2160000" cy="733793"/>
          </a:xfrm>
        </p:spPr>
        <p:txBody>
          <a:bodyPr>
            <a:noAutofit/>
          </a:bodyPr>
          <a:lstStyle>
            <a:lvl1pPr>
              <a:defRPr sz="1200" b="0"/>
            </a:lvl1pPr>
            <a:lvl2pPr marL="360346" indent="0">
              <a:buNone/>
              <a:defRPr/>
            </a:lvl2pPr>
          </a:lstStyle>
          <a:p>
            <a:pPr lvl="0"/>
            <a:r>
              <a:rPr lang="en-US"/>
              <a:t>Click to edit Master text styles</a:t>
            </a:r>
          </a:p>
        </p:txBody>
      </p:sp>
      <p:sp>
        <p:nvSpPr>
          <p:cNvPr id="18" name="Content Placeholder 2">
            <a:extLst>
              <a:ext uri="{FF2B5EF4-FFF2-40B4-BE49-F238E27FC236}">
                <a16:creationId xmlns:a16="http://schemas.microsoft.com/office/drawing/2014/main" id="{AD0D5358-2D77-EACF-B847-F70C1354D48C}"/>
              </a:ext>
            </a:extLst>
          </p:cNvPr>
          <p:cNvSpPr>
            <a:spLocks noGrp="1"/>
          </p:cNvSpPr>
          <p:nvPr>
            <p:ph idx="14"/>
          </p:nvPr>
        </p:nvSpPr>
        <p:spPr>
          <a:xfrm>
            <a:off x="3720868" y="2110506"/>
            <a:ext cx="2160000" cy="533397"/>
          </a:xfrm>
        </p:spPr>
        <p:txBody>
          <a:bodyPr>
            <a:noAutofit/>
          </a:bodyPr>
          <a:lstStyle>
            <a:lvl1pPr>
              <a:defRPr sz="1400" b="1"/>
            </a:lvl1pPr>
            <a:lvl2pPr marL="360346" indent="0">
              <a:buNone/>
              <a:defRPr/>
            </a:lvl2pPr>
          </a:lstStyle>
          <a:p>
            <a:pPr lvl="0"/>
            <a:r>
              <a:rPr lang="en-US"/>
              <a:t>Click to edit Master text styles</a:t>
            </a:r>
          </a:p>
        </p:txBody>
      </p:sp>
      <p:cxnSp>
        <p:nvCxnSpPr>
          <p:cNvPr id="19" name="Straight Connector 18">
            <a:extLst>
              <a:ext uri="{FF2B5EF4-FFF2-40B4-BE49-F238E27FC236}">
                <a16:creationId xmlns:a16="http://schemas.microsoft.com/office/drawing/2014/main" id="{235BF432-F0D5-C7CB-A80B-ED18B812DC23}"/>
              </a:ext>
            </a:extLst>
          </p:cNvPr>
          <p:cNvCxnSpPr>
            <a:cxnSpLocks/>
          </p:cNvCxnSpPr>
          <p:nvPr userDrawn="1"/>
        </p:nvCxnSpPr>
        <p:spPr>
          <a:xfrm>
            <a:off x="4807971" y="3591232"/>
            <a:ext cx="0" cy="22123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9F133BA-1570-CE5A-6C70-6EF2022D344C}"/>
              </a:ext>
            </a:extLst>
          </p:cNvPr>
          <p:cNvCxnSpPr>
            <a:cxnSpLocks/>
          </p:cNvCxnSpPr>
          <p:nvPr userDrawn="1"/>
        </p:nvCxnSpPr>
        <p:spPr>
          <a:xfrm>
            <a:off x="4807971" y="3758385"/>
            <a:ext cx="0" cy="71037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21" descr="A house with a coin in the top that also represents a money box">
            <a:extLst>
              <a:ext uri="{FF2B5EF4-FFF2-40B4-BE49-F238E27FC236}">
                <a16:creationId xmlns:a16="http://schemas.microsoft.com/office/drawing/2014/main" id="{F42A2CA9-42C3-AFA6-F936-C10E0006FB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75837" y="4144312"/>
            <a:ext cx="2626743" cy="2626743"/>
          </a:xfrm>
          <a:prstGeom prst="rect">
            <a:avLst/>
          </a:prstGeom>
        </p:spPr>
      </p:pic>
      <p:pic>
        <p:nvPicPr>
          <p:cNvPr id="27" name="Picture 26" descr="A person sitting at a table with a computer and a cup of coffee&#10;&#10;Description automatically generated">
            <a:extLst>
              <a:ext uri="{FF2B5EF4-FFF2-40B4-BE49-F238E27FC236}">
                <a16:creationId xmlns:a16="http://schemas.microsoft.com/office/drawing/2014/main" id="{71404600-DD02-E71A-ABCB-C84E7B073A2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6652" r="16652"/>
          <a:stretch/>
        </p:blipFill>
        <p:spPr>
          <a:xfrm>
            <a:off x="6325136" y="1270744"/>
            <a:ext cx="2316803" cy="2316802"/>
          </a:xfrm>
          <a:prstGeom prst="ellipse">
            <a:avLst/>
          </a:prstGeom>
          <a:ln w="15875">
            <a:solidFill>
              <a:sysClr val="windowText" lastClr="000000"/>
            </a:solidFill>
          </a:ln>
          <a:effectLst>
            <a:outerShdw dist="25400" dir="2700000" algn="tl" rotWithShape="0">
              <a:prstClr val="black"/>
            </a:outerShdw>
          </a:effectLst>
        </p:spPr>
      </p:pic>
      <p:cxnSp>
        <p:nvCxnSpPr>
          <p:cNvPr id="28" name="Straight Connector 27">
            <a:extLst>
              <a:ext uri="{FF2B5EF4-FFF2-40B4-BE49-F238E27FC236}">
                <a16:creationId xmlns:a16="http://schemas.microsoft.com/office/drawing/2014/main" id="{0BCF75D4-E57D-6DAE-2BF9-2E72D19A7B17}"/>
              </a:ext>
            </a:extLst>
          </p:cNvPr>
          <p:cNvCxnSpPr>
            <a:cxnSpLocks/>
          </p:cNvCxnSpPr>
          <p:nvPr userDrawn="1"/>
        </p:nvCxnSpPr>
        <p:spPr>
          <a:xfrm>
            <a:off x="7483537" y="3591232"/>
            <a:ext cx="0" cy="22123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Content Placeholder 2">
            <a:extLst>
              <a:ext uri="{FF2B5EF4-FFF2-40B4-BE49-F238E27FC236}">
                <a16:creationId xmlns:a16="http://schemas.microsoft.com/office/drawing/2014/main" id="{4CAA220E-857A-CEE2-7D5D-A7FCD848A5BB}"/>
              </a:ext>
            </a:extLst>
          </p:cNvPr>
          <p:cNvSpPr>
            <a:spLocks noGrp="1"/>
          </p:cNvSpPr>
          <p:nvPr>
            <p:ph idx="15"/>
          </p:nvPr>
        </p:nvSpPr>
        <p:spPr>
          <a:xfrm>
            <a:off x="6099172" y="4283510"/>
            <a:ext cx="2160000" cy="533397"/>
          </a:xfrm>
        </p:spPr>
        <p:txBody>
          <a:bodyPr>
            <a:noAutofit/>
          </a:bodyPr>
          <a:lstStyle>
            <a:lvl1pPr>
              <a:defRPr sz="1400" b="1"/>
            </a:lvl1pPr>
            <a:lvl2pPr marL="360346" indent="0">
              <a:buNone/>
              <a:defRPr/>
            </a:lvl2pPr>
          </a:lstStyle>
          <a:p>
            <a:pPr lvl="0"/>
            <a:r>
              <a:rPr lang="en-US"/>
              <a:t>Click to edit Master text styles</a:t>
            </a:r>
          </a:p>
        </p:txBody>
      </p:sp>
      <p:sp>
        <p:nvSpPr>
          <p:cNvPr id="30" name="Content Placeholder 3">
            <a:extLst>
              <a:ext uri="{FF2B5EF4-FFF2-40B4-BE49-F238E27FC236}">
                <a16:creationId xmlns:a16="http://schemas.microsoft.com/office/drawing/2014/main" id="{005E1802-4CC4-ED41-ADF0-F07AF29500B6}"/>
              </a:ext>
            </a:extLst>
          </p:cNvPr>
          <p:cNvSpPr txBox="1">
            <a:spLocks/>
          </p:cNvSpPr>
          <p:nvPr userDrawn="1"/>
        </p:nvSpPr>
        <p:spPr>
          <a:xfrm>
            <a:off x="6099171" y="4891961"/>
            <a:ext cx="2520000" cy="1080000"/>
          </a:xfrm>
          <a:prstGeom prst="rect">
            <a:avLst/>
          </a:prstGeom>
          <a:solidFill>
            <a:schemeClr val="accent3"/>
          </a:solidFill>
          <a:ln w="15875">
            <a:solidFill>
              <a:sysClr val="windowText" lastClr="000000"/>
            </a:solidFill>
          </a:ln>
        </p:spPr>
        <p:txBody>
          <a:bodyPr vert="horz" lIns="180000" tIns="108000" rIns="180000" bIns="10800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27063" indent="-2667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2pPr>
            <a:lvl3pPr marL="984250" indent="-2667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1433513" indent="-2667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1882775" indent="-2667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sysClr val="windowText" lastClr="000000"/>
              </a:solidFill>
              <a:effectLst/>
              <a:uLnTx/>
              <a:uFillTx/>
              <a:latin typeface="Albert Sans"/>
              <a:ea typeface="+mn-ea"/>
              <a:cs typeface="+mn-cs"/>
            </a:endParaRPr>
          </a:p>
        </p:txBody>
      </p:sp>
      <p:cxnSp>
        <p:nvCxnSpPr>
          <p:cNvPr id="31" name="Straight Connector 30">
            <a:extLst>
              <a:ext uri="{FF2B5EF4-FFF2-40B4-BE49-F238E27FC236}">
                <a16:creationId xmlns:a16="http://schemas.microsoft.com/office/drawing/2014/main" id="{9DE6A9D4-E55F-7EB0-3C6C-070A3F9BAA65}"/>
              </a:ext>
            </a:extLst>
          </p:cNvPr>
          <p:cNvCxnSpPr>
            <a:cxnSpLocks/>
          </p:cNvCxnSpPr>
          <p:nvPr userDrawn="1"/>
        </p:nvCxnSpPr>
        <p:spPr>
          <a:xfrm>
            <a:off x="6239407" y="3812464"/>
            <a:ext cx="0" cy="47910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9B18E192-2D36-E89F-3516-ADD901004521}"/>
              </a:ext>
            </a:extLst>
          </p:cNvPr>
          <p:cNvSpPr>
            <a:spLocks noGrp="1"/>
          </p:cNvSpPr>
          <p:nvPr>
            <p:ph idx="16"/>
          </p:nvPr>
        </p:nvSpPr>
        <p:spPr>
          <a:xfrm>
            <a:off x="8925489" y="1339529"/>
            <a:ext cx="2160000" cy="533397"/>
          </a:xfrm>
        </p:spPr>
        <p:txBody>
          <a:bodyPr>
            <a:noAutofit/>
          </a:bodyPr>
          <a:lstStyle>
            <a:lvl1pPr>
              <a:defRPr sz="1400" b="1"/>
            </a:lvl1pPr>
            <a:lvl2pPr marL="360346" indent="0">
              <a:buNone/>
              <a:defRPr/>
            </a:lvl2pPr>
          </a:lstStyle>
          <a:p>
            <a:pPr lvl="0"/>
            <a:r>
              <a:rPr lang="en-US"/>
              <a:t>Click to edit Master text styles</a:t>
            </a:r>
          </a:p>
        </p:txBody>
      </p:sp>
      <p:cxnSp>
        <p:nvCxnSpPr>
          <p:cNvPr id="36" name="Straight Connector 35">
            <a:extLst>
              <a:ext uri="{FF2B5EF4-FFF2-40B4-BE49-F238E27FC236}">
                <a16:creationId xmlns:a16="http://schemas.microsoft.com/office/drawing/2014/main" id="{A0D2C7E5-B2BA-F42C-46C5-410D6C187C8F}"/>
              </a:ext>
            </a:extLst>
          </p:cNvPr>
          <p:cNvCxnSpPr>
            <a:cxnSpLocks/>
          </p:cNvCxnSpPr>
          <p:nvPr userDrawn="1"/>
        </p:nvCxnSpPr>
        <p:spPr>
          <a:xfrm>
            <a:off x="9088847" y="3820814"/>
            <a:ext cx="0" cy="32349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Content Placeholder 2">
            <a:extLst>
              <a:ext uri="{FF2B5EF4-FFF2-40B4-BE49-F238E27FC236}">
                <a16:creationId xmlns:a16="http://schemas.microsoft.com/office/drawing/2014/main" id="{2035A956-D5EA-4176-DF01-B19953FD810B}"/>
              </a:ext>
            </a:extLst>
          </p:cNvPr>
          <p:cNvSpPr>
            <a:spLocks noGrp="1"/>
          </p:cNvSpPr>
          <p:nvPr>
            <p:ph idx="17"/>
          </p:nvPr>
        </p:nvSpPr>
        <p:spPr>
          <a:xfrm>
            <a:off x="8975032" y="4781216"/>
            <a:ext cx="2160000" cy="942615"/>
          </a:xfrm>
        </p:spPr>
        <p:txBody>
          <a:bodyPr>
            <a:noAutofit/>
          </a:bodyPr>
          <a:lstStyle>
            <a:lvl1pPr>
              <a:defRPr sz="1200" b="0"/>
            </a:lvl1pPr>
            <a:lvl2pPr marL="360346" indent="0">
              <a:buNone/>
              <a:defRPr/>
            </a:lvl2pPr>
          </a:lstStyle>
          <a:p>
            <a:pPr lvl="0"/>
            <a:r>
              <a:rPr lang="en-US"/>
              <a:t>Click to edit Master text styles</a:t>
            </a:r>
          </a:p>
        </p:txBody>
      </p:sp>
      <p:sp>
        <p:nvSpPr>
          <p:cNvPr id="38" name="Content Placeholder 2">
            <a:extLst>
              <a:ext uri="{FF2B5EF4-FFF2-40B4-BE49-F238E27FC236}">
                <a16:creationId xmlns:a16="http://schemas.microsoft.com/office/drawing/2014/main" id="{21AFA9A6-12B6-1C7B-E211-AFC7901CAA78}"/>
              </a:ext>
            </a:extLst>
          </p:cNvPr>
          <p:cNvSpPr>
            <a:spLocks noGrp="1"/>
          </p:cNvSpPr>
          <p:nvPr>
            <p:ph idx="18"/>
          </p:nvPr>
        </p:nvSpPr>
        <p:spPr>
          <a:xfrm>
            <a:off x="8975032" y="4144891"/>
            <a:ext cx="2160000" cy="533397"/>
          </a:xfrm>
        </p:spPr>
        <p:txBody>
          <a:bodyPr>
            <a:noAutofit/>
          </a:bodyPr>
          <a:lstStyle>
            <a:lvl1pPr>
              <a:defRPr sz="1400" b="1"/>
            </a:lvl1pPr>
            <a:lvl2pPr marL="360346" indent="0">
              <a:buNone/>
              <a:defRPr/>
            </a:lvl2pPr>
          </a:lstStyle>
          <a:p>
            <a:pPr lvl="0"/>
            <a:r>
              <a:rPr lang="en-US"/>
              <a:t>Click to edit Master text styles</a:t>
            </a:r>
          </a:p>
        </p:txBody>
      </p:sp>
      <p:pic>
        <p:nvPicPr>
          <p:cNvPr id="42" name="Picture 41" descr="A colourful tag with a pound sign on it">
            <a:extLst>
              <a:ext uri="{FF2B5EF4-FFF2-40B4-BE49-F238E27FC236}">
                <a16:creationId xmlns:a16="http://schemas.microsoft.com/office/drawing/2014/main" id="{0B0B7FFA-B3AE-B8E6-DAEA-9759C3F2344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804849" y="2947696"/>
            <a:ext cx="1188423" cy="1188035"/>
          </a:xfrm>
          <a:prstGeom prst="rect">
            <a:avLst/>
          </a:prstGeom>
        </p:spPr>
      </p:pic>
      <p:sp>
        <p:nvSpPr>
          <p:cNvPr id="34" name="Content Placeholder 3">
            <a:extLst>
              <a:ext uri="{FF2B5EF4-FFF2-40B4-BE49-F238E27FC236}">
                <a16:creationId xmlns:a16="http://schemas.microsoft.com/office/drawing/2014/main" id="{BEC0A403-01C2-A31F-328F-9CFADEA2188B}"/>
              </a:ext>
            </a:extLst>
          </p:cNvPr>
          <p:cNvSpPr txBox="1">
            <a:spLocks/>
          </p:cNvSpPr>
          <p:nvPr userDrawn="1"/>
        </p:nvSpPr>
        <p:spPr>
          <a:xfrm>
            <a:off x="8925487" y="1947980"/>
            <a:ext cx="2520000" cy="1224000"/>
          </a:xfrm>
          <a:prstGeom prst="rect">
            <a:avLst/>
          </a:prstGeom>
          <a:solidFill>
            <a:schemeClr val="accent4"/>
          </a:solidFill>
          <a:ln w="15875">
            <a:solidFill>
              <a:sysClr val="windowText" lastClr="000000"/>
            </a:solidFill>
          </a:ln>
        </p:spPr>
        <p:txBody>
          <a:bodyPr vert="horz" lIns="180000" tIns="108000" rIns="180000" bIns="10800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27063" indent="-2667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2pPr>
            <a:lvl3pPr marL="984250" indent="-2667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1433513" indent="-2667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1882775" indent="-2667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sysClr val="windowText" lastClr="000000"/>
              </a:solidFill>
              <a:effectLst/>
              <a:uLnTx/>
              <a:uFillTx/>
              <a:latin typeface="Albert Sans"/>
              <a:ea typeface="+mn-ea"/>
              <a:cs typeface="+mn-cs"/>
            </a:endParaRPr>
          </a:p>
        </p:txBody>
      </p:sp>
      <p:sp>
        <p:nvSpPr>
          <p:cNvPr id="3" name="Content Placeholder 2">
            <a:extLst>
              <a:ext uri="{FF2B5EF4-FFF2-40B4-BE49-F238E27FC236}">
                <a16:creationId xmlns:a16="http://schemas.microsoft.com/office/drawing/2014/main" id="{898562E8-6A72-633E-8A64-C67851ED6E19}"/>
              </a:ext>
            </a:extLst>
          </p:cNvPr>
          <p:cNvSpPr>
            <a:spLocks noGrp="1"/>
          </p:cNvSpPr>
          <p:nvPr>
            <p:ph idx="19"/>
          </p:nvPr>
        </p:nvSpPr>
        <p:spPr>
          <a:xfrm>
            <a:off x="845373" y="2029053"/>
            <a:ext cx="2322275" cy="1032023"/>
          </a:xfrm>
        </p:spPr>
        <p:txBody>
          <a:bodyPr>
            <a:noAutofit/>
          </a:bodyPr>
          <a:lstStyle>
            <a:lvl1pPr algn="l">
              <a:defRPr sz="1200" b="0">
                <a:solidFill>
                  <a:schemeClr val="bg1"/>
                </a:solidFill>
              </a:defRPr>
            </a:lvl1pPr>
            <a:lvl2pPr marL="360346" indent="0">
              <a:buNone/>
              <a:defRPr/>
            </a:lvl2pPr>
          </a:lstStyle>
          <a:p>
            <a:pPr lvl="0"/>
            <a:r>
              <a:rPr lang="en-US"/>
              <a:t>Click to edit Master text styles</a:t>
            </a:r>
          </a:p>
        </p:txBody>
      </p:sp>
      <p:sp>
        <p:nvSpPr>
          <p:cNvPr id="4" name="Content Placeholder 2">
            <a:extLst>
              <a:ext uri="{FF2B5EF4-FFF2-40B4-BE49-F238E27FC236}">
                <a16:creationId xmlns:a16="http://schemas.microsoft.com/office/drawing/2014/main" id="{5EE7A42A-F380-1CC4-F133-54BAC35B2772}"/>
              </a:ext>
            </a:extLst>
          </p:cNvPr>
          <p:cNvSpPr>
            <a:spLocks noGrp="1"/>
          </p:cNvSpPr>
          <p:nvPr>
            <p:ph idx="20"/>
          </p:nvPr>
        </p:nvSpPr>
        <p:spPr>
          <a:xfrm>
            <a:off x="6198033" y="4981024"/>
            <a:ext cx="2322275" cy="915380"/>
          </a:xfrm>
        </p:spPr>
        <p:txBody>
          <a:bodyPr>
            <a:noAutofit/>
          </a:bodyPr>
          <a:lstStyle>
            <a:lvl1pPr algn="l">
              <a:defRPr sz="1200" b="0">
                <a:solidFill>
                  <a:schemeClr val="bg1"/>
                </a:solidFill>
              </a:defRPr>
            </a:lvl1pPr>
            <a:lvl2pPr marL="360346" indent="0">
              <a:buNone/>
              <a:defRPr/>
            </a:lvl2pPr>
          </a:lstStyle>
          <a:p>
            <a:pPr lvl="0"/>
            <a:r>
              <a:rPr lang="en-US"/>
              <a:t>Click to edit Master text styles</a:t>
            </a:r>
          </a:p>
        </p:txBody>
      </p:sp>
      <p:sp>
        <p:nvSpPr>
          <p:cNvPr id="7" name="Content Placeholder 2">
            <a:extLst>
              <a:ext uri="{FF2B5EF4-FFF2-40B4-BE49-F238E27FC236}">
                <a16:creationId xmlns:a16="http://schemas.microsoft.com/office/drawing/2014/main" id="{D1611AF4-DB27-5AA6-D2D7-0AD0DC867A94}"/>
              </a:ext>
            </a:extLst>
          </p:cNvPr>
          <p:cNvSpPr>
            <a:spLocks noGrp="1"/>
          </p:cNvSpPr>
          <p:nvPr>
            <p:ph idx="21"/>
          </p:nvPr>
        </p:nvSpPr>
        <p:spPr>
          <a:xfrm>
            <a:off x="9024349" y="2050276"/>
            <a:ext cx="2322275" cy="1032023"/>
          </a:xfrm>
        </p:spPr>
        <p:txBody>
          <a:bodyPr>
            <a:noAutofit/>
          </a:bodyPr>
          <a:lstStyle>
            <a:lvl1pPr algn="l">
              <a:defRPr sz="1200" b="0">
                <a:solidFill>
                  <a:schemeClr val="bg1"/>
                </a:solidFill>
              </a:defRPr>
            </a:lvl1pPr>
            <a:lvl2pPr marL="360346" indent="0">
              <a:buNone/>
              <a:defRPr/>
            </a:lvl2pPr>
          </a:lstStyle>
          <a:p>
            <a:pPr lvl="0"/>
            <a:r>
              <a:rPr lang="en-US"/>
              <a:t>Click to edit Master text styles</a:t>
            </a:r>
          </a:p>
        </p:txBody>
      </p:sp>
    </p:spTree>
    <p:extLst>
      <p:ext uri="{BB962C8B-B14F-4D97-AF65-F5344CB8AC3E}">
        <p14:creationId xmlns:p14="http://schemas.microsoft.com/office/powerpoint/2010/main" val="321298717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Flowchar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DE58D-EBD1-C7E4-7489-88C6CE6B2137}"/>
              </a:ext>
            </a:extLst>
          </p:cNvPr>
          <p:cNvSpPr>
            <a:spLocks noGrp="1"/>
          </p:cNvSpPr>
          <p:nvPr>
            <p:ph type="title"/>
          </p:nvPr>
        </p:nvSpPr>
        <p:spPr>
          <a:xfrm>
            <a:off x="746511" y="699666"/>
            <a:ext cx="3684752" cy="387135"/>
          </a:xfrm>
        </p:spPr>
        <p:txBody>
          <a:bodyPr anchor="ctr">
            <a:noAutofit/>
          </a:bodyPr>
          <a:lstStyle>
            <a:lvl1pPr algn="l">
              <a:lnSpc>
                <a:spcPts val="2000"/>
              </a:lnSpc>
              <a:defRPr sz="2200"/>
            </a:lvl1pPr>
          </a:lstStyle>
          <a:p>
            <a:r>
              <a:rPr lang="en-US"/>
              <a:t>Click to edit Master title style</a:t>
            </a:r>
            <a:endParaRPr lang="en-GB"/>
          </a:p>
        </p:txBody>
      </p:sp>
      <p:sp>
        <p:nvSpPr>
          <p:cNvPr id="46" name="Content Placeholder 3">
            <a:extLst>
              <a:ext uri="{FF2B5EF4-FFF2-40B4-BE49-F238E27FC236}">
                <a16:creationId xmlns:a16="http://schemas.microsoft.com/office/drawing/2014/main" id="{2FDE83A2-50E9-7050-8E37-29C109FA79EB}"/>
              </a:ext>
            </a:extLst>
          </p:cNvPr>
          <p:cNvSpPr>
            <a:spLocks noGrp="1"/>
          </p:cNvSpPr>
          <p:nvPr>
            <p:ph sz="half" idx="11"/>
          </p:nvPr>
        </p:nvSpPr>
        <p:spPr>
          <a:xfrm>
            <a:off x="1589221" y="3367745"/>
            <a:ext cx="2145505" cy="1100923"/>
          </a:xfrm>
          <a:solidFill>
            <a:schemeClr val="accent2"/>
          </a:solidFill>
          <a:ln w="15875">
            <a:solidFill>
              <a:schemeClr val="bg1"/>
            </a:solidFill>
          </a:ln>
        </p:spPr>
        <p:txBody>
          <a:bodyPr lIns="108000" tIns="72000" rIns="108000" bIns="72000" anchor="ctr">
            <a:noAutofit/>
          </a:bodyPr>
          <a:lstStyle>
            <a:lvl1pPr algn="ctr">
              <a:defRPr sz="1400">
                <a:solidFill>
                  <a:schemeClr val="bg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p:txBody>
      </p:sp>
      <p:sp>
        <p:nvSpPr>
          <p:cNvPr id="56" name="Content Placeholder 3">
            <a:extLst>
              <a:ext uri="{FF2B5EF4-FFF2-40B4-BE49-F238E27FC236}">
                <a16:creationId xmlns:a16="http://schemas.microsoft.com/office/drawing/2014/main" id="{B60C379C-E923-DC5D-6EED-A92E34ECA123}"/>
              </a:ext>
            </a:extLst>
          </p:cNvPr>
          <p:cNvSpPr>
            <a:spLocks noGrp="1"/>
          </p:cNvSpPr>
          <p:nvPr>
            <p:ph sz="half" idx="12"/>
          </p:nvPr>
        </p:nvSpPr>
        <p:spPr>
          <a:xfrm>
            <a:off x="4580468" y="2429100"/>
            <a:ext cx="2145505" cy="1100923"/>
          </a:xfrm>
          <a:solidFill>
            <a:schemeClr val="accent3"/>
          </a:solidFill>
          <a:ln w="15875">
            <a:solidFill>
              <a:schemeClr val="bg1"/>
            </a:solidFill>
          </a:ln>
        </p:spPr>
        <p:txBody>
          <a:bodyPr lIns="108000" tIns="72000" rIns="108000" bIns="72000" anchor="ctr">
            <a:noAutofit/>
          </a:bodyPr>
          <a:lstStyle>
            <a:lvl1pPr algn="ctr">
              <a:defRPr sz="1400">
                <a:solidFill>
                  <a:schemeClr val="bg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p:txBody>
      </p:sp>
      <p:sp>
        <p:nvSpPr>
          <p:cNvPr id="57" name="Content Placeholder 3">
            <a:extLst>
              <a:ext uri="{FF2B5EF4-FFF2-40B4-BE49-F238E27FC236}">
                <a16:creationId xmlns:a16="http://schemas.microsoft.com/office/drawing/2014/main" id="{C4E68F27-F083-B578-B9D2-D5E18E0C309A}"/>
              </a:ext>
            </a:extLst>
          </p:cNvPr>
          <p:cNvSpPr>
            <a:spLocks noGrp="1"/>
          </p:cNvSpPr>
          <p:nvPr>
            <p:ph sz="half" idx="13"/>
          </p:nvPr>
        </p:nvSpPr>
        <p:spPr>
          <a:xfrm>
            <a:off x="4580468" y="4268042"/>
            <a:ext cx="2145505" cy="1100923"/>
          </a:xfrm>
          <a:solidFill>
            <a:schemeClr val="accent4"/>
          </a:solidFill>
          <a:ln w="15875">
            <a:solidFill>
              <a:schemeClr val="bg1"/>
            </a:solidFill>
          </a:ln>
        </p:spPr>
        <p:txBody>
          <a:bodyPr lIns="108000" tIns="72000" rIns="108000" bIns="72000" anchor="ctr">
            <a:noAutofit/>
          </a:bodyPr>
          <a:lstStyle>
            <a:lvl1pPr algn="ctr">
              <a:defRPr sz="1400">
                <a:solidFill>
                  <a:schemeClr val="bg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p:txBody>
      </p:sp>
      <p:sp>
        <p:nvSpPr>
          <p:cNvPr id="58" name="Content Placeholder 3">
            <a:extLst>
              <a:ext uri="{FF2B5EF4-FFF2-40B4-BE49-F238E27FC236}">
                <a16:creationId xmlns:a16="http://schemas.microsoft.com/office/drawing/2014/main" id="{EB6BB9F2-D220-A923-ABC6-9DDE76F7683D}"/>
              </a:ext>
            </a:extLst>
          </p:cNvPr>
          <p:cNvSpPr>
            <a:spLocks noGrp="1"/>
          </p:cNvSpPr>
          <p:nvPr>
            <p:ph sz="half" idx="14"/>
          </p:nvPr>
        </p:nvSpPr>
        <p:spPr>
          <a:xfrm>
            <a:off x="7571714" y="1810841"/>
            <a:ext cx="2145505" cy="1100923"/>
          </a:xfrm>
          <a:solidFill>
            <a:schemeClr val="accent2"/>
          </a:solidFill>
          <a:ln w="15875">
            <a:solidFill>
              <a:schemeClr val="bg1"/>
            </a:solidFill>
          </a:ln>
        </p:spPr>
        <p:txBody>
          <a:bodyPr lIns="108000" tIns="72000" rIns="108000" bIns="72000" anchor="ctr">
            <a:noAutofit/>
          </a:bodyPr>
          <a:lstStyle>
            <a:lvl1pPr algn="ctr">
              <a:defRPr sz="1400">
                <a:solidFill>
                  <a:schemeClr val="bg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p:txBody>
      </p:sp>
      <p:sp>
        <p:nvSpPr>
          <p:cNvPr id="59" name="Content Placeholder 3">
            <a:extLst>
              <a:ext uri="{FF2B5EF4-FFF2-40B4-BE49-F238E27FC236}">
                <a16:creationId xmlns:a16="http://schemas.microsoft.com/office/drawing/2014/main" id="{5D9387CD-496A-9370-3366-737F548975D9}"/>
              </a:ext>
            </a:extLst>
          </p:cNvPr>
          <p:cNvSpPr>
            <a:spLocks noGrp="1"/>
          </p:cNvSpPr>
          <p:nvPr>
            <p:ph sz="half" idx="15"/>
          </p:nvPr>
        </p:nvSpPr>
        <p:spPr>
          <a:xfrm>
            <a:off x="7571714" y="3036679"/>
            <a:ext cx="2145505" cy="1100923"/>
          </a:xfrm>
          <a:solidFill>
            <a:schemeClr val="tx1"/>
          </a:solidFill>
          <a:ln w="15875">
            <a:solidFill>
              <a:schemeClr val="bg1"/>
            </a:solidFill>
          </a:ln>
        </p:spPr>
        <p:txBody>
          <a:bodyPr lIns="108000" tIns="72000" rIns="108000" bIns="72000" anchor="ctr">
            <a:noAutofit/>
          </a:bodyPr>
          <a:lstStyle>
            <a:lvl1pPr algn="ctr">
              <a:defRPr sz="1400">
                <a:solidFill>
                  <a:schemeClr val="bg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p:txBody>
      </p:sp>
      <p:sp>
        <p:nvSpPr>
          <p:cNvPr id="60" name="Content Placeholder 3">
            <a:extLst>
              <a:ext uri="{FF2B5EF4-FFF2-40B4-BE49-F238E27FC236}">
                <a16:creationId xmlns:a16="http://schemas.microsoft.com/office/drawing/2014/main" id="{91E3F068-1237-615B-515A-ECFBEE16CBAE}"/>
              </a:ext>
            </a:extLst>
          </p:cNvPr>
          <p:cNvSpPr>
            <a:spLocks noGrp="1"/>
          </p:cNvSpPr>
          <p:nvPr>
            <p:ph sz="half" idx="16"/>
          </p:nvPr>
        </p:nvSpPr>
        <p:spPr>
          <a:xfrm>
            <a:off x="7571714" y="4268041"/>
            <a:ext cx="2145505" cy="1100923"/>
          </a:xfrm>
          <a:solidFill>
            <a:schemeClr val="accent5"/>
          </a:solidFill>
          <a:ln w="15875">
            <a:solidFill>
              <a:schemeClr val="bg1"/>
            </a:solidFill>
          </a:ln>
        </p:spPr>
        <p:txBody>
          <a:bodyPr lIns="108000" tIns="72000" rIns="108000" bIns="72000" anchor="ctr">
            <a:noAutofit/>
          </a:bodyPr>
          <a:lstStyle>
            <a:lvl1pPr algn="ctr">
              <a:defRPr sz="1400">
                <a:solidFill>
                  <a:schemeClr val="bg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p:txBody>
      </p:sp>
      <p:cxnSp>
        <p:nvCxnSpPr>
          <p:cNvPr id="67" name="Connector: Elbow 66">
            <a:extLst>
              <a:ext uri="{FF2B5EF4-FFF2-40B4-BE49-F238E27FC236}">
                <a16:creationId xmlns:a16="http://schemas.microsoft.com/office/drawing/2014/main" id="{6FFFAD85-1B31-21B1-FE1E-109F9AE5A93C}"/>
              </a:ext>
            </a:extLst>
          </p:cNvPr>
          <p:cNvCxnSpPr>
            <a:stCxn id="46" idx="3"/>
            <a:endCxn id="56" idx="1"/>
          </p:cNvCxnSpPr>
          <p:nvPr userDrawn="1"/>
        </p:nvCxnSpPr>
        <p:spPr>
          <a:xfrm flipV="1">
            <a:off x="3734725" y="2979562"/>
            <a:ext cx="845743" cy="938645"/>
          </a:xfrm>
          <a:prstGeom prst="bentConnector3">
            <a:avLst>
              <a:gd name="adj1" fmla="val 55529"/>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Connector: Elbow 69">
            <a:extLst>
              <a:ext uri="{FF2B5EF4-FFF2-40B4-BE49-F238E27FC236}">
                <a16:creationId xmlns:a16="http://schemas.microsoft.com/office/drawing/2014/main" id="{C694B309-3FE8-202E-0C1D-D62E16264704}"/>
              </a:ext>
            </a:extLst>
          </p:cNvPr>
          <p:cNvCxnSpPr>
            <a:cxnSpLocks/>
            <a:stCxn id="57" idx="1"/>
            <a:endCxn id="46" idx="3"/>
          </p:cNvCxnSpPr>
          <p:nvPr userDrawn="1"/>
        </p:nvCxnSpPr>
        <p:spPr>
          <a:xfrm rot="10800000">
            <a:off x="3734725" y="3918208"/>
            <a:ext cx="845743" cy="900297"/>
          </a:xfrm>
          <a:prstGeom prst="bentConnector3">
            <a:avLst>
              <a:gd name="adj1" fmla="val 44674"/>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Connector: Elbow 76">
            <a:extLst>
              <a:ext uri="{FF2B5EF4-FFF2-40B4-BE49-F238E27FC236}">
                <a16:creationId xmlns:a16="http://schemas.microsoft.com/office/drawing/2014/main" id="{2E671F81-ECF9-8897-785E-BCDB43CF1683}"/>
              </a:ext>
            </a:extLst>
          </p:cNvPr>
          <p:cNvCxnSpPr>
            <a:stCxn id="57" idx="3"/>
            <a:endCxn id="60" idx="1"/>
          </p:cNvCxnSpPr>
          <p:nvPr userDrawn="1"/>
        </p:nvCxnSpPr>
        <p:spPr>
          <a:xfrm flipV="1">
            <a:off x="6725971" y="4818503"/>
            <a:ext cx="845743" cy="1"/>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Connector: Elbow 78">
            <a:extLst>
              <a:ext uri="{FF2B5EF4-FFF2-40B4-BE49-F238E27FC236}">
                <a16:creationId xmlns:a16="http://schemas.microsoft.com/office/drawing/2014/main" id="{FE43003A-FD19-3C11-15AE-A32AB6F66BE2}"/>
              </a:ext>
            </a:extLst>
          </p:cNvPr>
          <p:cNvCxnSpPr>
            <a:stCxn id="56" idx="3"/>
            <a:endCxn id="58" idx="1"/>
          </p:cNvCxnSpPr>
          <p:nvPr userDrawn="1"/>
        </p:nvCxnSpPr>
        <p:spPr>
          <a:xfrm flipV="1">
            <a:off x="6725971" y="2361303"/>
            <a:ext cx="845743" cy="618259"/>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Connector: Elbow 80">
            <a:extLst>
              <a:ext uri="{FF2B5EF4-FFF2-40B4-BE49-F238E27FC236}">
                <a16:creationId xmlns:a16="http://schemas.microsoft.com/office/drawing/2014/main" id="{E3692C1F-480B-9E68-6724-8EDD78D123EB}"/>
              </a:ext>
            </a:extLst>
          </p:cNvPr>
          <p:cNvCxnSpPr>
            <a:cxnSpLocks/>
            <a:stCxn id="56" idx="3"/>
            <a:endCxn id="59" idx="1"/>
          </p:cNvCxnSpPr>
          <p:nvPr userDrawn="1"/>
        </p:nvCxnSpPr>
        <p:spPr>
          <a:xfrm>
            <a:off x="6725971" y="2979562"/>
            <a:ext cx="845743" cy="607579"/>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89" name="Picture 88" descr="A person sitting at a table talking on a cell phone&#10;&#10;Description automatically generated">
            <a:extLst>
              <a:ext uri="{FF2B5EF4-FFF2-40B4-BE49-F238E27FC236}">
                <a16:creationId xmlns:a16="http://schemas.microsoft.com/office/drawing/2014/main" id="{FED75856-71CE-0F06-735F-746F7E489E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229" t="27809" r="33760" b="6238"/>
          <a:stretch/>
        </p:blipFill>
        <p:spPr>
          <a:xfrm>
            <a:off x="2121971" y="2019722"/>
            <a:ext cx="1080000" cy="1080000"/>
          </a:xfrm>
          <a:prstGeom prst="ellipse">
            <a:avLst/>
          </a:prstGeom>
          <a:ln w="15875">
            <a:solidFill>
              <a:schemeClr val="bg1"/>
            </a:solidFill>
          </a:ln>
          <a:effectLst>
            <a:outerShdw dist="25400" dir="2700000" algn="tl" rotWithShape="0">
              <a:prstClr val="black"/>
            </a:outerShdw>
          </a:effectLst>
        </p:spPr>
      </p:pic>
      <p:cxnSp>
        <p:nvCxnSpPr>
          <p:cNvPr id="91" name="Connector: Elbow 90">
            <a:extLst>
              <a:ext uri="{FF2B5EF4-FFF2-40B4-BE49-F238E27FC236}">
                <a16:creationId xmlns:a16="http://schemas.microsoft.com/office/drawing/2014/main" id="{4342F932-B00B-112A-0C17-A90A35DA8910}"/>
              </a:ext>
            </a:extLst>
          </p:cNvPr>
          <p:cNvCxnSpPr>
            <a:stCxn id="89" idx="4"/>
            <a:endCxn id="46" idx="0"/>
          </p:cNvCxnSpPr>
          <p:nvPr userDrawn="1"/>
        </p:nvCxnSpPr>
        <p:spPr>
          <a:xfrm rot="16200000" flipH="1">
            <a:off x="2527963" y="3233733"/>
            <a:ext cx="268021" cy="1"/>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97" name="Picture 96" descr="A person in orange shirt and black pants&#10;&#10;Description automatically generated">
            <a:extLst>
              <a:ext uri="{FF2B5EF4-FFF2-40B4-BE49-F238E27FC236}">
                <a16:creationId xmlns:a16="http://schemas.microsoft.com/office/drawing/2014/main" id="{3D9DF434-1B70-337F-9311-06EB4F8229F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144" t="10750" r="18198" b="36758"/>
          <a:stretch/>
        </p:blipFill>
        <p:spPr>
          <a:xfrm>
            <a:off x="10085517" y="4278500"/>
            <a:ext cx="1080000" cy="1080000"/>
          </a:xfrm>
          <a:prstGeom prst="ellipse">
            <a:avLst/>
          </a:prstGeom>
          <a:ln w="12700">
            <a:solidFill>
              <a:schemeClr val="bg1"/>
            </a:solidFill>
          </a:ln>
          <a:effectLst>
            <a:outerShdw dist="25400" dir="2700000" algn="tl" rotWithShape="0">
              <a:prstClr val="black"/>
            </a:outerShdw>
          </a:effectLst>
        </p:spPr>
      </p:pic>
      <p:cxnSp>
        <p:nvCxnSpPr>
          <p:cNvPr id="100" name="Connector: Elbow 99">
            <a:extLst>
              <a:ext uri="{FF2B5EF4-FFF2-40B4-BE49-F238E27FC236}">
                <a16:creationId xmlns:a16="http://schemas.microsoft.com/office/drawing/2014/main" id="{53ED399F-919E-58F2-B24A-3713A02C26A4}"/>
              </a:ext>
            </a:extLst>
          </p:cNvPr>
          <p:cNvCxnSpPr>
            <a:stCxn id="97" idx="2"/>
            <a:endCxn id="60" idx="3"/>
          </p:cNvCxnSpPr>
          <p:nvPr userDrawn="1"/>
        </p:nvCxnSpPr>
        <p:spPr>
          <a:xfrm rot="10800000" flipV="1">
            <a:off x="9717220" y="4818501"/>
            <a:ext cx="368299" cy="1"/>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03" name="Picture 102">
            <a:extLst>
              <a:ext uri="{FF2B5EF4-FFF2-40B4-BE49-F238E27FC236}">
                <a16:creationId xmlns:a16="http://schemas.microsoft.com/office/drawing/2014/main" id="{F9366978-3794-A309-166F-48AA7DDEFEEE}"/>
              </a:ext>
            </a:extLst>
          </p:cNvPr>
          <p:cNvPicPr>
            <a:picLocks noChangeAspect="1"/>
          </p:cNvPicPr>
          <p:nvPr userDrawn="1"/>
        </p:nvPicPr>
        <p:blipFill>
          <a:blip r:embed="rId4"/>
          <a:stretch>
            <a:fillRect/>
          </a:stretch>
        </p:blipFill>
        <p:spPr>
          <a:xfrm>
            <a:off x="8104465" y="653946"/>
            <a:ext cx="1080001" cy="1080000"/>
          </a:xfrm>
          <a:prstGeom prst="rect">
            <a:avLst/>
          </a:prstGeom>
        </p:spPr>
      </p:pic>
      <p:cxnSp>
        <p:nvCxnSpPr>
          <p:cNvPr id="106" name="Straight Connector 105">
            <a:extLst>
              <a:ext uri="{FF2B5EF4-FFF2-40B4-BE49-F238E27FC236}">
                <a16:creationId xmlns:a16="http://schemas.microsoft.com/office/drawing/2014/main" id="{F9CD5AF3-9426-1516-FB6A-1FB67D0AAD1C}"/>
              </a:ext>
            </a:extLst>
          </p:cNvPr>
          <p:cNvCxnSpPr>
            <a:stCxn id="58" idx="0"/>
          </p:cNvCxnSpPr>
          <p:nvPr userDrawn="1"/>
        </p:nvCxnSpPr>
        <p:spPr>
          <a:xfrm flipH="1" flipV="1">
            <a:off x="8644466" y="1501715"/>
            <a:ext cx="1" cy="3091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07" name="Picture 106">
            <a:extLst>
              <a:ext uri="{FF2B5EF4-FFF2-40B4-BE49-F238E27FC236}">
                <a16:creationId xmlns:a16="http://schemas.microsoft.com/office/drawing/2014/main" id="{4E185E77-7F5B-9377-9C63-A9CC20F93A3A}"/>
              </a:ext>
            </a:extLst>
          </p:cNvPr>
          <p:cNvPicPr>
            <a:picLocks noChangeAspect="1"/>
          </p:cNvPicPr>
          <p:nvPr userDrawn="1"/>
        </p:nvPicPr>
        <p:blipFill>
          <a:blip r:embed="rId5"/>
          <a:stretch>
            <a:fillRect/>
          </a:stretch>
        </p:blipFill>
        <p:spPr>
          <a:xfrm>
            <a:off x="4992465" y="1312005"/>
            <a:ext cx="1080001" cy="1080000"/>
          </a:xfrm>
          <a:prstGeom prst="rect">
            <a:avLst/>
          </a:prstGeom>
        </p:spPr>
      </p:pic>
      <p:cxnSp>
        <p:nvCxnSpPr>
          <p:cNvPr id="108" name="Straight Connector 107">
            <a:extLst>
              <a:ext uri="{FF2B5EF4-FFF2-40B4-BE49-F238E27FC236}">
                <a16:creationId xmlns:a16="http://schemas.microsoft.com/office/drawing/2014/main" id="{E9F19922-4B00-2B2C-2649-B60CB11BC11D}"/>
              </a:ext>
            </a:extLst>
          </p:cNvPr>
          <p:cNvCxnSpPr/>
          <p:nvPr userDrawn="1"/>
        </p:nvCxnSpPr>
        <p:spPr>
          <a:xfrm flipH="1" flipV="1">
            <a:off x="5653218" y="2130653"/>
            <a:ext cx="1" cy="3091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9" name="Content Placeholder 2">
            <a:extLst>
              <a:ext uri="{FF2B5EF4-FFF2-40B4-BE49-F238E27FC236}">
                <a16:creationId xmlns:a16="http://schemas.microsoft.com/office/drawing/2014/main" id="{E1616013-2F77-B4DB-304A-2143B6F7F006}"/>
              </a:ext>
            </a:extLst>
          </p:cNvPr>
          <p:cNvSpPr>
            <a:spLocks noGrp="1"/>
          </p:cNvSpPr>
          <p:nvPr>
            <p:ph idx="17"/>
          </p:nvPr>
        </p:nvSpPr>
        <p:spPr>
          <a:xfrm>
            <a:off x="4580468" y="5716535"/>
            <a:ext cx="2145505" cy="533397"/>
          </a:xfrm>
        </p:spPr>
        <p:txBody>
          <a:bodyPr>
            <a:noAutofit/>
          </a:bodyPr>
          <a:lstStyle>
            <a:lvl1pPr>
              <a:defRPr sz="1200" b="1"/>
            </a:lvl1pPr>
            <a:lvl2pPr marL="360346" indent="0">
              <a:buNone/>
              <a:defRPr/>
            </a:lvl2pPr>
          </a:lstStyle>
          <a:p>
            <a:pPr lvl="0"/>
            <a:r>
              <a:rPr lang="en-US"/>
              <a:t>Click to edit Master text styles</a:t>
            </a:r>
          </a:p>
        </p:txBody>
      </p:sp>
      <p:cxnSp>
        <p:nvCxnSpPr>
          <p:cNvPr id="110" name="Straight Connector 109">
            <a:extLst>
              <a:ext uri="{FF2B5EF4-FFF2-40B4-BE49-F238E27FC236}">
                <a16:creationId xmlns:a16="http://schemas.microsoft.com/office/drawing/2014/main" id="{7919FCDC-3CC9-629E-4859-66B53946FFB4}"/>
              </a:ext>
            </a:extLst>
          </p:cNvPr>
          <p:cNvCxnSpPr/>
          <p:nvPr userDrawn="1"/>
        </p:nvCxnSpPr>
        <p:spPr>
          <a:xfrm flipH="1" flipV="1">
            <a:off x="5653217" y="5368962"/>
            <a:ext cx="1" cy="3091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04" name="Picture 103">
            <a:extLst>
              <a:ext uri="{FF2B5EF4-FFF2-40B4-BE49-F238E27FC236}">
                <a16:creationId xmlns:a16="http://schemas.microsoft.com/office/drawing/2014/main" id="{D8751C0A-2785-1194-0136-43DB846CBE72}"/>
              </a:ext>
            </a:extLst>
          </p:cNvPr>
          <p:cNvPicPr>
            <a:picLocks noChangeAspect="1"/>
          </p:cNvPicPr>
          <p:nvPr userDrawn="1"/>
        </p:nvPicPr>
        <p:blipFill>
          <a:blip r:embed="rId6"/>
          <a:stretch>
            <a:fillRect/>
          </a:stretch>
        </p:blipFill>
        <p:spPr>
          <a:xfrm rot="21047870">
            <a:off x="6380351" y="3723222"/>
            <a:ext cx="1051191" cy="1051190"/>
          </a:xfrm>
          <a:prstGeom prst="rect">
            <a:avLst/>
          </a:prstGeom>
        </p:spPr>
      </p:pic>
      <p:pic>
        <p:nvPicPr>
          <p:cNvPr id="3" name="Picture 2" descr="A black background with white text and orange letters&#10;&#10;Description automatically generated">
            <a:extLst>
              <a:ext uri="{FF2B5EF4-FFF2-40B4-BE49-F238E27FC236}">
                <a16:creationId xmlns:a16="http://schemas.microsoft.com/office/drawing/2014/main" id="{3D08D1AC-D293-1D6C-7D23-FB55507D844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656000" y="252000"/>
            <a:ext cx="1281600" cy="504073"/>
          </a:xfrm>
          <a:prstGeom prst="rect">
            <a:avLst/>
          </a:prstGeom>
        </p:spPr>
      </p:pic>
    </p:spTree>
    <p:extLst>
      <p:ext uri="{BB962C8B-B14F-4D97-AF65-F5344CB8AC3E}">
        <p14:creationId xmlns:p14="http://schemas.microsoft.com/office/powerpoint/2010/main" val="14785066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onzenge speech bubbles">
    <p:bg>
      <p:bgRef idx="1001">
        <a:schemeClr val="bg1"/>
      </p:bgRef>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2A6A45CE-8AE6-6863-5743-BA12E71F1CF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97743" y="1540528"/>
            <a:ext cx="3060969" cy="4743123"/>
          </a:xfrm>
          <a:prstGeom prst="rect">
            <a:avLst/>
          </a:prstGeom>
        </p:spPr>
      </p:pic>
      <p:pic>
        <p:nvPicPr>
          <p:cNvPr id="6" name="Graphic 5">
            <a:extLst>
              <a:ext uri="{FF2B5EF4-FFF2-40B4-BE49-F238E27FC236}">
                <a16:creationId xmlns:a16="http://schemas.microsoft.com/office/drawing/2014/main" id="{86C3410F-FCCC-D55E-8018-AB6DCD01C33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29345" y="3831594"/>
            <a:ext cx="3457227" cy="2708159"/>
          </a:xfrm>
          <a:prstGeom prst="rect">
            <a:avLst/>
          </a:prstGeom>
        </p:spPr>
      </p:pic>
      <p:pic>
        <p:nvPicPr>
          <p:cNvPr id="10" name="Graphic 9">
            <a:extLst>
              <a:ext uri="{FF2B5EF4-FFF2-40B4-BE49-F238E27FC236}">
                <a16:creationId xmlns:a16="http://schemas.microsoft.com/office/drawing/2014/main" id="{F1A67C04-87E9-5CB9-B300-53EAF025E8B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56817" y="1520533"/>
            <a:ext cx="3735976" cy="2311061"/>
          </a:xfrm>
          <a:prstGeom prst="rect">
            <a:avLst/>
          </a:prstGeom>
        </p:spPr>
      </p:pic>
      <p:sp>
        <p:nvSpPr>
          <p:cNvPr id="4" name="Content Placeholder 3">
            <a:extLst>
              <a:ext uri="{FF2B5EF4-FFF2-40B4-BE49-F238E27FC236}">
                <a16:creationId xmlns:a16="http://schemas.microsoft.com/office/drawing/2014/main" id="{B0252C65-CBA0-DD89-8ED4-4934E45B2DC6}"/>
              </a:ext>
            </a:extLst>
          </p:cNvPr>
          <p:cNvSpPr>
            <a:spLocks noGrp="1"/>
          </p:cNvSpPr>
          <p:nvPr>
            <p:ph sz="half" idx="2"/>
          </p:nvPr>
        </p:nvSpPr>
        <p:spPr>
          <a:xfrm>
            <a:off x="6907643" y="1742751"/>
            <a:ext cx="2304288" cy="4338670"/>
          </a:xfrm>
        </p:spPr>
        <p:txBody>
          <a:bodyPr anchor="ctr">
            <a:noAutofit/>
          </a:bodyPr>
          <a:lstStyle>
            <a:lvl1pPr>
              <a:defRPr sz="20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p:txBody>
      </p:sp>
      <p:sp>
        <p:nvSpPr>
          <p:cNvPr id="12" name="Text Placeholder 2">
            <a:extLst>
              <a:ext uri="{FF2B5EF4-FFF2-40B4-BE49-F238E27FC236}">
                <a16:creationId xmlns:a16="http://schemas.microsoft.com/office/drawing/2014/main" id="{52E5A409-1073-AECB-3514-8B78D546ABB8}"/>
              </a:ext>
            </a:extLst>
          </p:cNvPr>
          <p:cNvSpPr>
            <a:spLocks noGrp="1"/>
          </p:cNvSpPr>
          <p:nvPr>
            <p:ph type="body" idx="1"/>
          </p:nvPr>
        </p:nvSpPr>
        <p:spPr>
          <a:xfrm>
            <a:off x="669503" y="800099"/>
            <a:ext cx="4757001" cy="385468"/>
          </a:xfrm>
        </p:spPr>
        <p:txBody>
          <a:bodyPr anchor="ctr">
            <a:noAutofit/>
          </a:bodyPr>
          <a:lstStyle>
            <a:lvl1pPr marL="0" indent="0">
              <a:buNone/>
              <a:defRPr sz="2200" b="1">
                <a:solidFill>
                  <a:schemeClr val="tx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5" name="Content Placeholder 3">
            <a:extLst>
              <a:ext uri="{FF2B5EF4-FFF2-40B4-BE49-F238E27FC236}">
                <a16:creationId xmlns:a16="http://schemas.microsoft.com/office/drawing/2014/main" id="{6745BB90-D8B6-CC1B-43C5-50EBA7E087F9}"/>
              </a:ext>
            </a:extLst>
          </p:cNvPr>
          <p:cNvSpPr>
            <a:spLocks noGrp="1"/>
          </p:cNvSpPr>
          <p:nvPr>
            <p:ph sz="half" idx="11"/>
          </p:nvPr>
        </p:nvSpPr>
        <p:spPr>
          <a:xfrm>
            <a:off x="2424365" y="1677267"/>
            <a:ext cx="3400887" cy="1615618"/>
          </a:xfrm>
        </p:spPr>
        <p:txBody>
          <a:bodyPr anchor="ctr">
            <a:no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3">
            <a:extLst>
              <a:ext uri="{FF2B5EF4-FFF2-40B4-BE49-F238E27FC236}">
                <a16:creationId xmlns:a16="http://schemas.microsoft.com/office/drawing/2014/main" id="{03C07A93-4899-C7CC-F89B-2DF624C50C60}"/>
              </a:ext>
            </a:extLst>
          </p:cNvPr>
          <p:cNvSpPr>
            <a:spLocks noGrp="1"/>
          </p:cNvSpPr>
          <p:nvPr>
            <p:ph sz="half" idx="12"/>
          </p:nvPr>
        </p:nvSpPr>
        <p:spPr>
          <a:xfrm>
            <a:off x="3166241" y="4367661"/>
            <a:ext cx="2662071" cy="1485884"/>
          </a:xfrm>
        </p:spPr>
        <p:txBody>
          <a:bodyPr anchor="ctr">
            <a:noAutofit/>
          </a:bodyPr>
          <a:lstStyle>
            <a:lvl1pPr>
              <a:defRPr sz="20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30918397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reative layout with large photo box">
    <p:bg>
      <p:bgRef idx="1001">
        <a:schemeClr val="bg1"/>
      </p:bgRef>
    </p:bg>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F78FBA14-EFF5-CE9C-6F93-F9D1EA79A475}"/>
              </a:ext>
            </a:extLst>
          </p:cNvPr>
          <p:cNvSpPr>
            <a:spLocks noGrp="1"/>
          </p:cNvSpPr>
          <p:nvPr>
            <p:ph type="pic" sz="quarter" idx="11"/>
          </p:nvPr>
        </p:nvSpPr>
        <p:spPr>
          <a:xfrm>
            <a:off x="0" y="0"/>
            <a:ext cx="6096000" cy="6858000"/>
          </a:xfrm>
          <a:prstGeom prst="rect">
            <a:avLst/>
          </a:prstGeom>
        </p:spPr>
        <p:txBody>
          <a:bodyPr/>
          <a:lstStyle/>
          <a:p>
            <a:r>
              <a:rPr lang="en-US"/>
              <a:t>Click icon to add picture</a:t>
            </a:r>
            <a:endParaRPr lang="en-GB"/>
          </a:p>
        </p:txBody>
      </p:sp>
      <p:cxnSp>
        <p:nvCxnSpPr>
          <p:cNvPr id="11" name="Straight Connector 10">
            <a:extLst>
              <a:ext uri="{FF2B5EF4-FFF2-40B4-BE49-F238E27FC236}">
                <a16:creationId xmlns:a16="http://schemas.microsoft.com/office/drawing/2014/main" id="{F17A38DE-A421-D6F9-EFF0-E37289D8587D}"/>
              </a:ext>
            </a:extLst>
          </p:cNvPr>
          <p:cNvCxnSpPr/>
          <p:nvPr userDrawn="1"/>
        </p:nvCxnSpPr>
        <p:spPr>
          <a:xfrm>
            <a:off x="6096000" y="0"/>
            <a:ext cx="0" cy="685800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Content Placeholder 3">
            <a:extLst>
              <a:ext uri="{FF2B5EF4-FFF2-40B4-BE49-F238E27FC236}">
                <a16:creationId xmlns:a16="http://schemas.microsoft.com/office/drawing/2014/main" id="{2AD1EEE5-6D1F-16C3-F02D-7AB415936528}"/>
              </a:ext>
            </a:extLst>
          </p:cNvPr>
          <p:cNvSpPr>
            <a:spLocks noGrp="1"/>
          </p:cNvSpPr>
          <p:nvPr>
            <p:ph sz="half" idx="2"/>
          </p:nvPr>
        </p:nvSpPr>
        <p:spPr>
          <a:xfrm>
            <a:off x="6825044" y="4308029"/>
            <a:ext cx="4726757" cy="2163893"/>
          </a:xfrm>
        </p:spPr>
        <p:txBody>
          <a:bodyPr>
            <a:noAutofit/>
          </a:bodyPr>
          <a:lstStyle>
            <a:lvl1pPr>
              <a:defRPr sz="18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ext Placeholder 2">
            <a:extLst>
              <a:ext uri="{FF2B5EF4-FFF2-40B4-BE49-F238E27FC236}">
                <a16:creationId xmlns:a16="http://schemas.microsoft.com/office/drawing/2014/main" id="{25BFCCEA-529A-9FD2-6F05-05E9D0B86774}"/>
              </a:ext>
            </a:extLst>
          </p:cNvPr>
          <p:cNvSpPr>
            <a:spLocks noGrp="1"/>
          </p:cNvSpPr>
          <p:nvPr>
            <p:ph type="body" idx="1"/>
          </p:nvPr>
        </p:nvSpPr>
        <p:spPr>
          <a:xfrm>
            <a:off x="6809928" y="3512819"/>
            <a:ext cx="4757001" cy="572321"/>
          </a:xfrm>
        </p:spPr>
        <p:txBody>
          <a:bodyPr anchor="b">
            <a:noAutofit/>
          </a:bodyPr>
          <a:lstStyle>
            <a:lvl1pPr marL="0" indent="0">
              <a:buNone/>
              <a:defRPr sz="2200" b="1">
                <a:solidFill>
                  <a:schemeClr val="tx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pic>
        <p:nvPicPr>
          <p:cNvPr id="9" name="Graphic 8">
            <a:extLst>
              <a:ext uri="{FF2B5EF4-FFF2-40B4-BE49-F238E27FC236}">
                <a16:creationId xmlns:a16="http://schemas.microsoft.com/office/drawing/2014/main" id="{293B57A1-14C4-0205-FEC6-D52C512FCFE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09923" y="1055813"/>
            <a:ext cx="4760924" cy="2157293"/>
          </a:xfrm>
          <a:prstGeom prst="rect">
            <a:avLst/>
          </a:prstGeom>
        </p:spPr>
      </p:pic>
      <p:sp>
        <p:nvSpPr>
          <p:cNvPr id="14" name="Content Placeholder 3">
            <a:extLst>
              <a:ext uri="{FF2B5EF4-FFF2-40B4-BE49-F238E27FC236}">
                <a16:creationId xmlns:a16="http://schemas.microsoft.com/office/drawing/2014/main" id="{CDEB036B-A792-268C-E155-315130A4685A}"/>
              </a:ext>
            </a:extLst>
          </p:cNvPr>
          <p:cNvSpPr>
            <a:spLocks noGrp="1"/>
          </p:cNvSpPr>
          <p:nvPr>
            <p:ph sz="half" idx="10"/>
          </p:nvPr>
        </p:nvSpPr>
        <p:spPr>
          <a:xfrm>
            <a:off x="7015487" y="1186182"/>
            <a:ext cx="4361116" cy="1508761"/>
          </a:xfrm>
        </p:spPr>
        <p:txBody>
          <a:bodyPr anchor="ctr">
            <a:noAutofit/>
          </a:bodyPr>
          <a:lstStyle>
            <a:lvl1pP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a:t>Click to edit Master text styles</a:t>
            </a:r>
          </a:p>
          <a:p>
            <a:pPr lvl="1"/>
            <a:r>
              <a:rPr lang="en-US"/>
              <a:t>Second level</a:t>
            </a:r>
          </a:p>
        </p:txBody>
      </p:sp>
      <p:cxnSp>
        <p:nvCxnSpPr>
          <p:cNvPr id="23" name="Straight Connector 22">
            <a:extLst>
              <a:ext uri="{FF2B5EF4-FFF2-40B4-BE49-F238E27FC236}">
                <a16:creationId xmlns:a16="http://schemas.microsoft.com/office/drawing/2014/main" id="{F50CE95C-6F70-8A55-5602-DF1ACEA52FA3}"/>
              </a:ext>
            </a:extLst>
          </p:cNvPr>
          <p:cNvCxnSpPr/>
          <p:nvPr userDrawn="1"/>
        </p:nvCxnSpPr>
        <p:spPr>
          <a:xfrm>
            <a:off x="6105600" y="0"/>
            <a:ext cx="0" cy="6858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787025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3">
    <p:bg>
      <p:bgRef idx="1001">
        <a:schemeClr val="bg2"/>
      </p:bgRef>
    </p:bg>
    <p:spTree>
      <p:nvGrpSpPr>
        <p:cNvPr id="1" name=""/>
        <p:cNvGrpSpPr/>
        <p:nvPr/>
      </p:nvGrpSpPr>
      <p:grpSpPr>
        <a:xfrm>
          <a:off x="0" y="0"/>
          <a:ext cx="0" cy="0"/>
          <a:chOff x="0" y="0"/>
          <a:chExt cx="0" cy="0"/>
        </a:xfrm>
      </p:grpSpPr>
      <p:pic>
        <p:nvPicPr>
          <p:cNvPr id="8" name="Picture 7" descr="StepChange Logo">
            <a:extLst>
              <a:ext uri="{FF2B5EF4-FFF2-40B4-BE49-F238E27FC236}">
                <a16:creationId xmlns:a16="http://schemas.microsoft.com/office/drawing/2014/main" id="{84DCB47C-2819-D063-B20B-5D6AFF0589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1293" y="5059187"/>
            <a:ext cx="2674425" cy="1051893"/>
          </a:xfrm>
          <a:prstGeom prst="rect">
            <a:avLst/>
          </a:prstGeom>
        </p:spPr>
      </p:pic>
      <p:pic>
        <p:nvPicPr>
          <p:cNvPr id="4" name="Picture 6">
            <a:extLst>
              <a:ext uri="{FF2B5EF4-FFF2-40B4-BE49-F238E27FC236}">
                <a16:creationId xmlns:a16="http://schemas.microsoft.com/office/drawing/2014/main" id="{860486FB-DB10-32B3-7C34-ABED847D211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233455" y="852054"/>
            <a:ext cx="5554519" cy="5554518"/>
          </a:xfrm>
          <a:prstGeom prst="rect">
            <a:avLst/>
          </a:prstGeom>
        </p:spPr>
      </p:pic>
      <p:sp>
        <p:nvSpPr>
          <p:cNvPr id="2" name="Title 1">
            <a:extLst>
              <a:ext uri="{FF2B5EF4-FFF2-40B4-BE49-F238E27FC236}">
                <a16:creationId xmlns:a16="http://schemas.microsoft.com/office/drawing/2014/main" id="{366C18DF-5284-BF79-4CB3-3523E2BD338A}"/>
              </a:ext>
            </a:extLst>
          </p:cNvPr>
          <p:cNvSpPr>
            <a:spLocks noGrp="1"/>
          </p:cNvSpPr>
          <p:nvPr>
            <p:ph type="ctrTitle"/>
          </p:nvPr>
        </p:nvSpPr>
        <p:spPr>
          <a:xfrm>
            <a:off x="972000" y="1942106"/>
            <a:ext cx="5400000" cy="2973788"/>
          </a:xfrm>
        </p:spPr>
        <p:txBody>
          <a:bodyPr anchor="ctr">
            <a:normAutofit/>
          </a:bodyPr>
          <a:lstStyle>
            <a:lvl1pPr algn="l">
              <a:lnSpc>
                <a:spcPct val="100000"/>
              </a:lnSpc>
              <a:defRPr sz="5000" b="1"/>
            </a:lvl1pPr>
          </a:lstStyle>
          <a:p>
            <a:r>
              <a:rPr lang="en-US"/>
              <a:t>Click to edit Master title style</a:t>
            </a:r>
            <a:endParaRPr lang="en-GB"/>
          </a:p>
        </p:txBody>
      </p:sp>
    </p:spTree>
    <p:extLst>
      <p:ext uri="{BB962C8B-B14F-4D97-AF65-F5344CB8AC3E}">
        <p14:creationId xmlns:p14="http://schemas.microsoft.com/office/powerpoint/2010/main" val="94988040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793" userDrawn="1">
          <p15:clr>
            <a:srgbClr val="FBAE40"/>
          </p15:clr>
        </p15:guide>
        <p15:guide id="2" pos="3840" userDrawn="1">
          <p15:clr>
            <a:srgbClr val="FBAE40"/>
          </p15:clr>
        </p15:guide>
        <p15:guide id="3" orient="horz" pos="22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reative layout with large photo box 2">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4A0BEEA-D309-C510-BB23-30321D9250E4}"/>
              </a:ext>
            </a:extLst>
          </p:cNvPr>
          <p:cNvSpPr>
            <a:spLocks noGrp="1"/>
          </p:cNvSpPr>
          <p:nvPr>
            <p:ph type="pic" sz="quarter" idx="11"/>
          </p:nvPr>
        </p:nvSpPr>
        <p:spPr>
          <a:xfrm>
            <a:off x="0" y="0"/>
            <a:ext cx="6096000" cy="6858000"/>
          </a:xfrm>
          <a:prstGeom prst="rect">
            <a:avLst/>
          </a:prstGeom>
        </p:spPr>
        <p:txBody>
          <a:bodyPr/>
          <a:lstStyle/>
          <a:p>
            <a:r>
              <a:rPr lang="en-US"/>
              <a:t>Click icon to add picture</a:t>
            </a:r>
            <a:endParaRPr lang="en-GB"/>
          </a:p>
        </p:txBody>
      </p:sp>
      <p:cxnSp>
        <p:nvCxnSpPr>
          <p:cNvPr id="11" name="Straight Connector 10">
            <a:extLst>
              <a:ext uri="{FF2B5EF4-FFF2-40B4-BE49-F238E27FC236}">
                <a16:creationId xmlns:a16="http://schemas.microsoft.com/office/drawing/2014/main" id="{F17A38DE-A421-D6F9-EFF0-E37289D8587D}"/>
              </a:ext>
            </a:extLst>
          </p:cNvPr>
          <p:cNvCxnSpPr/>
          <p:nvPr userDrawn="1"/>
        </p:nvCxnSpPr>
        <p:spPr>
          <a:xfrm>
            <a:off x="6096000" y="0"/>
            <a:ext cx="0" cy="685800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50CE95C-6F70-8A55-5602-DF1ACEA52FA3}"/>
              </a:ext>
            </a:extLst>
          </p:cNvPr>
          <p:cNvCxnSpPr/>
          <p:nvPr userDrawn="1"/>
        </p:nvCxnSpPr>
        <p:spPr>
          <a:xfrm>
            <a:off x="6105600" y="0"/>
            <a:ext cx="0" cy="6858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Content Placeholder 3">
            <a:extLst>
              <a:ext uri="{FF2B5EF4-FFF2-40B4-BE49-F238E27FC236}">
                <a16:creationId xmlns:a16="http://schemas.microsoft.com/office/drawing/2014/main" id="{EA04DB5F-12DB-6F6D-BE1E-01F320E0EEF5}"/>
              </a:ext>
            </a:extLst>
          </p:cNvPr>
          <p:cNvSpPr>
            <a:spLocks noGrp="1"/>
          </p:cNvSpPr>
          <p:nvPr>
            <p:ph sz="half" idx="2"/>
          </p:nvPr>
        </p:nvSpPr>
        <p:spPr>
          <a:xfrm>
            <a:off x="6718364" y="1757863"/>
            <a:ext cx="4726757" cy="4579120"/>
          </a:xfrm>
        </p:spPr>
        <p:txBody>
          <a:bodyPr>
            <a:noAutofit/>
          </a:bodyPr>
          <a:lstStyle>
            <a:lvl1pPr>
              <a:defRPr sz="14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2">
            <a:extLst>
              <a:ext uri="{FF2B5EF4-FFF2-40B4-BE49-F238E27FC236}">
                <a16:creationId xmlns:a16="http://schemas.microsoft.com/office/drawing/2014/main" id="{558F8CA4-C708-AE0D-EC7C-9D78C860ADE0}"/>
              </a:ext>
            </a:extLst>
          </p:cNvPr>
          <p:cNvSpPr>
            <a:spLocks noGrp="1"/>
          </p:cNvSpPr>
          <p:nvPr>
            <p:ph type="body" idx="1"/>
          </p:nvPr>
        </p:nvSpPr>
        <p:spPr>
          <a:xfrm>
            <a:off x="6703248" y="800105"/>
            <a:ext cx="4757001" cy="734875"/>
          </a:xfrm>
        </p:spPr>
        <p:txBody>
          <a:bodyPr anchor="b">
            <a:noAutofit/>
          </a:bodyPr>
          <a:lstStyle>
            <a:lvl1pPr marL="0" indent="0">
              <a:buNone/>
              <a:defRPr sz="2200" b="1">
                <a:solidFill>
                  <a:schemeClr val="tx2"/>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Tree>
    <p:extLst>
      <p:ext uri="{BB962C8B-B14F-4D97-AF65-F5344CB8AC3E}">
        <p14:creationId xmlns:p14="http://schemas.microsoft.com/office/powerpoint/2010/main" val="39432035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End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4FD63-641F-56F7-13AE-177EA27EA62A}"/>
              </a:ext>
            </a:extLst>
          </p:cNvPr>
          <p:cNvSpPr>
            <a:spLocks noGrp="1"/>
          </p:cNvSpPr>
          <p:nvPr>
            <p:ph type="ctrTitle"/>
          </p:nvPr>
        </p:nvSpPr>
        <p:spPr>
          <a:xfrm>
            <a:off x="963210" y="1272872"/>
            <a:ext cx="5132791" cy="2973788"/>
          </a:xfrm>
        </p:spPr>
        <p:txBody>
          <a:bodyPr anchor="ctr"/>
          <a:lstStyle>
            <a:lvl1pPr algn="l">
              <a:lnSpc>
                <a:spcPts val="6000"/>
              </a:lnSpc>
              <a:defRPr sz="6000" b="1"/>
            </a:lvl1pPr>
          </a:lstStyle>
          <a:p>
            <a:r>
              <a:rPr lang="en-US"/>
              <a:t>Click to edit Master title style</a:t>
            </a:r>
            <a:endParaRPr lang="en-GB"/>
          </a:p>
        </p:txBody>
      </p:sp>
      <p:pic>
        <p:nvPicPr>
          <p:cNvPr id="8" name="Picture 7" descr="StepChange Logo">
            <a:extLst>
              <a:ext uri="{FF2B5EF4-FFF2-40B4-BE49-F238E27FC236}">
                <a16:creationId xmlns:a16="http://schemas.microsoft.com/office/drawing/2014/main" id="{84DCB47C-2819-D063-B20B-5D6AFF0589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5965" y="4929174"/>
            <a:ext cx="2674425" cy="1051893"/>
          </a:xfrm>
          <a:prstGeom prst="rect">
            <a:avLst/>
          </a:prstGeom>
        </p:spPr>
      </p:pic>
      <p:grpSp>
        <p:nvGrpSpPr>
          <p:cNvPr id="3" name="Group 2">
            <a:extLst>
              <a:ext uri="{FF2B5EF4-FFF2-40B4-BE49-F238E27FC236}">
                <a16:creationId xmlns:a16="http://schemas.microsoft.com/office/drawing/2014/main" id="{5F28274D-FF79-0940-A38D-19ECA727346F}"/>
              </a:ext>
            </a:extLst>
          </p:cNvPr>
          <p:cNvGrpSpPr/>
          <p:nvPr userDrawn="1"/>
        </p:nvGrpSpPr>
        <p:grpSpPr>
          <a:xfrm>
            <a:off x="6696091" y="984880"/>
            <a:ext cx="4423979" cy="4470238"/>
            <a:chOff x="6152078" y="1310652"/>
            <a:chExt cx="4524757" cy="4572069"/>
          </a:xfrm>
        </p:grpSpPr>
        <p:pic>
          <p:nvPicPr>
            <p:cNvPr id="4" name="Picture 3">
              <a:extLst>
                <a:ext uri="{FF2B5EF4-FFF2-40B4-BE49-F238E27FC236}">
                  <a16:creationId xmlns:a16="http://schemas.microsoft.com/office/drawing/2014/main" id="{EDD24F7E-2A82-2F45-B679-3C5B23D323BF}"/>
                </a:ext>
              </a:extLst>
            </p:cNvPr>
            <p:cNvPicPr>
              <a:picLocks noChangeAspect="1"/>
            </p:cNvPicPr>
            <p:nvPr userDrawn="1"/>
          </p:nvPicPr>
          <p:blipFill>
            <a:blip r:embed="rId3"/>
            <a:stretch>
              <a:fillRect/>
            </a:stretch>
          </p:blipFill>
          <p:spPr>
            <a:xfrm rot="2860955">
              <a:off x="8480516" y="1809060"/>
              <a:ext cx="2185853" cy="2206785"/>
            </a:xfrm>
            <a:prstGeom prst="rect">
              <a:avLst/>
            </a:prstGeom>
          </p:spPr>
        </p:pic>
        <p:pic>
          <p:nvPicPr>
            <p:cNvPr id="5" name="Picture 4">
              <a:extLst>
                <a:ext uri="{FF2B5EF4-FFF2-40B4-BE49-F238E27FC236}">
                  <a16:creationId xmlns:a16="http://schemas.microsoft.com/office/drawing/2014/main" id="{353B5B79-1F89-F94C-BFAE-2B16F8F5B91D}"/>
                </a:ext>
              </a:extLst>
            </p:cNvPr>
            <p:cNvPicPr>
              <a:picLocks noChangeAspect="1"/>
            </p:cNvPicPr>
            <p:nvPr userDrawn="1"/>
          </p:nvPicPr>
          <p:blipFill>
            <a:blip r:embed="rId3"/>
            <a:stretch>
              <a:fillRect/>
            </a:stretch>
          </p:blipFill>
          <p:spPr>
            <a:xfrm rot="560388">
              <a:off x="6152078" y="1310652"/>
              <a:ext cx="2185853" cy="2206785"/>
            </a:xfrm>
            <a:prstGeom prst="rect">
              <a:avLst/>
            </a:prstGeom>
          </p:spPr>
        </p:pic>
        <p:pic>
          <p:nvPicPr>
            <p:cNvPr id="6" name="Picture 5">
              <a:extLst>
                <a:ext uri="{FF2B5EF4-FFF2-40B4-BE49-F238E27FC236}">
                  <a16:creationId xmlns:a16="http://schemas.microsoft.com/office/drawing/2014/main" id="{D83EDA3A-580B-6D42-AF4C-D7CA31BAEEBE}"/>
                </a:ext>
              </a:extLst>
            </p:cNvPr>
            <p:cNvPicPr>
              <a:picLocks noChangeAspect="1"/>
            </p:cNvPicPr>
            <p:nvPr userDrawn="1"/>
          </p:nvPicPr>
          <p:blipFill>
            <a:blip r:embed="rId3"/>
            <a:stretch>
              <a:fillRect/>
            </a:stretch>
          </p:blipFill>
          <p:spPr>
            <a:xfrm rot="21142706">
              <a:off x="6928838" y="3675936"/>
              <a:ext cx="2185853" cy="2206785"/>
            </a:xfrm>
            <a:prstGeom prst="rect">
              <a:avLst/>
            </a:prstGeom>
          </p:spPr>
        </p:pic>
      </p:grpSp>
      <p:sp>
        <p:nvSpPr>
          <p:cNvPr id="7" name="Subtitle 2">
            <a:extLst>
              <a:ext uri="{FF2B5EF4-FFF2-40B4-BE49-F238E27FC236}">
                <a16:creationId xmlns:a16="http://schemas.microsoft.com/office/drawing/2014/main" id="{1E2D6C82-617A-5716-65FE-F7BFE696FCBE}"/>
              </a:ext>
            </a:extLst>
          </p:cNvPr>
          <p:cNvSpPr txBox="1">
            <a:spLocks/>
          </p:cNvSpPr>
          <p:nvPr userDrawn="1"/>
        </p:nvSpPr>
        <p:spPr>
          <a:xfrm>
            <a:off x="1006330" y="5936356"/>
            <a:ext cx="5089671" cy="667301"/>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a:solidFill>
                  <a:schemeClr val="tx1"/>
                </a:solidFill>
                <a:latin typeface="+mn-lt"/>
              </a:rPr>
              <a:t>© StepChange Debt Charity, 123 Albion Street, Leeds, LS2 8ER.</a:t>
            </a:r>
          </a:p>
          <a:p>
            <a:r>
              <a:rPr lang="en-GB" sz="1200">
                <a:solidFill>
                  <a:schemeClr val="tx1"/>
                </a:solidFill>
                <a:latin typeface="+mn-lt"/>
              </a:rPr>
              <a:t>A registered charity no.1016630 and SC046263. Authorised and regulated by the Financial Conduct Authority</a:t>
            </a:r>
            <a:endParaRPr lang="en-US" sz="1200">
              <a:solidFill>
                <a:schemeClr val="tx1"/>
              </a:solidFill>
              <a:latin typeface="+mn-lt"/>
            </a:endParaRPr>
          </a:p>
        </p:txBody>
      </p:sp>
    </p:spTree>
    <p:extLst>
      <p:ext uri="{BB962C8B-B14F-4D97-AF65-F5344CB8AC3E}">
        <p14:creationId xmlns:p14="http://schemas.microsoft.com/office/powerpoint/2010/main" val="342024407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054EB7-B271-2C1C-159C-07DC694F2CFD}"/>
              </a:ext>
            </a:extLst>
          </p:cNvPr>
          <p:cNvSpPr>
            <a:spLocks noGrp="1"/>
          </p:cNvSpPr>
          <p:nvPr>
            <p:ph type="dt" sz="half" idx="10"/>
          </p:nvPr>
        </p:nvSpPr>
        <p:spPr/>
        <p:txBody>
          <a:bodyPr/>
          <a:lstStyle/>
          <a:p>
            <a:fld id="{52A840F7-A83F-4136-BD77-F8357C9622DF}" type="datetimeFigureOut">
              <a:rPr lang="en-GB" smtClean="0"/>
              <a:t>10/03/2026</a:t>
            </a:fld>
            <a:endParaRPr lang="en-GB"/>
          </a:p>
        </p:txBody>
      </p:sp>
      <p:sp>
        <p:nvSpPr>
          <p:cNvPr id="3" name="Footer Placeholder 2">
            <a:extLst>
              <a:ext uri="{FF2B5EF4-FFF2-40B4-BE49-F238E27FC236}">
                <a16:creationId xmlns:a16="http://schemas.microsoft.com/office/drawing/2014/main" id="{7D591199-D557-4549-0D75-CA8A4A5F189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99EBA23-87B8-1C94-ED99-F64E3F8B468C}"/>
              </a:ext>
            </a:extLst>
          </p:cNvPr>
          <p:cNvSpPr>
            <a:spLocks noGrp="1"/>
          </p:cNvSpPr>
          <p:nvPr>
            <p:ph type="sldNum" sz="quarter" idx="12"/>
          </p:nvPr>
        </p:nvSpPr>
        <p:spPr/>
        <p:txBody>
          <a:bodyPr/>
          <a:lstStyle/>
          <a:p>
            <a:fld id="{07AED9D0-6342-4DE2-9B8C-B3F78D04AA8B}" type="slidenum">
              <a:rPr lang="en-GB" smtClean="0"/>
              <a:t>‹#›</a:t>
            </a:fld>
            <a:endParaRPr lang="en-GB"/>
          </a:p>
        </p:txBody>
      </p:sp>
    </p:spTree>
    <p:extLst>
      <p:ext uri="{BB962C8B-B14F-4D97-AF65-F5344CB8AC3E}">
        <p14:creationId xmlns:p14="http://schemas.microsoft.com/office/powerpoint/2010/main" val="28841809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lank Purple">
    <p:bg>
      <p:bgRef idx="1001">
        <a:schemeClr val="bg2"/>
      </p:bgRef>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054EB7-B271-2C1C-159C-07DC694F2CFD}"/>
              </a:ext>
            </a:extLst>
          </p:cNvPr>
          <p:cNvSpPr>
            <a:spLocks noGrp="1"/>
          </p:cNvSpPr>
          <p:nvPr>
            <p:ph type="dt" sz="half" idx="10"/>
          </p:nvPr>
        </p:nvSpPr>
        <p:spPr/>
        <p:txBody>
          <a:bodyPr/>
          <a:lstStyle/>
          <a:p>
            <a:fld id="{52A840F7-A83F-4136-BD77-F8357C9622DF}" type="datetimeFigureOut">
              <a:rPr lang="en-GB" smtClean="0"/>
              <a:t>10/03/2026</a:t>
            </a:fld>
            <a:endParaRPr lang="en-GB"/>
          </a:p>
        </p:txBody>
      </p:sp>
      <p:sp>
        <p:nvSpPr>
          <p:cNvPr id="3" name="Footer Placeholder 2">
            <a:extLst>
              <a:ext uri="{FF2B5EF4-FFF2-40B4-BE49-F238E27FC236}">
                <a16:creationId xmlns:a16="http://schemas.microsoft.com/office/drawing/2014/main" id="{7D591199-D557-4549-0D75-CA8A4A5F189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99EBA23-87B8-1C94-ED99-F64E3F8B468C}"/>
              </a:ext>
            </a:extLst>
          </p:cNvPr>
          <p:cNvSpPr>
            <a:spLocks noGrp="1"/>
          </p:cNvSpPr>
          <p:nvPr>
            <p:ph type="sldNum" sz="quarter" idx="12"/>
          </p:nvPr>
        </p:nvSpPr>
        <p:spPr/>
        <p:txBody>
          <a:bodyPr/>
          <a:lstStyle/>
          <a:p>
            <a:fld id="{07AED9D0-6342-4DE2-9B8C-B3F78D04AA8B}" type="slidenum">
              <a:rPr lang="en-GB" smtClean="0"/>
              <a:t>‹#›</a:t>
            </a:fld>
            <a:endParaRPr lang="en-GB"/>
          </a:p>
        </p:txBody>
      </p:sp>
      <p:pic>
        <p:nvPicPr>
          <p:cNvPr id="6" name="Picture 5" descr="A black background with white text and orange letters&#10;&#10;Description automatically generated">
            <a:extLst>
              <a:ext uri="{FF2B5EF4-FFF2-40B4-BE49-F238E27FC236}">
                <a16:creationId xmlns:a16="http://schemas.microsoft.com/office/drawing/2014/main" id="{DF0EDFE7-D31F-15F8-1FBA-3F2385F2FA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56000" y="252000"/>
            <a:ext cx="1281600" cy="504073"/>
          </a:xfrm>
          <a:prstGeom prst="rect">
            <a:avLst/>
          </a:prstGeom>
        </p:spPr>
      </p:pic>
    </p:spTree>
    <p:extLst>
      <p:ext uri="{BB962C8B-B14F-4D97-AF65-F5344CB8AC3E}">
        <p14:creationId xmlns:p14="http://schemas.microsoft.com/office/powerpoint/2010/main" val="412833746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Blank Orange">
    <p:bg>
      <p:bgPr>
        <a:solidFill>
          <a:schemeClr val="accent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054EB7-B271-2C1C-159C-07DC694F2CFD}"/>
              </a:ext>
            </a:extLst>
          </p:cNvPr>
          <p:cNvSpPr>
            <a:spLocks noGrp="1"/>
          </p:cNvSpPr>
          <p:nvPr>
            <p:ph type="dt" sz="half" idx="10"/>
          </p:nvPr>
        </p:nvSpPr>
        <p:spPr/>
        <p:txBody>
          <a:bodyPr/>
          <a:lstStyle>
            <a:lvl1pPr>
              <a:defRPr>
                <a:solidFill>
                  <a:schemeClr val="bg1"/>
                </a:solidFill>
              </a:defRPr>
            </a:lvl1pPr>
          </a:lstStyle>
          <a:p>
            <a:fld id="{52A840F7-A83F-4136-BD77-F8357C9622DF}" type="datetimeFigureOut">
              <a:rPr lang="en-GB" smtClean="0"/>
              <a:pPr/>
              <a:t>10/03/2026</a:t>
            </a:fld>
            <a:endParaRPr lang="en-GB"/>
          </a:p>
        </p:txBody>
      </p:sp>
      <p:sp>
        <p:nvSpPr>
          <p:cNvPr id="3" name="Footer Placeholder 2">
            <a:extLst>
              <a:ext uri="{FF2B5EF4-FFF2-40B4-BE49-F238E27FC236}">
                <a16:creationId xmlns:a16="http://schemas.microsoft.com/office/drawing/2014/main" id="{7D591199-D557-4549-0D75-CA8A4A5F189C}"/>
              </a:ext>
            </a:extLst>
          </p:cNvPr>
          <p:cNvSpPr>
            <a:spLocks noGrp="1"/>
          </p:cNvSpPr>
          <p:nvPr>
            <p:ph type="ftr" sz="quarter" idx="11"/>
          </p:nvPr>
        </p:nvSpPr>
        <p:spPr/>
        <p:txBody>
          <a:bodyPr/>
          <a:lstStyle>
            <a:lvl1pPr>
              <a:defRPr>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99EBA23-87B8-1C94-ED99-F64E3F8B468C}"/>
              </a:ext>
            </a:extLst>
          </p:cNvPr>
          <p:cNvSpPr>
            <a:spLocks noGrp="1"/>
          </p:cNvSpPr>
          <p:nvPr>
            <p:ph type="sldNum" sz="quarter" idx="12"/>
          </p:nvPr>
        </p:nvSpPr>
        <p:spPr/>
        <p:txBody>
          <a:bodyPr/>
          <a:lstStyle>
            <a:lvl1pPr>
              <a:defRPr>
                <a:solidFill>
                  <a:schemeClr val="bg1"/>
                </a:solidFill>
              </a:defRPr>
            </a:lvl1pPr>
          </a:lstStyle>
          <a:p>
            <a:fld id="{07AED9D0-6342-4DE2-9B8C-B3F78D04AA8B}" type="slidenum">
              <a:rPr lang="en-GB" smtClean="0"/>
              <a:pPr/>
              <a:t>‹#›</a:t>
            </a:fld>
            <a:endParaRPr lang="en-GB"/>
          </a:p>
        </p:txBody>
      </p:sp>
      <p:pic>
        <p:nvPicPr>
          <p:cNvPr id="7" name="Picture 6" descr="StepChange Logo">
            <a:extLst>
              <a:ext uri="{FF2B5EF4-FFF2-40B4-BE49-F238E27FC236}">
                <a16:creationId xmlns:a16="http://schemas.microsoft.com/office/drawing/2014/main" id="{5CC4D543-EAE2-6CC4-E84B-E0923479A3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56000" y="252000"/>
            <a:ext cx="1281600" cy="504383"/>
          </a:xfrm>
          <a:prstGeom prst="rect">
            <a:avLst/>
          </a:prstGeom>
        </p:spPr>
      </p:pic>
    </p:spTree>
    <p:extLst>
      <p:ext uri="{BB962C8B-B14F-4D97-AF65-F5344CB8AC3E}">
        <p14:creationId xmlns:p14="http://schemas.microsoft.com/office/powerpoint/2010/main" val="340353659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Plain Title Slide Purpl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4FD63-641F-56F7-13AE-177EA27EA62A}"/>
              </a:ext>
            </a:extLst>
          </p:cNvPr>
          <p:cNvSpPr>
            <a:spLocks noGrp="1"/>
          </p:cNvSpPr>
          <p:nvPr>
            <p:ph type="ctrTitle"/>
          </p:nvPr>
        </p:nvSpPr>
        <p:spPr>
          <a:xfrm>
            <a:off x="876000" y="1081420"/>
            <a:ext cx="10440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D62A1DB-8118-BEF2-D3D1-6B6F9817EA55}"/>
              </a:ext>
            </a:extLst>
          </p:cNvPr>
          <p:cNvSpPr>
            <a:spLocks noGrp="1"/>
          </p:cNvSpPr>
          <p:nvPr>
            <p:ph type="subTitle" idx="1"/>
          </p:nvPr>
        </p:nvSpPr>
        <p:spPr>
          <a:xfrm>
            <a:off x="876000" y="3561095"/>
            <a:ext cx="10440000" cy="1655762"/>
          </a:xfrm>
        </p:spPr>
        <p:txBody>
          <a:bodyPr>
            <a:normAutofit/>
          </a:bodyPr>
          <a:lstStyle>
            <a:lvl1pPr marL="0" indent="0" algn="ctr">
              <a:buNone/>
              <a:defRPr sz="26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8F5E6D9-0639-3CDF-7D5B-616A3686BF18}"/>
              </a:ext>
            </a:extLst>
          </p:cNvPr>
          <p:cNvSpPr>
            <a:spLocks noGrp="1"/>
          </p:cNvSpPr>
          <p:nvPr>
            <p:ph type="dt" sz="half" idx="10"/>
          </p:nvPr>
        </p:nvSpPr>
        <p:spPr/>
        <p:txBody>
          <a:bodyPr/>
          <a:lstStyle/>
          <a:p>
            <a:fld id="{52A840F7-A83F-4136-BD77-F8357C9622DF}" type="datetimeFigureOut">
              <a:rPr lang="en-GB" smtClean="0"/>
              <a:t>10/03/2026</a:t>
            </a:fld>
            <a:endParaRPr lang="en-GB"/>
          </a:p>
        </p:txBody>
      </p:sp>
      <p:sp>
        <p:nvSpPr>
          <p:cNvPr id="5" name="Footer Placeholder 4">
            <a:extLst>
              <a:ext uri="{FF2B5EF4-FFF2-40B4-BE49-F238E27FC236}">
                <a16:creationId xmlns:a16="http://schemas.microsoft.com/office/drawing/2014/main" id="{D879EB8F-965F-A0CA-804A-70C50F543C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84E1DBE-F082-9E22-8587-8D11890A44FA}"/>
              </a:ext>
            </a:extLst>
          </p:cNvPr>
          <p:cNvSpPr>
            <a:spLocks noGrp="1"/>
          </p:cNvSpPr>
          <p:nvPr>
            <p:ph type="sldNum" sz="quarter" idx="12"/>
          </p:nvPr>
        </p:nvSpPr>
        <p:spPr/>
        <p:txBody>
          <a:bodyPr/>
          <a:lstStyle/>
          <a:p>
            <a:fld id="{07AED9D0-6342-4DE2-9B8C-B3F78D04AA8B}" type="slidenum">
              <a:rPr lang="en-GB" smtClean="0"/>
              <a:t>‹#›</a:t>
            </a:fld>
            <a:endParaRPr lang="en-GB"/>
          </a:p>
        </p:txBody>
      </p:sp>
    </p:spTree>
    <p:extLst>
      <p:ext uri="{BB962C8B-B14F-4D97-AF65-F5344CB8AC3E}">
        <p14:creationId xmlns:p14="http://schemas.microsoft.com/office/powerpoint/2010/main" val="370282688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DE58D-EBD1-C7E4-7489-88C6CE6B2137}"/>
              </a:ext>
            </a:extLst>
          </p:cNvPr>
          <p:cNvSpPr>
            <a:spLocks noGrp="1"/>
          </p:cNvSpPr>
          <p:nvPr>
            <p:ph type="title"/>
          </p:nvPr>
        </p:nvSpPr>
        <p:spPr/>
        <p:txBody>
          <a:bodyPr/>
          <a:lstStyle>
            <a:lvl1pPr>
              <a:defRPr b="1"/>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F3B72C4-A972-6272-CDB9-381212FC92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A11E23-DD90-C74A-4574-93B071BE4235}"/>
              </a:ext>
            </a:extLst>
          </p:cNvPr>
          <p:cNvSpPr>
            <a:spLocks noGrp="1"/>
          </p:cNvSpPr>
          <p:nvPr>
            <p:ph type="dt" sz="half" idx="10"/>
          </p:nvPr>
        </p:nvSpPr>
        <p:spPr/>
        <p:txBody>
          <a:bodyPr/>
          <a:lstStyle/>
          <a:p>
            <a:fld id="{52A840F7-A83F-4136-BD77-F8357C9622DF}" type="datetimeFigureOut">
              <a:rPr lang="en-GB" smtClean="0"/>
              <a:t>10/03/2026</a:t>
            </a:fld>
            <a:endParaRPr lang="en-GB"/>
          </a:p>
        </p:txBody>
      </p:sp>
      <p:sp>
        <p:nvSpPr>
          <p:cNvPr id="5" name="Footer Placeholder 4">
            <a:extLst>
              <a:ext uri="{FF2B5EF4-FFF2-40B4-BE49-F238E27FC236}">
                <a16:creationId xmlns:a16="http://schemas.microsoft.com/office/drawing/2014/main" id="{10D87423-804F-7377-B726-4129DFB185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80EA87-9BA3-5628-2BB3-998AD4FCC78F}"/>
              </a:ext>
            </a:extLst>
          </p:cNvPr>
          <p:cNvSpPr>
            <a:spLocks noGrp="1"/>
          </p:cNvSpPr>
          <p:nvPr>
            <p:ph type="sldNum" sz="quarter" idx="12"/>
          </p:nvPr>
        </p:nvSpPr>
        <p:spPr/>
        <p:txBody>
          <a:bodyPr/>
          <a:lstStyle/>
          <a:p>
            <a:fld id="{07AED9D0-6342-4DE2-9B8C-B3F78D04AA8B}" type="slidenum">
              <a:rPr lang="en-GB" smtClean="0"/>
              <a:t>‹#›</a:t>
            </a:fld>
            <a:endParaRPr lang="en-GB"/>
          </a:p>
        </p:txBody>
      </p:sp>
    </p:spTree>
    <p:extLst>
      <p:ext uri="{BB962C8B-B14F-4D97-AF65-F5344CB8AC3E}">
        <p14:creationId xmlns:p14="http://schemas.microsoft.com/office/powerpoint/2010/main" val="20455688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21FFA-C954-F577-AD68-DC35A3834CC1}"/>
              </a:ext>
            </a:extLst>
          </p:cNvPr>
          <p:cNvSpPr>
            <a:spLocks noGrp="1"/>
          </p:cNvSpPr>
          <p:nvPr>
            <p:ph type="title"/>
          </p:nvPr>
        </p:nvSpPr>
        <p:spPr>
          <a:xfrm>
            <a:off x="831851" y="1709744"/>
            <a:ext cx="10515600" cy="2852737"/>
          </a:xfrm>
        </p:spPr>
        <p:txBody>
          <a:bodyPr anchor="b"/>
          <a:lstStyle>
            <a:lvl1pPr>
              <a:defRPr sz="6000" b="1"/>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FF9113E-38CF-FE5C-FD3C-5E094E138932}"/>
              </a:ext>
            </a:extLst>
          </p:cNvPr>
          <p:cNvSpPr>
            <a:spLocks noGrp="1"/>
          </p:cNvSpPr>
          <p:nvPr>
            <p:ph type="body" idx="1"/>
          </p:nvPr>
        </p:nvSpPr>
        <p:spPr>
          <a:xfrm>
            <a:off x="831851" y="4589469"/>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694542-7986-C088-EE70-70D36CCA73C2}"/>
              </a:ext>
            </a:extLst>
          </p:cNvPr>
          <p:cNvSpPr>
            <a:spLocks noGrp="1"/>
          </p:cNvSpPr>
          <p:nvPr>
            <p:ph type="dt" sz="half" idx="10"/>
          </p:nvPr>
        </p:nvSpPr>
        <p:spPr/>
        <p:txBody>
          <a:bodyPr/>
          <a:lstStyle/>
          <a:p>
            <a:fld id="{52A840F7-A83F-4136-BD77-F8357C9622DF}" type="datetimeFigureOut">
              <a:rPr lang="en-GB" smtClean="0"/>
              <a:t>10/03/2026</a:t>
            </a:fld>
            <a:endParaRPr lang="en-GB"/>
          </a:p>
        </p:txBody>
      </p:sp>
      <p:sp>
        <p:nvSpPr>
          <p:cNvPr id="5" name="Footer Placeholder 4">
            <a:extLst>
              <a:ext uri="{FF2B5EF4-FFF2-40B4-BE49-F238E27FC236}">
                <a16:creationId xmlns:a16="http://schemas.microsoft.com/office/drawing/2014/main" id="{03A0066E-D5B0-1677-D063-FE2DF0EAB8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29156E6-3FED-976C-0157-0571CCA7C3F6}"/>
              </a:ext>
            </a:extLst>
          </p:cNvPr>
          <p:cNvSpPr>
            <a:spLocks noGrp="1"/>
          </p:cNvSpPr>
          <p:nvPr>
            <p:ph type="sldNum" sz="quarter" idx="12"/>
          </p:nvPr>
        </p:nvSpPr>
        <p:spPr/>
        <p:txBody>
          <a:bodyPr/>
          <a:lstStyle/>
          <a:p>
            <a:fld id="{07AED9D0-6342-4DE2-9B8C-B3F78D04AA8B}" type="slidenum">
              <a:rPr lang="en-GB" smtClean="0"/>
              <a:t>‹#›</a:t>
            </a:fld>
            <a:endParaRPr lang="en-GB"/>
          </a:p>
        </p:txBody>
      </p:sp>
    </p:spTree>
    <p:extLst>
      <p:ext uri="{BB962C8B-B14F-4D97-AF65-F5344CB8AC3E}">
        <p14:creationId xmlns:p14="http://schemas.microsoft.com/office/powerpoint/2010/main" val="267690871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C5E35-DBA2-6868-6118-98378866C51C}"/>
              </a:ext>
            </a:extLst>
          </p:cNvPr>
          <p:cNvSpPr>
            <a:spLocks noGrp="1"/>
          </p:cNvSpPr>
          <p:nvPr>
            <p:ph type="title"/>
          </p:nvPr>
        </p:nvSpPr>
        <p:spPr/>
        <p:txBody>
          <a:bodyPr/>
          <a:lstStyle>
            <a:lvl1pPr>
              <a:defRPr b="1"/>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5ECC557-5A9F-FBF7-5F8F-D886B6F5B0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0252C65-CBA0-DD89-8ED4-4934E45B2D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9AFC76D-5E7A-B1BC-3A5B-D8AD0BBAF1B3}"/>
              </a:ext>
            </a:extLst>
          </p:cNvPr>
          <p:cNvSpPr>
            <a:spLocks noGrp="1"/>
          </p:cNvSpPr>
          <p:nvPr>
            <p:ph type="dt" sz="half" idx="10"/>
          </p:nvPr>
        </p:nvSpPr>
        <p:spPr/>
        <p:txBody>
          <a:bodyPr/>
          <a:lstStyle/>
          <a:p>
            <a:fld id="{52A840F7-A83F-4136-BD77-F8357C9622DF}" type="datetimeFigureOut">
              <a:rPr lang="en-GB" smtClean="0"/>
              <a:t>10/03/2026</a:t>
            </a:fld>
            <a:endParaRPr lang="en-GB"/>
          </a:p>
        </p:txBody>
      </p:sp>
      <p:sp>
        <p:nvSpPr>
          <p:cNvPr id="6" name="Footer Placeholder 5">
            <a:extLst>
              <a:ext uri="{FF2B5EF4-FFF2-40B4-BE49-F238E27FC236}">
                <a16:creationId xmlns:a16="http://schemas.microsoft.com/office/drawing/2014/main" id="{FB0893B4-1166-1E72-E826-1EF1854AD42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609CD08-2FED-70FE-58E8-62F56146E9B7}"/>
              </a:ext>
            </a:extLst>
          </p:cNvPr>
          <p:cNvSpPr>
            <a:spLocks noGrp="1"/>
          </p:cNvSpPr>
          <p:nvPr>
            <p:ph type="sldNum" sz="quarter" idx="12"/>
          </p:nvPr>
        </p:nvSpPr>
        <p:spPr/>
        <p:txBody>
          <a:bodyPr/>
          <a:lstStyle/>
          <a:p>
            <a:fld id="{07AED9D0-6342-4DE2-9B8C-B3F78D04AA8B}" type="slidenum">
              <a:rPr lang="en-GB" smtClean="0"/>
              <a:t>‹#›</a:t>
            </a:fld>
            <a:endParaRPr lang="en-GB"/>
          </a:p>
        </p:txBody>
      </p:sp>
    </p:spTree>
    <p:extLst>
      <p:ext uri="{BB962C8B-B14F-4D97-AF65-F5344CB8AC3E}">
        <p14:creationId xmlns:p14="http://schemas.microsoft.com/office/powerpoint/2010/main" val="36533225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71096-E539-796B-3041-C3C874AA16F9}"/>
              </a:ext>
            </a:extLst>
          </p:cNvPr>
          <p:cNvSpPr>
            <a:spLocks noGrp="1"/>
          </p:cNvSpPr>
          <p:nvPr>
            <p:ph type="title"/>
          </p:nvPr>
        </p:nvSpPr>
        <p:spPr>
          <a:xfrm>
            <a:off x="839788" y="365129"/>
            <a:ext cx="10515600" cy="1325563"/>
          </a:xfrm>
        </p:spPr>
        <p:txBody>
          <a:bodyPr/>
          <a:lstStyle>
            <a:lvl1pPr>
              <a:defRPr b="1"/>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7F88E03-CDEF-3783-820F-1D29EA0EE472}"/>
              </a:ext>
            </a:extLst>
          </p:cNvPr>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BC8155-4055-DC57-83B3-3FCCAFE0E5E5}"/>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4E8CC72-C0D9-86DB-D7FB-910C77FBFCC5}"/>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639970-D450-FC3C-BCDD-4ACB07E8148A}"/>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55AAF30-DC35-3C59-10F5-1715D0824F17}"/>
              </a:ext>
            </a:extLst>
          </p:cNvPr>
          <p:cNvSpPr>
            <a:spLocks noGrp="1"/>
          </p:cNvSpPr>
          <p:nvPr>
            <p:ph type="dt" sz="half" idx="10"/>
          </p:nvPr>
        </p:nvSpPr>
        <p:spPr/>
        <p:txBody>
          <a:bodyPr/>
          <a:lstStyle/>
          <a:p>
            <a:fld id="{52A840F7-A83F-4136-BD77-F8357C9622DF}" type="datetimeFigureOut">
              <a:rPr lang="en-GB" smtClean="0"/>
              <a:t>10/03/2026</a:t>
            </a:fld>
            <a:endParaRPr lang="en-GB"/>
          </a:p>
        </p:txBody>
      </p:sp>
      <p:sp>
        <p:nvSpPr>
          <p:cNvPr id="8" name="Footer Placeholder 7">
            <a:extLst>
              <a:ext uri="{FF2B5EF4-FFF2-40B4-BE49-F238E27FC236}">
                <a16:creationId xmlns:a16="http://schemas.microsoft.com/office/drawing/2014/main" id="{109A89B8-7B14-08E0-A20C-5EB89752778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BD387EF-D9C0-99ED-12A1-E78F213B650A}"/>
              </a:ext>
            </a:extLst>
          </p:cNvPr>
          <p:cNvSpPr>
            <a:spLocks noGrp="1"/>
          </p:cNvSpPr>
          <p:nvPr>
            <p:ph type="sldNum" sz="quarter" idx="12"/>
          </p:nvPr>
        </p:nvSpPr>
        <p:spPr/>
        <p:txBody>
          <a:bodyPr/>
          <a:lstStyle/>
          <a:p>
            <a:fld id="{07AED9D0-6342-4DE2-9B8C-B3F78D04AA8B}" type="slidenum">
              <a:rPr lang="en-GB" smtClean="0"/>
              <a:t>‹#›</a:t>
            </a:fld>
            <a:endParaRPr lang="en-GB"/>
          </a:p>
        </p:txBody>
      </p:sp>
    </p:spTree>
    <p:extLst>
      <p:ext uri="{BB962C8B-B14F-4D97-AF65-F5344CB8AC3E}">
        <p14:creationId xmlns:p14="http://schemas.microsoft.com/office/powerpoint/2010/main" val="4054179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4">
    <p:bg>
      <p:bgRef idx="1001">
        <a:schemeClr val="bg2"/>
      </p:bgRef>
    </p:bg>
    <p:spTree>
      <p:nvGrpSpPr>
        <p:cNvPr id="1" name=""/>
        <p:cNvGrpSpPr/>
        <p:nvPr/>
      </p:nvGrpSpPr>
      <p:grpSpPr>
        <a:xfrm>
          <a:off x="0" y="0"/>
          <a:ext cx="0" cy="0"/>
          <a:chOff x="0" y="0"/>
          <a:chExt cx="0" cy="0"/>
        </a:xfrm>
      </p:grpSpPr>
      <p:pic>
        <p:nvPicPr>
          <p:cNvPr id="8" name="Picture 7" descr="StepChange Logo">
            <a:extLst>
              <a:ext uri="{FF2B5EF4-FFF2-40B4-BE49-F238E27FC236}">
                <a16:creationId xmlns:a16="http://schemas.microsoft.com/office/drawing/2014/main" id="{84DCB47C-2819-D063-B20B-5D6AFF0589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1293" y="5059187"/>
            <a:ext cx="2674425" cy="1051893"/>
          </a:xfrm>
          <a:prstGeom prst="rect">
            <a:avLst/>
          </a:prstGeom>
        </p:spPr>
      </p:pic>
      <p:pic>
        <p:nvPicPr>
          <p:cNvPr id="3" name="Picture 6">
            <a:extLst>
              <a:ext uri="{FF2B5EF4-FFF2-40B4-BE49-F238E27FC236}">
                <a16:creationId xmlns:a16="http://schemas.microsoft.com/office/drawing/2014/main" id="{99326A9F-9853-795E-B1BB-D7CADE429A3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525739" y="935182"/>
            <a:ext cx="5132412" cy="5132412"/>
          </a:xfrm>
          <a:prstGeom prst="rect">
            <a:avLst/>
          </a:prstGeom>
        </p:spPr>
      </p:pic>
      <p:sp>
        <p:nvSpPr>
          <p:cNvPr id="5" name="Title 1">
            <a:extLst>
              <a:ext uri="{FF2B5EF4-FFF2-40B4-BE49-F238E27FC236}">
                <a16:creationId xmlns:a16="http://schemas.microsoft.com/office/drawing/2014/main" id="{00D19316-B90F-D21A-79E1-21F8F897D1B3}"/>
              </a:ext>
            </a:extLst>
          </p:cNvPr>
          <p:cNvSpPr>
            <a:spLocks noGrp="1"/>
          </p:cNvSpPr>
          <p:nvPr>
            <p:ph type="ctrTitle"/>
          </p:nvPr>
        </p:nvSpPr>
        <p:spPr>
          <a:xfrm>
            <a:off x="972000" y="1942106"/>
            <a:ext cx="5400000" cy="2973788"/>
          </a:xfrm>
        </p:spPr>
        <p:txBody>
          <a:bodyPr anchor="ctr">
            <a:normAutofit/>
          </a:bodyPr>
          <a:lstStyle>
            <a:lvl1pPr algn="l">
              <a:lnSpc>
                <a:spcPct val="100000"/>
              </a:lnSpc>
              <a:defRPr sz="5000" b="1"/>
            </a:lvl1pPr>
          </a:lstStyle>
          <a:p>
            <a:r>
              <a:rPr lang="en-US"/>
              <a:t>Click to edit Master title style</a:t>
            </a:r>
            <a:endParaRPr lang="en-GB"/>
          </a:p>
        </p:txBody>
      </p:sp>
    </p:spTree>
    <p:extLst>
      <p:ext uri="{BB962C8B-B14F-4D97-AF65-F5344CB8AC3E}">
        <p14:creationId xmlns:p14="http://schemas.microsoft.com/office/powerpoint/2010/main" val="55313507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793" userDrawn="1">
          <p15:clr>
            <a:srgbClr val="FBAE40"/>
          </p15:clr>
        </p15:guide>
        <p15:guide id="2" pos="3840" userDrawn="1">
          <p15:clr>
            <a:srgbClr val="FBAE40"/>
          </p15:clr>
        </p15:guide>
        <p15:guide id="3" orient="horz" pos="226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38150-5892-B3D6-C14F-9D13D79C09D8}"/>
              </a:ext>
            </a:extLst>
          </p:cNvPr>
          <p:cNvSpPr>
            <a:spLocks noGrp="1"/>
          </p:cNvSpPr>
          <p:nvPr>
            <p:ph type="title"/>
          </p:nvPr>
        </p:nvSpPr>
        <p:spPr/>
        <p:txBody>
          <a:bodyPr/>
          <a:lstStyle>
            <a:lvl1pPr>
              <a:defRPr b="1"/>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38669172-8654-45D2-B099-CEA6910828F7}"/>
              </a:ext>
            </a:extLst>
          </p:cNvPr>
          <p:cNvSpPr>
            <a:spLocks noGrp="1"/>
          </p:cNvSpPr>
          <p:nvPr>
            <p:ph type="dt" sz="half" idx="10"/>
          </p:nvPr>
        </p:nvSpPr>
        <p:spPr/>
        <p:txBody>
          <a:bodyPr/>
          <a:lstStyle/>
          <a:p>
            <a:fld id="{52A840F7-A83F-4136-BD77-F8357C9622DF}" type="datetimeFigureOut">
              <a:rPr lang="en-GB" smtClean="0"/>
              <a:t>10/03/2026</a:t>
            </a:fld>
            <a:endParaRPr lang="en-GB"/>
          </a:p>
        </p:txBody>
      </p:sp>
      <p:sp>
        <p:nvSpPr>
          <p:cNvPr id="4" name="Footer Placeholder 3">
            <a:extLst>
              <a:ext uri="{FF2B5EF4-FFF2-40B4-BE49-F238E27FC236}">
                <a16:creationId xmlns:a16="http://schemas.microsoft.com/office/drawing/2014/main" id="{BD797F8D-ACE1-83B7-1AB9-4A289F754D5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4B90A26-D4B2-DE87-E021-281C1C2BCF6B}"/>
              </a:ext>
            </a:extLst>
          </p:cNvPr>
          <p:cNvSpPr>
            <a:spLocks noGrp="1"/>
          </p:cNvSpPr>
          <p:nvPr>
            <p:ph type="sldNum" sz="quarter" idx="12"/>
          </p:nvPr>
        </p:nvSpPr>
        <p:spPr/>
        <p:txBody>
          <a:bodyPr/>
          <a:lstStyle/>
          <a:p>
            <a:fld id="{07AED9D0-6342-4DE2-9B8C-B3F78D04AA8B}" type="slidenum">
              <a:rPr lang="en-GB" smtClean="0"/>
              <a:t>‹#›</a:t>
            </a:fld>
            <a:endParaRPr lang="en-GB"/>
          </a:p>
        </p:txBody>
      </p:sp>
    </p:spTree>
    <p:extLst>
      <p:ext uri="{BB962C8B-B14F-4D97-AF65-F5344CB8AC3E}">
        <p14:creationId xmlns:p14="http://schemas.microsoft.com/office/powerpoint/2010/main" val="25683111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1AD82-AF97-F1DE-EFEE-39EB516D4717}"/>
              </a:ext>
            </a:extLst>
          </p:cNvPr>
          <p:cNvSpPr>
            <a:spLocks noGrp="1"/>
          </p:cNvSpPr>
          <p:nvPr>
            <p:ph type="title"/>
          </p:nvPr>
        </p:nvSpPr>
        <p:spPr>
          <a:xfrm>
            <a:off x="839788" y="457200"/>
            <a:ext cx="3932237" cy="1600200"/>
          </a:xfrm>
        </p:spPr>
        <p:txBody>
          <a:bodyPr anchor="b"/>
          <a:lstStyle>
            <a:lvl1pPr>
              <a:defRPr sz="3200" b="1"/>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7939F17-443A-E64D-B66D-0EBDA55DB05F}"/>
              </a:ext>
            </a:extLst>
          </p:cNvPr>
          <p:cNvSpPr>
            <a:spLocks noGrp="1"/>
          </p:cNvSpPr>
          <p:nvPr>
            <p:ph idx="1"/>
          </p:nvPr>
        </p:nvSpPr>
        <p:spPr>
          <a:xfrm>
            <a:off x="5183188" y="98743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4DAFA75-4C1B-6C7E-2C85-E19E47168332}"/>
              </a:ext>
            </a:extLst>
          </p:cNvPr>
          <p:cNvSpPr>
            <a:spLocks noGrp="1"/>
          </p:cNvSpPr>
          <p:nvPr>
            <p:ph type="body" sz="half" idx="2"/>
          </p:nvPr>
        </p:nvSpPr>
        <p:spPr>
          <a:xfrm>
            <a:off x="839788" y="2057400"/>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F55B35-D874-1CE5-A80A-A1277C512A37}"/>
              </a:ext>
            </a:extLst>
          </p:cNvPr>
          <p:cNvSpPr>
            <a:spLocks noGrp="1"/>
          </p:cNvSpPr>
          <p:nvPr>
            <p:ph type="dt" sz="half" idx="10"/>
          </p:nvPr>
        </p:nvSpPr>
        <p:spPr/>
        <p:txBody>
          <a:bodyPr/>
          <a:lstStyle/>
          <a:p>
            <a:fld id="{52A840F7-A83F-4136-BD77-F8357C9622DF}" type="datetimeFigureOut">
              <a:rPr lang="en-GB" smtClean="0"/>
              <a:t>10/03/2026</a:t>
            </a:fld>
            <a:endParaRPr lang="en-GB"/>
          </a:p>
        </p:txBody>
      </p:sp>
      <p:sp>
        <p:nvSpPr>
          <p:cNvPr id="6" name="Footer Placeholder 5">
            <a:extLst>
              <a:ext uri="{FF2B5EF4-FFF2-40B4-BE49-F238E27FC236}">
                <a16:creationId xmlns:a16="http://schemas.microsoft.com/office/drawing/2014/main" id="{E339B624-4A6B-AF43-3FFB-D49043BA64B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39BC862-82CC-5D1A-140B-8CA6123C1111}"/>
              </a:ext>
            </a:extLst>
          </p:cNvPr>
          <p:cNvSpPr>
            <a:spLocks noGrp="1"/>
          </p:cNvSpPr>
          <p:nvPr>
            <p:ph type="sldNum" sz="quarter" idx="12"/>
          </p:nvPr>
        </p:nvSpPr>
        <p:spPr/>
        <p:txBody>
          <a:bodyPr/>
          <a:lstStyle/>
          <a:p>
            <a:fld id="{07AED9D0-6342-4DE2-9B8C-B3F78D04AA8B}" type="slidenum">
              <a:rPr lang="en-GB" smtClean="0"/>
              <a:t>‹#›</a:t>
            </a:fld>
            <a:endParaRPr lang="en-GB"/>
          </a:p>
        </p:txBody>
      </p:sp>
    </p:spTree>
    <p:extLst>
      <p:ext uri="{BB962C8B-B14F-4D97-AF65-F5344CB8AC3E}">
        <p14:creationId xmlns:p14="http://schemas.microsoft.com/office/powerpoint/2010/main" val="42384077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672E9-FF2C-B0BF-BCFF-95954FED3134}"/>
              </a:ext>
            </a:extLst>
          </p:cNvPr>
          <p:cNvSpPr>
            <a:spLocks noGrp="1"/>
          </p:cNvSpPr>
          <p:nvPr>
            <p:ph type="title"/>
          </p:nvPr>
        </p:nvSpPr>
        <p:spPr>
          <a:xfrm>
            <a:off x="839788" y="457200"/>
            <a:ext cx="3932237" cy="1600200"/>
          </a:xfrm>
        </p:spPr>
        <p:txBody>
          <a:bodyPr anchor="b"/>
          <a:lstStyle>
            <a:lvl1pPr>
              <a:defRPr sz="3200" b="1"/>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F17DC36-15BE-7F02-C183-E5B9C75FC4B1}"/>
              </a:ext>
            </a:extLst>
          </p:cNvPr>
          <p:cNvSpPr>
            <a:spLocks noGrp="1"/>
          </p:cNvSpPr>
          <p:nvPr>
            <p:ph type="pic" idx="1"/>
          </p:nvPr>
        </p:nvSpPr>
        <p:spPr>
          <a:xfrm>
            <a:off x="5183188" y="987431"/>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F13C6F28-9762-755F-A56A-64A40B73C68B}"/>
              </a:ext>
            </a:extLst>
          </p:cNvPr>
          <p:cNvSpPr>
            <a:spLocks noGrp="1"/>
          </p:cNvSpPr>
          <p:nvPr>
            <p:ph type="body" sz="half" idx="2"/>
          </p:nvPr>
        </p:nvSpPr>
        <p:spPr>
          <a:xfrm>
            <a:off x="839788" y="2057400"/>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B6FDD4-0F6B-78F0-E64F-8EDD03AECF82}"/>
              </a:ext>
            </a:extLst>
          </p:cNvPr>
          <p:cNvSpPr>
            <a:spLocks noGrp="1"/>
          </p:cNvSpPr>
          <p:nvPr>
            <p:ph type="dt" sz="half" idx="10"/>
          </p:nvPr>
        </p:nvSpPr>
        <p:spPr/>
        <p:txBody>
          <a:bodyPr/>
          <a:lstStyle/>
          <a:p>
            <a:fld id="{52A840F7-A83F-4136-BD77-F8357C9622DF}" type="datetimeFigureOut">
              <a:rPr lang="en-GB" smtClean="0"/>
              <a:t>10/03/2026</a:t>
            </a:fld>
            <a:endParaRPr lang="en-GB"/>
          </a:p>
        </p:txBody>
      </p:sp>
      <p:sp>
        <p:nvSpPr>
          <p:cNvPr id="6" name="Footer Placeholder 5">
            <a:extLst>
              <a:ext uri="{FF2B5EF4-FFF2-40B4-BE49-F238E27FC236}">
                <a16:creationId xmlns:a16="http://schemas.microsoft.com/office/drawing/2014/main" id="{25C577DA-D362-CAD0-251F-8D0917803C2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A3C7117-8E16-C53A-03F4-8479667DEE7F}"/>
              </a:ext>
            </a:extLst>
          </p:cNvPr>
          <p:cNvSpPr>
            <a:spLocks noGrp="1"/>
          </p:cNvSpPr>
          <p:nvPr>
            <p:ph type="sldNum" sz="quarter" idx="12"/>
          </p:nvPr>
        </p:nvSpPr>
        <p:spPr/>
        <p:txBody>
          <a:bodyPr/>
          <a:lstStyle/>
          <a:p>
            <a:fld id="{07AED9D0-6342-4DE2-9B8C-B3F78D04AA8B}" type="slidenum">
              <a:rPr lang="en-GB" smtClean="0"/>
              <a:t>‹#›</a:t>
            </a:fld>
            <a:endParaRPr lang="en-GB"/>
          </a:p>
        </p:txBody>
      </p:sp>
    </p:spTree>
    <p:extLst>
      <p:ext uri="{BB962C8B-B14F-4D97-AF65-F5344CB8AC3E}">
        <p14:creationId xmlns:p14="http://schemas.microsoft.com/office/powerpoint/2010/main" val="13654472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D15DB-EDC5-379E-D5CE-F19474E15F71}"/>
              </a:ext>
            </a:extLst>
          </p:cNvPr>
          <p:cNvSpPr>
            <a:spLocks noGrp="1"/>
          </p:cNvSpPr>
          <p:nvPr>
            <p:ph type="title"/>
          </p:nvPr>
        </p:nvSpPr>
        <p:spPr/>
        <p:txBody>
          <a:bodyPr/>
          <a:lstStyle>
            <a:lvl1pPr>
              <a:defRPr b="1"/>
            </a:lvl1p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94A4C3-BCB8-1375-FC45-B27E01528B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45C660-D3C8-F17A-F0BC-502204EAF2E1}"/>
              </a:ext>
            </a:extLst>
          </p:cNvPr>
          <p:cNvSpPr>
            <a:spLocks noGrp="1"/>
          </p:cNvSpPr>
          <p:nvPr>
            <p:ph type="dt" sz="half" idx="10"/>
          </p:nvPr>
        </p:nvSpPr>
        <p:spPr/>
        <p:txBody>
          <a:bodyPr/>
          <a:lstStyle/>
          <a:p>
            <a:fld id="{52A840F7-A83F-4136-BD77-F8357C9622DF}" type="datetimeFigureOut">
              <a:rPr lang="en-GB" smtClean="0"/>
              <a:t>10/03/2026</a:t>
            </a:fld>
            <a:endParaRPr lang="en-GB"/>
          </a:p>
        </p:txBody>
      </p:sp>
      <p:sp>
        <p:nvSpPr>
          <p:cNvPr id="5" name="Footer Placeholder 4">
            <a:extLst>
              <a:ext uri="{FF2B5EF4-FFF2-40B4-BE49-F238E27FC236}">
                <a16:creationId xmlns:a16="http://schemas.microsoft.com/office/drawing/2014/main" id="{027696CB-7524-2FDD-A495-44F021E94D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2D63EA-EDC2-6542-5685-EF7720460086}"/>
              </a:ext>
            </a:extLst>
          </p:cNvPr>
          <p:cNvSpPr>
            <a:spLocks noGrp="1"/>
          </p:cNvSpPr>
          <p:nvPr>
            <p:ph type="sldNum" sz="quarter" idx="12"/>
          </p:nvPr>
        </p:nvSpPr>
        <p:spPr/>
        <p:txBody>
          <a:bodyPr/>
          <a:lstStyle/>
          <a:p>
            <a:fld id="{07AED9D0-6342-4DE2-9B8C-B3F78D04AA8B}" type="slidenum">
              <a:rPr lang="en-GB" smtClean="0"/>
              <a:t>‹#›</a:t>
            </a:fld>
            <a:endParaRPr lang="en-GB"/>
          </a:p>
        </p:txBody>
      </p:sp>
    </p:spTree>
    <p:extLst>
      <p:ext uri="{BB962C8B-B14F-4D97-AF65-F5344CB8AC3E}">
        <p14:creationId xmlns:p14="http://schemas.microsoft.com/office/powerpoint/2010/main" val="15092043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69FB89-F015-6C53-500B-736CA27B2629}"/>
              </a:ext>
            </a:extLst>
          </p:cNvPr>
          <p:cNvSpPr>
            <a:spLocks noGrp="1"/>
          </p:cNvSpPr>
          <p:nvPr>
            <p:ph type="title" orient="vert"/>
          </p:nvPr>
        </p:nvSpPr>
        <p:spPr>
          <a:xfrm>
            <a:off x="8724902" y="365125"/>
            <a:ext cx="2628900" cy="5811838"/>
          </a:xfrm>
        </p:spPr>
        <p:txBody>
          <a:bodyPr vert="eaVert"/>
          <a:lstStyle>
            <a:lvl1pPr>
              <a:defRPr b="1"/>
            </a:lvl1p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E2975E3-2A15-6ABE-F755-ABE77376EF31}"/>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9AECE1-9CB6-D80A-A5C1-1CAF44A7827E}"/>
              </a:ext>
            </a:extLst>
          </p:cNvPr>
          <p:cNvSpPr>
            <a:spLocks noGrp="1"/>
          </p:cNvSpPr>
          <p:nvPr>
            <p:ph type="dt" sz="half" idx="10"/>
          </p:nvPr>
        </p:nvSpPr>
        <p:spPr/>
        <p:txBody>
          <a:bodyPr/>
          <a:lstStyle/>
          <a:p>
            <a:fld id="{52A840F7-A83F-4136-BD77-F8357C9622DF}" type="datetimeFigureOut">
              <a:rPr lang="en-GB" smtClean="0"/>
              <a:t>10/03/2026</a:t>
            </a:fld>
            <a:endParaRPr lang="en-GB"/>
          </a:p>
        </p:txBody>
      </p:sp>
      <p:sp>
        <p:nvSpPr>
          <p:cNvPr id="5" name="Footer Placeholder 4">
            <a:extLst>
              <a:ext uri="{FF2B5EF4-FFF2-40B4-BE49-F238E27FC236}">
                <a16:creationId xmlns:a16="http://schemas.microsoft.com/office/drawing/2014/main" id="{AC05DAE2-F1A1-295D-58CA-4C8EFEC995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59994D-22EF-560F-A0E9-E78AC53D6AEF}"/>
              </a:ext>
            </a:extLst>
          </p:cNvPr>
          <p:cNvSpPr>
            <a:spLocks noGrp="1"/>
          </p:cNvSpPr>
          <p:nvPr>
            <p:ph type="sldNum" sz="quarter" idx="12"/>
          </p:nvPr>
        </p:nvSpPr>
        <p:spPr/>
        <p:txBody>
          <a:bodyPr/>
          <a:lstStyle/>
          <a:p>
            <a:fld id="{07AED9D0-6342-4DE2-9B8C-B3F78D04AA8B}" type="slidenum">
              <a:rPr lang="en-GB" smtClean="0"/>
              <a:t>‹#›</a:t>
            </a:fld>
            <a:endParaRPr lang="en-GB"/>
          </a:p>
        </p:txBody>
      </p:sp>
    </p:spTree>
    <p:extLst>
      <p:ext uri="{BB962C8B-B14F-4D97-AF65-F5344CB8AC3E}">
        <p14:creationId xmlns:p14="http://schemas.microsoft.com/office/powerpoint/2010/main" val="29530960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5">
    <p:bg>
      <p:bgRef idx="1001">
        <a:schemeClr val="bg2"/>
      </p:bgRef>
    </p:bg>
    <p:spTree>
      <p:nvGrpSpPr>
        <p:cNvPr id="1" name=""/>
        <p:cNvGrpSpPr/>
        <p:nvPr/>
      </p:nvGrpSpPr>
      <p:grpSpPr>
        <a:xfrm>
          <a:off x="0" y="0"/>
          <a:ext cx="0" cy="0"/>
          <a:chOff x="0" y="0"/>
          <a:chExt cx="0" cy="0"/>
        </a:xfrm>
      </p:grpSpPr>
      <p:pic>
        <p:nvPicPr>
          <p:cNvPr id="8" name="Picture 7" descr="StepChange Logo">
            <a:extLst>
              <a:ext uri="{FF2B5EF4-FFF2-40B4-BE49-F238E27FC236}">
                <a16:creationId xmlns:a16="http://schemas.microsoft.com/office/drawing/2014/main" id="{84DCB47C-2819-D063-B20B-5D6AFF0589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1293" y="5059187"/>
            <a:ext cx="2674425" cy="1051893"/>
          </a:xfrm>
          <a:prstGeom prst="rect">
            <a:avLst/>
          </a:prstGeom>
        </p:spPr>
      </p:pic>
      <p:pic>
        <p:nvPicPr>
          <p:cNvPr id="4" name="Picture 6">
            <a:extLst>
              <a:ext uri="{FF2B5EF4-FFF2-40B4-BE49-F238E27FC236}">
                <a16:creationId xmlns:a16="http://schemas.microsoft.com/office/drawing/2014/main" id="{38EFC1B6-5682-ED1C-C809-F713D694B89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195067" y="588818"/>
            <a:ext cx="5680364" cy="5680364"/>
          </a:xfrm>
          <a:prstGeom prst="rect">
            <a:avLst/>
          </a:prstGeom>
        </p:spPr>
      </p:pic>
      <p:sp>
        <p:nvSpPr>
          <p:cNvPr id="5" name="Title 1">
            <a:extLst>
              <a:ext uri="{FF2B5EF4-FFF2-40B4-BE49-F238E27FC236}">
                <a16:creationId xmlns:a16="http://schemas.microsoft.com/office/drawing/2014/main" id="{3557AC5E-6231-18C7-7E1B-FA5C23CF63C7}"/>
              </a:ext>
            </a:extLst>
          </p:cNvPr>
          <p:cNvSpPr>
            <a:spLocks noGrp="1"/>
          </p:cNvSpPr>
          <p:nvPr>
            <p:ph type="ctrTitle"/>
          </p:nvPr>
        </p:nvSpPr>
        <p:spPr>
          <a:xfrm>
            <a:off x="972000" y="1942106"/>
            <a:ext cx="5400000" cy="2973788"/>
          </a:xfrm>
        </p:spPr>
        <p:txBody>
          <a:bodyPr anchor="ctr">
            <a:normAutofit/>
          </a:bodyPr>
          <a:lstStyle>
            <a:lvl1pPr algn="l">
              <a:lnSpc>
                <a:spcPct val="100000"/>
              </a:lnSpc>
              <a:defRPr sz="5000" b="1"/>
            </a:lvl1pPr>
          </a:lstStyle>
          <a:p>
            <a:r>
              <a:rPr lang="en-US"/>
              <a:t>Click to edit Master title style</a:t>
            </a:r>
            <a:endParaRPr lang="en-GB"/>
          </a:p>
        </p:txBody>
      </p:sp>
    </p:spTree>
    <p:extLst>
      <p:ext uri="{BB962C8B-B14F-4D97-AF65-F5344CB8AC3E}">
        <p14:creationId xmlns:p14="http://schemas.microsoft.com/office/powerpoint/2010/main" val="191876715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793" userDrawn="1">
          <p15:clr>
            <a:srgbClr val="FBAE40"/>
          </p15:clr>
        </p15:guide>
        <p15:guide id="2" pos="3840" userDrawn="1">
          <p15:clr>
            <a:srgbClr val="FBAE40"/>
          </p15:clr>
        </p15:guide>
        <p15:guide id="3" orient="horz" pos="22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Option 6">
    <p:bg>
      <p:bgRef idx="1001">
        <a:schemeClr val="bg2"/>
      </p:bgRef>
    </p:bg>
    <p:spTree>
      <p:nvGrpSpPr>
        <p:cNvPr id="1" name=""/>
        <p:cNvGrpSpPr/>
        <p:nvPr/>
      </p:nvGrpSpPr>
      <p:grpSpPr>
        <a:xfrm>
          <a:off x="0" y="0"/>
          <a:ext cx="0" cy="0"/>
          <a:chOff x="0" y="0"/>
          <a:chExt cx="0" cy="0"/>
        </a:xfrm>
      </p:grpSpPr>
      <p:pic>
        <p:nvPicPr>
          <p:cNvPr id="8" name="Picture 7" descr="StepChange Logo">
            <a:extLst>
              <a:ext uri="{FF2B5EF4-FFF2-40B4-BE49-F238E27FC236}">
                <a16:creationId xmlns:a16="http://schemas.microsoft.com/office/drawing/2014/main" id="{84DCB47C-2819-D063-B20B-5D6AFF0589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1293" y="5059187"/>
            <a:ext cx="2674425" cy="1051893"/>
          </a:xfrm>
          <a:prstGeom prst="rect">
            <a:avLst/>
          </a:prstGeom>
        </p:spPr>
      </p:pic>
      <p:pic>
        <p:nvPicPr>
          <p:cNvPr id="3" name="Picture 6">
            <a:extLst>
              <a:ext uri="{FF2B5EF4-FFF2-40B4-BE49-F238E27FC236}">
                <a16:creationId xmlns:a16="http://schemas.microsoft.com/office/drawing/2014/main" id="{179B8E22-AF29-B4BE-799B-4B780DE9F12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474147" y="729000"/>
            <a:ext cx="5400000" cy="5400000"/>
          </a:xfrm>
          <a:prstGeom prst="rect">
            <a:avLst/>
          </a:prstGeom>
        </p:spPr>
      </p:pic>
      <p:sp>
        <p:nvSpPr>
          <p:cNvPr id="5" name="Title 1">
            <a:extLst>
              <a:ext uri="{FF2B5EF4-FFF2-40B4-BE49-F238E27FC236}">
                <a16:creationId xmlns:a16="http://schemas.microsoft.com/office/drawing/2014/main" id="{1F691C9E-140E-D677-7AA1-9911DD4BEBDE}"/>
              </a:ext>
            </a:extLst>
          </p:cNvPr>
          <p:cNvSpPr>
            <a:spLocks noGrp="1"/>
          </p:cNvSpPr>
          <p:nvPr>
            <p:ph type="ctrTitle"/>
          </p:nvPr>
        </p:nvSpPr>
        <p:spPr>
          <a:xfrm>
            <a:off x="972000" y="1942106"/>
            <a:ext cx="5400000" cy="2973788"/>
          </a:xfrm>
        </p:spPr>
        <p:txBody>
          <a:bodyPr anchor="ctr">
            <a:normAutofit/>
          </a:bodyPr>
          <a:lstStyle>
            <a:lvl1pPr algn="l">
              <a:lnSpc>
                <a:spcPct val="100000"/>
              </a:lnSpc>
              <a:defRPr sz="5000" b="1"/>
            </a:lvl1pPr>
          </a:lstStyle>
          <a:p>
            <a:r>
              <a:rPr lang="en-US"/>
              <a:t>Click to edit Master title style</a:t>
            </a:r>
            <a:endParaRPr lang="en-GB"/>
          </a:p>
        </p:txBody>
      </p:sp>
    </p:spTree>
    <p:extLst>
      <p:ext uri="{BB962C8B-B14F-4D97-AF65-F5344CB8AC3E}">
        <p14:creationId xmlns:p14="http://schemas.microsoft.com/office/powerpoint/2010/main" val="135003666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793" userDrawn="1">
          <p15:clr>
            <a:srgbClr val="FBAE40"/>
          </p15:clr>
        </p15:guide>
        <p15:guide id="2" pos="3840" userDrawn="1">
          <p15:clr>
            <a:srgbClr val="FBAE40"/>
          </p15:clr>
        </p15:guide>
        <p15:guide id="3" orient="horz" pos="22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Section Header Slide Option 1">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DE58D-EBD1-C7E4-7489-88C6CE6B2137}"/>
              </a:ext>
            </a:extLst>
          </p:cNvPr>
          <p:cNvSpPr>
            <a:spLocks noGrp="1"/>
          </p:cNvSpPr>
          <p:nvPr>
            <p:ph type="title"/>
          </p:nvPr>
        </p:nvSpPr>
        <p:spPr>
          <a:xfrm>
            <a:off x="972000" y="1080971"/>
            <a:ext cx="4680000" cy="2608406"/>
          </a:xfrm>
        </p:spPr>
        <p:txBody>
          <a:bodyPr>
            <a:noAutofit/>
          </a:bodyPr>
          <a:lstStyle>
            <a:lvl1pPr>
              <a:lnSpc>
                <a:spcPct val="100000"/>
              </a:lnSpc>
              <a:defRPr sz="4800" b="1">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F3B72C4-A972-6272-CDB9-381212FC92F0}"/>
              </a:ext>
            </a:extLst>
          </p:cNvPr>
          <p:cNvSpPr>
            <a:spLocks noGrp="1"/>
          </p:cNvSpPr>
          <p:nvPr>
            <p:ph idx="1"/>
          </p:nvPr>
        </p:nvSpPr>
        <p:spPr>
          <a:xfrm>
            <a:off x="972000" y="4030866"/>
            <a:ext cx="4680000" cy="1800000"/>
          </a:xfrm>
        </p:spPr>
        <p:txBody>
          <a:bodyPr>
            <a:noAutofit/>
          </a:bodyPr>
          <a:lstStyle>
            <a:lvl1pPr>
              <a:defRPr sz="1600">
                <a:solidFill>
                  <a:schemeClr val="bg1"/>
                </a:solidFill>
              </a:defRPr>
            </a:lvl1pPr>
            <a:lvl2pPr marL="360346" indent="0">
              <a:buNone/>
              <a:defRPr/>
            </a:lvl2pPr>
          </a:lstStyle>
          <a:p>
            <a:pPr lvl="0"/>
            <a:r>
              <a:rPr lang="en-US"/>
              <a:t>Click to edit Master text styles</a:t>
            </a:r>
          </a:p>
        </p:txBody>
      </p:sp>
      <p:pic>
        <p:nvPicPr>
          <p:cNvPr id="10" name="Picture 9" descr="A group of colourful credit cards">
            <a:extLst>
              <a:ext uri="{FF2B5EF4-FFF2-40B4-BE49-F238E27FC236}">
                <a16:creationId xmlns:a16="http://schemas.microsoft.com/office/drawing/2014/main" id="{CC2AACEB-CECF-7BC8-059A-1F506B03D4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19" t="2903" r="2919" b="2903"/>
          <a:stretch/>
        </p:blipFill>
        <p:spPr>
          <a:xfrm>
            <a:off x="6096002" y="816349"/>
            <a:ext cx="5254289" cy="5256000"/>
          </a:xfrm>
          <a:prstGeom prst="rect">
            <a:avLst/>
          </a:prstGeom>
        </p:spPr>
      </p:pic>
      <p:pic>
        <p:nvPicPr>
          <p:cNvPr id="7" name="Picture 6" descr="StepChange Logo">
            <a:extLst>
              <a:ext uri="{FF2B5EF4-FFF2-40B4-BE49-F238E27FC236}">
                <a16:creationId xmlns:a16="http://schemas.microsoft.com/office/drawing/2014/main" id="{975D0EFC-F872-AB14-D56A-5583AB0B1A4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6000" y="252000"/>
            <a:ext cx="1281600" cy="504383"/>
          </a:xfrm>
          <a:prstGeom prst="rect">
            <a:avLst/>
          </a:prstGeom>
        </p:spPr>
      </p:pic>
    </p:spTree>
    <p:extLst>
      <p:ext uri="{BB962C8B-B14F-4D97-AF65-F5344CB8AC3E}">
        <p14:creationId xmlns:p14="http://schemas.microsoft.com/office/powerpoint/2010/main" val="12662297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Slide Option 2">
    <p:bg>
      <p:bgPr>
        <a:solidFill>
          <a:schemeClr val="accent2"/>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047253C5-DEDB-08A0-B4A4-8C3F65913317}"/>
              </a:ext>
            </a:extLst>
          </p:cNvPr>
          <p:cNvSpPr>
            <a:spLocks noGrp="1"/>
          </p:cNvSpPr>
          <p:nvPr>
            <p:ph idx="1"/>
          </p:nvPr>
        </p:nvSpPr>
        <p:spPr>
          <a:xfrm>
            <a:off x="972000" y="4030866"/>
            <a:ext cx="4680000" cy="1800000"/>
          </a:xfrm>
        </p:spPr>
        <p:txBody>
          <a:bodyPr>
            <a:noAutofit/>
          </a:bodyPr>
          <a:lstStyle>
            <a:lvl1pPr>
              <a:defRPr sz="1600">
                <a:solidFill>
                  <a:schemeClr val="bg1"/>
                </a:solidFill>
              </a:defRPr>
            </a:lvl1pPr>
            <a:lvl2pPr marL="360346" indent="0">
              <a:buNone/>
              <a:defRPr/>
            </a:lvl2pPr>
          </a:lstStyle>
          <a:p>
            <a:pPr lvl="0"/>
            <a:r>
              <a:rPr lang="en-US"/>
              <a:t>Click to edit Master text styles</a:t>
            </a:r>
          </a:p>
        </p:txBody>
      </p:sp>
      <p:pic>
        <p:nvPicPr>
          <p:cNvPr id="2" name="Picture 1" descr="Picture of a car with coins for wheels">
            <a:extLst>
              <a:ext uri="{FF2B5EF4-FFF2-40B4-BE49-F238E27FC236}">
                <a16:creationId xmlns:a16="http://schemas.microsoft.com/office/drawing/2014/main" id="{ADE6561C-8EB4-9B90-6D94-619A4753F479}"/>
              </a:ext>
            </a:extLst>
          </p:cNvPr>
          <p:cNvPicPr>
            <a:picLocks noChangeAspect="1"/>
          </p:cNvPicPr>
          <p:nvPr userDrawn="1"/>
        </p:nvPicPr>
        <p:blipFill>
          <a:blip r:embed="rId2"/>
          <a:stretch>
            <a:fillRect/>
          </a:stretch>
        </p:blipFill>
        <p:spPr>
          <a:xfrm>
            <a:off x="6173445" y="623850"/>
            <a:ext cx="5400000" cy="5400000"/>
          </a:xfrm>
          <a:prstGeom prst="rect">
            <a:avLst/>
          </a:prstGeom>
        </p:spPr>
      </p:pic>
      <p:pic>
        <p:nvPicPr>
          <p:cNvPr id="7" name="Picture 6" descr="StepChange Logo">
            <a:extLst>
              <a:ext uri="{FF2B5EF4-FFF2-40B4-BE49-F238E27FC236}">
                <a16:creationId xmlns:a16="http://schemas.microsoft.com/office/drawing/2014/main" id="{6B88CB27-D602-587D-35B1-E0976CDD90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6000" y="252000"/>
            <a:ext cx="1281600" cy="504383"/>
          </a:xfrm>
          <a:prstGeom prst="rect">
            <a:avLst/>
          </a:prstGeom>
        </p:spPr>
      </p:pic>
      <p:sp>
        <p:nvSpPr>
          <p:cNvPr id="3" name="Title 1">
            <a:extLst>
              <a:ext uri="{FF2B5EF4-FFF2-40B4-BE49-F238E27FC236}">
                <a16:creationId xmlns:a16="http://schemas.microsoft.com/office/drawing/2014/main" id="{6F1C83BE-01B6-4CB3-F77F-9F631F50B2AF}"/>
              </a:ext>
            </a:extLst>
          </p:cNvPr>
          <p:cNvSpPr>
            <a:spLocks noGrp="1"/>
          </p:cNvSpPr>
          <p:nvPr>
            <p:ph type="title"/>
          </p:nvPr>
        </p:nvSpPr>
        <p:spPr>
          <a:xfrm>
            <a:off x="972000" y="1080971"/>
            <a:ext cx="4680000" cy="2608406"/>
          </a:xfrm>
        </p:spPr>
        <p:txBody>
          <a:bodyPr>
            <a:noAutofit/>
          </a:bodyPr>
          <a:lstStyle>
            <a:lvl1pPr>
              <a:lnSpc>
                <a:spcPct val="100000"/>
              </a:lnSpc>
              <a:defRPr sz="4800" b="1">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68093536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Slide Option 3">
    <p:bg>
      <p:bgPr>
        <a:solidFill>
          <a:schemeClr val="accent2"/>
        </a:solidFill>
        <a:effectLst/>
      </p:bgPr>
    </p:bg>
    <p:spTree>
      <p:nvGrpSpPr>
        <p:cNvPr id="1" name=""/>
        <p:cNvGrpSpPr/>
        <p:nvPr/>
      </p:nvGrpSpPr>
      <p:grpSpPr>
        <a:xfrm>
          <a:off x="0" y="0"/>
          <a:ext cx="0" cy="0"/>
          <a:chOff x="0" y="0"/>
          <a:chExt cx="0" cy="0"/>
        </a:xfrm>
      </p:grpSpPr>
      <p:pic>
        <p:nvPicPr>
          <p:cNvPr id="5" name="Picture 4" descr="A grocery basket sitting on a till surface that is made from an oversized credit card">
            <a:extLst>
              <a:ext uri="{FF2B5EF4-FFF2-40B4-BE49-F238E27FC236}">
                <a16:creationId xmlns:a16="http://schemas.microsoft.com/office/drawing/2014/main" id="{8DBFF3AF-B13B-CD72-207C-A745DDE1EE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2" y="819000"/>
            <a:ext cx="5221695" cy="5220000"/>
          </a:xfrm>
          <a:prstGeom prst="rect">
            <a:avLst/>
          </a:prstGeom>
        </p:spPr>
      </p:pic>
      <p:sp>
        <p:nvSpPr>
          <p:cNvPr id="9" name="Content Placeholder 2">
            <a:extLst>
              <a:ext uri="{FF2B5EF4-FFF2-40B4-BE49-F238E27FC236}">
                <a16:creationId xmlns:a16="http://schemas.microsoft.com/office/drawing/2014/main" id="{2B6FC1AF-5D8A-0523-A2C8-44B7995936B5}"/>
              </a:ext>
            </a:extLst>
          </p:cNvPr>
          <p:cNvSpPr>
            <a:spLocks noGrp="1"/>
          </p:cNvSpPr>
          <p:nvPr>
            <p:ph idx="1"/>
          </p:nvPr>
        </p:nvSpPr>
        <p:spPr>
          <a:xfrm>
            <a:off x="972000" y="4030866"/>
            <a:ext cx="4680000" cy="1800000"/>
          </a:xfrm>
        </p:spPr>
        <p:txBody>
          <a:bodyPr>
            <a:noAutofit/>
          </a:bodyPr>
          <a:lstStyle>
            <a:lvl1pPr>
              <a:defRPr sz="1600">
                <a:solidFill>
                  <a:schemeClr val="bg1"/>
                </a:solidFill>
              </a:defRPr>
            </a:lvl1pPr>
            <a:lvl2pPr marL="360346" indent="0">
              <a:buNone/>
              <a:defRPr/>
            </a:lvl2pPr>
          </a:lstStyle>
          <a:p>
            <a:pPr lvl="0"/>
            <a:r>
              <a:rPr lang="en-US"/>
              <a:t>Click to edit Master text styles</a:t>
            </a:r>
          </a:p>
        </p:txBody>
      </p:sp>
      <p:pic>
        <p:nvPicPr>
          <p:cNvPr id="2" name="Picture 1" descr="StepChange Logo">
            <a:extLst>
              <a:ext uri="{FF2B5EF4-FFF2-40B4-BE49-F238E27FC236}">
                <a16:creationId xmlns:a16="http://schemas.microsoft.com/office/drawing/2014/main" id="{84332817-4F55-323B-59CD-437DF7A01E8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56000" y="252000"/>
            <a:ext cx="1281600" cy="504383"/>
          </a:xfrm>
          <a:prstGeom prst="rect">
            <a:avLst/>
          </a:prstGeom>
        </p:spPr>
      </p:pic>
      <p:sp>
        <p:nvSpPr>
          <p:cNvPr id="3" name="Title 1">
            <a:extLst>
              <a:ext uri="{FF2B5EF4-FFF2-40B4-BE49-F238E27FC236}">
                <a16:creationId xmlns:a16="http://schemas.microsoft.com/office/drawing/2014/main" id="{0694FFA1-704A-3F28-B4A8-211D9DFF7BED}"/>
              </a:ext>
            </a:extLst>
          </p:cNvPr>
          <p:cNvSpPr>
            <a:spLocks noGrp="1"/>
          </p:cNvSpPr>
          <p:nvPr>
            <p:ph type="title"/>
          </p:nvPr>
        </p:nvSpPr>
        <p:spPr>
          <a:xfrm>
            <a:off x="972000" y="1080971"/>
            <a:ext cx="4680000" cy="2608406"/>
          </a:xfrm>
        </p:spPr>
        <p:txBody>
          <a:bodyPr>
            <a:noAutofit/>
          </a:bodyPr>
          <a:lstStyle>
            <a:lvl1pPr>
              <a:lnSpc>
                <a:spcPct val="100000"/>
              </a:lnSpc>
              <a:defRPr sz="4800" b="1">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76382264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png"/><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516CFF-00CD-8C73-0BFD-3478E35BDCEF}"/>
              </a:ext>
            </a:extLst>
          </p:cNvPr>
          <p:cNvSpPr>
            <a:spLocks noGrp="1"/>
          </p:cNvSpPr>
          <p:nvPr>
            <p:ph type="title"/>
          </p:nvPr>
        </p:nvSpPr>
        <p:spPr>
          <a:xfrm>
            <a:off x="426003" y="374225"/>
            <a:ext cx="9582359" cy="904116"/>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61582E7-DFB4-D9F3-A3D9-04DCD3588CD9}"/>
              </a:ext>
            </a:extLst>
          </p:cNvPr>
          <p:cNvSpPr>
            <a:spLocks noGrp="1"/>
          </p:cNvSpPr>
          <p:nvPr>
            <p:ph type="body" idx="1"/>
          </p:nvPr>
        </p:nvSpPr>
        <p:spPr>
          <a:xfrm>
            <a:off x="426000" y="1834724"/>
            <a:ext cx="11340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E6878CE-A7BB-1F3C-F3FE-B80B1D750C27}"/>
              </a:ext>
            </a:extLst>
          </p:cNvPr>
          <p:cNvSpPr>
            <a:spLocks noGrp="1"/>
          </p:cNvSpPr>
          <p:nvPr>
            <p:ph type="dt" sz="half" idx="2"/>
          </p:nvPr>
        </p:nvSpPr>
        <p:spPr>
          <a:xfrm>
            <a:off x="9894630" y="6321005"/>
            <a:ext cx="1106607"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52A840F7-A83F-4136-BD77-F8357C9622DF}" type="datetimeFigureOut">
              <a:rPr lang="en-GB" smtClean="0"/>
              <a:pPr/>
              <a:t>10/03/2026</a:t>
            </a:fld>
            <a:endParaRPr lang="en-GB"/>
          </a:p>
        </p:txBody>
      </p:sp>
      <p:sp>
        <p:nvSpPr>
          <p:cNvPr id="5" name="Footer Placeholder 4">
            <a:extLst>
              <a:ext uri="{FF2B5EF4-FFF2-40B4-BE49-F238E27FC236}">
                <a16:creationId xmlns:a16="http://schemas.microsoft.com/office/drawing/2014/main" id="{39F7B08B-ACF1-2599-9CD3-35B1255F0E50}"/>
              </a:ext>
            </a:extLst>
          </p:cNvPr>
          <p:cNvSpPr>
            <a:spLocks noGrp="1"/>
          </p:cNvSpPr>
          <p:nvPr>
            <p:ph type="ftr" sz="quarter" idx="3"/>
          </p:nvPr>
        </p:nvSpPr>
        <p:spPr>
          <a:xfrm>
            <a:off x="426001" y="6331146"/>
            <a:ext cx="9325971"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36E562D-36BC-FF80-EFFF-5A55A2BC500D}"/>
              </a:ext>
            </a:extLst>
          </p:cNvPr>
          <p:cNvSpPr>
            <a:spLocks noGrp="1"/>
          </p:cNvSpPr>
          <p:nvPr>
            <p:ph type="sldNum" sz="quarter" idx="4"/>
          </p:nvPr>
        </p:nvSpPr>
        <p:spPr>
          <a:xfrm>
            <a:off x="11143892" y="6321005"/>
            <a:ext cx="7176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07AED9D0-6342-4DE2-9B8C-B3F78D04AA8B}" type="slidenum">
              <a:rPr lang="en-GB" smtClean="0"/>
              <a:pPr/>
              <a:t>‹#›</a:t>
            </a:fld>
            <a:endParaRPr lang="en-GB"/>
          </a:p>
        </p:txBody>
      </p:sp>
      <p:pic>
        <p:nvPicPr>
          <p:cNvPr id="8" name="Picture 7" descr="A logo with orange and purple letters&#10;&#10;Description automatically generated">
            <a:extLst>
              <a:ext uri="{FF2B5EF4-FFF2-40B4-BE49-F238E27FC236}">
                <a16:creationId xmlns:a16="http://schemas.microsoft.com/office/drawing/2014/main" id="{0E2D1F8D-AD84-041C-B57E-CAE268972674}"/>
              </a:ext>
            </a:extLst>
          </p:cNvPr>
          <p:cNvPicPr>
            <a:picLocks noChangeAspect="1"/>
          </p:cNvPicPr>
          <p:nvPr userDrawn="1"/>
        </p:nvPicPr>
        <p:blipFill>
          <a:blip r:embed="rId46">
            <a:extLst>
              <a:ext uri="{28A0092B-C50C-407E-A947-70E740481C1C}">
                <a14:useLocalDpi xmlns:a14="http://schemas.microsoft.com/office/drawing/2010/main" val="0"/>
              </a:ext>
            </a:extLst>
          </a:blip>
          <a:stretch>
            <a:fillRect/>
          </a:stretch>
        </p:blipFill>
        <p:spPr>
          <a:xfrm>
            <a:off x="10656000" y="252000"/>
            <a:ext cx="1281413" cy="504000"/>
          </a:xfrm>
          <a:prstGeom prst="rect">
            <a:avLst/>
          </a:prstGeom>
        </p:spPr>
      </p:pic>
    </p:spTree>
    <p:extLst>
      <p:ext uri="{BB962C8B-B14F-4D97-AF65-F5344CB8AC3E}">
        <p14:creationId xmlns:p14="http://schemas.microsoft.com/office/powerpoint/2010/main" val="1823891000"/>
      </p:ext>
    </p:extLst>
  </p:cSld>
  <p:clrMap bg1="lt1" tx1="dk1" bg2="lt2" tx2="dk2" accent1="accent1" accent2="accent2" accent3="accent3" accent4="accent4" accent5="accent5" accent6="accent6" hlink="hlink" folHlink="folHlink"/>
  <p:sldLayoutIdLst>
    <p:sldLayoutId id="2147483660" r:id="rId1"/>
    <p:sldLayoutId id="2147483684" r:id="rId2"/>
    <p:sldLayoutId id="2147483685" r:id="rId3"/>
    <p:sldLayoutId id="2147483686" r:id="rId4"/>
    <p:sldLayoutId id="2147483687" r:id="rId5"/>
    <p:sldLayoutId id="2147483688" r:id="rId6"/>
    <p:sldLayoutId id="2147483661" r:id="rId7"/>
    <p:sldLayoutId id="2147483664" r:id="rId8"/>
    <p:sldLayoutId id="2147483670" r:id="rId9"/>
    <p:sldLayoutId id="2147483683" r:id="rId10"/>
    <p:sldLayoutId id="2147483689" r:id="rId11"/>
    <p:sldLayoutId id="2147483690" r:id="rId12"/>
    <p:sldLayoutId id="2147483662" r:id="rId13"/>
    <p:sldLayoutId id="2147483691" r:id="rId14"/>
    <p:sldLayoutId id="2147483692" r:id="rId15"/>
    <p:sldLayoutId id="2147483693" r:id="rId16"/>
    <p:sldLayoutId id="2147483694" r:id="rId17"/>
    <p:sldLayoutId id="2147483695" r:id="rId18"/>
    <p:sldLayoutId id="2147483666" r:id="rId19"/>
    <p:sldLayoutId id="2147483698" r:id="rId20"/>
    <p:sldLayoutId id="2147483665" r:id="rId21"/>
    <p:sldLayoutId id="2147483696" r:id="rId22"/>
    <p:sldLayoutId id="2147483697" r:id="rId23"/>
    <p:sldLayoutId id="2147483703" r:id="rId24"/>
    <p:sldLayoutId id="2147483663" r:id="rId25"/>
    <p:sldLayoutId id="2147483667" r:id="rId26"/>
    <p:sldLayoutId id="2147483702" r:id="rId27"/>
    <p:sldLayoutId id="2147483669" r:id="rId28"/>
    <p:sldLayoutId id="2147483672" r:id="rId29"/>
    <p:sldLayoutId id="2147483699" r:id="rId30"/>
    <p:sldLayoutId id="2147483682" r:id="rId31"/>
    <p:sldLayoutId id="2147483655" r:id="rId32"/>
    <p:sldLayoutId id="2147483700" r:id="rId33"/>
    <p:sldLayoutId id="2147483701" r:id="rId34"/>
    <p:sldLayoutId id="2147483649" r:id="rId35"/>
    <p:sldLayoutId id="2147483650" r:id="rId36"/>
    <p:sldLayoutId id="2147483651" r:id="rId37"/>
    <p:sldLayoutId id="2147483652" r:id="rId38"/>
    <p:sldLayoutId id="2147483653" r:id="rId39"/>
    <p:sldLayoutId id="2147483654" r:id="rId40"/>
    <p:sldLayoutId id="2147483656" r:id="rId41"/>
    <p:sldLayoutId id="2147483657" r:id="rId42"/>
    <p:sldLayoutId id="2147483658" r:id="rId43"/>
    <p:sldLayoutId id="2147483659" r:id="rId44"/>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354" rtl="0" eaLnBrk="1" latinLnBrk="0" hangingPunct="1">
        <a:lnSpc>
          <a:spcPct val="100000"/>
        </a:lnSpc>
        <a:spcBef>
          <a:spcPts val="1000"/>
        </a:spcBef>
        <a:buFont typeface="Arial" panose="020B0604020202020204" pitchFamily="34" charset="0"/>
        <a:buNone/>
        <a:defRPr sz="2800" kern="1200">
          <a:solidFill>
            <a:schemeClr val="tx1"/>
          </a:solidFill>
          <a:latin typeface="+mn-lt"/>
          <a:ea typeface="+mn-ea"/>
          <a:cs typeface="+mn-cs"/>
        </a:defRPr>
      </a:lvl1pPr>
      <a:lvl2pPr marL="627031" indent="-266687" algn="l" defTabSz="914354"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984202" indent="-266687" algn="l" defTabSz="914354"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433441" indent="-266687" algn="l" defTabSz="914354"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4pPr>
      <a:lvl5pPr marL="1882681" indent="-266687" algn="l" defTabSz="914354"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3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40.xml"/><Relationship Id="rId4" Type="http://schemas.openxmlformats.org/officeDocument/2006/relationships/image" Target="../media/image82.png"/></Relationships>
</file>

<file path=ppt/slides/_rels/slide1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jpe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jpeg"/><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jpeg"/><Relationship Id="rId14" Type="http://schemas.openxmlformats.org/officeDocument/2006/relationships/image" Target="../media/image57.jpeg"/></Relationships>
</file>

<file path=ppt/slides/_rels/slide2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3" Type="http://schemas.openxmlformats.org/officeDocument/2006/relationships/hyperlink" Target="https://www.stepchange.org/about-us/who-we-help/jamie.aspx?wvideo=x739stwjfq" TargetMode="External"/><Relationship Id="rId2" Type="http://schemas.openxmlformats.org/officeDocument/2006/relationships/hyperlink" Target="https://www.stepchange.org/about-us/our-clients-stories.aspx" TargetMode="External"/><Relationship Id="rId1" Type="http://schemas.openxmlformats.org/officeDocument/2006/relationships/slideLayout" Target="../slideLayouts/slideLayout33.xml"/><Relationship Id="rId4" Type="http://schemas.openxmlformats.org/officeDocument/2006/relationships/image" Target="../media/image8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notesSlide" Target="../notesSlides/notesSlide3.xml"/><Relationship Id="rId1" Type="http://schemas.openxmlformats.org/officeDocument/2006/relationships/slideLayout" Target="../slideLayouts/slideLayout33.xml"/><Relationship Id="rId6" Type="http://schemas.openxmlformats.org/officeDocument/2006/relationships/image" Target="../media/image17.png"/><Relationship Id="rId5" Type="http://schemas.openxmlformats.org/officeDocument/2006/relationships/image" Target="../media/image60.pn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3.xml"/><Relationship Id="rId6" Type="http://schemas.openxmlformats.org/officeDocument/2006/relationships/image" Target="../media/image48.png"/><Relationship Id="rId5" Type="http://schemas.openxmlformats.org/officeDocument/2006/relationships/image" Target="../media/image62.pn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34.jpeg"/><Relationship Id="rId1" Type="http://schemas.openxmlformats.org/officeDocument/2006/relationships/slideLayout" Target="../slideLayouts/slideLayout33.xml"/><Relationship Id="rId5" Type="http://schemas.openxmlformats.org/officeDocument/2006/relationships/image" Target="../media/image65.jpg"/><Relationship Id="rId4" Type="http://schemas.openxmlformats.org/officeDocument/2006/relationships/image" Target="../media/image64.jpg"/></Relationships>
</file>

<file path=ppt/slides/_rels/slide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hyperlink" Target="https://www.fca.org.uk/news/press-releases/improving-picture-personal-finances-many-still-struggling?utm_source=chatgpt.com" TargetMode="External"/><Relationship Id="rId2" Type="http://schemas.openxmlformats.org/officeDocument/2006/relationships/notesSlide" Target="../notesSlides/notesSlide7.xml"/><Relationship Id="rId1" Type="http://schemas.openxmlformats.org/officeDocument/2006/relationships/slideLayout" Target="../slideLayouts/slideLayout40.xml"/><Relationship Id="rId4" Type="http://schemas.openxmlformats.org/officeDocument/2006/relationships/image" Target="../media/image68.png"/></Relationships>
</file>

<file path=ppt/slides/_rels/slide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4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www.fca.org.uk/news/press-releases/improving-picture-personal-finances-many-still-struggling?utm_source=chatgpt.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0342A-BAA0-2551-B2D1-1A029A8D9469}"/>
              </a:ext>
            </a:extLst>
          </p:cNvPr>
          <p:cNvSpPr>
            <a:spLocks noGrp="1"/>
          </p:cNvSpPr>
          <p:nvPr>
            <p:ph type="ctrTitle"/>
          </p:nvPr>
        </p:nvSpPr>
        <p:spPr>
          <a:xfrm>
            <a:off x="710741" y="1517563"/>
            <a:ext cx="8868688" cy="2749637"/>
          </a:xfrm>
        </p:spPr>
        <p:txBody>
          <a:bodyPr>
            <a:normAutofit/>
          </a:bodyPr>
          <a:lstStyle/>
          <a:p>
            <a:r>
              <a:rPr lang="en-GB" sz="3600" dirty="0"/>
              <a:t>StepChange: </a:t>
            </a:r>
            <a:br>
              <a:rPr lang="en-GB" sz="3600" dirty="0"/>
            </a:br>
            <a:r>
              <a:rPr lang="en-GB" sz="3200" dirty="0"/>
              <a:t>Supporting Residents in Financial Difficulty</a:t>
            </a:r>
            <a:br>
              <a:rPr lang="en-GB" dirty="0"/>
            </a:br>
            <a:r>
              <a:rPr lang="en-GB" sz="2400" dirty="0">
                <a:latin typeface="Albert Sans"/>
              </a:rPr>
              <a:t>Royal Borough of Kingston Upon Thames</a:t>
            </a:r>
            <a:endParaRPr lang="en-GB" dirty="0">
              <a:latin typeface="Albert Sans"/>
            </a:endParaRPr>
          </a:p>
        </p:txBody>
      </p:sp>
    </p:spTree>
    <p:extLst>
      <p:ext uri="{BB962C8B-B14F-4D97-AF65-F5344CB8AC3E}">
        <p14:creationId xmlns:p14="http://schemas.microsoft.com/office/powerpoint/2010/main" val="538440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0CA7C1D-7D3E-291F-E025-C1CD4366E9BE}"/>
              </a:ext>
            </a:extLst>
          </p:cNvPr>
          <p:cNvSpPr>
            <a:spLocks noGrp="1"/>
          </p:cNvSpPr>
          <p:nvPr>
            <p:ph type="body" idx="1"/>
          </p:nvPr>
        </p:nvSpPr>
        <p:spPr>
          <a:xfrm>
            <a:off x="6529981" y="748144"/>
            <a:ext cx="5111399" cy="1233625"/>
          </a:xfrm>
        </p:spPr>
        <p:txBody>
          <a:bodyPr/>
          <a:lstStyle/>
          <a:p>
            <a:r>
              <a:rPr lang="en-GB" sz="2400" dirty="0"/>
              <a:t>…and around two in five clients with council tax arrears have a negative budget</a:t>
            </a:r>
          </a:p>
        </p:txBody>
      </p:sp>
      <p:sp>
        <p:nvSpPr>
          <p:cNvPr id="5" name="Text Placeholder 4">
            <a:extLst>
              <a:ext uri="{FF2B5EF4-FFF2-40B4-BE49-F238E27FC236}">
                <a16:creationId xmlns:a16="http://schemas.microsoft.com/office/drawing/2014/main" id="{3DABC9BC-1D97-82C4-E8C3-BF3EE0E7F240}"/>
              </a:ext>
            </a:extLst>
          </p:cNvPr>
          <p:cNvSpPr>
            <a:spLocks noGrp="1"/>
          </p:cNvSpPr>
          <p:nvPr>
            <p:ph type="body" idx="11"/>
          </p:nvPr>
        </p:nvSpPr>
        <p:spPr>
          <a:xfrm>
            <a:off x="669500" y="671512"/>
            <a:ext cx="5426500" cy="1351822"/>
          </a:xfrm>
        </p:spPr>
        <p:txBody>
          <a:bodyPr/>
          <a:lstStyle/>
          <a:p>
            <a:r>
              <a:rPr lang="en-GB" sz="2400" dirty="0"/>
              <a:t>The average amount of council tax arrears per StepChange client has risen by over 70% between 2019 and 2024…</a:t>
            </a:r>
            <a:endParaRPr lang="en-GB" dirty="0"/>
          </a:p>
        </p:txBody>
      </p:sp>
      <p:graphicFrame>
        <p:nvGraphicFramePr>
          <p:cNvPr id="9" name="Chart 8">
            <a:extLst>
              <a:ext uri="{FF2B5EF4-FFF2-40B4-BE49-F238E27FC236}">
                <a16:creationId xmlns:a16="http://schemas.microsoft.com/office/drawing/2014/main" id="{EA2967FE-06EA-F728-FC4B-FBF9712B0923}"/>
              </a:ext>
            </a:extLst>
          </p:cNvPr>
          <p:cNvGraphicFramePr/>
          <p:nvPr/>
        </p:nvGraphicFramePr>
        <p:xfrm>
          <a:off x="6340901" y="1981769"/>
          <a:ext cx="5291101" cy="41280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Chart 1">
            <a:extLst>
              <a:ext uri="{FF2B5EF4-FFF2-40B4-BE49-F238E27FC236}">
                <a16:creationId xmlns:a16="http://schemas.microsoft.com/office/drawing/2014/main" id="{E59BB865-FED2-52AF-C9A3-724E69E5AACE}"/>
              </a:ext>
            </a:extLst>
          </p:cNvPr>
          <p:cNvGraphicFramePr>
            <a:graphicFrameLocks/>
          </p:cNvGraphicFramePr>
          <p:nvPr/>
        </p:nvGraphicFramePr>
        <p:xfrm>
          <a:off x="669500" y="2240280"/>
          <a:ext cx="4898708" cy="359664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54189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AF0ABA-8F4A-B3A5-B1EA-B89CB03516C0}"/>
              </a:ext>
            </a:extLst>
          </p:cNvPr>
          <p:cNvSpPr>
            <a:spLocks noGrp="1"/>
          </p:cNvSpPr>
          <p:nvPr>
            <p:ph type="title"/>
          </p:nvPr>
        </p:nvSpPr>
        <p:spPr>
          <a:xfrm>
            <a:off x="426003" y="374225"/>
            <a:ext cx="9582359" cy="904116"/>
          </a:xfrm>
        </p:spPr>
        <p:txBody>
          <a:bodyPr anchor="ctr">
            <a:normAutofit/>
          </a:bodyPr>
          <a:lstStyle/>
          <a:p>
            <a:r>
              <a:rPr lang="en-GB"/>
              <a:t>How did we approach the research?</a:t>
            </a:r>
          </a:p>
        </p:txBody>
      </p:sp>
      <p:graphicFrame>
        <p:nvGraphicFramePr>
          <p:cNvPr id="7" name="Content Placeholder 1">
            <a:extLst>
              <a:ext uri="{FF2B5EF4-FFF2-40B4-BE49-F238E27FC236}">
                <a16:creationId xmlns:a16="http://schemas.microsoft.com/office/drawing/2014/main" id="{183C526F-0325-253C-68A8-A2659D1D1B1A}"/>
              </a:ext>
            </a:extLst>
          </p:cNvPr>
          <p:cNvGraphicFramePr>
            <a:graphicFrameLocks noGrp="1"/>
          </p:cNvGraphicFramePr>
          <p:nvPr>
            <p:ph idx="1"/>
          </p:nvPr>
        </p:nvGraphicFramePr>
        <p:xfrm>
          <a:off x="426000" y="1834724"/>
          <a:ext cx="113400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98206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1F6F7-5A8E-9E05-2741-0F7250E205EE}"/>
              </a:ext>
            </a:extLst>
          </p:cNvPr>
          <p:cNvSpPr>
            <a:spLocks noGrp="1"/>
          </p:cNvSpPr>
          <p:nvPr>
            <p:ph type="title"/>
          </p:nvPr>
        </p:nvSpPr>
        <p:spPr>
          <a:xfrm>
            <a:off x="974643" y="468777"/>
            <a:ext cx="9951052" cy="904116"/>
          </a:xfrm>
        </p:spPr>
        <p:txBody>
          <a:bodyPr>
            <a:noAutofit/>
          </a:bodyPr>
          <a:lstStyle/>
          <a:p>
            <a:pPr algn="ctr"/>
            <a:r>
              <a:rPr lang="en-GB" sz="2800" dirty="0">
                <a:solidFill>
                  <a:schemeClr val="tx2"/>
                </a:solidFill>
              </a:rPr>
              <a:t>Clients have been forced to make difficult choices to keep up with council tax</a:t>
            </a:r>
          </a:p>
        </p:txBody>
      </p:sp>
      <p:pic>
        <p:nvPicPr>
          <p:cNvPr id="7" name="Picture 6">
            <a:extLst>
              <a:ext uri="{FF2B5EF4-FFF2-40B4-BE49-F238E27FC236}">
                <a16:creationId xmlns:a16="http://schemas.microsoft.com/office/drawing/2014/main" id="{83AE8C6C-E23E-0C76-9931-69C3C1D6E1BD}"/>
              </a:ext>
            </a:extLst>
          </p:cNvPr>
          <p:cNvPicPr>
            <a:picLocks noChangeAspect="1"/>
          </p:cNvPicPr>
          <p:nvPr/>
        </p:nvPicPr>
        <p:blipFill>
          <a:blip r:embed="rId3"/>
          <a:stretch>
            <a:fillRect/>
          </a:stretch>
        </p:blipFill>
        <p:spPr>
          <a:xfrm>
            <a:off x="2484726" y="2055783"/>
            <a:ext cx="7222548" cy="4522426"/>
          </a:xfrm>
          <a:prstGeom prst="rect">
            <a:avLst/>
          </a:prstGeom>
        </p:spPr>
      </p:pic>
      <p:sp>
        <p:nvSpPr>
          <p:cNvPr id="8" name="TextBox 7">
            <a:extLst>
              <a:ext uri="{FF2B5EF4-FFF2-40B4-BE49-F238E27FC236}">
                <a16:creationId xmlns:a16="http://schemas.microsoft.com/office/drawing/2014/main" id="{9F25C95B-09A9-79DA-4884-6D377FA1DAA3}"/>
              </a:ext>
            </a:extLst>
          </p:cNvPr>
          <p:cNvSpPr txBox="1"/>
          <p:nvPr/>
        </p:nvSpPr>
        <p:spPr>
          <a:xfrm>
            <a:off x="2248815" y="1409452"/>
            <a:ext cx="7694370" cy="646331"/>
          </a:xfrm>
          <a:prstGeom prst="rect">
            <a:avLst/>
          </a:prstGeom>
          <a:noFill/>
        </p:spPr>
        <p:txBody>
          <a:bodyPr wrap="square" rtlCol="0">
            <a:spAutoFit/>
          </a:bodyPr>
          <a:lstStyle/>
          <a:p>
            <a:pPr algn="ctr" fontAlgn="base"/>
            <a:r>
              <a:rPr lang="en-GB" sz="1200" b="1" dirty="0">
                <a:solidFill>
                  <a:schemeClr val="tx1">
                    <a:lumMod val="75000"/>
                    <a:lumOff val="25000"/>
                  </a:schemeClr>
                </a:solidFill>
                <a:effectLst/>
                <a:ea typeface="Yu Gothic Light" panose="020B0300000000000000" pitchFamily="34" charset="-128"/>
                <a:cs typeface="Segoe UI" panose="020B0502040204020203" pitchFamily="34" charset="0"/>
              </a:rPr>
              <a:t>In the six months before you fell behind on your council tax payments, had you done any of the following to try and keep up with them?</a:t>
            </a:r>
            <a:endParaRPr lang="en-GB" sz="1200" b="1" dirty="0">
              <a:solidFill>
                <a:schemeClr val="tx1">
                  <a:lumMod val="75000"/>
                  <a:lumOff val="25000"/>
                </a:schemeClr>
              </a:solidFill>
              <a:ea typeface="Yu Gothic Light" panose="020B0300000000000000" pitchFamily="34" charset="-128"/>
              <a:cs typeface="Segoe UI" panose="020B0502040204020203" pitchFamily="34" charset="0"/>
            </a:endParaRPr>
          </a:p>
          <a:p>
            <a:pPr algn="ctr" fontAlgn="base"/>
            <a:endParaRPr lang="en-GB" sz="1200" dirty="0">
              <a:solidFill>
                <a:schemeClr val="tx1">
                  <a:lumMod val="75000"/>
                  <a:lumOff val="25000"/>
                </a:schemeClr>
              </a:solidFill>
              <a:effectLst/>
              <a:ea typeface="Times New Roman" panose="02020603050405020304" pitchFamily="18" charset="0"/>
            </a:endParaRPr>
          </a:p>
        </p:txBody>
      </p:sp>
    </p:spTree>
    <p:extLst>
      <p:ext uri="{BB962C8B-B14F-4D97-AF65-F5344CB8AC3E}">
        <p14:creationId xmlns:p14="http://schemas.microsoft.com/office/powerpoint/2010/main" val="32471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618A5-91DF-A187-E712-241F01FFEDB0}"/>
              </a:ext>
            </a:extLst>
          </p:cNvPr>
          <p:cNvSpPr>
            <a:spLocks noGrp="1"/>
          </p:cNvSpPr>
          <p:nvPr>
            <p:ph type="title"/>
          </p:nvPr>
        </p:nvSpPr>
        <p:spPr>
          <a:xfrm>
            <a:off x="954219" y="659092"/>
            <a:ext cx="10283561" cy="904116"/>
          </a:xfrm>
        </p:spPr>
        <p:txBody>
          <a:bodyPr>
            <a:noAutofit/>
          </a:bodyPr>
          <a:lstStyle/>
          <a:p>
            <a:pPr algn="ctr"/>
            <a:r>
              <a:rPr lang="en-GB" sz="2800" dirty="0">
                <a:solidFill>
                  <a:schemeClr val="tx2"/>
                </a:solidFill>
              </a:rPr>
              <a:t>Clients were most likely to cite a cost-of-living increase as a reason for falling behind on council tax, followed by mental health issues such as stress, anxiety or depression</a:t>
            </a:r>
          </a:p>
        </p:txBody>
      </p:sp>
      <p:pic>
        <p:nvPicPr>
          <p:cNvPr id="7" name="Picture 6">
            <a:extLst>
              <a:ext uri="{FF2B5EF4-FFF2-40B4-BE49-F238E27FC236}">
                <a16:creationId xmlns:a16="http://schemas.microsoft.com/office/drawing/2014/main" id="{F0D24232-6F46-0D80-586B-4332C3C8B869}"/>
              </a:ext>
            </a:extLst>
          </p:cNvPr>
          <p:cNvPicPr>
            <a:picLocks noChangeAspect="1"/>
          </p:cNvPicPr>
          <p:nvPr/>
        </p:nvPicPr>
        <p:blipFill>
          <a:blip r:embed="rId3"/>
          <a:stretch>
            <a:fillRect/>
          </a:stretch>
        </p:blipFill>
        <p:spPr>
          <a:xfrm>
            <a:off x="2898824" y="2153765"/>
            <a:ext cx="6394352" cy="4333950"/>
          </a:xfrm>
          <a:prstGeom prst="rect">
            <a:avLst/>
          </a:prstGeom>
        </p:spPr>
      </p:pic>
      <p:sp>
        <p:nvSpPr>
          <p:cNvPr id="8" name="TextBox 7">
            <a:extLst>
              <a:ext uri="{FF2B5EF4-FFF2-40B4-BE49-F238E27FC236}">
                <a16:creationId xmlns:a16="http://schemas.microsoft.com/office/drawing/2014/main" id="{36BC6207-76F1-61E5-29B1-53F9085483F7}"/>
              </a:ext>
            </a:extLst>
          </p:cNvPr>
          <p:cNvSpPr txBox="1"/>
          <p:nvPr/>
        </p:nvSpPr>
        <p:spPr>
          <a:xfrm>
            <a:off x="2248815" y="1876766"/>
            <a:ext cx="7694370" cy="276999"/>
          </a:xfrm>
          <a:prstGeom prst="rect">
            <a:avLst/>
          </a:prstGeom>
          <a:noFill/>
        </p:spPr>
        <p:txBody>
          <a:bodyPr wrap="square" rtlCol="0">
            <a:spAutoFit/>
          </a:bodyPr>
          <a:lstStyle/>
          <a:p>
            <a:pPr algn="ctr" fontAlgn="base"/>
            <a:r>
              <a:rPr lang="en-GB" sz="1200" b="1">
                <a:solidFill>
                  <a:schemeClr val="tx1">
                    <a:lumMod val="75000"/>
                    <a:lumOff val="25000"/>
                  </a:schemeClr>
                </a:solidFill>
                <a:effectLst/>
                <a:ea typeface="Yu Gothic Light" panose="020B0300000000000000" pitchFamily="34" charset="-128"/>
                <a:cs typeface="Segoe UI" panose="020B0502040204020203" pitchFamily="34" charset="0"/>
              </a:rPr>
              <a:t>Did any of the following contribute to your household falling behind on your council tax payments? </a:t>
            </a:r>
            <a:endParaRPr lang="en-GB" sz="1200">
              <a:solidFill>
                <a:schemeClr val="tx1">
                  <a:lumMod val="75000"/>
                  <a:lumOff val="25000"/>
                </a:schemeClr>
              </a:solidFill>
              <a:effectLst/>
              <a:ea typeface="Times New Roman" panose="02020603050405020304" pitchFamily="18" charset="0"/>
            </a:endParaRPr>
          </a:p>
        </p:txBody>
      </p:sp>
    </p:spTree>
    <p:extLst>
      <p:ext uri="{BB962C8B-B14F-4D97-AF65-F5344CB8AC3E}">
        <p14:creationId xmlns:p14="http://schemas.microsoft.com/office/powerpoint/2010/main" val="14916854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40">
            <a:extLst>
              <a:ext uri="{FF2B5EF4-FFF2-40B4-BE49-F238E27FC236}">
                <a16:creationId xmlns:a16="http://schemas.microsoft.com/office/drawing/2014/main" id="{F33C5DDD-FC2F-1A07-8BAA-BA4C2ED57535}"/>
              </a:ext>
            </a:extLst>
          </p:cNvPr>
          <p:cNvSpPr/>
          <p:nvPr/>
        </p:nvSpPr>
        <p:spPr>
          <a:xfrm>
            <a:off x="426003" y="4844951"/>
            <a:ext cx="7427165" cy="1469414"/>
          </a:xfrm>
          <a:prstGeom prst="roundRect">
            <a:avLst>
              <a:gd name="adj" fmla="val 9342"/>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181AE2-8A58-49FE-4490-BF6EE8EDFB1F}"/>
              </a:ext>
            </a:extLst>
          </p:cNvPr>
          <p:cNvSpPr>
            <a:spLocks noGrp="1"/>
          </p:cNvSpPr>
          <p:nvPr>
            <p:ph type="title"/>
          </p:nvPr>
        </p:nvSpPr>
        <p:spPr/>
        <p:txBody>
          <a:bodyPr>
            <a:normAutofit/>
          </a:bodyPr>
          <a:lstStyle/>
          <a:p>
            <a:r>
              <a:rPr lang="en-GB" sz="2800">
                <a:solidFill>
                  <a:schemeClr val="tx2"/>
                </a:solidFill>
              </a:rPr>
              <a:t>Clients were most likely to directly interact with their council after receiving the first letter about their arrears</a:t>
            </a:r>
            <a:endParaRPr lang="en-GB" sz="2800"/>
          </a:p>
        </p:txBody>
      </p:sp>
      <p:graphicFrame>
        <p:nvGraphicFramePr>
          <p:cNvPr id="4" name="Chart 3">
            <a:extLst>
              <a:ext uri="{FF2B5EF4-FFF2-40B4-BE49-F238E27FC236}">
                <a16:creationId xmlns:a16="http://schemas.microsoft.com/office/drawing/2014/main" id="{58F08F82-9C64-B0EC-2515-5619155460A2}"/>
              </a:ext>
            </a:extLst>
          </p:cNvPr>
          <p:cNvGraphicFramePr/>
          <p:nvPr/>
        </p:nvGraphicFramePr>
        <p:xfrm>
          <a:off x="962061" y="1704108"/>
          <a:ext cx="10267878" cy="3457481"/>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3BEC7B4B-5819-4FA6-7D02-228B7044931F}"/>
              </a:ext>
            </a:extLst>
          </p:cNvPr>
          <p:cNvSpPr txBox="1"/>
          <p:nvPr/>
        </p:nvSpPr>
        <p:spPr>
          <a:xfrm>
            <a:off x="581732" y="4979494"/>
            <a:ext cx="7023538" cy="1200329"/>
          </a:xfrm>
          <a:prstGeom prst="rect">
            <a:avLst/>
          </a:prstGeom>
          <a:noFill/>
        </p:spPr>
        <p:txBody>
          <a:bodyPr wrap="square">
            <a:spAutoFit/>
          </a:bodyPr>
          <a:lstStyle/>
          <a:p>
            <a:pPr algn="ctr"/>
            <a:r>
              <a:rPr lang="en-GB"/>
              <a:t>Among the small proportion of clients who didn’t directly communicate with their councils, they were most likely to say this was because they were </a:t>
            </a:r>
            <a:r>
              <a:rPr lang="en-GB" b="1"/>
              <a:t>worried or anxious </a:t>
            </a:r>
            <a:r>
              <a:rPr lang="en-GB"/>
              <a:t>about contacting the council (81%), or </a:t>
            </a:r>
            <a:r>
              <a:rPr lang="en-GB" b="1"/>
              <a:t>didn’t have the money to pay</a:t>
            </a:r>
            <a:r>
              <a:rPr lang="en-GB"/>
              <a:t> (79%)</a:t>
            </a:r>
          </a:p>
        </p:txBody>
      </p:sp>
      <p:sp>
        <p:nvSpPr>
          <p:cNvPr id="7" name="TextBox 6">
            <a:extLst>
              <a:ext uri="{FF2B5EF4-FFF2-40B4-BE49-F238E27FC236}">
                <a16:creationId xmlns:a16="http://schemas.microsoft.com/office/drawing/2014/main" id="{8EF5020A-B4FE-329C-09DE-1ED559147C84}"/>
              </a:ext>
            </a:extLst>
          </p:cNvPr>
          <p:cNvSpPr txBox="1"/>
          <p:nvPr/>
        </p:nvSpPr>
        <p:spPr>
          <a:xfrm>
            <a:off x="1787518" y="1375682"/>
            <a:ext cx="8977463" cy="276999"/>
          </a:xfrm>
          <a:prstGeom prst="rect">
            <a:avLst/>
          </a:prstGeom>
          <a:noFill/>
        </p:spPr>
        <p:txBody>
          <a:bodyPr wrap="square" rtlCol="0">
            <a:spAutoFit/>
          </a:bodyPr>
          <a:lstStyle/>
          <a:p>
            <a:pPr algn="ctr" fontAlgn="base"/>
            <a:r>
              <a:rPr lang="en-GB" sz="1200" b="1">
                <a:solidFill>
                  <a:schemeClr val="tx1">
                    <a:lumMod val="75000"/>
                    <a:lumOff val="25000"/>
                  </a:schemeClr>
                </a:solidFill>
                <a:effectLst/>
                <a:ea typeface="Yu Gothic Light" panose="020B0300000000000000" pitchFamily="34" charset="-128"/>
                <a:cs typeface="Segoe UI" panose="020B0502040204020203" pitchFamily="34" charset="0"/>
              </a:rPr>
              <a:t>At what point, if at all, did you first directly communicate with your local council about difficulty paying your council tax bill?</a:t>
            </a:r>
            <a:endParaRPr lang="en-GB" sz="1200">
              <a:solidFill>
                <a:schemeClr val="tx1">
                  <a:lumMod val="75000"/>
                  <a:lumOff val="25000"/>
                </a:schemeClr>
              </a:solidFill>
              <a:effectLst/>
              <a:ea typeface="Times New Roman" panose="02020603050405020304" pitchFamily="18" charset="0"/>
            </a:endParaRPr>
          </a:p>
        </p:txBody>
      </p:sp>
    </p:spTree>
    <p:extLst>
      <p:ext uri="{BB962C8B-B14F-4D97-AF65-F5344CB8AC3E}">
        <p14:creationId xmlns:p14="http://schemas.microsoft.com/office/powerpoint/2010/main" val="15175145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80432-9A8B-74BE-2533-3549DEC5240F}"/>
              </a:ext>
            </a:extLst>
          </p:cNvPr>
          <p:cNvSpPr>
            <a:spLocks noGrp="1"/>
          </p:cNvSpPr>
          <p:nvPr>
            <p:ph type="title"/>
          </p:nvPr>
        </p:nvSpPr>
        <p:spPr/>
        <p:txBody>
          <a:bodyPr>
            <a:noAutofit/>
          </a:bodyPr>
          <a:lstStyle/>
          <a:p>
            <a:r>
              <a:rPr lang="en-GB" sz="2800">
                <a:solidFill>
                  <a:schemeClr val="tx2"/>
                </a:solidFill>
              </a:rPr>
              <a:t>Many struggle to keep up with repayment plans, citing complex personal circumstances as well as undue pressure</a:t>
            </a:r>
          </a:p>
        </p:txBody>
      </p:sp>
      <p:graphicFrame>
        <p:nvGraphicFramePr>
          <p:cNvPr id="4" name="Chart 3">
            <a:extLst>
              <a:ext uri="{FF2B5EF4-FFF2-40B4-BE49-F238E27FC236}">
                <a16:creationId xmlns:a16="http://schemas.microsoft.com/office/drawing/2014/main" id="{24485AB2-4659-38E1-2D5D-C6B4E1CD6678}"/>
              </a:ext>
            </a:extLst>
          </p:cNvPr>
          <p:cNvGraphicFramePr/>
          <p:nvPr/>
        </p:nvGraphicFramePr>
        <p:xfrm>
          <a:off x="860629" y="2593240"/>
          <a:ext cx="10267878" cy="299011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2223A24F-B35E-7CA0-A195-50A3AF6C68E3}"/>
              </a:ext>
            </a:extLst>
          </p:cNvPr>
          <p:cNvSpPr txBox="1"/>
          <p:nvPr/>
        </p:nvSpPr>
        <p:spPr>
          <a:xfrm>
            <a:off x="654000" y="5733906"/>
            <a:ext cx="10681139" cy="646331"/>
          </a:xfrm>
          <a:prstGeom prst="rect">
            <a:avLst/>
          </a:prstGeom>
          <a:noFill/>
        </p:spPr>
        <p:txBody>
          <a:bodyPr wrap="square">
            <a:spAutoFit/>
          </a:bodyPr>
          <a:lstStyle/>
          <a:p>
            <a:r>
              <a:rPr lang="en-GB"/>
              <a:t>…leading to a situation where </a:t>
            </a:r>
            <a:r>
              <a:rPr lang="en-GB" b="1"/>
              <a:t>a third of clients who agreed to a repayment plan with their council said they were not able to keep up with it</a:t>
            </a:r>
            <a:r>
              <a:rPr lang="en-GB"/>
              <a:t>, while </a:t>
            </a:r>
            <a:r>
              <a:rPr lang="en-GB" b="1"/>
              <a:t>approaching half found it difficult to do so.</a:t>
            </a:r>
          </a:p>
        </p:txBody>
      </p:sp>
      <p:sp>
        <p:nvSpPr>
          <p:cNvPr id="7" name="TextBox 6">
            <a:extLst>
              <a:ext uri="{FF2B5EF4-FFF2-40B4-BE49-F238E27FC236}">
                <a16:creationId xmlns:a16="http://schemas.microsoft.com/office/drawing/2014/main" id="{046F734F-3AA8-2838-83AD-8ABEA738574B}"/>
              </a:ext>
            </a:extLst>
          </p:cNvPr>
          <p:cNvSpPr txBox="1"/>
          <p:nvPr/>
        </p:nvSpPr>
        <p:spPr>
          <a:xfrm>
            <a:off x="654000" y="1643000"/>
            <a:ext cx="10681139" cy="646331"/>
          </a:xfrm>
          <a:prstGeom prst="rect">
            <a:avLst/>
          </a:prstGeom>
          <a:noFill/>
        </p:spPr>
        <p:txBody>
          <a:bodyPr wrap="square">
            <a:spAutoFit/>
          </a:bodyPr>
          <a:lstStyle/>
          <a:p>
            <a:r>
              <a:rPr lang="en-GB"/>
              <a:t>The majority of those who were able to agree a repayment plan said this was at a </a:t>
            </a:r>
            <a:r>
              <a:rPr lang="en-GB" b="1"/>
              <a:t>rate they didn’t feel comfortable with…</a:t>
            </a:r>
          </a:p>
        </p:txBody>
      </p:sp>
    </p:spTree>
    <p:extLst>
      <p:ext uri="{BB962C8B-B14F-4D97-AF65-F5344CB8AC3E}">
        <p14:creationId xmlns:p14="http://schemas.microsoft.com/office/powerpoint/2010/main" val="2273958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F1C85-3958-1E7B-B136-FFCEDFD5CB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D7AF3D-5C61-B0C5-6A40-FC8C3507FE38}"/>
              </a:ext>
            </a:extLst>
          </p:cNvPr>
          <p:cNvSpPr>
            <a:spLocks noGrp="1"/>
          </p:cNvSpPr>
          <p:nvPr>
            <p:ph type="title"/>
          </p:nvPr>
        </p:nvSpPr>
        <p:spPr>
          <a:xfrm>
            <a:off x="430286" y="781113"/>
            <a:ext cx="5371799" cy="1733485"/>
          </a:xfrm>
        </p:spPr>
        <p:txBody>
          <a:bodyPr anchor="t">
            <a:noAutofit/>
          </a:bodyPr>
          <a:lstStyle/>
          <a:p>
            <a:pPr>
              <a:lnSpc>
                <a:spcPct val="90000"/>
              </a:lnSpc>
            </a:pPr>
            <a:r>
              <a:rPr lang="en-GB" sz="3600"/>
              <a:t>Supporting residents whilst protecting council income</a:t>
            </a:r>
          </a:p>
        </p:txBody>
      </p:sp>
      <p:sp>
        <p:nvSpPr>
          <p:cNvPr id="1031" name="Text Placeholder 3">
            <a:extLst>
              <a:ext uri="{FF2B5EF4-FFF2-40B4-BE49-F238E27FC236}">
                <a16:creationId xmlns:a16="http://schemas.microsoft.com/office/drawing/2014/main" id="{F5B4253B-E46C-CE36-AA94-ECC16C0B64B0}"/>
              </a:ext>
            </a:extLst>
          </p:cNvPr>
          <p:cNvSpPr>
            <a:spLocks noGrp="1"/>
          </p:cNvSpPr>
          <p:nvPr>
            <p:ph type="body" idx="1"/>
          </p:nvPr>
        </p:nvSpPr>
        <p:spPr>
          <a:xfrm>
            <a:off x="6656370" y="1647855"/>
            <a:ext cx="4757001" cy="4833258"/>
          </a:xfrm>
        </p:spPr>
        <p:txBody>
          <a:bodyPr/>
          <a:lstStyle/>
          <a:p>
            <a:r>
              <a:rPr lang="en-US" sz="2000" b="0" dirty="0">
                <a:solidFill>
                  <a:srgbClr val="333333"/>
                </a:solidFill>
                <a:latin typeface="Albert Sans"/>
                <a:cs typeface="Segoe UI"/>
              </a:rPr>
              <a:t>During our initial client assessment, we prioritise debts that are essential to maintaining the individual's housing—meaning council tax and rent are always treated as priority debts.</a:t>
            </a:r>
            <a:endParaRPr lang="en-US" sz="2000" dirty="0">
              <a:solidFill>
                <a:srgbClr val="333333"/>
              </a:solidFill>
              <a:latin typeface="Albert Sans"/>
              <a:cs typeface="Segoe UI"/>
            </a:endParaRPr>
          </a:p>
          <a:p>
            <a:endParaRPr lang="en-US" sz="2000" b="0" dirty="0">
              <a:solidFill>
                <a:srgbClr val="333333"/>
              </a:solidFill>
              <a:latin typeface="+mn-lt"/>
              <a:cs typeface="Segoe UI"/>
            </a:endParaRPr>
          </a:p>
          <a:p>
            <a:r>
              <a:rPr lang="en-US" sz="2000" b="0" dirty="0">
                <a:solidFill>
                  <a:schemeClr val="bg1"/>
                </a:solidFill>
                <a:latin typeface="+mn-lt"/>
              </a:rPr>
              <a:t>This helps residents stay in their home, avoid enforcement, and prevent escalating arrears – stabilising payment streams and reducing costly enforcement processes. </a:t>
            </a:r>
          </a:p>
          <a:p>
            <a:endParaRPr lang="en-US" sz="2000" b="0" dirty="0">
              <a:solidFill>
                <a:schemeClr val="bg1"/>
              </a:solidFill>
              <a:latin typeface="+mn-lt"/>
            </a:endParaRPr>
          </a:p>
        </p:txBody>
      </p:sp>
      <p:sp>
        <p:nvSpPr>
          <p:cNvPr id="3" name="Text Placeholder 3">
            <a:extLst>
              <a:ext uri="{FF2B5EF4-FFF2-40B4-BE49-F238E27FC236}">
                <a16:creationId xmlns:a16="http://schemas.microsoft.com/office/drawing/2014/main" id="{B7C6AEE8-8930-AA42-7135-D7962433E21C}"/>
              </a:ext>
            </a:extLst>
          </p:cNvPr>
          <p:cNvSpPr txBox="1">
            <a:spLocks/>
          </p:cNvSpPr>
          <p:nvPr/>
        </p:nvSpPr>
        <p:spPr>
          <a:xfrm>
            <a:off x="6656370" y="781113"/>
            <a:ext cx="4757001" cy="710230"/>
          </a:xfrm>
          <a:prstGeom prst="rect">
            <a:avLst/>
          </a:prstGeom>
        </p:spPr>
        <p:txBody>
          <a:bodyPr vert="horz" lIns="91440" tIns="45720" rIns="91440" bIns="45720" rtlCol="0" anchor="b">
            <a:noAutofit/>
          </a:bodyPr>
          <a:lstStyle>
            <a:lvl1pPr marL="0" indent="0" algn="l" defTabSz="914354" rtl="0" eaLnBrk="1" latinLnBrk="0" hangingPunct="1">
              <a:lnSpc>
                <a:spcPct val="100000"/>
              </a:lnSpc>
              <a:spcBef>
                <a:spcPts val="1000"/>
              </a:spcBef>
              <a:buFont typeface="Arial" panose="020B0604020202020204" pitchFamily="34" charset="0"/>
              <a:buNone/>
              <a:defRPr sz="2200" b="1" kern="1200">
                <a:solidFill>
                  <a:schemeClr val="bg2"/>
                </a:solidFill>
                <a:latin typeface="+mj-lt"/>
                <a:ea typeface="+mn-ea"/>
                <a:cs typeface="+mn-cs"/>
              </a:defRPr>
            </a:lvl1pPr>
            <a:lvl2pPr marL="457178" indent="0" algn="l" defTabSz="914354" rtl="0" eaLnBrk="1" latinLnBrk="0" hangingPunct="1">
              <a:lnSpc>
                <a:spcPct val="100000"/>
              </a:lnSpc>
              <a:spcBef>
                <a:spcPts val="500"/>
              </a:spcBef>
              <a:buFont typeface="Arial" panose="020B0604020202020204" pitchFamily="34" charset="0"/>
              <a:buNone/>
              <a:defRPr sz="2000" b="1" kern="1200">
                <a:solidFill>
                  <a:schemeClr val="tx1"/>
                </a:solidFill>
                <a:latin typeface="+mn-lt"/>
                <a:ea typeface="+mn-ea"/>
                <a:cs typeface="+mn-cs"/>
              </a:defRPr>
            </a:lvl2pPr>
            <a:lvl3pPr marL="914354" indent="0" algn="l" defTabSz="914354" rtl="0" eaLnBrk="1" latinLnBrk="0" hangingPunct="1">
              <a:lnSpc>
                <a:spcPct val="100000"/>
              </a:lnSpc>
              <a:spcBef>
                <a:spcPts val="500"/>
              </a:spcBef>
              <a:buFont typeface="Arial" panose="020B0604020202020204" pitchFamily="34" charset="0"/>
              <a:buNone/>
              <a:defRPr sz="1800" b="1" kern="1200">
                <a:solidFill>
                  <a:schemeClr val="tx1"/>
                </a:solidFill>
                <a:latin typeface="+mn-lt"/>
                <a:ea typeface="+mn-ea"/>
                <a:cs typeface="+mn-cs"/>
              </a:defRPr>
            </a:lvl3pPr>
            <a:lvl4pPr marL="1371532" indent="0" algn="l" defTabSz="914354" rtl="0" eaLnBrk="1" latinLnBrk="0" hangingPunct="1">
              <a:lnSpc>
                <a:spcPct val="100000"/>
              </a:lnSpc>
              <a:spcBef>
                <a:spcPts val="500"/>
              </a:spcBef>
              <a:buFont typeface="Arial" panose="020B0604020202020204" pitchFamily="34" charset="0"/>
              <a:buNone/>
              <a:defRPr sz="1600" b="1" kern="1200">
                <a:solidFill>
                  <a:schemeClr val="tx1"/>
                </a:solidFill>
                <a:latin typeface="+mn-lt"/>
                <a:ea typeface="+mn-ea"/>
                <a:cs typeface="+mn-cs"/>
              </a:defRPr>
            </a:lvl4pPr>
            <a:lvl5pPr marL="1828709" indent="0" algn="l" defTabSz="914354" rtl="0" eaLnBrk="1" latinLnBrk="0" hangingPunct="1">
              <a:lnSpc>
                <a:spcPct val="100000"/>
              </a:lnSpc>
              <a:spcBef>
                <a:spcPts val="500"/>
              </a:spcBef>
              <a:buFont typeface="Arial" panose="020B0604020202020204" pitchFamily="34" charset="0"/>
              <a:buNone/>
              <a:defRPr sz="1600" b="1" kern="1200">
                <a:solidFill>
                  <a:schemeClr val="tx1"/>
                </a:solidFill>
                <a:latin typeface="+mn-lt"/>
                <a:ea typeface="+mn-ea"/>
                <a:cs typeface="+mn-cs"/>
              </a:defRPr>
            </a:lvl5pPr>
            <a:lvl6pPr marL="2285886"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062"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240"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418" indent="0" algn="l" defTabSz="914354"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sz="2400"/>
              <a:t>Debt Prioritisation</a:t>
            </a:r>
          </a:p>
        </p:txBody>
      </p:sp>
    </p:spTree>
    <p:extLst>
      <p:ext uri="{BB962C8B-B14F-4D97-AF65-F5344CB8AC3E}">
        <p14:creationId xmlns:p14="http://schemas.microsoft.com/office/powerpoint/2010/main" val="5689735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3">
            <a:extLst>
              <a:ext uri="{FF2B5EF4-FFF2-40B4-BE49-F238E27FC236}">
                <a16:creationId xmlns:a16="http://schemas.microsoft.com/office/drawing/2014/main" id="{27F59EE6-B18A-E526-D45B-30E81770CCC0}"/>
              </a:ext>
            </a:extLst>
          </p:cNvPr>
          <p:cNvSpPr txBox="1">
            <a:spLocks/>
          </p:cNvSpPr>
          <p:nvPr/>
        </p:nvSpPr>
        <p:spPr>
          <a:xfrm>
            <a:off x="5536059" y="4191626"/>
            <a:ext cx="1709131" cy="1349518"/>
          </a:xfrm>
          <a:prstGeom prst="roundRect">
            <a:avLst/>
          </a:prstGeom>
          <a:solidFill>
            <a:schemeClr val="accent4"/>
          </a:solidFill>
          <a:ln w="28575">
            <a:solidFill>
              <a:sysClr val="windowText" lastClr="000000"/>
            </a:solidFill>
          </a:ln>
        </p:spPr>
        <p:txBody>
          <a:bodyPr vert="horz" lIns="180000" tIns="108000" rIns="180000" bIns="10800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27063" indent="-2667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2pPr>
            <a:lvl3pPr marL="984250" indent="-2667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1433513" indent="-2667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1882775" indent="-2667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schemeClr val="bg1"/>
              </a:solidFill>
              <a:effectLst/>
              <a:uLnTx/>
              <a:uFillTx/>
              <a:latin typeface="Albert Sans"/>
              <a:ea typeface="+mn-ea"/>
              <a:cs typeface="+mn-cs"/>
            </a:endParaRPr>
          </a:p>
        </p:txBody>
      </p:sp>
      <p:sp>
        <p:nvSpPr>
          <p:cNvPr id="4" name="Content Placeholder 3">
            <a:extLst>
              <a:ext uri="{FF2B5EF4-FFF2-40B4-BE49-F238E27FC236}">
                <a16:creationId xmlns:a16="http://schemas.microsoft.com/office/drawing/2014/main" id="{03BC274E-65E7-D65F-763C-7A4296BFD59B}"/>
              </a:ext>
            </a:extLst>
          </p:cNvPr>
          <p:cNvSpPr txBox="1">
            <a:spLocks/>
          </p:cNvSpPr>
          <p:nvPr/>
        </p:nvSpPr>
        <p:spPr>
          <a:xfrm>
            <a:off x="641292" y="2080472"/>
            <a:ext cx="1087897" cy="917557"/>
          </a:xfrm>
          <a:prstGeom prst="roundRect">
            <a:avLst/>
          </a:prstGeom>
          <a:solidFill>
            <a:schemeClr val="bg2"/>
          </a:solidFill>
          <a:ln w="28575">
            <a:solidFill>
              <a:schemeClr val="bg1"/>
            </a:solidFill>
          </a:ln>
        </p:spPr>
        <p:txBody>
          <a:bodyPr vert="horz" lIns="180000" tIns="108000" rIns="180000" bIns="10800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27063" indent="-2667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2pPr>
            <a:lvl3pPr marL="984250" indent="-2667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1433513" indent="-2667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1882775" indent="-2667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effectLst/>
              <a:uLnTx/>
              <a:uFillTx/>
              <a:latin typeface="Albert Sans"/>
              <a:ea typeface="+mn-ea"/>
              <a:cs typeface="+mn-cs"/>
            </a:endParaRPr>
          </a:p>
        </p:txBody>
      </p:sp>
      <p:sp>
        <p:nvSpPr>
          <p:cNvPr id="13" name="Content Placeholder 2">
            <a:extLst>
              <a:ext uri="{FF2B5EF4-FFF2-40B4-BE49-F238E27FC236}">
                <a16:creationId xmlns:a16="http://schemas.microsoft.com/office/drawing/2014/main" id="{3B38ED6E-362F-6DE9-A0E3-0E2C4C873268}"/>
              </a:ext>
            </a:extLst>
          </p:cNvPr>
          <p:cNvSpPr txBox="1">
            <a:spLocks/>
          </p:cNvSpPr>
          <p:nvPr/>
        </p:nvSpPr>
        <p:spPr>
          <a:xfrm>
            <a:off x="736270" y="2304640"/>
            <a:ext cx="850345" cy="489145"/>
          </a:xfrm>
          <a:prstGeom prst="rect">
            <a:avLst/>
          </a:prstGeom>
        </p:spPr>
        <p:txBody>
          <a:bodyPr anchor="ctr">
            <a:noAutofit/>
          </a:bodyPr>
          <a:lstStyle>
            <a:lvl1pPr marL="0" indent="0" algn="l" defTabSz="914377" rtl="0" eaLnBrk="1" latinLnBrk="0" hangingPunct="1">
              <a:lnSpc>
                <a:spcPct val="100000"/>
              </a:lnSpc>
              <a:spcBef>
                <a:spcPts val="1000"/>
              </a:spcBef>
              <a:buFont typeface="Arial" panose="020B0604020202020204" pitchFamily="34" charset="0"/>
              <a:buNone/>
              <a:defRPr sz="1200" b="0" kern="1200">
                <a:solidFill>
                  <a:schemeClr val="bg1"/>
                </a:solidFill>
                <a:latin typeface="+mn-lt"/>
                <a:ea typeface="+mn-ea"/>
                <a:cs typeface="+mn-cs"/>
              </a:defRPr>
            </a:lvl1pPr>
            <a:lvl2pPr marL="360354" indent="0" algn="l" defTabSz="914377"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84226" indent="-266693" algn="l" defTabSz="914377"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433477" indent="-266693" algn="l" defTabSz="914377"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4pPr>
            <a:lvl5pPr marL="1882728" indent="-266693" algn="l" defTabSz="914377"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schemeClr val="tx1"/>
                </a:solidFill>
                <a:effectLst/>
                <a:uLnTx/>
                <a:uFillTx/>
                <a:latin typeface="Albert Sans"/>
                <a:ea typeface="+mn-ea"/>
                <a:cs typeface="+mn-cs"/>
              </a:rPr>
              <a:t>ERR referral made.</a:t>
            </a:r>
          </a:p>
        </p:txBody>
      </p:sp>
      <p:cxnSp>
        <p:nvCxnSpPr>
          <p:cNvPr id="2" name="Straight Connector 1">
            <a:extLst>
              <a:ext uri="{FF2B5EF4-FFF2-40B4-BE49-F238E27FC236}">
                <a16:creationId xmlns:a16="http://schemas.microsoft.com/office/drawing/2014/main" id="{1188083F-D858-5201-DBB0-211B9FBF6F4C}"/>
              </a:ext>
            </a:extLst>
          </p:cNvPr>
          <p:cNvCxnSpPr>
            <a:cxnSpLocks/>
          </p:cNvCxnSpPr>
          <p:nvPr/>
        </p:nvCxnSpPr>
        <p:spPr>
          <a:xfrm>
            <a:off x="605642" y="3704479"/>
            <a:ext cx="10889672" cy="1342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66A44CE4-D50E-7BDD-AB70-C93C0A8AA04E}"/>
              </a:ext>
            </a:extLst>
          </p:cNvPr>
          <p:cNvCxnSpPr>
            <a:cxnSpLocks/>
          </p:cNvCxnSpPr>
          <p:nvPr/>
        </p:nvCxnSpPr>
        <p:spPr>
          <a:xfrm>
            <a:off x="921636" y="3019805"/>
            <a:ext cx="0" cy="69571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1764FA8-BD45-B2D8-5D53-CA1498D32C28}"/>
              </a:ext>
            </a:extLst>
          </p:cNvPr>
          <p:cNvCxnSpPr>
            <a:cxnSpLocks/>
          </p:cNvCxnSpPr>
          <p:nvPr/>
        </p:nvCxnSpPr>
        <p:spPr>
          <a:xfrm>
            <a:off x="2275606" y="3698108"/>
            <a:ext cx="0" cy="4707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D04B7D2E-8646-4F62-F442-792B6ECACFB9}"/>
              </a:ext>
            </a:extLst>
          </p:cNvPr>
          <p:cNvSpPr txBox="1">
            <a:spLocks/>
          </p:cNvSpPr>
          <p:nvPr/>
        </p:nvSpPr>
        <p:spPr>
          <a:xfrm>
            <a:off x="1038031" y="4073645"/>
            <a:ext cx="2066494" cy="756097"/>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400" b="1" kern="1200">
                <a:solidFill>
                  <a:schemeClr val="tx1">
                    <a:tint val="75000"/>
                  </a:schemeClr>
                </a:solidFill>
                <a:latin typeface="+mn-lt"/>
                <a:ea typeface="+mn-ea"/>
                <a:cs typeface="+mn-cs"/>
              </a:defRPr>
            </a:lvl1pPr>
            <a:lvl2pPr marL="360354" indent="0" algn="l" defTabSz="914400" rtl="0" eaLnBrk="1" latinLnBrk="0" hangingPunct="1">
              <a:buNone/>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a:solidFill>
                  <a:schemeClr val="bg1"/>
                </a:solidFill>
                <a:latin typeface="Albert Sans"/>
              </a:rPr>
              <a:t>Eligibility questions.</a:t>
            </a:r>
            <a:endParaRPr kumimoji="0" lang="en-US" sz="1600" b="0" i="0" u="none" strike="noStrike" kern="1200" cap="none" spc="0" normalizeH="0" baseline="0" noProof="0">
              <a:ln>
                <a:noFill/>
              </a:ln>
              <a:solidFill>
                <a:schemeClr val="bg1"/>
              </a:solidFill>
              <a:effectLst/>
              <a:uLnTx/>
              <a:uFillTx/>
              <a:latin typeface="Albert Sans"/>
              <a:ea typeface="+mn-ea"/>
              <a:cs typeface="+mn-cs"/>
            </a:endParaRPr>
          </a:p>
        </p:txBody>
      </p:sp>
      <p:sp>
        <p:nvSpPr>
          <p:cNvPr id="7" name="Content Placeholder 2">
            <a:extLst>
              <a:ext uri="{FF2B5EF4-FFF2-40B4-BE49-F238E27FC236}">
                <a16:creationId xmlns:a16="http://schemas.microsoft.com/office/drawing/2014/main" id="{BDD9D6E2-E9D6-138C-C1AA-FD060AD9FF8F}"/>
              </a:ext>
            </a:extLst>
          </p:cNvPr>
          <p:cNvSpPr txBox="1">
            <a:spLocks/>
          </p:cNvSpPr>
          <p:nvPr/>
        </p:nvSpPr>
        <p:spPr>
          <a:xfrm>
            <a:off x="1921130" y="3057866"/>
            <a:ext cx="2468479" cy="257015"/>
          </a:xfrm>
          <a:prstGeom prst="rect">
            <a:avLst/>
          </a:prstGeom>
        </p:spPr>
        <p:txBody>
          <a:bodyPr>
            <a:noAutofit/>
          </a:bodyPr>
          <a:lstStyle>
            <a:lvl1pPr marL="0" indent="0" algn="l" defTabSz="914377" rtl="0" eaLnBrk="1" latinLnBrk="0" hangingPunct="1">
              <a:lnSpc>
                <a:spcPct val="100000"/>
              </a:lnSpc>
              <a:spcBef>
                <a:spcPts val="1000"/>
              </a:spcBef>
              <a:buFont typeface="Arial" panose="020B0604020202020204" pitchFamily="34" charset="0"/>
              <a:buNone/>
              <a:defRPr sz="1200" b="0" kern="1200">
                <a:solidFill>
                  <a:schemeClr val="tx1"/>
                </a:solidFill>
                <a:latin typeface="+mn-lt"/>
                <a:ea typeface="+mn-ea"/>
                <a:cs typeface="+mn-cs"/>
              </a:defRPr>
            </a:lvl1pPr>
            <a:lvl2pPr marL="360354" indent="0" algn="l" defTabSz="914377"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84226" indent="-266693" algn="l" defTabSz="914377"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433477" indent="-266693" algn="l" defTabSz="914377"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4pPr>
            <a:lvl5pPr marL="1882728" indent="-266693" algn="l" defTabSz="914377"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schemeClr val="bg1"/>
                </a:solidFill>
                <a:effectLst/>
                <a:uLnTx/>
                <a:uFillTx/>
                <a:latin typeface="Albert Sans"/>
                <a:ea typeface="+mn-ea"/>
                <a:cs typeface="+mn-cs"/>
              </a:rPr>
              <a:t>Client creates account.</a:t>
            </a:r>
          </a:p>
        </p:txBody>
      </p:sp>
      <p:cxnSp>
        <p:nvCxnSpPr>
          <p:cNvPr id="8" name="Straight Connector 7">
            <a:extLst>
              <a:ext uri="{FF2B5EF4-FFF2-40B4-BE49-F238E27FC236}">
                <a16:creationId xmlns:a16="http://schemas.microsoft.com/office/drawing/2014/main" id="{9970D9F3-481D-36C6-4ADC-C33399382A03}"/>
              </a:ext>
            </a:extLst>
          </p:cNvPr>
          <p:cNvCxnSpPr>
            <a:cxnSpLocks/>
          </p:cNvCxnSpPr>
          <p:nvPr/>
        </p:nvCxnSpPr>
        <p:spPr>
          <a:xfrm>
            <a:off x="3027581" y="3430548"/>
            <a:ext cx="0" cy="25701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F85355B-7680-71CC-FD0F-3762D2CD6C69}"/>
              </a:ext>
            </a:extLst>
          </p:cNvPr>
          <p:cNvCxnSpPr>
            <a:cxnSpLocks/>
          </p:cNvCxnSpPr>
          <p:nvPr/>
        </p:nvCxnSpPr>
        <p:spPr>
          <a:xfrm>
            <a:off x="6377582" y="3712252"/>
            <a:ext cx="0" cy="45660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33F9A50-780B-B37F-E5AC-88C9CD54EEA2}"/>
              </a:ext>
            </a:extLst>
          </p:cNvPr>
          <p:cNvCxnSpPr>
            <a:cxnSpLocks/>
          </p:cNvCxnSpPr>
          <p:nvPr/>
        </p:nvCxnSpPr>
        <p:spPr>
          <a:xfrm>
            <a:off x="3647416" y="3711342"/>
            <a:ext cx="0" cy="47910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FD8EDE7-92BF-5EB2-6747-09010D09ED72}"/>
              </a:ext>
            </a:extLst>
          </p:cNvPr>
          <p:cNvCxnSpPr>
            <a:cxnSpLocks/>
          </p:cNvCxnSpPr>
          <p:nvPr/>
        </p:nvCxnSpPr>
        <p:spPr>
          <a:xfrm>
            <a:off x="8052169" y="3717905"/>
            <a:ext cx="0" cy="167451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3AE26AD5-46C4-0702-B9F6-3F05BA01B4E8}"/>
              </a:ext>
            </a:extLst>
          </p:cNvPr>
          <p:cNvSpPr txBox="1">
            <a:spLocks/>
          </p:cNvSpPr>
          <p:nvPr/>
        </p:nvSpPr>
        <p:spPr>
          <a:xfrm>
            <a:off x="7368806" y="5424230"/>
            <a:ext cx="2024270" cy="942615"/>
          </a:xfrm>
          <a:prstGeom prst="rect">
            <a:avLst/>
          </a:prstGeom>
        </p:spPr>
        <p:txBody>
          <a:bodyPr>
            <a:noAutofit/>
          </a:bodyPr>
          <a:lstStyle>
            <a:lvl1pPr marL="0" indent="0" algn="l" defTabSz="914377" rtl="0" eaLnBrk="1" latinLnBrk="0" hangingPunct="1">
              <a:lnSpc>
                <a:spcPct val="100000"/>
              </a:lnSpc>
              <a:spcBef>
                <a:spcPts val="1000"/>
              </a:spcBef>
              <a:buFont typeface="Arial" panose="020B0604020202020204" pitchFamily="34" charset="0"/>
              <a:buNone/>
              <a:defRPr sz="1200" b="0" kern="1200">
                <a:solidFill>
                  <a:schemeClr val="tx1"/>
                </a:solidFill>
                <a:latin typeface="+mn-lt"/>
                <a:ea typeface="+mn-ea"/>
                <a:cs typeface="+mn-cs"/>
              </a:defRPr>
            </a:lvl1pPr>
            <a:lvl2pPr marL="360354" indent="0" algn="l" defTabSz="914377"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84226" indent="-266693" algn="l" defTabSz="914377"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433477" indent="-266693" algn="l" defTabSz="914377"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4pPr>
            <a:lvl5pPr marL="1882728" indent="-266693" algn="l" defTabSz="914377"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chemeClr val="bg1"/>
                </a:solidFill>
                <a:effectLst/>
                <a:uLnTx/>
                <a:uFillTx/>
                <a:latin typeface="Albert Sans"/>
                <a:ea typeface="+mn-ea"/>
                <a:cs typeface="+mn-cs"/>
              </a:rPr>
              <a:t>We inform the client how we provide advice.</a:t>
            </a:r>
          </a:p>
        </p:txBody>
      </p:sp>
      <p:sp>
        <p:nvSpPr>
          <p:cNvPr id="17" name="Content Placeholder 2">
            <a:extLst>
              <a:ext uri="{FF2B5EF4-FFF2-40B4-BE49-F238E27FC236}">
                <a16:creationId xmlns:a16="http://schemas.microsoft.com/office/drawing/2014/main" id="{B1612A33-09C3-D88B-4B34-1CC402C7FF13}"/>
              </a:ext>
            </a:extLst>
          </p:cNvPr>
          <p:cNvSpPr txBox="1">
            <a:spLocks/>
          </p:cNvSpPr>
          <p:nvPr/>
        </p:nvSpPr>
        <p:spPr>
          <a:xfrm>
            <a:off x="5208806" y="4244730"/>
            <a:ext cx="2160000" cy="533397"/>
          </a:xfrm>
          <a:prstGeom prst="rect">
            <a:avLst/>
          </a:prstGeom>
        </p:spPr>
        <p:txBody>
          <a:bodyPr>
            <a:noAutofit/>
          </a:bodyPr>
          <a:lstStyle>
            <a:lvl1pPr marL="0" indent="0" algn="l" defTabSz="914377" rtl="0" eaLnBrk="1" latinLnBrk="0" hangingPunct="1">
              <a:lnSpc>
                <a:spcPct val="100000"/>
              </a:lnSpc>
              <a:spcBef>
                <a:spcPts val="1000"/>
              </a:spcBef>
              <a:buFont typeface="Arial" panose="020B0604020202020204" pitchFamily="34" charset="0"/>
              <a:buNone/>
              <a:defRPr sz="1400" b="1" kern="1200">
                <a:solidFill>
                  <a:schemeClr val="tx1"/>
                </a:solidFill>
                <a:latin typeface="+mn-lt"/>
                <a:ea typeface="+mn-ea"/>
                <a:cs typeface="+mn-cs"/>
              </a:defRPr>
            </a:lvl1pPr>
            <a:lvl2pPr marL="360354" indent="0" algn="l" defTabSz="914377"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84226" indent="-266693" algn="l" defTabSz="914377"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433477" indent="-266693" algn="l" defTabSz="914377"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4pPr>
            <a:lvl5pPr marL="1882728" indent="-266693" algn="l" defTabSz="914377"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600" b="1" i="0" u="none" strike="noStrike" kern="1200" cap="none" spc="0" normalizeH="0" baseline="0" noProof="0">
              <a:ln>
                <a:noFill/>
              </a:ln>
              <a:solidFill>
                <a:schemeClr val="bg1"/>
              </a:solidFill>
              <a:effectLst/>
              <a:uLnTx/>
              <a:uFillTx/>
              <a:latin typeface="Albert Sans"/>
              <a:ea typeface="+mn-ea"/>
              <a:cs typeface="+mn-cs"/>
            </a:endParaRPr>
          </a:p>
        </p:txBody>
      </p:sp>
      <p:grpSp>
        <p:nvGrpSpPr>
          <p:cNvPr id="18" name="Group 17">
            <a:extLst>
              <a:ext uri="{FF2B5EF4-FFF2-40B4-BE49-F238E27FC236}">
                <a16:creationId xmlns:a16="http://schemas.microsoft.com/office/drawing/2014/main" id="{40025939-1C98-5152-A783-5F47D0813D22}"/>
              </a:ext>
            </a:extLst>
          </p:cNvPr>
          <p:cNvGrpSpPr/>
          <p:nvPr/>
        </p:nvGrpSpPr>
        <p:grpSpPr>
          <a:xfrm>
            <a:off x="3164922" y="4197308"/>
            <a:ext cx="2051442" cy="1661087"/>
            <a:chOff x="4308843" y="4578432"/>
            <a:chExt cx="1935510" cy="822381"/>
          </a:xfrm>
        </p:grpSpPr>
        <p:sp>
          <p:nvSpPr>
            <p:cNvPr id="19" name="Content Placeholder 3">
              <a:extLst>
                <a:ext uri="{FF2B5EF4-FFF2-40B4-BE49-F238E27FC236}">
                  <a16:creationId xmlns:a16="http://schemas.microsoft.com/office/drawing/2014/main" id="{051326DF-8DE4-CA9B-9DBF-51B0650A411D}"/>
                </a:ext>
              </a:extLst>
            </p:cNvPr>
            <p:cNvSpPr txBox="1">
              <a:spLocks/>
            </p:cNvSpPr>
            <p:nvPr/>
          </p:nvSpPr>
          <p:spPr>
            <a:xfrm>
              <a:off x="4308843" y="4578432"/>
              <a:ext cx="1861194" cy="822381"/>
            </a:xfrm>
            <a:prstGeom prst="roundRect">
              <a:avLst/>
            </a:prstGeom>
            <a:solidFill>
              <a:srgbClr val="FFA70D"/>
            </a:solidFill>
            <a:ln w="28575">
              <a:solidFill>
                <a:sysClr val="windowText" lastClr="000000"/>
              </a:solidFill>
            </a:ln>
          </p:spPr>
          <p:txBody>
            <a:bodyPr vert="horz" lIns="180000" tIns="108000" rIns="180000" bIns="10800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27063" indent="-2667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2pPr>
              <a:lvl3pPr marL="984250" indent="-2667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1433513" indent="-2667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1882775" indent="-2667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schemeClr val="bg1"/>
                </a:solidFill>
                <a:effectLst/>
                <a:uLnTx/>
                <a:uFillTx/>
                <a:latin typeface="Albert Sans"/>
                <a:ea typeface="+mn-ea"/>
                <a:cs typeface="+mn-cs"/>
              </a:endParaRPr>
            </a:p>
          </p:txBody>
        </p:sp>
        <p:sp>
          <p:nvSpPr>
            <p:cNvPr id="20" name="Content Placeholder 2">
              <a:extLst>
                <a:ext uri="{FF2B5EF4-FFF2-40B4-BE49-F238E27FC236}">
                  <a16:creationId xmlns:a16="http://schemas.microsoft.com/office/drawing/2014/main" id="{2997F51E-355F-08AC-EC11-5816C6B3C9CE}"/>
                </a:ext>
              </a:extLst>
            </p:cNvPr>
            <p:cNvSpPr txBox="1">
              <a:spLocks/>
            </p:cNvSpPr>
            <p:nvPr/>
          </p:nvSpPr>
          <p:spPr>
            <a:xfrm>
              <a:off x="4383148" y="4649183"/>
              <a:ext cx="1861205" cy="661895"/>
            </a:xfrm>
            <a:prstGeom prst="roundRect">
              <a:avLst/>
            </a:prstGeom>
          </p:spPr>
          <p:txBody>
            <a:bodyPr anchor="ctr">
              <a:noAutofit/>
            </a:bodyPr>
            <a:lstStyle>
              <a:lvl1pPr marL="0" indent="0" algn="l" defTabSz="914377" rtl="0" eaLnBrk="1" latinLnBrk="0" hangingPunct="1">
                <a:lnSpc>
                  <a:spcPct val="100000"/>
                </a:lnSpc>
                <a:spcBef>
                  <a:spcPts val="1000"/>
                </a:spcBef>
                <a:buFont typeface="Arial" panose="020B0604020202020204" pitchFamily="34" charset="0"/>
                <a:buNone/>
                <a:defRPr sz="1200" b="0" kern="1200">
                  <a:solidFill>
                    <a:schemeClr val="bg1"/>
                  </a:solidFill>
                  <a:latin typeface="+mn-lt"/>
                  <a:ea typeface="+mn-ea"/>
                  <a:cs typeface="+mn-cs"/>
                </a:defRPr>
              </a:lvl1pPr>
              <a:lvl2pPr marL="360354" indent="0" algn="l" defTabSz="914377"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84226" indent="-266693" algn="l" defTabSz="914377"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433477" indent="-266693" algn="l" defTabSz="914377"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4pPr>
              <a:lvl5pPr marL="1882728" indent="-266693" algn="l" defTabSz="914377"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effectLst/>
                  <a:uLnTx/>
                  <a:uFillTx/>
                  <a:latin typeface="Albert Sans"/>
                  <a:ea typeface="+mn-ea"/>
                  <a:cs typeface="+mn-cs"/>
                </a:rPr>
                <a:t>Client provides their income, expenditure and completes our budget review.</a:t>
              </a:r>
              <a:endParaRPr kumimoji="0" lang="en-US" sz="1600" b="0" i="0" u="none" strike="noStrike" kern="1200" cap="none" spc="0" normalizeH="0" baseline="0" noProof="0" dirty="0">
                <a:ln>
                  <a:noFill/>
                </a:ln>
                <a:effectLst/>
                <a:uLnTx/>
                <a:uFillTx/>
                <a:latin typeface="Albert Sans"/>
                <a:ea typeface="+mn-ea"/>
                <a:cs typeface="+mn-cs"/>
              </a:endParaRPr>
            </a:p>
          </p:txBody>
        </p:sp>
      </p:grpSp>
      <p:sp>
        <p:nvSpPr>
          <p:cNvPr id="21" name="Title 1">
            <a:extLst>
              <a:ext uri="{FF2B5EF4-FFF2-40B4-BE49-F238E27FC236}">
                <a16:creationId xmlns:a16="http://schemas.microsoft.com/office/drawing/2014/main" id="{1CDFCD5D-B857-9340-7618-628A564B3FC4}"/>
              </a:ext>
            </a:extLst>
          </p:cNvPr>
          <p:cNvSpPr txBox="1">
            <a:spLocks/>
          </p:cNvSpPr>
          <p:nvPr/>
        </p:nvSpPr>
        <p:spPr>
          <a:xfrm>
            <a:off x="325886" y="689767"/>
            <a:ext cx="8460066" cy="760602"/>
          </a:xfrm>
          <a:prstGeom prst="rect">
            <a:avLst/>
          </a:prstGeom>
        </p:spPr>
        <p:txBody>
          <a:bodyPr anchor="ctr">
            <a:noAutofit/>
          </a:bodyPr>
          <a:lstStyle>
            <a:lvl1pPr algn="l" defTabSz="914377" rtl="0" eaLnBrk="1" latinLnBrk="0" hangingPunct="1">
              <a:lnSpc>
                <a:spcPts val="2000"/>
              </a:lnSpc>
              <a:spcBef>
                <a:spcPct val="0"/>
              </a:spcBef>
              <a:buNone/>
              <a:defRPr sz="2000" kern="1200">
                <a:solidFill>
                  <a:schemeClr val="tx1"/>
                </a:solidFill>
                <a:latin typeface="+mj-lt"/>
                <a:ea typeface="+mj-ea"/>
                <a:cs typeface="+mj-cs"/>
              </a:defRPr>
            </a:lvl1pPr>
          </a:lstStyle>
          <a:p>
            <a:pPr marL="0" marR="0" lvl="0" indent="0" algn="l" defTabSz="914377" rtl="0" eaLnBrk="1" fontAlgn="auto" latinLnBrk="0" hangingPunct="1">
              <a:lnSpc>
                <a:spcPts val="2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Degular"/>
                <a:ea typeface="+mj-ea"/>
                <a:cs typeface="+mj-cs"/>
              </a:rPr>
              <a:t>Referral to solution client journey</a:t>
            </a:r>
            <a:endParaRPr kumimoji="0" lang="en-GB" sz="4000" b="0" i="0" u="none" strike="noStrike" kern="1200" cap="none" spc="0" normalizeH="0" baseline="0" noProof="0" dirty="0">
              <a:ln>
                <a:noFill/>
              </a:ln>
              <a:solidFill>
                <a:schemeClr val="bg1"/>
              </a:solidFill>
              <a:effectLst/>
              <a:uLnTx/>
              <a:uFillTx/>
              <a:latin typeface="Degular"/>
              <a:ea typeface="+mj-ea"/>
              <a:cs typeface="+mj-cs"/>
            </a:endParaRPr>
          </a:p>
        </p:txBody>
      </p:sp>
      <p:cxnSp>
        <p:nvCxnSpPr>
          <p:cNvPr id="23" name="Straight Connector 22">
            <a:extLst>
              <a:ext uri="{FF2B5EF4-FFF2-40B4-BE49-F238E27FC236}">
                <a16:creationId xmlns:a16="http://schemas.microsoft.com/office/drawing/2014/main" id="{1EC256A4-5502-00AB-4109-492828225A76}"/>
              </a:ext>
            </a:extLst>
          </p:cNvPr>
          <p:cNvCxnSpPr>
            <a:cxnSpLocks/>
          </p:cNvCxnSpPr>
          <p:nvPr/>
        </p:nvCxnSpPr>
        <p:spPr>
          <a:xfrm>
            <a:off x="4750398" y="2793785"/>
            <a:ext cx="0" cy="91755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668FE629-5F35-FBC5-B408-435BC0D30BAF}"/>
              </a:ext>
            </a:extLst>
          </p:cNvPr>
          <p:cNvSpPr txBox="1">
            <a:spLocks/>
          </p:cNvSpPr>
          <p:nvPr/>
        </p:nvSpPr>
        <p:spPr>
          <a:xfrm>
            <a:off x="3781528" y="1573178"/>
            <a:ext cx="2366920" cy="1196828"/>
          </a:xfrm>
          <a:prstGeom prst="rect">
            <a:avLst/>
          </a:prstGeom>
        </p:spPr>
        <p:txBody>
          <a:bodyPr>
            <a:noAutofit/>
          </a:bodyPr>
          <a:lstStyle>
            <a:lvl1pPr marL="0" indent="0" algn="l" defTabSz="914377" rtl="0" eaLnBrk="1" latinLnBrk="0" hangingPunct="1">
              <a:lnSpc>
                <a:spcPct val="100000"/>
              </a:lnSpc>
              <a:spcBef>
                <a:spcPts val="1000"/>
              </a:spcBef>
              <a:buFont typeface="Arial" panose="020B0604020202020204" pitchFamily="34" charset="0"/>
              <a:buNone/>
              <a:defRPr sz="1200" b="0" kern="1200">
                <a:solidFill>
                  <a:schemeClr val="tx1"/>
                </a:solidFill>
                <a:latin typeface="+mn-lt"/>
                <a:ea typeface="+mn-ea"/>
                <a:cs typeface="+mn-cs"/>
              </a:defRPr>
            </a:lvl1pPr>
            <a:lvl2pPr marL="360354" indent="0" algn="l" defTabSz="914377"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84226" indent="-266693" algn="l" defTabSz="914377"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433477" indent="-266693" algn="l" defTabSz="914377"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4pPr>
            <a:lvl5pPr marL="1882728" indent="-266693" algn="l" defTabSz="914377"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chemeClr val="bg1"/>
                </a:solidFill>
                <a:effectLst/>
                <a:uLnTx/>
                <a:uFillTx/>
                <a:latin typeface="Albert Sans"/>
                <a:ea typeface="+mn-ea"/>
                <a:cs typeface="+mn-cs"/>
              </a:rPr>
              <a:t>Client can call, use online chat, pause and resume the online journey at anytime.</a:t>
            </a:r>
          </a:p>
        </p:txBody>
      </p:sp>
      <p:sp>
        <p:nvSpPr>
          <p:cNvPr id="25" name="TextBox 24">
            <a:extLst>
              <a:ext uri="{FF2B5EF4-FFF2-40B4-BE49-F238E27FC236}">
                <a16:creationId xmlns:a16="http://schemas.microsoft.com/office/drawing/2014/main" id="{E08E26E5-EB9C-1E40-0642-1412A4730B65}"/>
              </a:ext>
            </a:extLst>
          </p:cNvPr>
          <p:cNvSpPr txBox="1"/>
          <p:nvPr/>
        </p:nvSpPr>
        <p:spPr>
          <a:xfrm>
            <a:off x="5641978" y="4327776"/>
            <a:ext cx="1679844" cy="1077218"/>
          </a:xfrm>
          <a:prstGeom prst="rect">
            <a:avLst/>
          </a:prstGeom>
          <a:noFill/>
        </p:spPr>
        <p:txBody>
          <a:bodyPr wrap="square">
            <a:spAutoFit/>
          </a:bodyPr>
          <a:lstStyle/>
          <a:p>
            <a:pPr marL="0" marR="0" lvl="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chemeClr val="bg1"/>
                </a:solidFill>
                <a:effectLst/>
                <a:uLnTx/>
                <a:uFillTx/>
                <a:latin typeface="Albert Sans"/>
                <a:ea typeface="+mn-ea"/>
                <a:cs typeface="+mn-cs"/>
              </a:rPr>
              <a:t>Client tells us about their assets &amp; items of value.</a:t>
            </a:r>
          </a:p>
        </p:txBody>
      </p:sp>
      <p:cxnSp>
        <p:nvCxnSpPr>
          <p:cNvPr id="26" name="Straight Connector 25">
            <a:extLst>
              <a:ext uri="{FF2B5EF4-FFF2-40B4-BE49-F238E27FC236}">
                <a16:creationId xmlns:a16="http://schemas.microsoft.com/office/drawing/2014/main" id="{D2CA3389-D142-1E42-033B-767EE7D2D366}"/>
              </a:ext>
            </a:extLst>
          </p:cNvPr>
          <p:cNvCxnSpPr>
            <a:cxnSpLocks/>
          </p:cNvCxnSpPr>
          <p:nvPr/>
        </p:nvCxnSpPr>
        <p:spPr>
          <a:xfrm>
            <a:off x="7115389" y="3252688"/>
            <a:ext cx="0" cy="4658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Content Placeholder 2">
            <a:extLst>
              <a:ext uri="{FF2B5EF4-FFF2-40B4-BE49-F238E27FC236}">
                <a16:creationId xmlns:a16="http://schemas.microsoft.com/office/drawing/2014/main" id="{F5BEDFE6-4FE0-8C9F-817E-AC6A15888978}"/>
              </a:ext>
            </a:extLst>
          </p:cNvPr>
          <p:cNvSpPr txBox="1">
            <a:spLocks/>
          </p:cNvSpPr>
          <p:nvPr/>
        </p:nvSpPr>
        <p:spPr>
          <a:xfrm>
            <a:off x="8785952" y="1676389"/>
            <a:ext cx="2934923" cy="942615"/>
          </a:xfrm>
          <a:prstGeom prst="rect">
            <a:avLst/>
          </a:prstGeom>
        </p:spPr>
        <p:txBody>
          <a:bodyPr>
            <a:noAutofit/>
          </a:bodyPr>
          <a:lstStyle>
            <a:lvl1pPr marL="0" indent="0" algn="l" defTabSz="914377" rtl="0" eaLnBrk="1" latinLnBrk="0" hangingPunct="1">
              <a:lnSpc>
                <a:spcPct val="100000"/>
              </a:lnSpc>
              <a:spcBef>
                <a:spcPts val="1000"/>
              </a:spcBef>
              <a:buFont typeface="Arial" panose="020B0604020202020204" pitchFamily="34" charset="0"/>
              <a:buNone/>
              <a:defRPr sz="1200" b="0" kern="1200">
                <a:solidFill>
                  <a:schemeClr val="tx1"/>
                </a:solidFill>
                <a:latin typeface="+mn-lt"/>
                <a:ea typeface="+mn-ea"/>
                <a:cs typeface="+mn-cs"/>
              </a:defRPr>
            </a:lvl1pPr>
            <a:lvl2pPr marL="360354" indent="0" algn="l" defTabSz="914377"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84226" indent="-266693" algn="l" defTabSz="914377"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433477" indent="-266693" algn="l" defTabSz="914377"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4pPr>
            <a:lvl5pPr marL="1882728" indent="-266693" algn="l" defTabSz="914377"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chemeClr val="bg1"/>
                </a:solidFill>
                <a:effectLst/>
                <a:uLnTx/>
                <a:uFillTx/>
                <a:latin typeface="Albert Sans"/>
                <a:ea typeface="+mn-ea"/>
                <a:cs typeface="+mn-cs"/>
              </a:rPr>
              <a:t>Client is presented with a recommended solution and any others they meet the criteria for.</a:t>
            </a:r>
          </a:p>
        </p:txBody>
      </p:sp>
      <p:cxnSp>
        <p:nvCxnSpPr>
          <p:cNvPr id="28" name="Straight Connector 27">
            <a:extLst>
              <a:ext uri="{FF2B5EF4-FFF2-40B4-BE49-F238E27FC236}">
                <a16:creationId xmlns:a16="http://schemas.microsoft.com/office/drawing/2014/main" id="{26BD79AA-718E-0DCD-BFC6-ECF247413A97}"/>
              </a:ext>
            </a:extLst>
          </p:cNvPr>
          <p:cNvCxnSpPr>
            <a:cxnSpLocks/>
          </p:cNvCxnSpPr>
          <p:nvPr/>
        </p:nvCxnSpPr>
        <p:spPr>
          <a:xfrm>
            <a:off x="9749731" y="2766602"/>
            <a:ext cx="0" cy="95130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EA9562DB-64AE-B0C0-AC94-F0DCC59C1FB3}"/>
              </a:ext>
            </a:extLst>
          </p:cNvPr>
          <p:cNvGrpSpPr/>
          <p:nvPr/>
        </p:nvGrpSpPr>
        <p:grpSpPr>
          <a:xfrm>
            <a:off x="9078298" y="4109530"/>
            <a:ext cx="2642577" cy="1314700"/>
            <a:chOff x="4298615" y="4578431"/>
            <a:chExt cx="1703118" cy="822381"/>
          </a:xfrm>
        </p:grpSpPr>
        <p:sp>
          <p:nvSpPr>
            <p:cNvPr id="30" name="Content Placeholder 3">
              <a:extLst>
                <a:ext uri="{FF2B5EF4-FFF2-40B4-BE49-F238E27FC236}">
                  <a16:creationId xmlns:a16="http://schemas.microsoft.com/office/drawing/2014/main" id="{A7D0169B-A176-27DF-A8FC-AA6BBAAB5A04}"/>
                </a:ext>
              </a:extLst>
            </p:cNvPr>
            <p:cNvSpPr txBox="1">
              <a:spLocks/>
            </p:cNvSpPr>
            <p:nvPr/>
          </p:nvSpPr>
          <p:spPr>
            <a:xfrm>
              <a:off x="4298615" y="4578431"/>
              <a:ext cx="1703118" cy="822381"/>
            </a:xfrm>
            <a:prstGeom prst="roundRect">
              <a:avLst/>
            </a:prstGeom>
            <a:solidFill>
              <a:schemeClr val="accent5"/>
            </a:solidFill>
            <a:ln w="28575">
              <a:solidFill>
                <a:sysClr val="windowText" lastClr="000000"/>
              </a:solidFill>
            </a:ln>
          </p:spPr>
          <p:txBody>
            <a:bodyPr vert="horz" lIns="180000" tIns="108000" rIns="180000" bIns="10800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27063" indent="-2667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2pPr>
              <a:lvl3pPr marL="984250" indent="-2667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3pPr>
              <a:lvl4pPr marL="1433513" indent="-2667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4pPr>
              <a:lvl5pPr marL="1882775" indent="-266700" algn="l" defTabSz="914400" rtl="0" eaLnBrk="1" latinLnBrk="0" hangingPunct="1">
                <a:lnSpc>
                  <a:spcPct val="10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schemeClr val="bg1"/>
                </a:solidFill>
                <a:effectLst/>
                <a:uLnTx/>
                <a:uFillTx/>
                <a:latin typeface="Albert Sans"/>
                <a:ea typeface="+mn-ea"/>
                <a:cs typeface="+mn-cs"/>
              </a:endParaRPr>
            </a:p>
          </p:txBody>
        </p:sp>
        <p:sp>
          <p:nvSpPr>
            <p:cNvPr id="31" name="Content Placeholder 2">
              <a:extLst>
                <a:ext uri="{FF2B5EF4-FFF2-40B4-BE49-F238E27FC236}">
                  <a16:creationId xmlns:a16="http://schemas.microsoft.com/office/drawing/2014/main" id="{A8551BCA-3F23-EC78-0AB8-2C063E1F7FA2}"/>
                </a:ext>
              </a:extLst>
            </p:cNvPr>
            <p:cNvSpPr txBox="1">
              <a:spLocks/>
            </p:cNvSpPr>
            <p:nvPr/>
          </p:nvSpPr>
          <p:spPr>
            <a:xfrm>
              <a:off x="4390802" y="4648414"/>
              <a:ext cx="1562645" cy="670700"/>
            </a:xfrm>
            <a:prstGeom prst="rect">
              <a:avLst/>
            </a:prstGeom>
          </p:spPr>
          <p:txBody>
            <a:bodyPr anchor="ctr">
              <a:noAutofit/>
            </a:bodyPr>
            <a:lstStyle>
              <a:lvl1pPr marL="0" indent="0" algn="l" defTabSz="914377" rtl="0" eaLnBrk="1" latinLnBrk="0" hangingPunct="1">
                <a:lnSpc>
                  <a:spcPct val="100000"/>
                </a:lnSpc>
                <a:spcBef>
                  <a:spcPts val="1000"/>
                </a:spcBef>
                <a:buFont typeface="Arial" panose="020B0604020202020204" pitchFamily="34" charset="0"/>
                <a:buNone/>
                <a:defRPr sz="1200" b="0" kern="1200">
                  <a:solidFill>
                    <a:schemeClr val="bg1"/>
                  </a:solidFill>
                  <a:latin typeface="+mn-lt"/>
                  <a:ea typeface="+mn-ea"/>
                  <a:cs typeface="+mn-cs"/>
                </a:defRPr>
              </a:lvl1pPr>
              <a:lvl2pPr marL="360354" indent="0" algn="l" defTabSz="914377"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84226" indent="-266693" algn="l" defTabSz="914377"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433477" indent="-266693" algn="l" defTabSz="914377"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4pPr>
              <a:lvl5pPr marL="1882728" indent="-266693" algn="l" defTabSz="914377"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effectLst/>
                  <a:uLnTx/>
                  <a:uFillTx/>
                  <a:latin typeface="Albert Sans"/>
                  <a:ea typeface="+mn-ea"/>
                  <a:cs typeface="+mn-cs"/>
                </a:rPr>
                <a:t>We issue a Personal Action Plan with our recommendations and their next steps.</a:t>
              </a:r>
              <a:endParaRPr kumimoji="0" lang="en-US" sz="1600" b="0" i="0" u="none" strike="noStrike" kern="1200" cap="none" spc="0" normalizeH="0" baseline="0" noProof="0">
                <a:ln>
                  <a:noFill/>
                </a:ln>
                <a:effectLst/>
                <a:uLnTx/>
                <a:uFillTx/>
                <a:latin typeface="Albert Sans"/>
                <a:ea typeface="+mn-ea"/>
                <a:cs typeface="+mn-cs"/>
              </a:endParaRPr>
            </a:p>
          </p:txBody>
        </p:sp>
      </p:grpSp>
      <p:cxnSp>
        <p:nvCxnSpPr>
          <p:cNvPr id="32" name="Straight Connector 31">
            <a:extLst>
              <a:ext uri="{FF2B5EF4-FFF2-40B4-BE49-F238E27FC236}">
                <a16:creationId xmlns:a16="http://schemas.microsoft.com/office/drawing/2014/main" id="{B235367C-15FC-BEDD-15A3-718D74191136}"/>
              </a:ext>
            </a:extLst>
          </p:cNvPr>
          <p:cNvCxnSpPr>
            <a:cxnSpLocks/>
          </p:cNvCxnSpPr>
          <p:nvPr/>
        </p:nvCxnSpPr>
        <p:spPr>
          <a:xfrm>
            <a:off x="10028464" y="3718553"/>
            <a:ext cx="0" cy="34266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Content Placeholder 2">
            <a:extLst>
              <a:ext uri="{FF2B5EF4-FFF2-40B4-BE49-F238E27FC236}">
                <a16:creationId xmlns:a16="http://schemas.microsoft.com/office/drawing/2014/main" id="{56F47D54-55BF-39B0-F32D-2270A9ECD3CB}"/>
              </a:ext>
            </a:extLst>
          </p:cNvPr>
          <p:cNvSpPr txBox="1">
            <a:spLocks/>
          </p:cNvSpPr>
          <p:nvPr/>
        </p:nvSpPr>
        <p:spPr>
          <a:xfrm>
            <a:off x="6379140" y="1949525"/>
            <a:ext cx="2268973" cy="942615"/>
          </a:xfrm>
          <a:prstGeom prst="rect">
            <a:avLst/>
          </a:prstGeom>
        </p:spPr>
        <p:txBody>
          <a:bodyPr>
            <a:noAutofit/>
          </a:bodyPr>
          <a:lstStyle>
            <a:lvl1pPr marL="0" indent="0" algn="l" defTabSz="914377" rtl="0" eaLnBrk="1" latinLnBrk="0" hangingPunct="1">
              <a:lnSpc>
                <a:spcPct val="100000"/>
              </a:lnSpc>
              <a:spcBef>
                <a:spcPts val="1000"/>
              </a:spcBef>
              <a:buFont typeface="Arial" panose="020B0604020202020204" pitchFamily="34" charset="0"/>
              <a:buNone/>
              <a:defRPr sz="1200" b="0" kern="1200">
                <a:solidFill>
                  <a:schemeClr val="tx1"/>
                </a:solidFill>
                <a:latin typeface="+mn-lt"/>
                <a:ea typeface="+mn-ea"/>
                <a:cs typeface="+mn-cs"/>
              </a:defRPr>
            </a:lvl1pPr>
            <a:lvl2pPr marL="360354" indent="0" algn="l" defTabSz="914377"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84226" indent="-266693" algn="l" defTabSz="914377"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433477" indent="-266693" algn="l" defTabSz="914377"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4pPr>
            <a:lvl5pPr marL="1882728" indent="-266693" algn="l" defTabSz="914377"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chemeClr val="bg1"/>
                </a:solidFill>
                <a:effectLst/>
                <a:uLnTx/>
                <a:uFillTx/>
                <a:latin typeface="Albert Sans"/>
                <a:ea typeface="+mn-ea"/>
                <a:cs typeface="+mn-cs"/>
              </a:rPr>
              <a:t>We assess affordability, and allocate debts – prioritising housing and council debts </a:t>
            </a:r>
          </a:p>
        </p:txBody>
      </p:sp>
    </p:spTree>
    <p:extLst>
      <p:ext uri="{BB962C8B-B14F-4D97-AF65-F5344CB8AC3E}">
        <p14:creationId xmlns:p14="http://schemas.microsoft.com/office/powerpoint/2010/main" val="3885099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2FCD8-CB7C-2D5E-60C4-033BB8BA9609}"/>
              </a:ext>
            </a:extLst>
          </p:cNvPr>
          <p:cNvSpPr>
            <a:spLocks noGrp="1"/>
          </p:cNvSpPr>
          <p:nvPr>
            <p:ph type="title"/>
          </p:nvPr>
        </p:nvSpPr>
        <p:spPr>
          <a:xfrm>
            <a:off x="704562" y="125640"/>
            <a:ext cx="10515600" cy="1325563"/>
          </a:xfrm>
        </p:spPr>
        <p:txBody>
          <a:bodyPr/>
          <a:lstStyle/>
          <a:p>
            <a:r>
              <a:rPr lang="en-GB" dirty="0">
                <a:solidFill>
                  <a:schemeClr val="tx2"/>
                </a:solidFill>
                <a:latin typeface="Degular" panose="020B0804050503060204" pitchFamily="34" charset="0"/>
              </a:rPr>
              <a:t>The resident journey</a:t>
            </a:r>
          </a:p>
        </p:txBody>
      </p:sp>
      <p:pic>
        <p:nvPicPr>
          <p:cNvPr id="3" name="Picture 2">
            <a:extLst>
              <a:ext uri="{FF2B5EF4-FFF2-40B4-BE49-F238E27FC236}">
                <a16:creationId xmlns:a16="http://schemas.microsoft.com/office/drawing/2014/main" id="{E05EC2B2-99C5-040E-1443-3AA4AE5282B7}"/>
              </a:ext>
            </a:extLst>
          </p:cNvPr>
          <p:cNvPicPr>
            <a:picLocks noChangeAspect="1"/>
          </p:cNvPicPr>
          <p:nvPr/>
        </p:nvPicPr>
        <p:blipFill>
          <a:blip r:embed="rId2"/>
          <a:stretch>
            <a:fillRect/>
          </a:stretch>
        </p:blipFill>
        <p:spPr>
          <a:xfrm>
            <a:off x="4607238" y="1278340"/>
            <a:ext cx="2977524" cy="5225655"/>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7548D6BB-9306-F778-9059-27C105965ADD}"/>
              </a:ext>
            </a:extLst>
          </p:cNvPr>
          <p:cNvPicPr>
            <a:picLocks noChangeAspect="1"/>
          </p:cNvPicPr>
          <p:nvPr/>
        </p:nvPicPr>
        <p:blipFill>
          <a:blip r:embed="rId3"/>
          <a:srcRect b="2607"/>
          <a:stretch/>
        </p:blipFill>
        <p:spPr>
          <a:xfrm>
            <a:off x="8272613" y="1278340"/>
            <a:ext cx="2947549" cy="5225655"/>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8E186F77-82DC-A23D-ED72-BFB75F3A03CC}"/>
              </a:ext>
            </a:extLst>
          </p:cNvPr>
          <p:cNvPicPr>
            <a:picLocks noChangeAspect="1"/>
          </p:cNvPicPr>
          <p:nvPr/>
        </p:nvPicPr>
        <p:blipFill>
          <a:blip r:embed="rId4"/>
          <a:stretch>
            <a:fillRect/>
          </a:stretch>
        </p:blipFill>
        <p:spPr>
          <a:xfrm>
            <a:off x="1107792" y="1278104"/>
            <a:ext cx="2817657" cy="520567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4813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Headline Figures</a:t>
            </a:r>
          </a:p>
        </p:txBody>
      </p:sp>
      <p:pic>
        <p:nvPicPr>
          <p:cNvPr id="7" name="Picture 6">
            <a:extLst>
              <a:ext uri="{FF2B5EF4-FFF2-40B4-BE49-F238E27FC236}">
                <a16:creationId xmlns:a16="http://schemas.microsoft.com/office/drawing/2014/main" id="{55C822E9-DC98-1DD8-2B78-7E6EF9A3F099}"/>
              </a:ext>
            </a:extLst>
          </p:cNvPr>
          <p:cNvPicPr>
            <a:picLocks noChangeAspect="1"/>
          </p:cNvPicPr>
          <p:nvPr/>
        </p:nvPicPr>
        <p:blipFill>
          <a:blip r:embed="rId3"/>
          <a:stretch>
            <a:fillRect/>
          </a:stretch>
        </p:blipFill>
        <p:spPr>
          <a:xfrm>
            <a:off x="0" y="2433"/>
            <a:ext cx="12192000" cy="685313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8">
            <a:extLst>
              <a:ext uri="{FF2B5EF4-FFF2-40B4-BE49-F238E27FC236}">
                <a16:creationId xmlns:a16="http://schemas.microsoft.com/office/drawing/2014/main" id="{3277A7BA-383E-79F0-6546-2B9942A7CB3C}"/>
              </a:ext>
            </a:extLst>
          </p:cNvPr>
          <p:cNvSpPr/>
          <p:nvPr/>
        </p:nvSpPr>
        <p:spPr>
          <a:xfrm>
            <a:off x="-4763" y="0"/>
            <a:ext cx="5169596" cy="6858000"/>
          </a:xfrm>
          <a:prstGeom prst="roundRect">
            <a:avLst>
              <a:gd name="adj" fmla="val 0"/>
            </a:avLst>
          </a:prstGeom>
          <a:solidFill>
            <a:schemeClr val="tx2"/>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3" name="Text Placeholder 8">
            <a:extLst>
              <a:ext uri="{FF2B5EF4-FFF2-40B4-BE49-F238E27FC236}">
                <a16:creationId xmlns:a16="http://schemas.microsoft.com/office/drawing/2014/main" id="{539F5F5F-131B-D140-2F6B-D7295757C1DF}"/>
              </a:ext>
            </a:extLst>
          </p:cNvPr>
          <p:cNvSpPr txBox="1">
            <a:spLocks/>
          </p:cNvSpPr>
          <p:nvPr/>
        </p:nvSpPr>
        <p:spPr>
          <a:xfrm>
            <a:off x="240104" y="353300"/>
            <a:ext cx="3568700" cy="735012"/>
          </a:xfrm>
          <a:prstGeom prst="rect">
            <a:avLst/>
          </a:prstGeom>
        </p:spPr>
        <p:txBody>
          <a:bodyPr/>
          <a:lstStyle>
            <a:lvl1pPr marL="0" indent="0" algn="l" defTabSz="685749" rtl="0" eaLnBrk="1" latinLnBrk="0" hangingPunct="1">
              <a:lnSpc>
                <a:spcPct val="100000"/>
              </a:lnSpc>
              <a:spcBef>
                <a:spcPts val="750"/>
              </a:spcBef>
              <a:buFont typeface="Arial" panose="020B0604020202020204" pitchFamily="34" charset="0"/>
              <a:buNone/>
              <a:defRPr sz="2100" kern="1200">
                <a:solidFill>
                  <a:schemeClr val="tx1"/>
                </a:solidFill>
                <a:latin typeface="+mn-lt"/>
                <a:ea typeface="+mn-ea"/>
                <a:cs typeface="+mn-cs"/>
              </a:defRPr>
            </a:lvl1pPr>
            <a:lvl2pPr marL="470261" indent="-200010" algn="l" defTabSz="685749" rtl="0" eaLnBrk="1" latinLnBrk="0" hangingPunct="1">
              <a:lnSpc>
                <a:spcPct val="100000"/>
              </a:lnSpc>
              <a:spcBef>
                <a:spcPts val="375"/>
              </a:spcBef>
              <a:buFont typeface="Arial" panose="020B0604020202020204" pitchFamily="34" charset="0"/>
              <a:buChar char="•"/>
              <a:defRPr sz="1500" kern="1200">
                <a:solidFill>
                  <a:schemeClr val="tx1"/>
                </a:solidFill>
                <a:latin typeface="+mn-lt"/>
                <a:ea typeface="+mn-ea"/>
                <a:cs typeface="+mn-cs"/>
              </a:defRPr>
            </a:lvl2pPr>
            <a:lvl3pPr marL="738134" indent="-200010" algn="l" defTabSz="685749" rtl="0" eaLnBrk="1" latinLnBrk="0" hangingPunct="1">
              <a:lnSpc>
                <a:spcPct val="100000"/>
              </a:lnSpc>
              <a:spcBef>
                <a:spcPts val="375"/>
              </a:spcBef>
              <a:buFont typeface="Arial" panose="020B0604020202020204" pitchFamily="34" charset="0"/>
              <a:buChar char="•"/>
              <a:defRPr sz="1500" kern="1200">
                <a:solidFill>
                  <a:schemeClr val="tx1"/>
                </a:solidFill>
                <a:latin typeface="+mn-lt"/>
                <a:ea typeface="+mn-ea"/>
                <a:cs typeface="+mn-cs"/>
              </a:defRPr>
            </a:lvl3pPr>
            <a:lvl4pPr marL="1075054" indent="-200010" algn="l" defTabSz="685749" rtl="0" eaLnBrk="1" latinLnBrk="0" hangingPunct="1">
              <a:lnSpc>
                <a:spcPct val="100000"/>
              </a:lnSpc>
              <a:spcBef>
                <a:spcPts val="375"/>
              </a:spcBef>
              <a:buFont typeface="Arial" panose="020B0604020202020204" pitchFamily="34" charset="0"/>
              <a:buChar char="•"/>
              <a:defRPr sz="1500" kern="1200">
                <a:solidFill>
                  <a:schemeClr val="tx1"/>
                </a:solidFill>
                <a:latin typeface="+mn-lt"/>
                <a:ea typeface="+mn-ea"/>
                <a:cs typeface="+mn-cs"/>
              </a:defRPr>
            </a:lvl4pPr>
            <a:lvl5pPr marL="1411976" indent="-200010" algn="l" defTabSz="685749" rtl="0" eaLnBrk="1" latinLnBrk="0" hangingPunct="1">
              <a:lnSpc>
                <a:spcPct val="10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defRPr/>
            </a:pPr>
            <a:r>
              <a:rPr lang="en-GB" sz="4000" dirty="0">
                <a:solidFill>
                  <a:schemeClr val="bg1"/>
                </a:solidFill>
                <a:latin typeface="+mj-lt"/>
              </a:rPr>
              <a:t>Who we are…</a:t>
            </a:r>
          </a:p>
        </p:txBody>
      </p:sp>
      <p:sp>
        <p:nvSpPr>
          <p:cNvPr id="4" name="TextBox 7">
            <a:extLst>
              <a:ext uri="{FF2B5EF4-FFF2-40B4-BE49-F238E27FC236}">
                <a16:creationId xmlns:a16="http://schemas.microsoft.com/office/drawing/2014/main" id="{E95C5DAD-BC89-4530-E12F-63D3EFD5D567}"/>
              </a:ext>
            </a:extLst>
          </p:cNvPr>
          <p:cNvSpPr txBox="1">
            <a:spLocks noChangeArrowheads="1"/>
          </p:cNvSpPr>
          <p:nvPr/>
        </p:nvSpPr>
        <p:spPr bwMode="auto">
          <a:xfrm>
            <a:off x="1154808" y="1411605"/>
            <a:ext cx="40100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20700">
              <a:defRPr>
                <a:solidFill>
                  <a:schemeClr val="tx1"/>
                </a:solidFill>
                <a:latin typeface="Albert Sans" pitchFamily="2" charset="0"/>
              </a:defRPr>
            </a:lvl1pPr>
            <a:lvl2pPr marL="742950" indent="-285750" defTabSz="520700">
              <a:defRPr>
                <a:solidFill>
                  <a:schemeClr val="tx1"/>
                </a:solidFill>
                <a:latin typeface="Albert Sans" pitchFamily="2" charset="0"/>
              </a:defRPr>
            </a:lvl2pPr>
            <a:lvl3pPr marL="1143000" indent="-228600" defTabSz="520700">
              <a:defRPr>
                <a:solidFill>
                  <a:schemeClr val="tx1"/>
                </a:solidFill>
                <a:latin typeface="Albert Sans" pitchFamily="2" charset="0"/>
              </a:defRPr>
            </a:lvl3pPr>
            <a:lvl4pPr marL="1600200" indent="-228600" defTabSz="520700">
              <a:defRPr>
                <a:solidFill>
                  <a:schemeClr val="tx1"/>
                </a:solidFill>
                <a:latin typeface="Albert Sans" pitchFamily="2" charset="0"/>
              </a:defRPr>
            </a:lvl4pPr>
            <a:lvl5pPr marL="2057400" indent="-228600" defTabSz="520700">
              <a:defRPr>
                <a:solidFill>
                  <a:schemeClr val="tx1"/>
                </a:solidFill>
                <a:latin typeface="Albert Sans" pitchFamily="2" charset="0"/>
              </a:defRPr>
            </a:lvl5pPr>
            <a:lvl6pPr marL="2514600" indent="-228600" defTabSz="520700" eaLnBrk="0" fontAlgn="base" hangingPunct="0">
              <a:spcBef>
                <a:spcPct val="0"/>
              </a:spcBef>
              <a:spcAft>
                <a:spcPct val="0"/>
              </a:spcAft>
              <a:defRPr>
                <a:solidFill>
                  <a:schemeClr val="tx1"/>
                </a:solidFill>
                <a:latin typeface="Albert Sans" pitchFamily="2" charset="0"/>
              </a:defRPr>
            </a:lvl6pPr>
            <a:lvl7pPr marL="2971800" indent="-228600" defTabSz="520700" eaLnBrk="0" fontAlgn="base" hangingPunct="0">
              <a:spcBef>
                <a:spcPct val="0"/>
              </a:spcBef>
              <a:spcAft>
                <a:spcPct val="0"/>
              </a:spcAft>
              <a:defRPr>
                <a:solidFill>
                  <a:schemeClr val="tx1"/>
                </a:solidFill>
                <a:latin typeface="Albert Sans" pitchFamily="2" charset="0"/>
              </a:defRPr>
            </a:lvl7pPr>
            <a:lvl8pPr marL="3429000" indent="-228600" defTabSz="520700" eaLnBrk="0" fontAlgn="base" hangingPunct="0">
              <a:spcBef>
                <a:spcPct val="0"/>
              </a:spcBef>
              <a:spcAft>
                <a:spcPct val="0"/>
              </a:spcAft>
              <a:defRPr>
                <a:solidFill>
                  <a:schemeClr val="tx1"/>
                </a:solidFill>
                <a:latin typeface="Albert Sans" pitchFamily="2" charset="0"/>
              </a:defRPr>
            </a:lvl8pPr>
            <a:lvl9pPr marL="3886200" indent="-228600" defTabSz="520700" eaLnBrk="0" fontAlgn="base" hangingPunct="0">
              <a:spcBef>
                <a:spcPct val="0"/>
              </a:spcBef>
              <a:spcAft>
                <a:spcPct val="0"/>
              </a:spcAft>
              <a:defRPr>
                <a:solidFill>
                  <a:schemeClr val="tx1"/>
                </a:solidFill>
                <a:latin typeface="Albert Sans" pitchFamily="2" charset="0"/>
              </a:defRPr>
            </a:lvl9pPr>
          </a:lstStyle>
          <a:p>
            <a:r>
              <a:rPr lang="en-GB" altLang="en-US" dirty="0">
                <a:solidFill>
                  <a:schemeClr val="bg2"/>
                </a:solidFill>
                <a:cs typeface="Arial" panose="020B0604020202020204" pitchFamily="34" charset="0"/>
              </a:rPr>
              <a:t>The UK’s leading provider of free, independent debt advice</a:t>
            </a:r>
            <a:endParaRPr lang="en-GB" altLang="en-US" dirty="0">
              <a:solidFill>
                <a:schemeClr val="bg2"/>
              </a:solidFill>
            </a:endParaRPr>
          </a:p>
        </p:txBody>
      </p:sp>
      <p:sp>
        <p:nvSpPr>
          <p:cNvPr id="5" name="TextBox 8">
            <a:extLst>
              <a:ext uri="{FF2B5EF4-FFF2-40B4-BE49-F238E27FC236}">
                <a16:creationId xmlns:a16="http://schemas.microsoft.com/office/drawing/2014/main" id="{1A636CAA-EC65-24C1-427D-EE5C980F7007}"/>
              </a:ext>
            </a:extLst>
          </p:cNvPr>
          <p:cNvSpPr txBox="1">
            <a:spLocks noChangeArrowheads="1"/>
          </p:cNvSpPr>
          <p:nvPr/>
        </p:nvSpPr>
        <p:spPr bwMode="auto">
          <a:xfrm>
            <a:off x="1154808" y="2640330"/>
            <a:ext cx="40100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20700">
              <a:defRPr>
                <a:solidFill>
                  <a:schemeClr val="tx1"/>
                </a:solidFill>
                <a:latin typeface="Albert Sans" pitchFamily="2" charset="0"/>
              </a:defRPr>
            </a:lvl1pPr>
            <a:lvl2pPr marL="742950" indent="-285750" defTabSz="520700">
              <a:defRPr>
                <a:solidFill>
                  <a:schemeClr val="tx1"/>
                </a:solidFill>
                <a:latin typeface="Albert Sans" pitchFamily="2" charset="0"/>
              </a:defRPr>
            </a:lvl2pPr>
            <a:lvl3pPr marL="1143000" indent="-228600" defTabSz="520700">
              <a:defRPr>
                <a:solidFill>
                  <a:schemeClr val="tx1"/>
                </a:solidFill>
                <a:latin typeface="Albert Sans" pitchFamily="2" charset="0"/>
              </a:defRPr>
            </a:lvl3pPr>
            <a:lvl4pPr marL="1600200" indent="-228600" defTabSz="520700">
              <a:defRPr>
                <a:solidFill>
                  <a:schemeClr val="tx1"/>
                </a:solidFill>
                <a:latin typeface="Albert Sans" pitchFamily="2" charset="0"/>
              </a:defRPr>
            </a:lvl4pPr>
            <a:lvl5pPr marL="2057400" indent="-228600" defTabSz="520700">
              <a:defRPr>
                <a:solidFill>
                  <a:schemeClr val="tx1"/>
                </a:solidFill>
                <a:latin typeface="Albert Sans" pitchFamily="2" charset="0"/>
              </a:defRPr>
            </a:lvl5pPr>
            <a:lvl6pPr marL="2514600" indent="-228600" defTabSz="520700" eaLnBrk="0" fontAlgn="base" hangingPunct="0">
              <a:spcBef>
                <a:spcPct val="0"/>
              </a:spcBef>
              <a:spcAft>
                <a:spcPct val="0"/>
              </a:spcAft>
              <a:defRPr>
                <a:solidFill>
                  <a:schemeClr val="tx1"/>
                </a:solidFill>
                <a:latin typeface="Albert Sans" pitchFamily="2" charset="0"/>
              </a:defRPr>
            </a:lvl6pPr>
            <a:lvl7pPr marL="2971800" indent="-228600" defTabSz="520700" eaLnBrk="0" fontAlgn="base" hangingPunct="0">
              <a:spcBef>
                <a:spcPct val="0"/>
              </a:spcBef>
              <a:spcAft>
                <a:spcPct val="0"/>
              </a:spcAft>
              <a:defRPr>
                <a:solidFill>
                  <a:schemeClr val="tx1"/>
                </a:solidFill>
                <a:latin typeface="Albert Sans" pitchFamily="2" charset="0"/>
              </a:defRPr>
            </a:lvl7pPr>
            <a:lvl8pPr marL="3429000" indent="-228600" defTabSz="520700" eaLnBrk="0" fontAlgn="base" hangingPunct="0">
              <a:spcBef>
                <a:spcPct val="0"/>
              </a:spcBef>
              <a:spcAft>
                <a:spcPct val="0"/>
              </a:spcAft>
              <a:defRPr>
                <a:solidFill>
                  <a:schemeClr val="tx1"/>
                </a:solidFill>
                <a:latin typeface="Albert Sans" pitchFamily="2" charset="0"/>
              </a:defRPr>
            </a:lvl8pPr>
            <a:lvl9pPr marL="3886200" indent="-228600" defTabSz="520700" eaLnBrk="0" fontAlgn="base" hangingPunct="0">
              <a:spcBef>
                <a:spcPct val="0"/>
              </a:spcBef>
              <a:spcAft>
                <a:spcPct val="0"/>
              </a:spcAft>
              <a:defRPr>
                <a:solidFill>
                  <a:schemeClr val="tx1"/>
                </a:solidFill>
                <a:latin typeface="Albert Sans" pitchFamily="2" charset="0"/>
              </a:defRPr>
            </a:lvl9pPr>
          </a:lstStyle>
          <a:p>
            <a:r>
              <a:rPr lang="en-GB" altLang="en-US">
                <a:solidFill>
                  <a:schemeClr val="bg2"/>
                </a:solidFill>
              </a:rPr>
              <a:t>Over 30 years’ experience</a:t>
            </a:r>
          </a:p>
        </p:txBody>
      </p:sp>
      <p:sp>
        <p:nvSpPr>
          <p:cNvPr id="6" name="TextBox 9">
            <a:extLst>
              <a:ext uri="{FF2B5EF4-FFF2-40B4-BE49-F238E27FC236}">
                <a16:creationId xmlns:a16="http://schemas.microsoft.com/office/drawing/2014/main" id="{08AA45B6-39CC-5362-53EE-E6BFD39B62C8}"/>
              </a:ext>
            </a:extLst>
          </p:cNvPr>
          <p:cNvSpPr txBox="1">
            <a:spLocks noChangeArrowheads="1"/>
          </p:cNvSpPr>
          <p:nvPr/>
        </p:nvSpPr>
        <p:spPr bwMode="auto">
          <a:xfrm>
            <a:off x="1154808" y="3608705"/>
            <a:ext cx="37353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20700">
              <a:defRPr>
                <a:solidFill>
                  <a:schemeClr val="tx1"/>
                </a:solidFill>
                <a:latin typeface="Albert Sans" pitchFamily="2" charset="0"/>
              </a:defRPr>
            </a:lvl1pPr>
            <a:lvl2pPr marL="742950" indent="-285750" defTabSz="520700">
              <a:defRPr>
                <a:solidFill>
                  <a:schemeClr val="tx1"/>
                </a:solidFill>
                <a:latin typeface="Albert Sans" pitchFamily="2" charset="0"/>
              </a:defRPr>
            </a:lvl2pPr>
            <a:lvl3pPr marL="1143000" indent="-228600" defTabSz="520700">
              <a:defRPr>
                <a:solidFill>
                  <a:schemeClr val="tx1"/>
                </a:solidFill>
                <a:latin typeface="Albert Sans" pitchFamily="2" charset="0"/>
              </a:defRPr>
            </a:lvl3pPr>
            <a:lvl4pPr marL="1600200" indent="-228600" defTabSz="520700">
              <a:defRPr>
                <a:solidFill>
                  <a:schemeClr val="tx1"/>
                </a:solidFill>
                <a:latin typeface="Albert Sans" pitchFamily="2" charset="0"/>
              </a:defRPr>
            </a:lvl4pPr>
            <a:lvl5pPr marL="2057400" indent="-228600" defTabSz="520700">
              <a:defRPr>
                <a:solidFill>
                  <a:schemeClr val="tx1"/>
                </a:solidFill>
                <a:latin typeface="Albert Sans" pitchFamily="2" charset="0"/>
              </a:defRPr>
            </a:lvl5pPr>
            <a:lvl6pPr marL="2514600" indent="-228600" defTabSz="520700" eaLnBrk="0" fontAlgn="base" hangingPunct="0">
              <a:spcBef>
                <a:spcPct val="0"/>
              </a:spcBef>
              <a:spcAft>
                <a:spcPct val="0"/>
              </a:spcAft>
              <a:defRPr>
                <a:solidFill>
                  <a:schemeClr val="tx1"/>
                </a:solidFill>
                <a:latin typeface="Albert Sans" pitchFamily="2" charset="0"/>
              </a:defRPr>
            </a:lvl6pPr>
            <a:lvl7pPr marL="2971800" indent="-228600" defTabSz="520700" eaLnBrk="0" fontAlgn="base" hangingPunct="0">
              <a:spcBef>
                <a:spcPct val="0"/>
              </a:spcBef>
              <a:spcAft>
                <a:spcPct val="0"/>
              </a:spcAft>
              <a:defRPr>
                <a:solidFill>
                  <a:schemeClr val="tx1"/>
                </a:solidFill>
                <a:latin typeface="Albert Sans" pitchFamily="2" charset="0"/>
              </a:defRPr>
            </a:lvl7pPr>
            <a:lvl8pPr marL="3429000" indent="-228600" defTabSz="520700" eaLnBrk="0" fontAlgn="base" hangingPunct="0">
              <a:spcBef>
                <a:spcPct val="0"/>
              </a:spcBef>
              <a:spcAft>
                <a:spcPct val="0"/>
              </a:spcAft>
              <a:defRPr>
                <a:solidFill>
                  <a:schemeClr val="tx1"/>
                </a:solidFill>
                <a:latin typeface="Albert Sans" pitchFamily="2" charset="0"/>
              </a:defRPr>
            </a:lvl8pPr>
            <a:lvl9pPr marL="3886200" indent="-228600" defTabSz="520700" eaLnBrk="0" fontAlgn="base" hangingPunct="0">
              <a:spcBef>
                <a:spcPct val="0"/>
              </a:spcBef>
              <a:spcAft>
                <a:spcPct val="0"/>
              </a:spcAft>
              <a:defRPr>
                <a:solidFill>
                  <a:schemeClr val="tx1"/>
                </a:solidFill>
                <a:latin typeface="Albert Sans" pitchFamily="2" charset="0"/>
              </a:defRPr>
            </a:lvl9pPr>
          </a:lstStyle>
          <a:p>
            <a:r>
              <a:rPr lang="en-GB" altLang="en-US">
                <a:solidFill>
                  <a:schemeClr val="bg2"/>
                </a:solidFill>
              </a:rPr>
              <a:t>Flexible debt advice online or by phone to suit customers’ needs</a:t>
            </a:r>
          </a:p>
        </p:txBody>
      </p:sp>
      <p:sp>
        <p:nvSpPr>
          <p:cNvPr id="7" name="TextBox 10">
            <a:extLst>
              <a:ext uri="{FF2B5EF4-FFF2-40B4-BE49-F238E27FC236}">
                <a16:creationId xmlns:a16="http://schemas.microsoft.com/office/drawing/2014/main" id="{5E5C8C87-EBA4-BB56-5958-F958A9208674}"/>
              </a:ext>
            </a:extLst>
          </p:cNvPr>
          <p:cNvSpPr txBox="1">
            <a:spLocks noChangeArrowheads="1"/>
          </p:cNvSpPr>
          <p:nvPr/>
        </p:nvSpPr>
        <p:spPr bwMode="auto">
          <a:xfrm>
            <a:off x="1126233" y="4818380"/>
            <a:ext cx="37639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20700">
              <a:defRPr>
                <a:solidFill>
                  <a:schemeClr val="tx1"/>
                </a:solidFill>
                <a:latin typeface="Albert Sans" pitchFamily="2" charset="0"/>
              </a:defRPr>
            </a:lvl1pPr>
            <a:lvl2pPr marL="742950" indent="-285750" defTabSz="520700">
              <a:defRPr>
                <a:solidFill>
                  <a:schemeClr val="tx1"/>
                </a:solidFill>
                <a:latin typeface="Albert Sans" pitchFamily="2" charset="0"/>
              </a:defRPr>
            </a:lvl2pPr>
            <a:lvl3pPr marL="1143000" indent="-228600" defTabSz="520700">
              <a:defRPr>
                <a:solidFill>
                  <a:schemeClr val="tx1"/>
                </a:solidFill>
                <a:latin typeface="Albert Sans" pitchFamily="2" charset="0"/>
              </a:defRPr>
            </a:lvl3pPr>
            <a:lvl4pPr marL="1600200" indent="-228600" defTabSz="520700">
              <a:defRPr>
                <a:solidFill>
                  <a:schemeClr val="tx1"/>
                </a:solidFill>
                <a:latin typeface="Albert Sans" pitchFamily="2" charset="0"/>
              </a:defRPr>
            </a:lvl4pPr>
            <a:lvl5pPr marL="2057400" indent="-228600" defTabSz="520700">
              <a:defRPr>
                <a:solidFill>
                  <a:schemeClr val="tx1"/>
                </a:solidFill>
                <a:latin typeface="Albert Sans" pitchFamily="2" charset="0"/>
              </a:defRPr>
            </a:lvl5pPr>
            <a:lvl6pPr marL="2514600" indent="-228600" defTabSz="520700" eaLnBrk="0" fontAlgn="base" hangingPunct="0">
              <a:spcBef>
                <a:spcPct val="0"/>
              </a:spcBef>
              <a:spcAft>
                <a:spcPct val="0"/>
              </a:spcAft>
              <a:defRPr>
                <a:solidFill>
                  <a:schemeClr val="tx1"/>
                </a:solidFill>
                <a:latin typeface="Albert Sans" pitchFamily="2" charset="0"/>
              </a:defRPr>
            </a:lvl6pPr>
            <a:lvl7pPr marL="2971800" indent="-228600" defTabSz="520700" eaLnBrk="0" fontAlgn="base" hangingPunct="0">
              <a:spcBef>
                <a:spcPct val="0"/>
              </a:spcBef>
              <a:spcAft>
                <a:spcPct val="0"/>
              </a:spcAft>
              <a:defRPr>
                <a:solidFill>
                  <a:schemeClr val="tx1"/>
                </a:solidFill>
                <a:latin typeface="Albert Sans" pitchFamily="2" charset="0"/>
              </a:defRPr>
            </a:lvl7pPr>
            <a:lvl8pPr marL="3429000" indent="-228600" defTabSz="520700" eaLnBrk="0" fontAlgn="base" hangingPunct="0">
              <a:spcBef>
                <a:spcPct val="0"/>
              </a:spcBef>
              <a:spcAft>
                <a:spcPct val="0"/>
              </a:spcAft>
              <a:defRPr>
                <a:solidFill>
                  <a:schemeClr val="tx1"/>
                </a:solidFill>
                <a:latin typeface="Albert Sans" pitchFamily="2" charset="0"/>
              </a:defRPr>
            </a:lvl8pPr>
            <a:lvl9pPr marL="3886200" indent="-228600" defTabSz="520700" eaLnBrk="0" fontAlgn="base" hangingPunct="0">
              <a:spcBef>
                <a:spcPct val="0"/>
              </a:spcBef>
              <a:spcAft>
                <a:spcPct val="0"/>
              </a:spcAft>
              <a:defRPr>
                <a:solidFill>
                  <a:schemeClr val="tx1"/>
                </a:solidFill>
                <a:latin typeface="Albert Sans" pitchFamily="2" charset="0"/>
              </a:defRPr>
            </a:lvl9pPr>
          </a:lstStyle>
          <a:p>
            <a:r>
              <a:rPr lang="en-GB" altLang="en-US">
                <a:solidFill>
                  <a:schemeClr val="bg2"/>
                </a:solidFill>
                <a:cs typeface="Arial" panose="020B0604020202020204" pitchFamily="34" charset="0"/>
              </a:rPr>
              <a:t>Working in partnership with over 1,700 organisations</a:t>
            </a:r>
          </a:p>
        </p:txBody>
      </p:sp>
      <p:sp>
        <p:nvSpPr>
          <p:cNvPr id="8" name="TextBox 11">
            <a:extLst>
              <a:ext uri="{FF2B5EF4-FFF2-40B4-BE49-F238E27FC236}">
                <a16:creationId xmlns:a16="http://schemas.microsoft.com/office/drawing/2014/main" id="{15A3BCF6-1A64-4DFF-769E-E1C28B8ED36E}"/>
              </a:ext>
            </a:extLst>
          </p:cNvPr>
          <p:cNvSpPr txBox="1">
            <a:spLocks noChangeArrowheads="1"/>
          </p:cNvSpPr>
          <p:nvPr/>
        </p:nvSpPr>
        <p:spPr bwMode="auto">
          <a:xfrm>
            <a:off x="1126233" y="6034405"/>
            <a:ext cx="39751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20700">
              <a:defRPr>
                <a:solidFill>
                  <a:schemeClr val="tx1"/>
                </a:solidFill>
                <a:latin typeface="Albert Sans" pitchFamily="2" charset="0"/>
              </a:defRPr>
            </a:lvl1pPr>
            <a:lvl2pPr marL="742950" indent="-285750" defTabSz="520700">
              <a:defRPr>
                <a:solidFill>
                  <a:schemeClr val="tx1"/>
                </a:solidFill>
                <a:latin typeface="Albert Sans" pitchFamily="2" charset="0"/>
              </a:defRPr>
            </a:lvl2pPr>
            <a:lvl3pPr marL="1143000" indent="-228600" defTabSz="520700">
              <a:defRPr>
                <a:solidFill>
                  <a:schemeClr val="tx1"/>
                </a:solidFill>
                <a:latin typeface="Albert Sans" pitchFamily="2" charset="0"/>
              </a:defRPr>
            </a:lvl3pPr>
            <a:lvl4pPr marL="1600200" indent="-228600" defTabSz="520700">
              <a:defRPr>
                <a:solidFill>
                  <a:schemeClr val="tx1"/>
                </a:solidFill>
                <a:latin typeface="Albert Sans" pitchFamily="2" charset="0"/>
              </a:defRPr>
            </a:lvl4pPr>
            <a:lvl5pPr marL="2057400" indent="-228600" defTabSz="520700">
              <a:defRPr>
                <a:solidFill>
                  <a:schemeClr val="tx1"/>
                </a:solidFill>
                <a:latin typeface="Albert Sans" pitchFamily="2" charset="0"/>
              </a:defRPr>
            </a:lvl5pPr>
            <a:lvl6pPr marL="2514600" indent="-228600" defTabSz="520700" eaLnBrk="0" fontAlgn="base" hangingPunct="0">
              <a:spcBef>
                <a:spcPct val="0"/>
              </a:spcBef>
              <a:spcAft>
                <a:spcPct val="0"/>
              </a:spcAft>
              <a:defRPr>
                <a:solidFill>
                  <a:schemeClr val="tx1"/>
                </a:solidFill>
                <a:latin typeface="Albert Sans" pitchFamily="2" charset="0"/>
              </a:defRPr>
            </a:lvl6pPr>
            <a:lvl7pPr marL="2971800" indent="-228600" defTabSz="520700" eaLnBrk="0" fontAlgn="base" hangingPunct="0">
              <a:spcBef>
                <a:spcPct val="0"/>
              </a:spcBef>
              <a:spcAft>
                <a:spcPct val="0"/>
              </a:spcAft>
              <a:defRPr>
                <a:solidFill>
                  <a:schemeClr val="tx1"/>
                </a:solidFill>
                <a:latin typeface="Albert Sans" pitchFamily="2" charset="0"/>
              </a:defRPr>
            </a:lvl7pPr>
            <a:lvl8pPr marL="3429000" indent="-228600" defTabSz="520700" eaLnBrk="0" fontAlgn="base" hangingPunct="0">
              <a:spcBef>
                <a:spcPct val="0"/>
              </a:spcBef>
              <a:spcAft>
                <a:spcPct val="0"/>
              </a:spcAft>
              <a:defRPr>
                <a:solidFill>
                  <a:schemeClr val="tx1"/>
                </a:solidFill>
                <a:latin typeface="Albert Sans" pitchFamily="2" charset="0"/>
              </a:defRPr>
            </a:lvl8pPr>
            <a:lvl9pPr marL="3886200" indent="-228600" defTabSz="520700" eaLnBrk="0" fontAlgn="base" hangingPunct="0">
              <a:spcBef>
                <a:spcPct val="0"/>
              </a:spcBef>
              <a:spcAft>
                <a:spcPct val="0"/>
              </a:spcAft>
              <a:defRPr>
                <a:solidFill>
                  <a:schemeClr val="tx1"/>
                </a:solidFill>
                <a:latin typeface="Albert Sans" pitchFamily="2" charset="0"/>
              </a:defRPr>
            </a:lvl9pPr>
          </a:lstStyle>
          <a:p>
            <a:r>
              <a:rPr lang="en-GB" altLang="en-US">
                <a:solidFill>
                  <a:schemeClr val="bg2"/>
                </a:solidFill>
              </a:rPr>
              <a:t>A broad range of debt solutions</a:t>
            </a:r>
          </a:p>
        </p:txBody>
      </p:sp>
      <p:pic>
        <p:nvPicPr>
          <p:cNvPr id="9" name="Picture 13">
            <a:extLst>
              <a:ext uri="{FF2B5EF4-FFF2-40B4-BE49-F238E27FC236}">
                <a16:creationId xmlns:a16="http://schemas.microsoft.com/office/drawing/2014/main" id="{981A3292-231A-0FA4-34FB-EC1FEB3516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51" y="1219965"/>
            <a:ext cx="996058" cy="996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a:extLst>
              <a:ext uri="{FF2B5EF4-FFF2-40B4-BE49-F238E27FC236}">
                <a16:creationId xmlns:a16="http://schemas.microsoft.com/office/drawing/2014/main" id="{D81EF07B-98D9-C60D-B219-70993E3CBC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164" y="5699890"/>
            <a:ext cx="996058" cy="996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5">
            <a:extLst>
              <a:ext uri="{FF2B5EF4-FFF2-40B4-BE49-F238E27FC236}">
                <a16:creationId xmlns:a16="http://schemas.microsoft.com/office/drawing/2014/main" id="{00037B56-B98F-FE22-ECA5-B86B1DA2E3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164" y="3465033"/>
            <a:ext cx="996058" cy="994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6">
            <a:extLst>
              <a:ext uri="{FF2B5EF4-FFF2-40B4-BE49-F238E27FC236}">
                <a16:creationId xmlns:a16="http://schemas.microsoft.com/office/drawing/2014/main" id="{E613FFEB-129B-8F2D-FD49-2E74E60570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389" y="2345502"/>
            <a:ext cx="996058" cy="996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a:extLst>
              <a:ext uri="{FF2B5EF4-FFF2-40B4-BE49-F238E27FC236}">
                <a16:creationId xmlns:a16="http://schemas.microsoft.com/office/drawing/2014/main" id="{9575C3D4-B454-8956-05B0-ABAFFDA989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6101" y="4606102"/>
            <a:ext cx="996058" cy="996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A white rectangular sign with blue text&#10;&#10;Description automatically generated">
            <a:extLst>
              <a:ext uri="{FF2B5EF4-FFF2-40B4-BE49-F238E27FC236}">
                <a16:creationId xmlns:a16="http://schemas.microsoft.com/office/drawing/2014/main" id="{69A6E335-C972-59F0-51C2-1C7F89591B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86852" y="2139997"/>
            <a:ext cx="2062386" cy="1806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UK National Contact Centre Awards 2024">
            <a:extLst>
              <a:ext uri="{FF2B5EF4-FFF2-40B4-BE49-F238E27FC236}">
                <a16:creationId xmlns:a16="http://schemas.microsoft.com/office/drawing/2014/main" id="{75B7C33C-40C2-7E97-09B7-48D2A1321DE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4802" y="4606102"/>
            <a:ext cx="2267172" cy="1890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4" descr="logo">
            <a:extLst>
              <a:ext uri="{FF2B5EF4-FFF2-40B4-BE49-F238E27FC236}">
                <a16:creationId xmlns:a16="http://schemas.microsoft.com/office/drawing/2014/main" id="{57D28FE9-D904-EA3D-9C56-D572E0CE847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12668" y="2467179"/>
            <a:ext cx="1896730" cy="1655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descr="A green star with black text&#10;&#10;Description automatically generated">
            <a:extLst>
              <a:ext uri="{FF2B5EF4-FFF2-40B4-BE49-F238E27FC236}">
                <a16:creationId xmlns:a16="http://schemas.microsoft.com/office/drawing/2014/main" id="{D691C6E5-3B99-DFD9-8F87-DB826118445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38821" t="716" r="26823"/>
          <a:stretch>
            <a:fillRect/>
          </a:stretch>
        </p:blipFill>
        <p:spPr bwMode="auto">
          <a:xfrm>
            <a:off x="8630211" y="840522"/>
            <a:ext cx="2724843" cy="1023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1" descr="A colorful background with text&#10;&#10;Description automatically generated">
            <a:extLst>
              <a:ext uri="{FF2B5EF4-FFF2-40B4-BE49-F238E27FC236}">
                <a16:creationId xmlns:a16="http://schemas.microsoft.com/office/drawing/2014/main" id="{EA3768AC-F54D-9637-3B94-C01562F3D99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69965" y="4478527"/>
            <a:ext cx="2279885" cy="2258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3" descr="A purple background with white lines and a white rectangle&#10;&#10;Description automatically generated">
            <a:extLst>
              <a:ext uri="{FF2B5EF4-FFF2-40B4-BE49-F238E27FC236}">
                <a16:creationId xmlns:a16="http://schemas.microsoft.com/office/drawing/2014/main" id="{B127DD0A-9C8E-E856-BBBB-C399DCCF4AE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92086" y="2076516"/>
            <a:ext cx="2093329" cy="207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7" descr="A yellow and black star logo&#10;&#10;Description automatically generated with medium confidence">
            <a:extLst>
              <a:ext uri="{FF2B5EF4-FFF2-40B4-BE49-F238E27FC236}">
                <a16:creationId xmlns:a16="http://schemas.microsoft.com/office/drawing/2014/main" id="{D60A408D-9296-50E4-383C-57817EB2451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22360" y="404813"/>
            <a:ext cx="2550324" cy="135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41377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Debt Type Data</a:t>
            </a:r>
          </a:p>
        </p:txBody>
      </p:sp>
      <p:pic>
        <p:nvPicPr>
          <p:cNvPr id="5" name="Picture 4">
            <a:extLst>
              <a:ext uri="{FF2B5EF4-FFF2-40B4-BE49-F238E27FC236}">
                <a16:creationId xmlns:a16="http://schemas.microsoft.com/office/drawing/2014/main" id="{6B636FA4-4F28-4CA0-F371-764746A71F39}"/>
              </a:ext>
            </a:extLst>
          </p:cNvPr>
          <p:cNvPicPr>
            <a:picLocks noChangeAspect="1"/>
          </p:cNvPicPr>
          <p:nvPr/>
        </p:nvPicPr>
        <p:blipFill>
          <a:blip r:embed="rId3"/>
          <a:stretch>
            <a:fillRect/>
          </a:stretch>
        </p:blipFill>
        <p:spPr>
          <a:xfrm>
            <a:off x="0" y="4864"/>
            <a:ext cx="12192000" cy="684827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30CD5F3-982D-784B-D254-EE8526DCFD4B}"/>
              </a:ext>
            </a:extLst>
          </p:cNvPr>
          <p:cNvSpPr txBox="1"/>
          <p:nvPr/>
        </p:nvSpPr>
        <p:spPr>
          <a:xfrm>
            <a:off x="4030884" y="529674"/>
            <a:ext cx="6094070" cy="369332"/>
          </a:xfrm>
          <a:prstGeom prst="rect">
            <a:avLst/>
          </a:prstGeom>
          <a:noFill/>
        </p:spPr>
        <p:txBody>
          <a:bodyPr wrap="square">
            <a:spAutoFit/>
          </a:bodyPr>
          <a:lstStyle/>
          <a:p>
            <a:r>
              <a:rPr lang="en-GB" sz="1800">
                <a:latin typeface="+mn-lt"/>
              </a:rPr>
              <a:t>How talking about debt helped Jamie find a way out</a:t>
            </a:r>
            <a:endParaRPr lang="en-GB"/>
          </a:p>
        </p:txBody>
      </p:sp>
      <p:sp>
        <p:nvSpPr>
          <p:cNvPr id="2" name="Title 1">
            <a:extLst>
              <a:ext uri="{FF2B5EF4-FFF2-40B4-BE49-F238E27FC236}">
                <a16:creationId xmlns:a16="http://schemas.microsoft.com/office/drawing/2014/main" id="{135A6F20-05F3-EF38-F11E-02EBC253A8CB}"/>
              </a:ext>
            </a:extLst>
          </p:cNvPr>
          <p:cNvSpPr txBox="1">
            <a:spLocks/>
          </p:cNvSpPr>
          <p:nvPr/>
        </p:nvSpPr>
        <p:spPr>
          <a:xfrm>
            <a:off x="426003" y="374225"/>
            <a:ext cx="9582359" cy="771670"/>
          </a:xfrm>
          <a:prstGeom prst="rect">
            <a:avLst/>
          </a:prstGeom>
        </p:spPr>
        <p:txBody>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r>
              <a:rPr lang="en-GB"/>
              <a:t>Jamie’s Story -</a:t>
            </a:r>
            <a:endParaRPr lang="en-GB">
              <a:latin typeface="+mn-lt"/>
            </a:endParaRPr>
          </a:p>
        </p:txBody>
      </p:sp>
      <p:sp>
        <p:nvSpPr>
          <p:cNvPr id="5" name="TextBox 4">
            <a:extLst>
              <a:ext uri="{FF2B5EF4-FFF2-40B4-BE49-F238E27FC236}">
                <a16:creationId xmlns:a16="http://schemas.microsoft.com/office/drawing/2014/main" id="{033B048D-7466-1472-F193-357C6B79BD94}"/>
              </a:ext>
            </a:extLst>
          </p:cNvPr>
          <p:cNvSpPr txBox="1"/>
          <p:nvPr/>
        </p:nvSpPr>
        <p:spPr>
          <a:xfrm>
            <a:off x="498763" y="6483775"/>
            <a:ext cx="11194471" cy="261610"/>
          </a:xfrm>
          <a:prstGeom prst="rect">
            <a:avLst/>
          </a:prstGeom>
          <a:noFill/>
        </p:spPr>
        <p:txBody>
          <a:bodyPr wrap="square">
            <a:spAutoFit/>
          </a:bodyPr>
          <a:lstStyle/>
          <a:p>
            <a:pPr algn="ctr"/>
            <a:r>
              <a:rPr lang="en-GB" sz="1100"/>
              <a:t>Our clients share – in their own words – the impact debt has had on them and their journey out: </a:t>
            </a:r>
            <a:r>
              <a:rPr lang="en-GB" sz="1100">
                <a:hlinkClick r:id="rId2"/>
              </a:rPr>
              <a:t>https://www.stepchange.org/about-us/our-clients-stories.aspx</a:t>
            </a:r>
            <a:r>
              <a:rPr lang="en-GB" sz="1100"/>
              <a:t> </a:t>
            </a:r>
          </a:p>
        </p:txBody>
      </p:sp>
      <p:pic>
        <p:nvPicPr>
          <p:cNvPr id="2050" name="Picture 2">
            <a:hlinkClick r:id="rId3"/>
            <a:extLst>
              <a:ext uri="{FF2B5EF4-FFF2-40B4-BE49-F238E27FC236}">
                <a16:creationId xmlns:a16="http://schemas.microsoft.com/office/drawing/2014/main" id="{258C4EB9-FD33-26C8-AB88-95F75CBD73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9392" y="1145895"/>
            <a:ext cx="9213211" cy="5182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183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F2BB8-0B77-FA89-F110-2D9A3400064C}"/>
              </a:ext>
            </a:extLst>
          </p:cNvPr>
          <p:cNvSpPr>
            <a:spLocks noGrp="1"/>
          </p:cNvSpPr>
          <p:nvPr>
            <p:ph type="ctrTitle"/>
          </p:nvPr>
        </p:nvSpPr>
        <p:spPr/>
        <p:txBody>
          <a:bodyPr/>
          <a:lstStyle/>
          <a:p>
            <a:r>
              <a:rPr lang="en-GB"/>
              <a:t>Thank you</a:t>
            </a:r>
          </a:p>
        </p:txBody>
      </p:sp>
    </p:spTree>
    <p:extLst>
      <p:ext uri="{BB962C8B-B14F-4D97-AF65-F5344CB8AC3E}">
        <p14:creationId xmlns:p14="http://schemas.microsoft.com/office/powerpoint/2010/main" val="1072599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B27911-4DA4-6F2B-EFAA-C0F59BD508C8}"/>
            </a:ext>
          </a:extLst>
        </p:cNvPr>
        <p:cNvGrpSpPr/>
        <p:nvPr/>
      </p:nvGrpSpPr>
      <p:grpSpPr>
        <a:xfrm>
          <a:off x="0" y="0"/>
          <a:ext cx="0" cy="0"/>
          <a:chOff x="0" y="0"/>
          <a:chExt cx="0" cy="0"/>
        </a:xfrm>
      </p:grpSpPr>
      <p:sp>
        <p:nvSpPr>
          <p:cNvPr id="31" name="Rectangle 30">
            <a:extLst>
              <a:ext uri="{FF2B5EF4-FFF2-40B4-BE49-F238E27FC236}">
                <a16:creationId xmlns:a16="http://schemas.microsoft.com/office/drawing/2014/main" id="{EEC328A7-6BA5-FD82-E3C1-C4413083BB50}"/>
              </a:ext>
            </a:extLst>
          </p:cNvPr>
          <p:cNvSpPr/>
          <p:nvPr/>
        </p:nvSpPr>
        <p:spPr>
          <a:xfrm>
            <a:off x="0" y="2805306"/>
            <a:ext cx="12192000" cy="3751243"/>
          </a:xfrm>
          <a:prstGeom prst="rect">
            <a:avLst/>
          </a:prstGeom>
          <a:solidFill>
            <a:schemeClr val="tx1"/>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FB6FCC83-B262-F893-C2FC-AF1D133EEB50}"/>
              </a:ext>
            </a:extLst>
          </p:cNvPr>
          <p:cNvSpPr/>
          <p:nvPr/>
        </p:nvSpPr>
        <p:spPr>
          <a:xfrm>
            <a:off x="2688218" y="4084616"/>
            <a:ext cx="2077199" cy="2308324"/>
          </a:xfrm>
          <a:prstGeom prst="rect">
            <a:avLst/>
          </a:prstGeom>
        </p:spPr>
        <p:txBody>
          <a:bodyPr wrap="square">
            <a:spAutoFit/>
          </a:bodyPr>
          <a:lstStyle/>
          <a:p>
            <a:pPr algn="ctr">
              <a:defRPr/>
            </a:pPr>
            <a:r>
              <a:rPr lang="en-GB" kern="0" dirty="0">
                <a:solidFill>
                  <a:prstClr val="black"/>
                </a:solidFill>
              </a:rPr>
              <a:t>We work with clients to create an income and expenditure statement, </a:t>
            </a:r>
            <a:r>
              <a:rPr kumimoji="0" lang="en-GB" b="0" i="0" u="none" strike="noStrike" kern="0" cap="none" spc="0" normalizeH="0" baseline="0" noProof="0" dirty="0">
                <a:ln>
                  <a:noFill/>
                </a:ln>
                <a:solidFill>
                  <a:prstClr val="black"/>
                </a:solidFill>
                <a:effectLst/>
                <a:uLnTx/>
                <a:uFillTx/>
              </a:rPr>
              <a:t>to identify the most appropriate solution for them</a:t>
            </a:r>
          </a:p>
        </p:txBody>
      </p:sp>
      <p:sp>
        <p:nvSpPr>
          <p:cNvPr id="25" name="Rectangle 24">
            <a:extLst>
              <a:ext uri="{FF2B5EF4-FFF2-40B4-BE49-F238E27FC236}">
                <a16:creationId xmlns:a16="http://schemas.microsoft.com/office/drawing/2014/main" id="{51059FE6-ABD7-CC6C-3FED-812A05BFA80D}"/>
              </a:ext>
            </a:extLst>
          </p:cNvPr>
          <p:cNvSpPr/>
          <p:nvPr/>
        </p:nvSpPr>
        <p:spPr>
          <a:xfrm>
            <a:off x="7319731" y="4091478"/>
            <a:ext cx="2077198" cy="1754326"/>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rPr>
              <a:t>We</a:t>
            </a:r>
            <a:r>
              <a:rPr kumimoji="0" lang="en-GB" b="0" i="0" u="none" strike="noStrike" kern="0" cap="none" spc="0" normalizeH="0" baseline="0" noProof="0" dirty="0">
                <a:ln>
                  <a:noFill/>
                </a:ln>
                <a:solidFill>
                  <a:srgbClr val="5B2088"/>
                </a:solidFill>
                <a:effectLst/>
                <a:uLnTx/>
                <a:uFillTx/>
              </a:rPr>
              <a:t> </a:t>
            </a:r>
            <a:r>
              <a:rPr kumimoji="0" lang="en-GB" b="0" i="0" u="none" strike="noStrike" kern="0" cap="none" spc="0" normalizeH="0" baseline="0" noProof="0" dirty="0">
                <a:ln>
                  <a:noFill/>
                </a:ln>
                <a:solidFill>
                  <a:prstClr val="black"/>
                </a:solidFill>
                <a:effectLst/>
                <a:uLnTx/>
                <a:uFillTx/>
              </a:rPr>
              <a:t>set up their managed solution or advise them on how</a:t>
            </a:r>
            <a:r>
              <a:rPr kumimoji="0" lang="en-GB" b="0" i="0" u="none" strike="noStrike" kern="0" cap="none" spc="0" normalizeH="0" noProof="0" dirty="0">
                <a:ln>
                  <a:noFill/>
                </a:ln>
                <a:solidFill>
                  <a:prstClr val="black"/>
                </a:solidFill>
                <a:effectLst/>
                <a:uLnTx/>
                <a:uFillTx/>
              </a:rPr>
              <a:t> to proceed with their selected solution</a:t>
            </a:r>
            <a:endParaRPr kumimoji="0" lang="en-GB" b="0" i="0" u="none" strike="noStrike" kern="0" cap="none" spc="0" normalizeH="0" baseline="0" noProof="0" dirty="0">
              <a:ln>
                <a:noFill/>
              </a:ln>
              <a:solidFill>
                <a:prstClr val="black"/>
              </a:solidFill>
              <a:effectLst/>
              <a:uLnTx/>
              <a:uFillTx/>
            </a:endParaRPr>
          </a:p>
        </p:txBody>
      </p:sp>
      <p:sp>
        <p:nvSpPr>
          <p:cNvPr id="24" name="Rectangle 23">
            <a:extLst>
              <a:ext uri="{FF2B5EF4-FFF2-40B4-BE49-F238E27FC236}">
                <a16:creationId xmlns:a16="http://schemas.microsoft.com/office/drawing/2014/main" id="{A1EE55E9-2626-AC20-8B55-20F6DBD32B91}"/>
              </a:ext>
            </a:extLst>
          </p:cNvPr>
          <p:cNvSpPr/>
          <p:nvPr/>
        </p:nvSpPr>
        <p:spPr>
          <a:xfrm>
            <a:off x="4984102" y="4057375"/>
            <a:ext cx="2077199" cy="203132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rPr>
              <a:t>They receive a personalised action plan, detailing their recommended solution and next steps</a:t>
            </a:r>
          </a:p>
        </p:txBody>
      </p:sp>
      <p:sp>
        <p:nvSpPr>
          <p:cNvPr id="3" name="Text Placeholder 2">
            <a:extLst>
              <a:ext uri="{FF2B5EF4-FFF2-40B4-BE49-F238E27FC236}">
                <a16:creationId xmlns:a16="http://schemas.microsoft.com/office/drawing/2014/main" id="{5EE26FA1-2FD6-E8D0-62BC-963A3BD0E92C}"/>
              </a:ext>
            </a:extLst>
          </p:cNvPr>
          <p:cNvSpPr txBox="1">
            <a:spLocks/>
          </p:cNvSpPr>
          <p:nvPr/>
        </p:nvSpPr>
        <p:spPr>
          <a:xfrm>
            <a:off x="502124" y="775611"/>
            <a:ext cx="6851176" cy="346073"/>
          </a:xfrm>
          <a:prstGeom prst="rect">
            <a:avLst/>
          </a:prstGeom>
        </p:spPr>
        <p:txBody>
          <a:bodyPr vert="horz" lIns="68580" tIns="34290" rIns="68580" bIns="34290" rtlCol="0" anchor="ctr">
            <a:noAutofit/>
          </a:bodyPr>
          <a:lstStyle>
            <a:defPPr>
              <a:defRPr lang="en-US"/>
            </a:defPPr>
            <a:lvl1pPr marL="0" indent="0" algn="l" defTabSz="914400" rtl="0" eaLnBrk="1" latinLnBrk="0" hangingPunct="1">
              <a:buNone/>
              <a:defRPr sz="2000" b="1" kern="1200">
                <a:solidFill>
                  <a:schemeClr val="tx2"/>
                </a:solidFill>
                <a:latin typeface="+mj-lt"/>
                <a:ea typeface="+mn-ea"/>
                <a:cs typeface="+mn-cs"/>
              </a:defRPr>
            </a:lvl1pPr>
            <a:lvl2pPr marL="457189" indent="0" algn="l" defTabSz="914400" rtl="0" eaLnBrk="1" latinLnBrk="0" hangingPunct="1">
              <a:buNone/>
              <a:defRPr sz="2000" b="1" kern="1200">
                <a:solidFill>
                  <a:schemeClr val="tx1"/>
                </a:solidFill>
                <a:latin typeface="+mn-lt"/>
                <a:ea typeface="+mn-ea"/>
                <a:cs typeface="+mn-cs"/>
              </a:defRPr>
            </a:lvl2pPr>
            <a:lvl3pPr marL="914377" indent="0" algn="l" defTabSz="914400" rtl="0" eaLnBrk="1" latinLnBrk="0" hangingPunct="1">
              <a:buNone/>
              <a:defRPr sz="1800" b="1" kern="1200">
                <a:solidFill>
                  <a:schemeClr val="tx1"/>
                </a:solidFill>
                <a:latin typeface="+mn-lt"/>
                <a:ea typeface="+mn-ea"/>
                <a:cs typeface="+mn-cs"/>
              </a:defRPr>
            </a:lvl3pPr>
            <a:lvl4pPr marL="1371566" indent="0" algn="l" defTabSz="914400" rtl="0" eaLnBrk="1" latinLnBrk="0" hangingPunct="1">
              <a:buNone/>
              <a:defRPr sz="1600" b="1" kern="1200">
                <a:solidFill>
                  <a:schemeClr val="tx1"/>
                </a:solidFill>
                <a:latin typeface="+mn-lt"/>
                <a:ea typeface="+mn-ea"/>
                <a:cs typeface="+mn-cs"/>
              </a:defRPr>
            </a:lvl4pPr>
            <a:lvl5pPr marL="1828754" indent="0" algn="l" defTabSz="914400" rtl="0" eaLnBrk="1" latinLnBrk="0" hangingPunct="1">
              <a:buNone/>
              <a:defRPr sz="1600" b="1" kern="1200">
                <a:solidFill>
                  <a:schemeClr val="tx1"/>
                </a:solidFill>
                <a:latin typeface="+mn-lt"/>
                <a:ea typeface="+mn-ea"/>
                <a:cs typeface="+mn-cs"/>
              </a:defRPr>
            </a:lvl5pPr>
            <a:lvl6pPr marL="2285943" indent="0" algn="l" defTabSz="914400" rtl="0" eaLnBrk="1" latinLnBrk="0" hangingPunct="1">
              <a:buNone/>
              <a:defRPr sz="1600" b="1" kern="1200">
                <a:solidFill>
                  <a:schemeClr val="tx1"/>
                </a:solidFill>
                <a:latin typeface="+mn-lt"/>
                <a:ea typeface="+mn-ea"/>
                <a:cs typeface="+mn-cs"/>
              </a:defRPr>
            </a:lvl6pPr>
            <a:lvl7pPr marL="2743131" indent="0" algn="l" defTabSz="914400" rtl="0" eaLnBrk="1" latinLnBrk="0" hangingPunct="1">
              <a:buNone/>
              <a:defRPr sz="1600" b="1" kern="1200">
                <a:solidFill>
                  <a:schemeClr val="tx1"/>
                </a:solidFill>
                <a:latin typeface="+mn-lt"/>
                <a:ea typeface="+mn-ea"/>
                <a:cs typeface="+mn-cs"/>
              </a:defRPr>
            </a:lvl7pPr>
            <a:lvl8pPr marL="3200320" indent="0" algn="l" defTabSz="914400" rtl="0" eaLnBrk="1" latinLnBrk="0" hangingPunct="1">
              <a:buNone/>
              <a:defRPr sz="1600" b="1" kern="1200">
                <a:solidFill>
                  <a:schemeClr val="tx1"/>
                </a:solidFill>
                <a:latin typeface="+mn-lt"/>
                <a:ea typeface="+mn-ea"/>
                <a:cs typeface="+mn-cs"/>
              </a:defRPr>
            </a:lvl8pPr>
            <a:lvl9pPr marL="3657509" indent="0" algn="l" defTabSz="914400" rtl="0" eaLnBrk="1" latinLnBrk="0" hangingPunct="1">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5B2088"/>
              </a:solidFill>
              <a:effectLst/>
              <a:uLnTx/>
              <a:uFillTx/>
              <a:latin typeface="Degular"/>
              <a:ea typeface="+mn-ea"/>
              <a:cs typeface="+mn-cs"/>
            </a:endParaRPr>
          </a:p>
        </p:txBody>
      </p:sp>
      <p:sp>
        <p:nvSpPr>
          <p:cNvPr id="4" name="Rectangle 3">
            <a:extLst>
              <a:ext uri="{FF2B5EF4-FFF2-40B4-BE49-F238E27FC236}">
                <a16:creationId xmlns:a16="http://schemas.microsoft.com/office/drawing/2014/main" id="{083B2229-BCA3-1252-1936-FB1E5F3669FA}"/>
              </a:ext>
            </a:extLst>
          </p:cNvPr>
          <p:cNvSpPr/>
          <p:nvPr/>
        </p:nvSpPr>
        <p:spPr>
          <a:xfrm>
            <a:off x="7869677" y="0"/>
            <a:ext cx="1274323" cy="707517"/>
          </a:xfrm>
          <a:prstGeom prst="rect">
            <a:avLst/>
          </a:prstGeom>
          <a:solidFill>
            <a:srgbClr val="5B208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lbert Sans"/>
              <a:ea typeface="+mn-ea"/>
              <a:cs typeface="+mn-cs"/>
            </a:endParaRPr>
          </a:p>
        </p:txBody>
      </p:sp>
      <p:grpSp>
        <p:nvGrpSpPr>
          <p:cNvPr id="10" name="Group 9">
            <a:extLst>
              <a:ext uri="{FF2B5EF4-FFF2-40B4-BE49-F238E27FC236}">
                <a16:creationId xmlns:a16="http://schemas.microsoft.com/office/drawing/2014/main" id="{55EC4613-D2F2-C2DA-3B53-18A47358B713}"/>
              </a:ext>
            </a:extLst>
          </p:cNvPr>
          <p:cNvGrpSpPr>
            <a:grpSpLocks noChangeAspect="1"/>
          </p:cNvGrpSpPr>
          <p:nvPr/>
        </p:nvGrpSpPr>
        <p:grpSpPr>
          <a:xfrm>
            <a:off x="2685396" y="1862164"/>
            <a:ext cx="2077200" cy="2001600"/>
            <a:chOff x="1735980" y="2730211"/>
            <a:chExt cx="1375766" cy="1311142"/>
          </a:xfrm>
        </p:grpSpPr>
        <p:sp>
          <p:nvSpPr>
            <p:cNvPr id="11" name="Rounded Rectangle 40">
              <a:extLst>
                <a:ext uri="{FF2B5EF4-FFF2-40B4-BE49-F238E27FC236}">
                  <a16:creationId xmlns:a16="http://schemas.microsoft.com/office/drawing/2014/main" id="{436CAEDC-56EA-40FA-B4A3-0E30325BE399}"/>
                </a:ext>
              </a:extLst>
            </p:cNvPr>
            <p:cNvSpPr/>
            <p:nvPr/>
          </p:nvSpPr>
          <p:spPr>
            <a:xfrm>
              <a:off x="1735980" y="2730211"/>
              <a:ext cx="1375766" cy="1311142"/>
            </a:xfrm>
            <a:prstGeom prst="roundRect">
              <a:avLst>
                <a:gd name="adj" fmla="val 11310"/>
              </a:avLst>
            </a:prstGeom>
            <a:solidFill>
              <a:srgbClr val="26997E"/>
            </a:solidFill>
            <a:ln w="28575"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Albert Sans"/>
                <a:ea typeface="+mn-ea"/>
                <a:cs typeface="+mn-cs"/>
              </a:endParaRPr>
            </a:p>
          </p:txBody>
        </p:sp>
        <p:pic>
          <p:nvPicPr>
            <p:cNvPr id="12" name="Picture 11">
              <a:extLst>
                <a:ext uri="{FF2B5EF4-FFF2-40B4-BE49-F238E27FC236}">
                  <a16:creationId xmlns:a16="http://schemas.microsoft.com/office/drawing/2014/main" id="{1D883FFB-19A0-6489-D557-1104015E0E83}"/>
                </a:ext>
              </a:extLst>
            </p:cNvPr>
            <p:cNvPicPr>
              <a:picLocks noChangeAspect="1"/>
            </p:cNvPicPr>
            <p:nvPr/>
          </p:nvPicPr>
          <p:blipFill>
            <a:blip r:embed="rId3"/>
            <a:stretch>
              <a:fillRect/>
            </a:stretch>
          </p:blipFill>
          <p:spPr>
            <a:xfrm>
              <a:off x="1968310" y="2938697"/>
              <a:ext cx="946425" cy="946425"/>
            </a:xfrm>
            <a:prstGeom prst="rect">
              <a:avLst/>
            </a:prstGeom>
          </p:spPr>
        </p:pic>
      </p:grpSp>
      <p:grpSp>
        <p:nvGrpSpPr>
          <p:cNvPr id="13" name="Group 12">
            <a:extLst>
              <a:ext uri="{FF2B5EF4-FFF2-40B4-BE49-F238E27FC236}">
                <a16:creationId xmlns:a16="http://schemas.microsoft.com/office/drawing/2014/main" id="{0E3661B7-14D6-954D-D4FC-EDC6A30CCEFE}"/>
              </a:ext>
            </a:extLst>
          </p:cNvPr>
          <p:cNvGrpSpPr>
            <a:grpSpLocks noChangeAspect="1"/>
          </p:cNvGrpSpPr>
          <p:nvPr/>
        </p:nvGrpSpPr>
        <p:grpSpPr>
          <a:xfrm>
            <a:off x="4984101" y="1862164"/>
            <a:ext cx="2077200" cy="2001600"/>
            <a:chOff x="3520495" y="2696630"/>
            <a:chExt cx="1489106" cy="1307047"/>
          </a:xfrm>
        </p:grpSpPr>
        <p:sp>
          <p:nvSpPr>
            <p:cNvPr id="14" name="Rounded Rectangle 40">
              <a:extLst>
                <a:ext uri="{FF2B5EF4-FFF2-40B4-BE49-F238E27FC236}">
                  <a16:creationId xmlns:a16="http://schemas.microsoft.com/office/drawing/2014/main" id="{D3DA7D8F-3E29-A20F-9726-CA2F1DFA79F0}"/>
                </a:ext>
              </a:extLst>
            </p:cNvPr>
            <p:cNvSpPr/>
            <p:nvPr/>
          </p:nvSpPr>
          <p:spPr>
            <a:xfrm>
              <a:off x="3520495" y="2696630"/>
              <a:ext cx="1489106" cy="1307047"/>
            </a:xfrm>
            <a:prstGeom prst="roundRect">
              <a:avLst>
                <a:gd name="adj" fmla="val 11310"/>
              </a:avLst>
            </a:prstGeom>
            <a:solidFill>
              <a:srgbClr val="EE78D4"/>
            </a:solidFill>
            <a:ln w="28575"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Albert Sans"/>
                <a:ea typeface="+mn-ea"/>
                <a:cs typeface="+mn-cs"/>
              </a:endParaRPr>
            </a:p>
          </p:txBody>
        </p:sp>
        <p:pic>
          <p:nvPicPr>
            <p:cNvPr id="15" name="Picture 14">
              <a:extLst>
                <a:ext uri="{FF2B5EF4-FFF2-40B4-BE49-F238E27FC236}">
                  <a16:creationId xmlns:a16="http://schemas.microsoft.com/office/drawing/2014/main" id="{6A0EFDBB-34A9-D9E1-AE4A-951DBF0CE2F5}"/>
                </a:ext>
              </a:extLst>
            </p:cNvPr>
            <p:cNvPicPr>
              <a:picLocks noChangeAspect="1"/>
            </p:cNvPicPr>
            <p:nvPr/>
          </p:nvPicPr>
          <p:blipFill>
            <a:blip r:embed="rId4"/>
            <a:stretch>
              <a:fillRect/>
            </a:stretch>
          </p:blipFill>
          <p:spPr>
            <a:xfrm>
              <a:off x="3707019" y="2823058"/>
              <a:ext cx="1116058" cy="1091021"/>
            </a:xfrm>
            <a:prstGeom prst="rect">
              <a:avLst/>
            </a:prstGeom>
          </p:spPr>
        </p:pic>
      </p:grpSp>
      <p:grpSp>
        <p:nvGrpSpPr>
          <p:cNvPr id="16" name="Group 15">
            <a:extLst>
              <a:ext uri="{FF2B5EF4-FFF2-40B4-BE49-F238E27FC236}">
                <a16:creationId xmlns:a16="http://schemas.microsoft.com/office/drawing/2014/main" id="{8F1B4DAF-3C8D-4D4E-1AC9-A376EA998B84}"/>
              </a:ext>
            </a:extLst>
          </p:cNvPr>
          <p:cNvGrpSpPr>
            <a:grpSpLocks noChangeAspect="1"/>
          </p:cNvGrpSpPr>
          <p:nvPr/>
        </p:nvGrpSpPr>
        <p:grpSpPr>
          <a:xfrm>
            <a:off x="7321489" y="1862164"/>
            <a:ext cx="2077200" cy="2001600"/>
            <a:chOff x="5437436" y="2648132"/>
            <a:chExt cx="1489106" cy="1383945"/>
          </a:xfrm>
        </p:grpSpPr>
        <p:sp>
          <p:nvSpPr>
            <p:cNvPr id="17" name="Rounded Rectangle 40">
              <a:extLst>
                <a:ext uri="{FF2B5EF4-FFF2-40B4-BE49-F238E27FC236}">
                  <a16:creationId xmlns:a16="http://schemas.microsoft.com/office/drawing/2014/main" id="{1E5BB56A-BDFD-34A8-4FDF-5E0A8A974FFE}"/>
                </a:ext>
              </a:extLst>
            </p:cNvPr>
            <p:cNvSpPr/>
            <p:nvPr/>
          </p:nvSpPr>
          <p:spPr>
            <a:xfrm>
              <a:off x="5437436" y="2648132"/>
              <a:ext cx="1489106" cy="1383945"/>
            </a:xfrm>
            <a:prstGeom prst="roundRect">
              <a:avLst>
                <a:gd name="adj" fmla="val 9342"/>
              </a:avLst>
            </a:prstGeom>
            <a:solidFill>
              <a:srgbClr val="FFFFFF"/>
            </a:solidFill>
            <a:ln w="28575"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Albert Sans"/>
                <a:ea typeface="+mn-ea"/>
                <a:cs typeface="+mn-cs"/>
              </a:endParaRPr>
            </a:p>
          </p:txBody>
        </p:sp>
        <p:pic>
          <p:nvPicPr>
            <p:cNvPr id="18" name="Picture 17" descr="A hands shaking with pink gloves&#10;&#10;Description automatically generated">
              <a:extLst>
                <a:ext uri="{FF2B5EF4-FFF2-40B4-BE49-F238E27FC236}">
                  <a16:creationId xmlns:a16="http://schemas.microsoft.com/office/drawing/2014/main" id="{69B366C9-21A5-5B27-0547-EE4670F677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6629" y="2869437"/>
              <a:ext cx="1020720" cy="1020720"/>
            </a:xfrm>
            <a:prstGeom prst="rect">
              <a:avLst/>
            </a:prstGeom>
          </p:spPr>
        </p:pic>
      </p:grpSp>
      <p:grpSp>
        <p:nvGrpSpPr>
          <p:cNvPr id="19" name="Group 18">
            <a:extLst>
              <a:ext uri="{FF2B5EF4-FFF2-40B4-BE49-F238E27FC236}">
                <a16:creationId xmlns:a16="http://schemas.microsoft.com/office/drawing/2014/main" id="{9FCA6534-B092-0798-6956-0400FAA069E5}"/>
              </a:ext>
            </a:extLst>
          </p:cNvPr>
          <p:cNvGrpSpPr>
            <a:grpSpLocks noChangeAspect="1"/>
          </p:cNvGrpSpPr>
          <p:nvPr/>
        </p:nvGrpSpPr>
        <p:grpSpPr>
          <a:xfrm>
            <a:off x="9658877" y="1862164"/>
            <a:ext cx="2077200" cy="2001600"/>
            <a:chOff x="7401534" y="2619732"/>
            <a:chExt cx="1489107" cy="1383945"/>
          </a:xfrm>
        </p:grpSpPr>
        <p:sp>
          <p:nvSpPr>
            <p:cNvPr id="20" name="Rounded Rectangle 18">
              <a:extLst>
                <a:ext uri="{FF2B5EF4-FFF2-40B4-BE49-F238E27FC236}">
                  <a16:creationId xmlns:a16="http://schemas.microsoft.com/office/drawing/2014/main" id="{5DEF92B2-202D-4921-670B-951F254FDB4A}"/>
                </a:ext>
              </a:extLst>
            </p:cNvPr>
            <p:cNvSpPr/>
            <p:nvPr/>
          </p:nvSpPr>
          <p:spPr>
            <a:xfrm>
              <a:off x="7401534" y="2619732"/>
              <a:ext cx="1489107" cy="1383945"/>
            </a:xfrm>
            <a:prstGeom prst="roundRect">
              <a:avLst>
                <a:gd name="adj" fmla="val 10772"/>
              </a:avLst>
            </a:prstGeom>
            <a:solidFill>
              <a:srgbClr val="FF7747"/>
            </a:solidFill>
            <a:ln w="28575"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Albert Sans"/>
                <a:ea typeface="+mn-ea"/>
                <a:cs typeface="+mn-cs"/>
              </a:endParaRPr>
            </a:p>
          </p:txBody>
        </p:sp>
        <p:pic>
          <p:nvPicPr>
            <p:cNvPr id="21" name="Picture 20">
              <a:extLst>
                <a:ext uri="{FF2B5EF4-FFF2-40B4-BE49-F238E27FC236}">
                  <a16:creationId xmlns:a16="http://schemas.microsoft.com/office/drawing/2014/main" id="{D1DAB45C-3F88-638B-7B85-55B044A8AD30}"/>
                </a:ext>
              </a:extLst>
            </p:cNvPr>
            <p:cNvPicPr>
              <a:picLocks noChangeAspect="1"/>
            </p:cNvPicPr>
            <p:nvPr/>
          </p:nvPicPr>
          <p:blipFill>
            <a:blip r:embed="rId6"/>
            <a:stretch>
              <a:fillRect/>
            </a:stretch>
          </p:blipFill>
          <p:spPr>
            <a:xfrm>
              <a:off x="7532145" y="2682983"/>
              <a:ext cx="1227884" cy="1227884"/>
            </a:xfrm>
            <a:prstGeom prst="rect">
              <a:avLst/>
            </a:prstGeom>
          </p:spPr>
        </p:pic>
      </p:grpSp>
      <p:sp>
        <p:nvSpPr>
          <p:cNvPr id="22" name="Rectangle 21">
            <a:extLst>
              <a:ext uri="{FF2B5EF4-FFF2-40B4-BE49-F238E27FC236}">
                <a16:creationId xmlns:a16="http://schemas.microsoft.com/office/drawing/2014/main" id="{6D3F556E-EA65-97EC-3782-BBB5FED01E4B}"/>
              </a:ext>
            </a:extLst>
          </p:cNvPr>
          <p:cNvSpPr/>
          <p:nvPr/>
        </p:nvSpPr>
        <p:spPr>
          <a:xfrm>
            <a:off x="457903" y="4091478"/>
            <a:ext cx="2077199" cy="203132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rPr>
              <a:t>We assess the client’s situation which includes identifying vulnerabilities and other areas of crisis</a:t>
            </a:r>
          </a:p>
        </p:txBody>
      </p:sp>
      <p:sp>
        <p:nvSpPr>
          <p:cNvPr id="27" name="Rounded Rectangle 40">
            <a:extLst>
              <a:ext uri="{FF2B5EF4-FFF2-40B4-BE49-F238E27FC236}">
                <a16:creationId xmlns:a16="http://schemas.microsoft.com/office/drawing/2014/main" id="{00790D70-7274-E677-8C5B-DAB4CE874C4A}"/>
              </a:ext>
            </a:extLst>
          </p:cNvPr>
          <p:cNvSpPr/>
          <p:nvPr/>
        </p:nvSpPr>
        <p:spPr>
          <a:xfrm>
            <a:off x="426003" y="1862164"/>
            <a:ext cx="2077200" cy="2001600"/>
          </a:xfrm>
          <a:prstGeom prst="roundRect">
            <a:avLst>
              <a:gd name="adj" fmla="val 11310"/>
            </a:avLst>
          </a:prstGeom>
          <a:solidFill>
            <a:srgbClr val="FFC000"/>
          </a:solidFill>
          <a:ln w="28575"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FFFFFF"/>
              </a:solidFill>
              <a:effectLst/>
              <a:uLnTx/>
              <a:uFillTx/>
              <a:latin typeface="Albert Sans"/>
              <a:ea typeface="+mn-ea"/>
              <a:cs typeface="+mn-cs"/>
            </a:endParaRPr>
          </a:p>
        </p:txBody>
      </p:sp>
      <p:pic>
        <p:nvPicPr>
          <p:cNvPr id="28" name="Picture 27" descr="A hand holding a coin&#10;&#10;Description automatically generated">
            <a:extLst>
              <a:ext uri="{FF2B5EF4-FFF2-40B4-BE49-F238E27FC236}">
                <a16:creationId xmlns:a16="http://schemas.microsoft.com/office/drawing/2014/main" id="{0BB04C77-8746-5796-D576-7FA433D8D6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7508" y="1970604"/>
            <a:ext cx="1692347" cy="1853202"/>
          </a:xfrm>
          <a:prstGeom prst="rect">
            <a:avLst/>
          </a:prstGeom>
        </p:spPr>
      </p:pic>
      <p:sp>
        <p:nvSpPr>
          <p:cNvPr id="29" name="Rectangle 28">
            <a:extLst>
              <a:ext uri="{FF2B5EF4-FFF2-40B4-BE49-F238E27FC236}">
                <a16:creationId xmlns:a16="http://schemas.microsoft.com/office/drawing/2014/main" id="{4D1C1361-5C9B-6B78-E3E3-A4B177A7AFCE}"/>
              </a:ext>
            </a:extLst>
          </p:cNvPr>
          <p:cNvSpPr/>
          <p:nvPr/>
        </p:nvSpPr>
        <p:spPr>
          <a:xfrm>
            <a:off x="9661700" y="4091478"/>
            <a:ext cx="2077199" cy="1754326"/>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prstClr val="black"/>
                </a:solidFill>
                <a:effectLst/>
                <a:uLnTx/>
                <a:uFillTx/>
              </a:rPr>
              <a:t>We provide advice and aftercare until they’ve financially recovered</a:t>
            </a:r>
            <a:r>
              <a:rPr kumimoji="0" lang="en-GB" b="0" i="0" u="none" strike="noStrike" kern="0" cap="none" spc="0" normalizeH="0" noProof="0" dirty="0">
                <a:ln>
                  <a:noFill/>
                </a:ln>
                <a:solidFill>
                  <a:prstClr val="black"/>
                </a:solidFill>
                <a:effectLst/>
                <a:uLnTx/>
                <a:uFillTx/>
              </a:rPr>
              <a:t> or are debt free</a:t>
            </a:r>
            <a:endParaRPr kumimoji="0" lang="en-GB" b="0" i="0" u="none" strike="noStrike" kern="0" cap="none" spc="0" normalizeH="0" baseline="0" noProof="0" dirty="0">
              <a:ln>
                <a:noFill/>
              </a:ln>
              <a:solidFill>
                <a:prstClr val="black"/>
              </a:solidFill>
              <a:effectLst/>
              <a:uLnTx/>
              <a:uFillTx/>
            </a:endParaRPr>
          </a:p>
        </p:txBody>
      </p:sp>
      <p:sp>
        <p:nvSpPr>
          <p:cNvPr id="30" name="Title 1">
            <a:extLst>
              <a:ext uri="{FF2B5EF4-FFF2-40B4-BE49-F238E27FC236}">
                <a16:creationId xmlns:a16="http://schemas.microsoft.com/office/drawing/2014/main" id="{282C78FD-ED6C-FD18-9EBC-89B0FC9920AB}"/>
              </a:ext>
            </a:extLst>
          </p:cNvPr>
          <p:cNvSpPr txBox="1">
            <a:spLocks/>
          </p:cNvSpPr>
          <p:nvPr/>
        </p:nvSpPr>
        <p:spPr>
          <a:xfrm>
            <a:off x="426003" y="374225"/>
            <a:ext cx="9582359" cy="904116"/>
          </a:xfrm>
          <a:prstGeom prst="rect">
            <a:avLst/>
          </a:prstGeom>
        </p:spPr>
        <p:txBody>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The StepChange client journey</a:t>
            </a:r>
          </a:p>
        </p:txBody>
      </p:sp>
    </p:spTree>
    <p:extLst>
      <p:ext uri="{BB962C8B-B14F-4D97-AF65-F5344CB8AC3E}">
        <p14:creationId xmlns:p14="http://schemas.microsoft.com/office/powerpoint/2010/main" val="425995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fltVal val="0"/>
                                          </p:val>
                                        </p:tav>
                                        <p:tav tm="100000">
                                          <p:val>
                                            <p:strVal val="#ppt_h"/>
                                          </p:val>
                                        </p:tav>
                                      </p:tavLst>
                                    </p:anim>
                                    <p:animEffect transition="in" filter="fade">
                                      <p:cBhvr>
                                        <p:cTn id="27" dur="500"/>
                                        <p:tgtEl>
                                          <p:spTgt spid="16"/>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1000"/>
                                        <p:tgtEl>
                                          <p:spTgt spid="25"/>
                                        </p:tgtEl>
                                      </p:cBhvr>
                                    </p:animEffect>
                                    <p:anim calcmode="lin" valueType="num">
                                      <p:cBhvr>
                                        <p:cTn id="53" dur="1000" fill="hold"/>
                                        <p:tgtEl>
                                          <p:spTgt spid="25"/>
                                        </p:tgtEl>
                                        <p:attrNameLst>
                                          <p:attrName>ppt_x</p:attrName>
                                        </p:attrNameLst>
                                      </p:cBhvr>
                                      <p:tavLst>
                                        <p:tav tm="0">
                                          <p:val>
                                            <p:strVal val="#ppt_x"/>
                                          </p:val>
                                        </p:tav>
                                        <p:tav tm="100000">
                                          <p:val>
                                            <p:strVal val="#ppt_x"/>
                                          </p:val>
                                        </p:tav>
                                      </p:tavLst>
                                    </p:anim>
                                    <p:anim calcmode="lin" valueType="num">
                                      <p:cBhvr>
                                        <p:cTn id="54" dur="1000" fill="hold"/>
                                        <p:tgtEl>
                                          <p:spTgt spid="25"/>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1000"/>
                                        <p:tgtEl>
                                          <p:spTgt spid="29"/>
                                        </p:tgtEl>
                                      </p:cBhvr>
                                    </p:animEffect>
                                    <p:anim calcmode="lin" valueType="num">
                                      <p:cBhvr>
                                        <p:cTn id="58" dur="1000" fill="hold"/>
                                        <p:tgtEl>
                                          <p:spTgt spid="29"/>
                                        </p:tgtEl>
                                        <p:attrNameLst>
                                          <p:attrName>ppt_x</p:attrName>
                                        </p:attrNameLst>
                                      </p:cBhvr>
                                      <p:tavLst>
                                        <p:tav tm="0">
                                          <p:val>
                                            <p:strVal val="#ppt_x"/>
                                          </p:val>
                                        </p:tav>
                                        <p:tav tm="100000">
                                          <p:val>
                                            <p:strVal val="#ppt_x"/>
                                          </p:val>
                                        </p:tav>
                                      </p:tavLst>
                                    </p:anim>
                                    <p:anim calcmode="lin" valueType="num">
                                      <p:cBhvr>
                                        <p:cTn id="5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4" grpId="0"/>
      <p:bldP spid="22" grpId="0"/>
      <p:bldP spid="27" grpId="0" animBg="1"/>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9EE30-E746-26E3-D6CC-9602F3CC2CFD}"/>
            </a:ext>
          </a:extLst>
        </p:cNvPr>
        <p:cNvGrpSpPr/>
        <p:nvPr/>
      </p:nvGrpSpPr>
      <p:grpSpPr>
        <a:xfrm>
          <a:off x="0" y="0"/>
          <a:ext cx="0" cy="0"/>
          <a:chOff x="0" y="0"/>
          <a:chExt cx="0" cy="0"/>
        </a:xfrm>
      </p:grpSpPr>
      <p:pic>
        <p:nvPicPr>
          <p:cNvPr id="6" name="Picture 14">
            <a:extLst>
              <a:ext uri="{FF2B5EF4-FFF2-40B4-BE49-F238E27FC236}">
                <a16:creationId xmlns:a16="http://schemas.microsoft.com/office/drawing/2014/main" id="{6825A895-5107-7D50-9C2A-819928FE65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7306" y="5635590"/>
            <a:ext cx="996058" cy="996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0">
            <a:extLst>
              <a:ext uri="{FF2B5EF4-FFF2-40B4-BE49-F238E27FC236}">
                <a16:creationId xmlns:a16="http://schemas.microsoft.com/office/drawing/2014/main" id="{D7186A3E-23CB-E88E-48FB-416BCF1B4D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3649" y="4543657"/>
            <a:ext cx="1090800" cy="1091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22">
            <a:extLst>
              <a:ext uri="{FF2B5EF4-FFF2-40B4-BE49-F238E27FC236}">
                <a16:creationId xmlns:a16="http://schemas.microsoft.com/office/drawing/2014/main" id="{B1CC37D2-0593-F2BC-F079-9B2420A8CD84}"/>
              </a:ext>
            </a:extLst>
          </p:cNvPr>
          <p:cNvSpPr txBox="1">
            <a:spLocks noChangeArrowheads="1"/>
          </p:cNvSpPr>
          <p:nvPr/>
        </p:nvSpPr>
        <p:spPr bwMode="auto">
          <a:xfrm>
            <a:off x="8217931" y="2412172"/>
            <a:ext cx="3215378" cy="85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lbert Sans" pitchFamily="2" charset="0"/>
              </a:defRPr>
            </a:lvl1pPr>
            <a:lvl2pPr marL="742950" indent="-285750">
              <a:defRPr>
                <a:solidFill>
                  <a:schemeClr val="tx1"/>
                </a:solidFill>
                <a:latin typeface="Albert Sans" pitchFamily="2" charset="0"/>
              </a:defRPr>
            </a:lvl2pPr>
            <a:lvl3pPr marL="1143000" indent="-228600">
              <a:defRPr>
                <a:solidFill>
                  <a:schemeClr val="tx1"/>
                </a:solidFill>
                <a:latin typeface="Albert Sans" pitchFamily="2" charset="0"/>
              </a:defRPr>
            </a:lvl3pPr>
            <a:lvl4pPr marL="1600200" indent="-228600">
              <a:defRPr>
                <a:solidFill>
                  <a:schemeClr val="tx1"/>
                </a:solidFill>
                <a:latin typeface="Albert Sans" pitchFamily="2" charset="0"/>
              </a:defRPr>
            </a:lvl4pPr>
            <a:lvl5pPr marL="2057400" indent="-228600">
              <a:defRPr>
                <a:solidFill>
                  <a:schemeClr val="tx1"/>
                </a:solidFill>
                <a:latin typeface="Albert Sans" pitchFamily="2" charset="0"/>
              </a:defRPr>
            </a:lvl5pPr>
            <a:lvl6pPr marL="2514600" indent="-228600" eaLnBrk="0" fontAlgn="base" hangingPunct="0">
              <a:spcBef>
                <a:spcPct val="0"/>
              </a:spcBef>
              <a:spcAft>
                <a:spcPct val="0"/>
              </a:spcAft>
              <a:defRPr>
                <a:solidFill>
                  <a:schemeClr val="tx1"/>
                </a:solidFill>
                <a:latin typeface="Albert Sans" pitchFamily="2" charset="0"/>
              </a:defRPr>
            </a:lvl6pPr>
            <a:lvl7pPr marL="2971800" indent="-228600" eaLnBrk="0" fontAlgn="base" hangingPunct="0">
              <a:spcBef>
                <a:spcPct val="0"/>
              </a:spcBef>
              <a:spcAft>
                <a:spcPct val="0"/>
              </a:spcAft>
              <a:defRPr>
                <a:solidFill>
                  <a:schemeClr val="tx1"/>
                </a:solidFill>
                <a:latin typeface="Albert Sans" pitchFamily="2" charset="0"/>
              </a:defRPr>
            </a:lvl7pPr>
            <a:lvl8pPr marL="3429000" indent="-228600" eaLnBrk="0" fontAlgn="base" hangingPunct="0">
              <a:spcBef>
                <a:spcPct val="0"/>
              </a:spcBef>
              <a:spcAft>
                <a:spcPct val="0"/>
              </a:spcAft>
              <a:defRPr>
                <a:solidFill>
                  <a:schemeClr val="tx1"/>
                </a:solidFill>
                <a:latin typeface="Albert Sans" pitchFamily="2" charset="0"/>
              </a:defRPr>
            </a:lvl8pPr>
            <a:lvl9pPr marL="3886200" indent="-228600" eaLnBrk="0" fontAlgn="base" hangingPunct="0">
              <a:spcBef>
                <a:spcPct val="0"/>
              </a:spcBef>
              <a:spcAft>
                <a:spcPct val="0"/>
              </a:spcAft>
              <a:defRPr>
                <a:solidFill>
                  <a:schemeClr val="tx1"/>
                </a:solidFill>
                <a:latin typeface="Albert Sans" pitchFamily="2"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altLang="en-US" sz="2800" b="0" i="0" u="none" strike="noStrike" kern="0" cap="none" spc="0" normalizeH="0" baseline="0" noProof="0" dirty="0">
                <a:ln>
                  <a:noFill/>
                </a:ln>
                <a:solidFill>
                  <a:srgbClr val="FFFFFF"/>
                </a:solidFill>
                <a:effectLst/>
                <a:uLnTx/>
                <a:uFillTx/>
                <a:latin typeface="Degular" panose="020B0804050503060204" pitchFamily="34" charset="0"/>
              </a:rPr>
              <a:t>92%</a:t>
            </a:r>
          </a:p>
          <a:p>
            <a:pPr marL="0" marR="0" lvl="0" indent="0" algn="ctr" defTabSz="914400" eaLnBrk="1" fontAlgn="auto" latinLnBrk="0" hangingPunct="1">
              <a:lnSpc>
                <a:spcPct val="75000"/>
              </a:lnSpc>
              <a:spcBef>
                <a:spcPts val="0"/>
              </a:spcBef>
              <a:spcAft>
                <a:spcPts val="0"/>
              </a:spcAft>
              <a:buClrTx/>
              <a:buSzTx/>
              <a:buFontTx/>
              <a:buNone/>
              <a:tabLst/>
              <a:defRPr/>
            </a:pPr>
            <a:r>
              <a:rPr lang="en-GB" altLang="en-US" sz="1400" kern="0" dirty="0">
                <a:solidFill>
                  <a:srgbClr val="FFFFFF"/>
                </a:solidFill>
              </a:rPr>
              <a:t>o</a:t>
            </a:r>
            <a:r>
              <a:rPr kumimoji="0" lang="en-GB" altLang="en-US" sz="1400" b="0" i="0" u="none" strike="noStrike" kern="0" cap="none" spc="0" normalizeH="0" baseline="0" noProof="0" dirty="0">
                <a:ln>
                  <a:noFill/>
                </a:ln>
                <a:solidFill>
                  <a:srgbClr val="FFFFFF"/>
                </a:solidFill>
                <a:effectLst/>
                <a:uLnTx/>
                <a:uFillTx/>
                <a:latin typeface="Albert Sans" pitchFamily="2" charset="0"/>
              </a:rPr>
              <a:t>f clients used digital channels in their journey</a:t>
            </a:r>
          </a:p>
        </p:txBody>
      </p:sp>
      <p:pic>
        <p:nvPicPr>
          <p:cNvPr id="17" name="Picture 23">
            <a:extLst>
              <a:ext uri="{FF2B5EF4-FFF2-40B4-BE49-F238E27FC236}">
                <a16:creationId xmlns:a16="http://schemas.microsoft.com/office/drawing/2014/main" id="{04CFC794-E9E2-6743-F5B9-CF344AB3FE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3649" y="2294833"/>
            <a:ext cx="1090800" cy="1091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25">
            <a:extLst>
              <a:ext uri="{FF2B5EF4-FFF2-40B4-BE49-F238E27FC236}">
                <a16:creationId xmlns:a16="http://schemas.microsoft.com/office/drawing/2014/main" id="{DF3B280B-35BB-B882-7B68-6F60C654507D}"/>
              </a:ext>
            </a:extLst>
          </p:cNvPr>
          <p:cNvSpPr txBox="1">
            <a:spLocks noChangeArrowheads="1"/>
          </p:cNvSpPr>
          <p:nvPr/>
        </p:nvSpPr>
        <p:spPr bwMode="auto">
          <a:xfrm>
            <a:off x="8221211" y="1458935"/>
            <a:ext cx="3215377" cy="581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lbert Sans" pitchFamily="2" charset="0"/>
              </a:defRPr>
            </a:lvl1pPr>
            <a:lvl2pPr marL="742950" indent="-285750">
              <a:defRPr>
                <a:solidFill>
                  <a:schemeClr val="tx1"/>
                </a:solidFill>
                <a:latin typeface="Albert Sans" pitchFamily="2" charset="0"/>
              </a:defRPr>
            </a:lvl2pPr>
            <a:lvl3pPr marL="1143000" indent="-228600">
              <a:defRPr>
                <a:solidFill>
                  <a:schemeClr val="tx1"/>
                </a:solidFill>
                <a:latin typeface="Albert Sans" pitchFamily="2" charset="0"/>
              </a:defRPr>
            </a:lvl3pPr>
            <a:lvl4pPr marL="1600200" indent="-228600">
              <a:defRPr>
                <a:solidFill>
                  <a:schemeClr val="tx1"/>
                </a:solidFill>
                <a:latin typeface="Albert Sans" pitchFamily="2" charset="0"/>
              </a:defRPr>
            </a:lvl4pPr>
            <a:lvl5pPr marL="2057400" indent="-228600">
              <a:defRPr>
                <a:solidFill>
                  <a:schemeClr val="tx1"/>
                </a:solidFill>
                <a:latin typeface="Albert Sans" pitchFamily="2" charset="0"/>
              </a:defRPr>
            </a:lvl5pPr>
            <a:lvl6pPr marL="2514600" indent="-228600" eaLnBrk="0" fontAlgn="base" hangingPunct="0">
              <a:spcBef>
                <a:spcPct val="0"/>
              </a:spcBef>
              <a:spcAft>
                <a:spcPct val="0"/>
              </a:spcAft>
              <a:defRPr>
                <a:solidFill>
                  <a:schemeClr val="tx1"/>
                </a:solidFill>
                <a:latin typeface="Albert Sans" pitchFamily="2" charset="0"/>
              </a:defRPr>
            </a:lvl6pPr>
            <a:lvl7pPr marL="2971800" indent="-228600" eaLnBrk="0" fontAlgn="base" hangingPunct="0">
              <a:spcBef>
                <a:spcPct val="0"/>
              </a:spcBef>
              <a:spcAft>
                <a:spcPct val="0"/>
              </a:spcAft>
              <a:defRPr>
                <a:solidFill>
                  <a:schemeClr val="tx1"/>
                </a:solidFill>
                <a:latin typeface="Albert Sans" pitchFamily="2" charset="0"/>
              </a:defRPr>
            </a:lvl7pPr>
            <a:lvl8pPr marL="3429000" indent="-228600" eaLnBrk="0" fontAlgn="base" hangingPunct="0">
              <a:spcBef>
                <a:spcPct val="0"/>
              </a:spcBef>
              <a:spcAft>
                <a:spcPct val="0"/>
              </a:spcAft>
              <a:defRPr>
                <a:solidFill>
                  <a:schemeClr val="tx1"/>
                </a:solidFill>
                <a:latin typeface="Albert Sans" pitchFamily="2" charset="0"/>
              </a:defRPr>
            </a:lvl8pPr>
            <a:lvl9pPr marL="3886200" indent="-228600" eaLnBrk="0" fontAlgn="base" hangingPunct="0">
              <a:spcBef>
                <a:spcPct val="0"/>
              </a:spcBef>
              <a:spcAft>
                <a:spcPct val="0"/>
              </a:spcAft>
              <a:defRPr>
                <a:solidFill>
                  <a:schemeClr val="tx1"/>
                </a:solidFill>
                <a:latin typeface="Albert Sans" pitchFamily="2" charset="0"/>
              </a:defRPr>
            </a:lvl9pPr>
          </a:lstStyle>
          <a:p>
            <a:pPr marL="0" marR="0" lvl="0" indent="0" algn="ctr" defTabSz="914400" eaLnBrk="1" fontAlgn="auto" latinLnBrk="0" hangingPunct="1">
              <a:lnSpc>
                <a:spcPct val="75000"/>
              </a:lnSpc>
              <a:spcBef>
                <a:spcPts val="0"/>
              </a:spcBef>
              <a:spcAft>
                <a:spcPts val="0"/>
              </a:spcAft>
              <a:buClrTx/>
              <a:buSzTx/>
              <a:buFontTx/>
              <a:buNone/>
              <a:tabLst/>
              <a:defRPr/>
            </a:pPr>
            <a:r>
              <a:rPr kumimoji="0" lang="en-GB" altLang="en-US" sz="2800" b="1" i="0" u="none" strike="noStrike" kern="0" cap="none" spc="0" normalizeH="0" baseline="0" noProof="0">
                <a:ln>
                  <a:noFill/>
                </a:ln>
                <a:solidFill>
                  <a:srgbClr val="FFFFFF"/>
                </a:solidFill>
                <a:effectLst/>
                <a:uLnTx/>
                <a:uFillTx/>
                <a:latin typeface="Albert Sans" pitchFamily="2" charset="0"/>
              </a:rPr>
              <a:t>6.2m </a:t>
            </a:r>
          </a:p>
          <a:p>
            <a:pPr marL="0" marR="0" lvl="0" indent="0" algn="ctr" defTabSz="914400" eaLnBrk="1" fontAlgn="auto" latinLnBrk="0" hangingPunct="1">
              <a:lnSpc>
                <a:spcPct val="75000"/>
              </a:lnSpc>
              <a:spcBef>
                <a:spcPts val="0"/>
              </a:spcBef>
              <a:spcAft>
                <a:spcPts val="0"/>
              </a:spcAft>
              <a:buClrTx/>
              <a:buSzTx/>
              <a:buFontTx/>
              <a:buNone/>
              <a:tabLst/>
              <a:defRPr/>
            </a:pPr>
            <a:r>
              <a:rPr kumimoji="0" lang="en-GB" altLang="en-US" sz="1400" b="0" i="0" u="none" strike="noStrike" kern="0" cap="none" spc="0" normalizeH="0" baseline="0" noProof="0">
                <a:ln>
                  <a:noFill/>
                </a:ln>
                <a:solidFill>
                  <a:srgbClr val="FFFFFF"/>
                </a:solidFill>
                <a:effectLst/>
                <a:uLnTx/>
                <a:uFillTx/>
                <a:latin typeface="Albert Sans" pitchFamily="2" charset="0"/>
              </a:rPr>
              <a:t>people visited our website </a:t>
            </a:r>
          </a:p>
        </p:txBody>
      </p:sp>
      <p:pic>
        <p:nvPicPr>
          <p:cNvPr id="15" name="Picture 26">
            <a:extLst>
              <a:ext uri="{FF2B5EF4-FFF2-40B4-BE49-F238E27FC236}">
                <a16:creationId xmlns:a16="http://schemas.microsoft.com/office/drawing/2014/main" id="{D50BFAA4-8D34-CDF4-2550-CFD6A40D58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33649" y="1205988"/>
            <a:ext cx="1090800" cy="1091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27">
            <a:extLst>
              <a:ext uri="{FF2B5EF4-FFF2-40B4-BE49-F238E27FC236}">
                <a16:creationId xmlns:a16="http://schemas.microsoft.com/office/drawing/2014/main" id="{E748A7BC-3264-2813-FDF5-3986F8FD0BB4}"/>
              </a:ext>
            </a:extLst>
          </p:cNvPr>
          <p:cNvSpPr txBox="1">
            <a:spLocks noChangeArrowheads="1"/>
          </p:cNvSpPr>
          <p:nvPr/>
        </p:nvSpPr>
        <p:spPr bwMode="auto">
          <a:xfrm>
            <a:off x="8216850" y="3542458"/>
            <a:ext cx="3215378" cy="85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spAutoFit/>
          </a:bodyPr>
          <a:lstStyle>
            <a:lvl1pPr>
              <a:defRPr>
                <a:solidFill>
                  <a:schemeClr val="tx1"/>
                </a:solidFill>
                <a:latin typeface="Albert Sans" pitchFamily="2" charset="0"/>
              </a:defRPr>
            </a:lvl1pPr>
            <a:lvl2pPr marL="742950" indent="-285750">
              <a:defRPr>
                <a:solidFill>
                  <a:schemeClr val="tx1"/>
                </a:solidFill>
                <a:latin typeface="Albert Sans" pitchFamily="2" charset="0"/>
              </a:defRPr>
            </a:lvl2pPr>
            <a:lvl3pPr marL="1143000" indent="-228600">
              <a:defRPr>
                <a:solidFill>
                  <a:schemeClr val="tx1"/>
                </a:solidFill>
                <a:latin typeface="Albert Sans" pitchFamily="2" charset="0"/>
              </a:defRPr>
            </a:lvl3pPr>
            <a:lvl4pPr marL="1600200" indent="-228600">
              <a:defRPr>
                <a:solidFill>
                  <a:schemeClr val="tx1"/>
                </a:solidFill>
                <a:latin typeface="Albert Sans" pitchFamily="2" charset="0"/>
              </a:defRPr>
            </a:lvl4pPr>
            <a:lvl5pPr marL="2057400" indent="-228600">
              <a:defRPr>
                <a:solidFill>
                  <a:schemeClr val="tx1"/>
                </a:solidFill>
                <a:latin typeface="Albert Sans" pitchFamily="2" charset="0"/>
              </a:defRPr>
            </a:lvl5pPr>
            <a:lvl6pPr marL="2514600" indent="-228600" eaLnBrk="0" fontAlgn="base" hangingPunct="0">
              <a:spcBef>
                <a:spcPct val="0"/>
              </a:spcBef>
              <a:spcAft>
                <a:spcPct val="0"/>
              </a:spcAft>
              <a:defRPr>
                <a:solidFill>
                  <a:schemeClr val="tx1"/>
                </a:solidFill>
                <a:latin typeface="Albert Sans" pitchFamily="2" charset="0"/>
              </a:defRPr>
            </a:lvl6pPr>
            <a:lvl7pPr marL="2971800" indent="-228600" eaLnBrk="0" fontAlgn="base" hangingPunct="0">
              <a:spcBef>
                <a:spcPct val="0"/>
              </a:spcBef>
              <a:spcAft>
                <a:spcPct val="0"/>
              </a:spcAft>
              <a:defRPr>
                <a:solidFill>
                  <a:schemeClr val="tx1"/>
                </a:solidFill>
                <a:latin typeface="Albert Sans" pitchFamily="2" charset="0"/>
              </a:defRPr>
            </a:lvl7pPr>
            <a:lvl8pPr marL="3429000" indent="-228600" eaLnBrk="0" fontAlgn="base" hangingPunct="0">
              <a:spcBef>
                <a:spcPct val="0"/>
              </a:spcBef>
              <a:spcAft>
                <a:spcPct val="0"/>
              </a:spcAft>
              <a:defRPr>
                <a:solidFill>
                  <a:schemeClr val="tx1"/>
                </a:solidFill>
                <a:latin typeface="Albert Sans" pitchFamily="2" charset="0"/>
              </a:defRPr>
            </a:lvl8pPr>
            <a:lvl9pPr marL="3886200" indent="-228600" eaLnBrk="0" fontAlgn="base" hangingPunct="0">
              <a:spcBef>
                <a:spcPct val="0"/>
              </a:spcBef>
              <a:spcAft>
                <a:spcPct val="0"/>
              </a:spcAft>
              <a:defRPr>
                <a:solidFill>
                  <a:schemeClr val="tx1"/>
                </a:solidFill>
                <a:latin typeface="Albert Sans" pitchFamily="2"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altLang="en-US" sz="2800" kern="0" dirty="0">
                <a:solidFill>
                  <a:srgbClr val="FFFFFF"/>
                </a:solidFill>
                <a:latin typeface="Degular"/>
              </a:rPr>
              <a:t>620,000</a:t>
            </a:r>
            <a:endParaRPr lang="en-GB" altLang="en-US" sz="2800" b="0" i="0" u="none" strike="noStrike" kern="0" cap="none" spc="0" normalizeH="0" baseline="0" noProof="0" dirty="0">
              <a:ln>
                <a:noFill/>
              </a:ln>
              <a:solidFill>
                <a:srgbClr val="FFFFFF"/>
              </a:solidFill>
              <a:effectLst/>
              <a:uLnTx/>
              <a:uFillTx/>
              <a:latin typeface="Degular" panose="020B0804050503060204" pitchFamily="34" charset="0"/>
            </a:endParaRPr>
          </a:p>
          <a:p>
            <a:pPr algn="ctr">
              <a:lnSpc>
                <a:spcPct val="75000"/>
              </a:lnSpc>
              <a:defRPr/>
            </a:pPr>
            <a:r>
              <a:rPr kumimoji="0" lang="en-GB" altLang="en-US" sz="1400" b="0" i="0" u="none" strike="noStrike" kern="0" cap="none" spc="0" normalizeH="0" baseline="0" noProof="0" dirty="0">
                <a:ln>
                  <a:noFill/>
                </a:ln>
                <a:solidFill>
                  <a:srgbClr val="FFFFFF"/>
                </a:solidFill>
                <a:effectLst/>
                <a:uLnTx/>
                <a:uFillTx/>
                <a:latin typeface="Albert Sans"/>
              </a:rPr>
              <a:t>clients started </a:t>
            </a:r>
            <a:r>
              <a:rPr lang="en-GB" altLang="en-US" sz="1400" kern="0" dirty="0">
                <a:solidFill>
                  <a:srgbClr val="FFFFFF"/>
                </a:solidFill>
                <a:latin typeface="Albert Sans"/>
              </a:rPr>
              <a:t>their debt advice journey</a:t>
            </a:r>
            <a:endParaRPr lang="en-GB" altLang="en-US" sz="1400" b="0" i="0" u="none" strike="noStrike" kern="0" cap="none" spc="0" normalizeH="0" baseline="0" noProof="0" dirty="0">
              <a:ln>
                <a:noFill/>
              </a:ln>
              <a:solidFill>
                <a:srgbClr val="FFFFFF"/>
              </a:solidFill>
              <a:effectLst/>
              <a:uLnTx/>
              <a:uFillTx/>
              <a:latin typeface="Albert Sans" pitchFamily="2" charset="0"/>
            </a:endParaRPr>
          </a:p>
        </p:txBody>
      </p:sp>
      <p:pic>
        <p:nvPicPr>
          <p:cNvPr id="13" name="Picture 28">
            <a:extLst>
              <a:ext uri="{FF2B5EF4-FFF2-40B4-BE49-F238E27FC236}">
                <a16:creationId xmlns:a16="http://schemas.microsoft.com/office/drawing/2014/main" id="{02F30B2A-4C04-F324-C231-082754850D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3649" y="3423243"/>
            <a:ext cx="1090800" cy="1091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32">
            <a:extLst>
              <a:ext uri="{FF2B5EF4-FFF2-40B4-BE49-F238E27FC236}">
                <a16:creationId xmlns:a16="http://schemas.microsoft.com/office/drawing/2014/main" id="{8390B450-F835-BE5D-19C7-21A433FAC017}"/>
              </a:ext>
            </a:extLst>
          </p:cNvPr>
          <p:cNvSpPr txBox="1">
            <a:spLocks noChangeArrowheads="1"/>
          </p:cNvSpPr>
          <p:nvPr/>
        </p:nvSpPr>
        <p:spPr bwMode="auto">
          <a:xfrm>
            <a:off x="8216851" y="5637221"/>
            <a:ext cx="3215377" cy="85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lbert Sans" pitchFamily="2" charset="0"/>
              </a:defRPr>
            </a:lvl1pPr>
            <a:lvl2pPr marL="742950" indent="-285750">
              <a:defRPr>
                <a:solidFill>
                  <a:schemeClr val="tx1"/>
                </a:solidFill>
                <a:latin typeface="Albert Sans" pitchFamily="2" charset="0"/>
              </a:defRPr>
            </a:lvl2pPr>
            <a:lvl3pPr marL="1143000" indent="-228600">
              <a:defRPr>
                <a:solidFill>
                  <a:schemeClr val="tx1"/>
                </a:solidFill>
                <a:latin typeface="Albert Sans" pitchFamily="2" charset="0"/>
              </a:defRPr>
            </a:lvl3pPr>
            <a:lvl4pPr marL="1600200" indent="-228600">
              <a:defRPr>
                <a:solidFill>
                  <a:schemeClr val="tx1"/>
                </a:solidFill>
                <a:latin typeface="Albert Sans" pitchFamily="2" charset="0"/>
              </a:defRPr>
            </a:lvl4pPr>
            <a:lvl5pPr marL="2057400" indent="-228600">
              <a:defRPr>
                <a:solidFill>
                  <a:schemeClr val="tx1"/>
                </a:solidFill>
                <a:latin typeface="Albert Sans" pitchFamily="2" charset="0"/>
              </a:defRPr>
            </a:lvl5pPr>
            <a:lvl6pPr marL="2514600" indent="-228600" eaLnBrk="0" fontAlgn="base" hangingPunct="0">
              <a:spcBef>
                <a:spcPct val="0"/>
              </a:spcBef>
              <a:spcAft>
                <a:spcPct val="0"/>
              </a:spcAft>
              <a:defRPr>
                <a:solidFill>
                  <a:schemeClr val="tx1"/>
                </a:solidFill>
                <a:latin typeface="Albert Sans" pitchFamily="2" charset="0"/>
              </a:defRPr>
            </a:lvl6pPr>
            <a:lvl7pPr marL="2971800" indent="-228600" eaLnBrk="0" fontAlgn="base" hangingPunct="0">
              <a:spcBef>
                <a:spcPct val="0"/>
              </a:spcBef>
              <a:spcAft>
                <a:spcPct val="0"/>
              </a:spcAft>
              <a:defRPr>
                <a:solidFill>
                  <a:schemeClr val="tx1"/>
                </a:solidFill>
                <a:latin typeface="Albert Sans" pitchFamily="2" charset="0"/>
              </a:defRPr>
            </a:lvl7pPr>
            <a:lvl8pPr marL="3429000" indent="-228600" eaLnBrk="0" fontAlgn="base" hangingPunct="0">
              <a:spcBef>
                <a:spcPct val="0"/>
              </a:spcBef>
              <a:spcAft>
                <a:spcPct val="0"/>
              </a:spcAft>
              <a:defRPr>
                <a:solidFill>
                  <a:schemeClr val="tx1"/>
                </a:solidFill>
                <a:latin typeface="Albert Sans" pitchFamily="2" charset="0"/>
              </a:defRPr>
            </a:lvl8pPr>
            <a:lvl9pPr marL="3886200" indent="-228600" eaLnBrk="0" fontAlgn="base" hangingPunct="0">
              <a:spcBef>
                <a:spcPct val="0"/>
              </a:spcBef>
              <a:spcAft>
                <a:spcPct val="0"/>
              </a:spcAft>
              <a:defRPr>
                <a:solidFill>
                  <a:schemeClr val="tx1"/>
                </a:solidFill>
                <a:latin typeface="Albert Sans" pitchFamily="2"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altLang="en-US" sz="2800" b="0" i="0" u="none" strike="noStrike" kern="0" cap="none" spc="0" normalizeH="0" baseline="0" noProof="0" dirty="0">
                <a:ln>
                  <a:noFill/>
                </a:ln>
                <a:solidFill>
                  <a:srgbClr val="FFFFFF"/>
                </a:solidFill>
                <a:effectLst/>
                <a:uLnTx/>
                <a:uFillTx/>
                <a:latin typeface="Degular" panose="020B0804050503060204" pitchFamily="34" charset="0"/>
              </a:rPr>
              <a:t>15,180</a:t>
            </a:r>
          </a:p>
          <a:p>
            <a:pPr marL="0" marR="0" lvl="0" indent="0" algn="ctr" defTabSz="914400" eaLnBrk="1" fontAlgn="auto" latinLnBrk="0" hangingPunct="1">
              <a:lnSpc>
                <a:spcPct val="75000"/>
              </a:lnSpc>
              <a:spcBef>
                <a:spcPts val="0"/>
              </a:spcBef>
              <a:spcAft>
                <a:spcPts val="0"/>
              </a:spcAft>
              <a:buClrTx/>
              <a:buSzTx/>
              <a:buFontTx/>
              <a:buNone/>
              <a:tabLst/>
              <a:defRPr/>
            </a:pPr>
            <a:r>
              <a:rPr lang="en-GB" altLang="en-US" sz="1400" kern="0" dirty="0">
                <a:solidFill>
                  <a:srgbClr val="FFFFFF"/>
                </a:solidFill>
              </a:rPr>
              <a:t>clients w</a:t>
            </a:r>
            <a:r>
              <a:rPr kumimoji="0" lang="en-GB" altLang="en-US" sz="1400" b="0" i="0" u="none" strike="noStrike" kern="0" cap="none" spc="0" normalizeH="0" baseline="0" noProof="0" dirty="0" err="1">
                <a:ln>
                  <a:noFill/>
                </a:ln>
                <a:solidFill>
                  <a:srgbClr val="FFFFFF"/>
                </a:solidFill>
                <a:effectLst/>
                <a:uLnTx/>
                <a:uFillTx/>
                <a:latin typeface="Albert Sans" pitchFamily="2" charset="0"/>
              </a:rPr>
              <a:t>ho</a:t>
            </a:r>
            <a:r>
              <a:rPr lang="en-GB" altLang="en-US" sz="1400" kern="0" dirty="0">
                <a:solidFill>
                  <a:srgbClr val="FFFFFF"/>
                </a:solidFill>
              </a:rPr>
              <a:t> </a:t>
            </a:r>
            <a:r>
              <a:rPr kumimoji="0" lang="en-GB" altLang="en-US" sz="1400" b="0" i="0" u="none" strike="noStrike" kern="0" cap="none" spc="0" normalizeH="0" baseline="0" noProof="0" dirty="0">
                <a:ln>
                  <a:noFill/>
                </a:ln>
                <a:solidFill>
                  <a:srgbClr val="FFFFFF"/>
                </a:solidFill>
                <a:effectLst/>
                <a:uLnTx/>
                <a:uFillTx/>
                <a:latin typeface="Albert Sans" pitchFamily="2" charset="0"/>
              </a:rPr>
              <a:t>became free from problem debt</a:t>
            </a:r>
          </a:p>
        </p:txBody>
      </p:sp>
      <p:sp>
        <p:nvSpPr>
          <p:cNvPr id="18" name="TextBox 3">
            <a:extLst>
              <a:ext uri="{FF2B5EF4-FFF2-40B4-BE49-F238E27FC236}">
                <a16:creationId xmlns:a16="http://schemas.microsoft.com/office/drawing/2014/main" id="{0DA91B05-D19C-8B39-DDBE-A951EE69364F}"/>
              </a:ext>
            </a:extLst>
          </p:cNvPr>
          <p:cNvSpPr txBox="1">
            <a:spLocks noChangeArrowheads="1"/>
          </p:cNvSpPr>
          <p:nvPr/>
        </p:nvSpPr>
        <p:spPr bwMode="auto">
          <a:xfrm>
            <a:off x="8216850" y="4739241"/>
            <a:ext cx="3122976" cy="68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lbert Sans" pitchFamily="2" charset="0"/>
              </a:defRPr>
            </a:lvl1pPr>
            <a:lvl2pPr marL="742950" indent="-285750">
              <a:defRPr>
                <a:solidFill>
                  <a:schemeClr val="tx1"/>
                </a:solidFill>
                <a:latin typeface="Albert Sans" pitchFamily="2" charset="0"/>
              </a:defRPr>
            </a:lvl2pPr>
            <a:lvl3pPr marL="1143000" indent="-228600">
              <a:defRPr>
                <a:solidFill>
                  <a:schemeClr val="tx1"/>
                </a:solidFill>
                <a:latin typeface="Albert Sans" pitchFamily="2" charset="0"/>
              </a:defRPr>
            </a:lvl3pPr>
            <a:lvl4pPr marL="1600200" indent="-228600">
              <a:defRPr>
                <a:solidFill>
                  <a:schemeClr val="tx1"/>
                </a:solidFill>
                <a:latin typeface="Albert Sans" pitchFamily="2" charset="0"/>
              </a:defRPr>
            </a:lvl4pPr>
            <a:lvl5pPr marL="2057400" indent="-228600">
              <a:defRPr>
                <a:solidFill>
                  <a:schemeClr val="tx1"/>
                </a:solidFill>
                <a:latin typeface="Albert Sans" pitchFamily="2" charset="0"/>
              </a:defRPr>
            </a:lvl5pPr>
            <a:lvl6pPr marL="2514600" indent="-228600" eaLnBrk="0" fontAlgn="base" hangingPunct="0">
              <a:spcBef>
                <a:spcPct val="0"/>
              </a:spcBef>
              <a:spcAft>
                <a:spcPct val="0"/>
              </a:spcAft>
              <a:defRPr>
                <a:solidFill>
                  <a:schemeClr val="tx1"/>
                </a:solidFill>
                <a:latin typeface="Albert Sans" pitchFamily="2" charset="0"/>
              </a:defRPr>
            </a:lvl6pPr>
            <a:lvl7pPr marL="2971800" indent="-228600" eaLnBrk="0" fontAlgn="base" hangingPunct="0">
              <a:spcBef>
                <a:spcPct val="0"/>
              </a:spcBef>
              <a:spcAft>
                <a:spcPct val="0"/>
              </a:spcAft>
              <a:defRPr>
                <a:solidFill>
                  <a:schemeClr val="tx1"/>
                </a:solidFill>
                <a:latin typeface="Albert Sans" pitchFamily="2" charset="0"/>
              </a:defRPr>
            </a:lvl7pPr>
            <a:lvl8pPr marL="3429000" indent="-228600" eaLnBrk="0" fontAlgn="base" hangingPunct="0">
              <a:spcBef>
                <a:spcPct val="0"/>
              </a:spcBef>
              <a:spcAft>
                <a:spcPct val="0"/>
              </a:spcAft>
              <a:defRPr>
                <a:solidFill>
                  <a:schemeClr val="tx1"/>
                </a:solidFill>
                <a:latin typeface="Albert Sans" pitchFamily="2" charset="0"/>
              </a:defRPr>
            </a:lvl8pPr>
            <a:lvl9pPr marL="3886200" indent="-228600" eaLnBrk="0" fontAlgn="base" hangingPunct="0">
              <a:spcBef>
                <a:spcPct val="0"/>
              </a:spcBef>
              <a:spcAft>
                <a:spcPct val="0"/>
              </a:spcAft>
              <a:defRPr>
                <a:solidFill>
                  <a:schemeClr val="tx1"/>
                </a:solidFill>
                <a:latin typeface="Albert Sans" pitchFamily="2"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altLang="en-US" sz="2800" b="0" i="0" u="none" strike="noStrike" kern="0" cap="none" spc="0" normalizeH="0" baseline="0" noProof="0" dirty="0">
                <a:ln>
                  <a:noFill/>
                </a:ln>
                <a:solidFill>
                  <a:srgbClr val="FFFFFF"/>
                </a:solidFill>
                <a:effectLst/>
                <a:uLnTx/>
                <a:uFillTx/>
                <a:latin typeface="Degular" panose="020B0804050503060204" pitchFamily="34" charset="0"/>
              </a:rPr>
              <a:t>£4bn+</a:t>
            </a:r>
          </a:p>
          <a:p>
            <a:pPr marL="0" marR="0" lvl="0" indent="0" algn="ctr" defTabSz="914400" eaLnBrk="1" fontAlgn="auto" latinLnBrk="0" hangingPunct="1">
              <a:lnSpc>
                <a:spcPct val="75000"/>
              </a:lnSpc>
              <a:spcBef>
                <a:spcPts val="0"/>
              </a:spcBef>
              <a:spcAft>
                <a:spcPts val="0"/>
              </a:spcAft>
              <a:buClrTx/>
              <a:buSzTx/>
              <a:buFontTx/>
              <a:buNone/>
              <a:tabLst/>
              <a:defRPr/>
            </a:pPr>
            <a:r>
              <a:rPr kumimoji="0" lang="en-GB" altLang="en-US" sz="1400" b="0" i="0" u="none" strike="noStrike" kern="0" cap="none" spc="0" normalizeH="0" baseline="0" noProof="0" dirty="0">
                <a:ln>
                  <a:noFill/>
                </a:ln>
                <a:solidFill>
                  <a:srgbClr val="FFFFFF"/>
                </a:solidFill>
                <a:effectLst/>
                <a:uLnTx/>
                <a:uFillTx/>
                <a:latin typeface="Albert Sans" pitchFamily="2" charset="0"/>
              </a:rPr>
              <a:t> debt under management on DMPs</a:t>
            </a:r>
          </a:p>
        </p:txBody>
      </p:sp>
      <p:sp>
        <p:nvSpPr>
          <p:cNvPr id="20" name="Rectangle 19">
            <a:extLst>
              <a:ext uri="{FF2B5EF4-FFF2-40B4-BE49-F238E27FC236}">
                <a16:creationId xmlns:a16="http://schemas.microsoft.com/office/drawing/2014/main" id="{71F5A8C2-621A-5A52-07F3-7D70F5E71838}"/>
              </a:ext>
            </a:extLst>
          </p:cNvPr>
          <p:cNvSpPr/>
          <p:nvPr/>
        </p:nvSpPr>
        <p:spPr>
          <a:xfrm>
            <a:off x="0" y="0"/>
            <a:ext cx="653288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6">
            <a:extLst>
              <a:ext uri="{FF2B5EF4-FFF2-40B4-BE49-F238E27FC236}">
                <a16:creationId xmlns:a16="http://schemas.microsoft.com/office/drawing/2014/main" id="{8E852692-59D0-2E23-873E-102FB66EF665}"/>
              </a:ext>
            </a:extLst>
          </p:cNvPr>
          <p:cNvSpPr txBox="1">
            <a:spLocks noChangeArrowheads="1"/>
          </p:cNvSpPr>
          <p:nvPr/>
        </p:nvSpPr>
        <p:spPr bwMode="auto">
          <a:xfrm>
            <a:off x="461407" y="835784"/>
            <a:ext cx="5634593"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defTabSz="520700">
              <a:defRPr>
                <a:solidFill>
                  <a:schemeClr val="tx1"/>
                </a:solidFill>
                <a:latin typeface="Albert Sans" pitchFamily="2" charset="0"/>
              </a:defRPr>
            </a:lvl1pPr>
            <a:lvl2pPr marL="742950" indent="-285750" defTabSz="520700">
              <a:defRPr>
                <a:solidFill>
                  <a:schemeClr val="tx1"/>
                </a:solidFill>
                <a:latin typeface="Albert Sans" pitchFamily="2" charset="0"/>
              </a:defRPr>
            </a:lvl2pPr>
            <a:lvl3pPr marL="1143000" indent="-228600" defTabSz="520700">
              <a:defRPr>
                <a:solidFill>
                  <a:schemeClr val="tx1"/>
                </a:solidFill>
                <a:latin typeface="Albert Sans" pitchFamily="2" charset="0"/>
              </a:defRPr>
            </a:lvl3pPr>
            <a:lvl4pPr marL="1600200" indent="-228600" defTabSz="520700">
              <a:defRPr>
                <a:solidFill>
                  <a:schemeClr val="tx1"/>
                </a:solidFill>
                <a:latin typeface="Albert Sans" pitchFamily="2" charset="0"/>
              </a:defRPr>
            </a:lvl4pPr>
            <a:lvl5pPr marL="2057400" indent="-228600" defTabSz="520700">
              <a:defRPr>
                <a:solidFill>
                  <a:schemeClr val="tx1"/>
                </a:solidFill>
                <a:latin typeface="Albert Sans" pitchFamily="2" charset="0"/>
              </a:defRPr>
            </a:lvl5pPr>
            <a:lvl6pPr marL="2514600" indent="-228600" defTabSz="520700" eaLnBrk="0" fontAlgn="base" hangingPunct="0">
              <a:spcBef>
                <a:spcPct val="0"/>
              </a:spcBef>
              <a:spcAft>
                <a:spcPct val="0"/>
              </a:spcAft>
              <a:defRPr>
                <a:solidFill>
                  <a:schemeClr val="tx1"/>
                </a:solidFill>
                <a:latin typeface="Albert Sans" pitchFamily="2" charset="0"/>
              </a:defRPr>
            </a:lvl6pPr>
            <a:lvl7pPr marL="2971800" indent="-228600" defTabSz="520700" eaLnBrk="0" fontAlgn="base" hangingPunct="0">
              <a:spcBef>
                <a:spcPct val="0"/>
              </a:spcBef>
              <a:spcAft>
                <a:spcPct val="0"/>
              </a:spcAft>
              <a:defRPr>
                <a:solidFill>
                  <a:schemeClr val="tx1"/>
                </a:solidFill>
                <a:latin typeface="Albert Sans" pitchFamily="2" charset="0"/>
              </a:defRPr>
            </a:lvl7pPr>
            <a:lvl8pPr marL="3429000" indent="-228600" defTabSz="520700" eaLnBrk="0" fontAlgn="base" hangingPunct="0">
              <a:spcBef>
                <a:spcPct val="0"/>
              </a:spcBef>
              <a:spcAft>
                <a:spcPct val="0"/>
              </a:spcAft>
              <a:defRPr>
                <a:solidFill>
                  <a:schemeClr val="tx1"/>
                </a:solidFill>
                <a:latin typeface="Albert Sans" pitchFamily="2" charset="0"/>
              </a:defRPr>
            </a:lvl8pPr>
            <a:lvl9pPr marL="3886200" indent="-228600" defTabSz="520700" eaLnBrk="0" fontAlgn="base" hangingPunct="0">
              <a:spcBef>
                <a:spcPct val="0"/>
              </a:spcBef>
              <a:spcAft>
                <a:spcPct val="0"/>
              </a:spcAft>
              <a:defRPr>
                <a:solidFill>
                  <a:schemeClr val="tx1"/>
                </a:solidFill>
                <a:latin typeface="Albert Sans" pitchFamily="2" charset="0"/>
              </a:defRPr>
            </a:lvl9pPr>
          </a:lstStyle>
          <a:p>
            <a:pPr algn="ctr">
              <a:defRPr/>
            </a:pPr>
            <a:r>
              <a:rPr kumimoji="0" lang="en-GB" altLang="en-US" sz="2000" b="1" i="0" u="none" strike="noStrike" kern="0" cap="none" spc="0" normalizeH="0" baseline="0" noProof="0" dirty="0">
                <a:ln>
                  <a:noFill/>
                </a:ln>
                <a:solidFill>
                  <a:srgbClr val="5B2088"/>
                </a:solidFill>
                <a:effectLst/>
                <a:uLnTx/>
                <a:uFillTx/>
                <a:latin typeface="Albert Sans"/>
              </a:rPr>
              <a:t>Problem debt </a:t>
            </a:r>
            <a:r>
              <a:rPr lang="en-GB" altLang="en-US" sz="2000" b="1" kern="0" dirty="0">
                <a:solidFill>
                  <a:srgbClr val="5B2088"/>
                </a:solidFill>
                <a:latin typeface="Albert Sans"/>
              </a:rPr>
              <a:t>comes at a cost to individuals, </a:t>
            </a:r>
            <a:r>
              <a:rPr kumimoji="0" lang="en-GB" altLang="en-US" sz="2000" b="1" i="0" u="none" strike="noStrike" kern="0" cap="none" spc="0" normalizeH="0" baseline="0" noProof="0" dirty="0">
                <a:ln>
                  <a:noFill/>
                </a:ln>
                <a:solidFill>
                  <a:srgbClr val="5B2088"/>
                </a:solidFill>
                <a:effectLst/>
                <a:uLnTx/>
                <a:uFillTx/>
                <a:latin typeface="Albert Sans"/>
              </a:rPr>
              <a:t>families</a:t>
            </a:r>
            <a:r>
              <a:rPr lang="en-GB" altLang="en-US" sz="2000" b="1" kern="0" dirty="0">
                <a:solidFill>
                  <a:srgbClr val="5B2088"/>
                </a:solidFill>
                <a:latin typeface="Albert Sans"/>
              </a:rPr>
              <a:t>, </a:t>
            </a:r>
            <a:r>
              <a:rPr kumimoji="0" lang="en-GB" altLang="en-US" sz="2000" b="1" i="0" u="none" strike="noStrike" kern="0" cap="none" spc="0" normalizeH="0" baseline="0" noProof="0" dirty="0">
                <a:ln>
                  <a:noFill/>
                </a:ln>
                <a:solidFill>
                  <a:srgbClr val="5B2088"/>
                </a:solidFill>
                <a:effectLst/>
                <a:uLnTx/>
                <a:uFillTx/>
                <a:latin typeface="Albert Sans"/>
              </a:rPr>
              <a:t>communities</a:t>
            </a:r>
            <a:r>
              <a:rPr lang="en-GB" altLang="en-US" sz="2000" b="1" kern="0" dirty="0">
                <a:solidFill>
                  <a:srgbClr val="5B2088"/>
                </a:solidFill>
                <a:latin typeface="Albert Sans"/>
              </a:rPr>
              <a:t>, and councils</a:t>
            </a:r>
            <a:endParaRPr lang="en-GB" altLang="en-US" sz="2000" b="1" i="0" u="none" strike="noStrike" kern="0" cap="none" spc="0" normalizeH="0" baseline="0" noProof="0" dirty="0">
              <a:ln>
                <a:noFill/>
              </a:ln>
              <a:solidFill>
                <a:srgbClr val="5B2088"/>
              </a:solidFill>
              <a:effectLst/>
              <a:uLnTx/>
              <a:uFillTx/>
              <a:latin typeface="Albert Sans"/>
            </a:endParaRPr>
          </a:p>
          <a:p>
            <a:pPr marL="0" marR="0" lvl="0" indent="0" algn="ctr" defTabSz="520700" eaLnBrk="1" fontAlgn="auto" latinLnBrk="0" hangingPunct="1">
              <a:lnSpc>
                <a:spcPct val="100000"/>
              </a:lnSpc>
              <a:spcBef>
                <a:spcPts val="0"/>
              </a:spcBef>
              <a:spcAft>
                <a:spcPts val="0"/>
              </a:spcAft>
              <a:buClrTx/>
              <a:buSzTx/>
              <a:buFontTx/>
              <a:buNone/>
              <a:tabLst/>
              <a:defRPr/>
            </a:pPr>
            <a:endParaRPr kumimoji="0" lang="en-GB" altLang="en-US" sz="1800" b="0" i="0" u="none" strike="noStrike" kern="0" cap="none" spc="0" normalizeH="0" baseline="0" noProof="0" dirty="0">
              <a:ln>
                <a:noFill/>
              </a:ln>
              <a:solidFill>
                <a:srgbClr val="000000"/>
              </a:solidFill>
              <a:effectLst/>
              <a:uLnTx/>
              <a:uFillTx/>
              <a:latin typeface="Albert Sans" pitchFamily="2" charset="0"/>
            </a:endParaRPr>
          </a:p>
          <a:p>
            <a:pPr marL="0" marR="0" lvl="0" indent="0" algn="ctr" defTabSz="520700" eaLnBrk="1" fontAlgn="auto" latinLnBrk="0" hangingPunct="1">
              <a:lnSpc>
                <a:spcPct val="100000"/>
              </a:lnSpc>
              <a:spcBef>
                <a:spcPts val="0"/>
              </a:spcBef>
              <a:spcAft>
                <a:spcPts val="0"/>
              </a:spcAft>
              <a:buClrTx/>
              <a:buSzTx/>
              <a:buFontTx/>
              <a:buNone/>
              <a:tabLst/>
              <a:defRPr/>
            </a:pPr>
            <a:r>
              <a:rPr kumimoji="0" lang="en-GB" altLang="en-US" sz="1600" b="0" i="0" u="none" strike="noStrike" kern="0" cap="none" spc="0" normalizeH="0" baseline="0" noProof="0" dirty="0">
                <a:ln>
                  <a:noFill/>
                </a:ln>
                <a:solidFill>
                  <a:srgbClr val="000000"/>
                </a:solidFill>
                <a:effectLst/>
                <a:uLnTx/>
                <a:uFillTx/>
                <a:latin typeface="Albert Sans"/>
              </a:rPr>
              <a:t>By helping those in debt get back on their feet, and by campaigning for policies that aim to prevent problem debt, we’ll help overcome the difficulties that debt creates for our society in the 21st century.  </a:t>
            </a:r>
            <a:endParaRPr lang="en-GB" altLang="en-US" sz="1600" b="0" i="0" u="none" strike="noStrike" kern="0" cap="none" spc="0" normalizeH="0" baseline="0" noProof="0" dirty="0">
              <a:ln>
                <a:noFill/>
              </a:ln>
              <a:solidFill>
                <a:srgbClr val="000000"/>
              </a:solidFill>
              <a:effectLst/>
              <a:uLnTx/>
              <a:uFillTx/>
              <a:latin typeface="Albert Sans"/>
            </a:endParaRPr>
          </a:p>
          <a:p>
            <a:pPr marL="0" marR="0" lvl="0" indent="0" algn="ctr" defTabSz="520700" eaLnBrk="1" fontAlgn="auto" latinLnBrk="0" hangingPunct="1">
              <a:lnSpc>
                <a:spcPct val="100000"/>
              </a:lnSpc>
              <a:spcBef>
                <a:spcPts val="0"/>
              </a:spcBef>
              <a:spcAft>
                <a:spcPts val="0"/>
              </a:spcAft>
              <a:buClrTx/>
              <a:buSzTx/>
              <a:buFontTx/>
              <a:buNone/>
              <a:tabLst/>
              <a:defRPr/>
            </a:pPr>
            <a:endParaRPr kumimoji="0" lang="en-GB" altLang="en-US" sz="1600" b="0" i="0" u="none" strike="noStrike" kern="0" cap="none" spc="0" normalizeH="0" baseline="0" noProof="0" dirty="0">
              <a:ln>
                <a:noFill/>
              </a:ln>
              <a:solidFill>
                <a:srgbClr val="000000"/>
              </a:solidFill>
              <a:effectLst/>
              <a:uLnTx/>
              <a:uFillTx/>
              <a:latin typeface="Albert Sans" pitchFamily="2" charset="0"/>
            </a:endParaRPr>
          </a:p>
          <a:p>
            <a:pPr marL="0" marR="0" lvl="0" indent="0" algn="ctr" defTabSz="520700" eaLnBrk="1" fontAlgn="auto" latinLnBrk="0" hangingPunct="1">
              <a:lnSpc>
                <a:spcPct val="100000"/>
              </a:lnSpc>
              <a:spcBef>
                <a:spcPts val="0"/>
              </a:spcBef>
              <a:spcAft>
                <a:spcPts val="0"/>
              </a:spcAft>
              <a:buClrTx/>
              <a:buSzTx/>
              <a:buFontTx/>
              <a:buNone/>
              <a:tabLst/>
              <a:defRPr/>
            </a:pPr>
            <a:r>
              <a:rPr kumimoji="0" lang="en-GB" altLang="en-US" sz="1600" b="0" i="0" u="none" strike="noStrike" kern="0" cap="none" spc="0" normalizeH="0" baseline="0" noProof="0" dirty="0">
                <a:ln>
                  <a:noFill/>
                </a:ln>
                <a:solidFill>
                  <a:srgbClr val="000000"/>
                </a:solidFill>
                <a:effectLst/>
                <a:uLnTx/>
                <a:uFillTx/>
                <a:latin typeface="Albert Sans"/>
              </a:rPr>
              <a:t>Our interventions have helped transform the lives of millions and we’re committed to helping millions more. </a:t>
            </a:r>
            <a:endParaRPr lang="en-GB" altLang="en-US" sz="1600" b="0" i="0" u="none" strike="noStrike" kern="0" cap="none" spc="0" normalizeH="0" baseline="0" noProof="0" dirty="0">
              <a:ln>
                <a:noFill/>
              </a:ln>
              <a:solidFill>
                <a:srgbClr val="000000"/>
              </a:solidFill>
              <a:effectLst/>
              <a:uLnTx/>
              <a:uFillTx/>
              <a:latin typeface="Albert Sans"/>
            </a:endParaRPr>
          </a:p>
          <a:p>
            <a:pPr marL="0" marR="0" lvl="0" indent="0" algn="ctr" defTabSz="520700" eaLnBrk="1" fontAlgn="auto" latinLnBrk="0" hangingPunct="1">
              <a:lnSpc>
                <a:spcPct val="100000"/>
              </a:lnSpc>
              <a:spcBef>
                <a:spcPts val="0"/>
              </a:spcBef>
              <a:spcAft>
                <a:spcPts val="0"/>
              </a:spcAft>
              <a:buClrTx/>
              <a:buSzTx/>
              <a:buFontTx/>
              <a:buNone/>
              <a:tabLst/>
              <a:defRPr/>
            </a:pPr>
            <a:endParaRPr kumimoji="0" lang="en-GB" altLang="en-US" sz="1600" b="0" i="0" u="none" strike="noStrike" kern="0" cap="none" spc="0" normalizeH="0" baseline="0" noProof="0" dirty="0">
              <a:ln>
                <a:noFill/>
              </a:ln>
              <a:solidFill>
                <a:srgbClr val="000000"/>
              </a:solidFill>
              <a:effectLst/>
              <a:uLnTx/>
              <a:uFillTx/>
              <a:latin typeface="Albert Sans" pitchFamily="2" charset="0"/>
            </a:endParaRPr>
          </a:p>
          <a:p>
            <a:pPr marL="0" marR="0" lvl="0" indent="0" algn="ctr" defTabSz="520700" eaLnBrk="1" fontAlgn="auto" latinLnBrk="0" hangingPunct="1">
              <a:lnSpc>
                <a:spcPct val="100000"/>
              </a:lnSpc>
              <a:spcBef>
                <a:spcPts val="0"/>
              </a:spcBef>
              <a:spcAft>
                <a:spcPts val="0"/>
              </a:spcAft>
              <a:buClrTx/>
              <a:buSzTx/>
              <a:buFontTx/>
              <a:buNone/>
              <a:tabLst/>
              <a:defRPr/>
            </a:pPr>
            <a:r>
              <a:rPr kumimoji="0" lang="en-GB" altLang="en-US" sz="1600" b="0" i="0" u="none" strike="noStrike" kern="0" cap="none" spc="0" normalizeH="0" baseline="0" noProof="0" dirty="0">
                <a:ln>
                  <a:noFill/>
                </a:ln>
                <a:solidFill>
                  <a:srgbClr val="000000"/>
                </a:solidFill>
                <a:effectLst/>
                <a:uLnTx/>
                <a:uFillTx/>
                <a:latin typeface="Albert Sans"/>
              </a:rPr>
              <a:t>With the support of our partners and stakeholders, we will work tirelessly to champion all measures that improve the debt landscape in the UK so that fewer people experience the harm of problem debt.</a:t>
            </a:r>
            <a:endParaRPr lang="en-GB" altLang="en-US" sz="1600" b="0" i="0" u="none" strike="noStrike" kern="0" cap="none" spc="0" normalizeH="0" baseline="0" noProof="0" dirty="0">
              <a:ln>
                <a:noFill/>
              </a:ln>
              <a:solidFill>
                <a:srgbClr val="000000"/>
              </a:solidFill>
              <a:effectLst/>
              <a:uLnTx/>
              <a:uFillTx/>
              <a:latin typeface="Albert Sans"/>
            </a:endParaRPr>
          </a:p>
        </p:txBody>
      </p:sp>
      <p:pic>
        <p:nvPicPr>
          <p:cNvPr id="3" name="Picture 17">
            <a:extLst>
              <a:ext uri="{FF2B5EF4-FFF2-40B4-BE49-F238E27FC236}">
                <a16:creationId xmlns:a16="http://schemas.microsoft.com/office/drawing/2014/main" id="{00CD2EA5-3FF6-3B74-94F9-8CD7EEE253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47245">
            <a:off x="214992" y="4814801"/>
            <a:ext cx="1928001" cy="1929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4A2E8838-FD6D-060B-FF50-4A90BE87195F}"/>
              </a:ext>
            </a:extLst>
          </p:cNvPr>
          <p:cNvSpPr txBox="1"/>
          <p:nvPr/>
        </p:nvSpPr>
        <p:spPr>
          <a:xfrm>
            <a:off x="7615162" y="599923"/>
            <a:ext cx="3202819" cy="6040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ts val="1800"/>
              </a:lnSpc>
            </a:pPr>
            <a:r>
              <a:rPr lang="en-GB" sz="4000" dirty="0">
                <a:latin typeface="Degular"/>
                <a:cs typeface="Segoe UI"/>
              </a:rPr>
              <a:t>2024</a:t>
            </a:r>
            <a:endParaRPr lang="en-US" sz="3600" dirty="0">
              <a:latin typeface="Albert Sans"/>
              <a:cs typeface="Segoe UI"/>
            </a:endParaRPr>
          </a:p>
          <a:p>
            <a:pPr algn="ctr">
              <a:lnSpc>
                <a:spcPts val="1800"/>
              </a:lnSpc>
            </a:pPr>
            <a:endParaRPr lang="en-GB" sz="2800" dirty="0">
              <a:latin typeface="Degular"/>
              <a:cs typeface="Segoe UI"/>
            </a:endParaRPr>
          </a:p>
        </p:txBody>
      </p:sp>
    </p:spTree>
    <p:extLst>
      <p:ext uri="{BB962C8B-B14F-4D97-AF65-F5344CB8AC3E}">
        <p14:creationId xmlns:p14="http://schemas.microsoft.com/office/powerpoint/2010/main" val="4202922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B1CEC1BA-7A4F-F49E-68E8-4770F5F12051}"/>
              </a:ext>
            </a:extLst>
          </p:cNvPr>
          <p:cNvSpPr/>
          <p:nvPr/>
        </p:nvSpPr>
        <p:spPr>
          <a:xfrm>
            <a:off x="579647" y="3430593"/>
            <a:ext cx="2497084" cy="2991892"/>
          </a:xfrm>
          <a:prstGeom prst="roundRect">
            <a:avLst/>
          </a:prstGeom>
          <a:solidFill>
            <a:srgbClr val="FFA70D"/>
          </a:solidFill>
          <a:ln w="28575" cap="flat" cmpd="sng" algn="ctr">
            <a:solidFill>
              <a:sysClr val="windowText" lastClr="000000"/>
            </a:solidFill>
            <a:prstDash val="solid"/>
            <a:miter lim="800000"/>
          </a:ln>
          <a:effectLst/>
        </p:spPr>
        <p:txBody>
          <a:bodyPr rtlCol="0" anchor="ctr"/>
          <a:lstStyle/>
          <a:p>
            <a:pPr lvl="0" algn="ctr">
              <a:defRPr/>
            </a:pPr>
            <a:r>
              <a:rPr lang="en-GB" sz="3600" dirty="0">
                <a:solidFill>
                  <a:schemeClr val="bg1"/>
                </a:solidFill>
              </a:rPr>
              <a:t>60%</a:t>
            </a:r>
          </a:p>
          <a:p>
            <a:pPr algn="ctr">
              <a:defRPr/>
            </a:pPr>
            <a:r>
              <a:rPr lang="en-GB" sz="1200" dirty="0">
                <a:solidFill>
                  <a:schemeClr val="bg1"/>
                </a:solidFill>
              </a:rPr>
              <a:t>StepChange clients in some type of employment</a:t>
            </a:r>
          </a:p>
          <a:p>
            <a:pPr lvl="0" algn="ctr">
              <a:defRPr/>
            </a:pPr>
            <a:endParaRPr kumimoji="0" lang="en-US" sz="1200" b="0" i="0" u="none" strike="noStrike" kern="0" cap="none" spc="0" normalizeH="0" baseline="0" noProof="0" dirty="0">
              <a:ln>
                <a:noFill/>
              </a:ln>
              <a:solidFill>
                <a:schemeClr val="bg1"/>
              </a:solidFill>
              <a:effectLst/>
              <a:uLnTx/>
              <a:uFillTx/>
              <a:latin typeface="Albert Sans"/>
              <a:ea typeface="+mn-ea"/>
              <a:cs typeface="+mn-cs"/>
            </a:endParaRPr>
          </a:p>
        </p:txBody>
      </p:sp>
      <p:sp>
        <p:nvSpPr>
          <p:cNvPr id="14" name="Rectangle: Rounded Corners 13">
            <a:extLst>
              <a:ext uri="{FF2B5EF4-FFF2-40B4-BE49-F238E27FC236}">
                <a16:creationId xmlns:a16="http://schemas.microsoft.com/office/drawing/2014/main" id="{DD94A94B-C89B-E672-3C10-851B34F48DE7}"/>
              </a:ext>
            </a:extLst>
          </p:cNvPr>
          <p:cNvSpPr/>
          <p:nvPr/>
        </p:nvSpPr>
        <p:spPr>
          <a:xfrm>
            <a:off x="8980490" y="3429000"/>
            <a:ext cx="2497084" cy="2991892"/>
          </a:xfrm>
          <a:prstGeom prst="roundRect">
            <a:avLst/>
          </a:prstGeom>
          <a:solidFill>
            <a:srgbClr val="26997E"/>
          </a:solidFill>
          <a:ln w="28575" cap="flat" cmpd="sng" algn="ctr">
            <a:solidFill>
              <a:sysClr val="windowText" lastClr="000000"/>
            </a:solidFill>
            <a:prstDash val="solid"/>
            <a:miter lim="800000"/>
          </a:ln>
          <a:effectLst/>
        </p:spPr>
        <p:txBody>
          <a:bodyPr rtlCol="0" anchor="ctr"/>
          <a:lstStyle/>
          <a:p>
            <a:pPr lvl="0" algn="ctr">
              <a:defRPr/>
            </a:pPr>
            <a:r>
              <a:rPr lang="en-GB" sz="3600" dirty="0">
                <a:solidFill>
                  <a:schemeClr val="bg1"/>
                </a:solidFill>
              </a:rPr>
              <a:t>35%</a:t>
            </a:r>
          </a:p>
          <a:p>
            <a:pPr algn="ctr">
              <a:defRPr/>
            </a:pPr>
            <a:r>
              <a:rPr lang="en-GB" sz="1200" dirty="0">
                <a:solidFill>
                  <a:schemeClr val="bg1"/>
                </a:solidFill>
              </a:rPr>
              <a:t>StepChange clients in council tax arrears</a:t>
            </a:r>
          </a:p>
        </p:txBody>
      </p:sp>
      <p:pic>
        <p:nvPicPr>
          <p:cNvPr id="16" name="Picture 15" descr="A person in orange shirt and black pants&#10;&#10;Description automatically generated">
            <a:extLst>
              <a:ext uri="{FF2B5EF4-FFF2-40B4-BE49-F238E27FC236}">
                <a16:creationId xmlns:a16="http://schemas.microsoft.com/office/drawing/2014/main" id="{1E35A33E-B1DB-D8E7-CF98-A5A16295DD47}"/>
              </a:ext>
            </a:extLst>
          </p:cNvPr>
          <p:cNvPicPr>
            <a:picLocks noChangeAspect="1"/>
          </p:cNvPicPr>
          <p:nvPr/>
        </p:nvPicPr>
        <p:blipFill rotWithShape="1">
          <a:blip r:embed="rId2">
            <a:extLst>
              <a:ext uri="{28A0092B-C50C-407E-A947-70E740481C1C}">
                <a14:useLocalDpi xmlns:a14="http://schemas.microsoft.com/office/drawing/2010/main" val="0"/>
              </a:ext>
            </a:extLst>
          </a:blip>
          <a:srcRect l="9078" t="10815" r="23958" b="42163"/>
          <a:stretch/>
        </p:blipFill>
        <p:spPr>
          <a:xfrm>
            <a:off x="9310252" y="1497855"/>
            <a:ext cx="1620000" cy="1620000"/>
          </a:xfrm>
          <a:prstGeom prst="ellipse">
            <a:avLst/>
          </a:prstGeom>
          <a:ln w="15875">
            <a:solidFill>
              <a:sysClr val="windowText" lastClr="000000"/>
            </a:solidFill>
          </a:ln>
          <a:effectLst>
            <a:outerShdw dist="25400" dir="2700000" algn="tl" rotWithShape="0">
              <a:prstClr val="black"/>
            </a:outerShdw>
          </a:effectLst>
        </p:spPr>
      </p:pic>
      <p:pic>
        <p:nvPicPr>
          <p:cNvPr id="17" name="Picture 16" descr="A person with a beard and mustache&#10;&#10;Description automatically generated">
            <a:extLst>
              <a:ext uri="{FF2B5EF4-FFF2-40B4-BE49-F238E27FC236}">
                <a16:creationId xmlns:a16="http://schemas.microsoft.com/office/drawing/2014/main" id="{BE1D5030-46C8-BECD-76D1-1682BDDCE484}"/>
              </a:ext>
            </a:extLst>
          </p:cNvPr>
          <p:cNvPicPr>
            <a:picLocks noChangeAspect="1"/>
          </p:cNvPicPr>
          <p:nvPr/>
        </p:nvPicPr>
        <p:blipFill rotWithShape="1">
          <a:blip r:embed="rId3">
            <a:extLst>
              <a:ext uri="{28A0092B-C50C-407E-A947-70E740481C1C}">
                <a14:useLocalDpi xmlns:a14="http://schemas.microsoft.com/office/drawing/2010/main" val="0"/>
              </a:ext>
            </a:extLst>
          </a:blip>
          <a:srcRect l="7216" t="3673" r="14044" b="43834"/>
          <a:stretch/>
        </p:blipFill>
        <p:spPr>
          <a:xfrm>
            <a:off x="6599140" y="1497855"/>
            <a:ext cx="1620000" cy="1620000"/>
          </a:xfrm>
          <a:prstGeom prst="ellipse">
            <a:avLst/>
          </a:prstGeom>
          <a:ln w="15875">
            <a:solidFill>
              <a:sysClr val="windowText" lastClr="000000"/>
            </a:solidFill>
          </a:ln>
          <a:effectLst>
            <a:outerShdw dist="25400" dir="2700000" algn="tl" rotWithShape="0">
              <a:prstClr val="black"/>
            </a:outerShdw>
          </a:effectLst>
        </p:spPr>
      </p:pic>
      <p:pic>
        <p:nvPicPr>
          <p:cNvPr id="18" name="Picture 17" descr="A person smiling at the camera&#10;&#10;Description automatically generated">
            <a:extLst>
              <a:ext uri="{FF2B5EF4-FFF2-40B4-BE49-F238E27FC236}">
                <a16:creationId xmlns:a16="http://schemas.microsoft.com/office/drawing/2014/main" id="{2C93BB01-7087-8421-50FC-09CB7D7A8D8A}"/>
              </a:ext>
            </a:extLst>
          </p:cNvPr>
          <p:cNvPicPr>
            <a:picLocks noChangeAspect="1"/>
          </p:cNvPicPr>
          <p:nvPr/>
        </p:nvPicPr>
        <p:blipFill rotWithShape="1">
          <a:blip r:embed="rId4">
            <a:extLst>
              <a:ext uri="{28A0092B-C50C-407E-A947-70E740481C1C}">
                <a14:useLocalDpi xmlns:a14="http://schemas.microsoft.com/office/drawing/2010/main" val="0"/>
              </a:ext>
            </a:extLst>
          </a:blip>
          <a:srcRect l="12402" t="13850" r="8857" b="33657"/>
          <a:stretch/>
        </p:blipFill>
        <p:spPr>
          <a:xfrm>
            <a:off x="1076311" y="1497855"/>
            <a:ext cx="1620000" cy="1620000"/>
          </a:xfrm>
          <a:prstGeom prst="ellipse">
            <a:avLst/>
          </a:prstGeom>
          <a:ln w="15875">
            <a:solidFill>
              <a:sysClr val="windowText" lastClr="000000"/>
            </a:solidFill>
          </a:ln>
          <a:effectLst>
            <a:outerShdw dist="25400" dir="2700000" algn="tl" rotWithShape="0">
              <a:prstClr val="black"/>
            </a:outerShdw>
          </a:effectLst>
        </p:spPr>
      </p:pic>
      <p:pic>
        <p:nvPicPr>
          <p:cNvPr id="19" name="Picture 18" descr="A person in a purple shirt&#10;&#10;Description automatically generated">
            <a:extLst>
              <a:ext uri="{FF2B5EF4-FFF2-40B4-BE49-F238E27FC236}">
                <a16:creationId xmlns:a16="http://schemas.microsoft.com/office/drawing/2014/main" id="{5E5533D3-724A-0182-8749-8FCFA377FE5F}"/>
              </a:ext>
            </a:extLst>
          </p:cNvPr>
          <p:cNvPicPr>
            <a:picLocks noChangeAspect="1"/>
          </p:cNvPicPr>
          <p:nvPr/>
        </p:nvPicPr>
        <p:blipFill rotWithShape="1">
          <a:blip r:embed="rId5">
            <a:extLst>
              <a:ext uri="{28A0092B-C50C-407E-A947-70E740481C1C}">
                <a14:useLocalDpi xmlns:a14="http://schemas.microsoft.com/office/drawing/2010/main" val="0"/>
              </a:ext>
            </a:extLst>
          </a:blip>
          <a:srcRect l="11668" t="8943" r="18020" b="44665"/>
          <a:stretch/>
        </p:blipFill>
        <p:spPr>
          <a:xfrm>
            <a:off x="3769135" y="1497855"/>
            <a:ext cx="1620000" cy="1620000"/>
          </a:xfrm>
          <a:prstGeom prst="ellipse">
            <a:avLst/>
          </a:prstGeom>
          <a:ln w="15875">
            <a:solidFill>
              <a:sysClr val="windowText" lastClr="000000"/>
            </a:solidFill>
          </a:ln>
          <a:effectLst>
            <a:outerShdw dist="25400" dir="2700000" algn="tl" rotWithShape="0">
              <a:prstClr val="black"/>
            </a:outerShdw>
          </a:effectLst>
        </p:spPr>
      </p:pic>
      <p:sp>
        <p:nvSpPr>
          <p:cNvPr id="20" name="Title 5">
            <a:extLst>
              <a:ext uri="{FF2B5EF4-FFF2-40B4-BE49-F238E27FC236}">
                <a16:creationId xmlns:a16="http://schemas.microsoft.com/office/drawing/2014/main" id="{E9FF0FC0-1B3F-285C-CC00-1827B56CA524}"/>
              </a:ext>
            </a:extLst>
          </p:cNvPr>
          <p:cNvSpPr txBox="1">
            <a:spLocks/>
          </p:cNvSpPr>
          <p:nvPr/>
        </p:nvSpPr>
        <p:spPr>
          <a:xfrm>
            <a:off x="579647" y="555017"/>
            <a:ext cx="9851114" cy="903288"/>
          </a:xfrm>
          <a:prstGeom prst="rect">
            <a:avLst/>
          </a:prstGeom>
        </p:spPr>
        <p:txBody>
          <a:bodyPr vert="horz" lIns="0" tIns="0" rIns="0" bIns="0" rtlCol="0" anchor="t">
            <a:norm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t>Stats Yearbook – 2024 key takeaways</a:t>
            </a:r>
          </a:p>
        </p:txBody>
      </p:sp>
      <p:sp>
        <p:nvSpPr>
          <p:cNvPr id="2" name="Rectangle: Rounded Corners 1">
            <a:extLst>
              <a:ext uri="{FF2B5EF4-FFF2-40B4-BE49-F238E27FC236}">
                <a16:creationId xmlns:a16="http://schemas.microsoft.com/office/drawing/2014/main" id="{27392243-72AA-EAD5-FB7F-73510B60106A}"/>
              </a:ext>
            </a:extLst>
          </p:cNvPr>
          <p:cNvSpPr/>
          <p:nvPr/>
        </p:nvSpPr>
        <p:spPr>
          <a:xfrm>
            <a:off x="6160598" y="3429000"/>
            <a:ext cx="2497084" cy="2991892"/>
          </a:xfrm>
          <a:prstGeom prst="roundRect">
            <a:avLst/>
          </a:prstGeom>
          <a:solidFill>
            <a:srgbClr val="FF7747"/>
          </a:solidFill>
          <a:ln w="28575" cap="flat" cmpd="sng" algn="ctr">
            <a:solidFill>
              <a:sysClr val="windowText" lastClr="000000"/>
            </a:solidFill>
            <a:prstDash val="solid"/>
            <a:miter lim="800000"/>
          </a:ln>
          <a:effectLst/>
        </p:spPr>
        <p:txBody>
          <a:bodyPr rtlCol="0" anchor="ctr"/>
          <a:lstStyle/>
          <a:p>
            <a:pPr lvl="0" algn="ctr">
              <a:defRPr/>
            </a:pPr>
            <a:r>
              <a:rPr lang="en-GB" sz="3600" dirty="0">
                <a:solidFill>
                  <a:schemeClr val="bg1"/>
                </a:solidFill>
              </a:rPr>
              <a:t>30%</a:t>
            </a:r>
          </a:p>
          <a:p>
            <a:pPr algn="ctr">
              <a:defRPr/>
            </a:pPr>
            <a:r>
              <a:rPr lang="en-GB" sz="1200" dirty="0">
                <a:solidFill>
                  <a:schemeClr val="bg1"/>
                </a:solidFill>
              </a:rPr>
              <a:t>StepChange clients we work with have a negative budget</a:t>
            </a:r>
          </a:p>
          <a:p>
            <a:pPr lvl="0" algn="ctr">
              <a:defRPr/>
            </a:pPr>
            <a:endParaRPr kumimoji="0" lang="en-GB" sz="1200" b="0" i="0" u="none" strike="noStrike" kern="0" cap="none" spc="0" normalizeH="0" baseline="0" noProof="0" dirty="0">
              <a:ln>
                <a:noFill/>
              </a:ln>
              <a:solidFill>
                <a:schemeClr val="bg1"/>
              </a:solidFill>
              <a:effectLst/>
              <a:uLnTx/>
              <a:uFillTx/>
              <a:latin typeface="Albert Sans"/>
              <a:ea typeface="+mn-ea"/>
              <a:cs typeface="+mn-cs"/>
            </a:endParaRPr>
          </a:p>
        </p:txBody>
      </p:sp>
      <p:sp>
        <p:nvSpPr>
          <p:cNvPr id="3" name="Rectangle: Rounded Corners 2">
            <a:extLst>
              <a:ext uri="{FF2B5EF4-FFF2-40B4-BE49-F238E27FC236}">
                <a16:creationId xmlns:a16="http://schemas.microsoft.com/office/drawing/2014/main" id="{92E4CEB5-24E3-A5D3-1AC1-D4E00BBEDB9F}"/>
              </a:ext>
            </a:extLst>
          </p:cNvPr>
          <p:cNvSpPr/>
          <p:nvPr/>
        </p:nvSpPr>
        <p:spPr>
          <a:xfrm>
            <a:off x="3376320" y="3429000"/>
            <a:ext cx="2497084" cy="2991892"/>
          </a:xfrm>
          <a:prstGeom prst="roundRect">
            <a:avLst/>
          </a:prstGeom>
          <a:solidFill>
            <a:srgbClr val="EE78D4"/>
          </a:solidFill>
          <a:ln w="28575" cap="flat" cmpd="sng" algn="ctr">
            <a:solidFill>
              <a:sysClr val="windowText" lastClr="000000"/>
            </a:solidFill>
            <a:prstDash val="solid"/>
            <a:miter lim="800000"/>
          </a:ln>
          <a:effectLst/>
        </p:spPr>
        <p:txBody>
          <a:bodyPr rtlCol="0" anchor="ctr"/>
          <a:lstStyle/>
          <a:p>
            <a:pPr lvl="0" algn="ctr" defTabSz="914377">
              <a:spcBef>
                <a:spcPts val="1000"/>
              </a:spcBef>
              <a:defRPr/>
            </a:pPr>
            <a:endParaRPr lang="en-GB" sz="3600" dirty="0">
              <a:solidFill>
                <a:schemeClr val="bg1"/>
              </a:solidFill>
            </a:endParaRPr>
          </a:p>
          <a:p>
            <a:pPr lvl="0" algn="ctr" defTabSz="914377">
              <a:spcBef>
                <a:spcPts val="1000"/>
              </a:spcBef>
              <a:defRPr/>
            </a:pPr>
            <a:r>
              <a:rPr lang="en-GB" sz="3600" dirty="0">
                <a:solidFill>
                  <a:schemeClr val="bg1"/>
                </a:solidFill>
              </a:rPr>
              <a:t>55%</a:t>
            </a:r>
          </a:p>
          <a:p>
            <a:pPr algn="ctr" defTabSz="914377">
              <a:spcBef>
                <a:spcPts val="1000"/>
              </a:spcBef>
              <a:defRPr/>
            </a:pPr>
            <a:r>
              <a:rPr lang="en-GB" sz="1200" dirty="0">
                <a:solidFill>
                  <a:schemeClr val="bg1"/>
                </a:solidFill>
              </a:rPr>
              <a:t>StepChange clients who accessed our services recorded having a vulnerability</a:t>
            </a:r>
          </a:p>
          <a:p>
            <a:pPr lvl="0" algn="ctr" defTabSz="914377">
              <a:spcBef>
                <a:spcPts val="1000"/>
              </a:spcBef>
              <a:defRPr/>
            </a:pPr>
            <a:endParaRPr kumimoji="0" lang="en-US" sz="1200" b="0" i="0" u="none" strike="noStrike" kern="0" cap="none" spc="0" normalizeH="0" baseline="0" noProof="0" dirty="0">
              <a:ln>
                <a:noFill/>
              </a:ln>
              <a:solidFill>
                <a:schemeClr val="bg1"/>
              </a:solidFill>
              <a:effectLst/>
              <a:uLnTx/>
              <a:uFillTx/>
              <a:latin typeface="Albert Sans"/>
              <a:ea typeface="+mn-ea"/>
              <a:cs typeface="+mn-cs"/>
            </a:endParaRPr>
          </a:p>
        </p:txBody>
      </p:sp>
    </p:spTree>
    <p:extLst>
      <p:ext uri="{BB962C8B-B14F-4D97-AF65-F5344CB8AC3E}">
        <p14:creationId xmlns:p14="http://schemas.microsoft.com/office/powerpoint/2010/main" val="8632147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944C816-8797-9712-A2B3-FD6B789D5BA5}"/>
              </a:ext>
            </a:extLst>
          </p:cNvPr>
          <p:cNvPicPr>
            <a:picLocks noChangeAspect="1"/>
          </p:cNvPicPr>
          <p:nvPr/>
        </p:nvPicPr>
        <p:blipFill>
          <a:blip r:embed="rId3"/>
          <a:stretch>
            <a:fillRect/>
          </a:stretch>
        </p:blipFill>
        <p:spPr>
          <a:xfrm>
            <a:off x="7254223" y="1459288"/>
            <a:ext cx="5673666" cy="5673666"/>
          </a:xfrm>
          <a:prstGeom prst="rect">
            <a:avLst/>
          </a:prstGeom>
        </p:spPr>
      </p:pic>
      <p:sp>
        <p:nvSpPr>
          <p:cNvPr id="2" name="Title 1">
            <a:extLst>
              <a:ext uri="{FF2B5EF4-FFF2-40B4-BE49-F238E27FC236}">
                <a16:creationId xmlns:a16="http://schemas.microsoft.com/office/drawing/2014/main" id="{33BBA6EE-770F-93B7-47BD-FD17C338DF2F}"/>
              </a:ext>
            </a:extLst>
          </p:cNvPr>
          <p:cNvSpPr>
            <a:spLocks noGrp="1"/>
          </p:cNvSpPr>
          <p:nvPr>
            <p:ph type="title"/>
          </p:nvPr>
        </p:nvSpPr>
        <p:spPr/>
        <p:txBody>
          <a:bodyPr>
            <a:noAutofit/>
          </a:bodyPr>
          <a:lstStyle/>
          <a:p>
            <a:r>
              <a:rPr lang="en-GB" sz="2800" dirty="0">
                <a:solidFill>
                  <a:schemeClr val="tx2"/>
                </a:solidFill>
              </a:rPr>
              <a:t>Top 5 causes of financial difficulty reported by our clients</a:t>
            </a:r>
          </a:p>
        </p:txBody>
      </p:sp>
      <p:sp>
        <p:nvSpPr>
          <p:cNvPr id="3" name="Oval 2">
            <a:extLst>
              <a:ext uri="{FF2B5EF4-FFF2-40B4-BE49-F238E27FC236}">
                <a16:creationId xmlns:a16="http://schemas.microsoft.com/office/drawing/2014/main" id="{87111CFA-A8B0-CD53-0A57-BE21231939A8}"/>
              </a:ext>
            </a:extLst>
          </p:cNvPr>
          <p:cNvSpPr>
            <a:spLocks noChangeAspect="1"/>
          </p:cNvSpPr>
          <p:nvPr/>
        </p:nvSpPr>
        <p:spPr>
          <a:xfrm>
            <a:off x="741689" y="1593182"/>
            <a:ext cx="657431" cy="657253"/>
          </a:xfrm>
          <a:prstGeom prst="ellipse">
            <a:avLst/>
          </a:prstGeom>
          <a:solidFill>
            <a:schemeClr val="accent5"/>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1</a:t>
            </a:r>
          </a:p>
        </p:txBody>
      </p:sp>
      <p:sp>
        <p:nvSpPr>
          <p:cNvPr id="4" name="Oval 3">
            <a:extLst>
              <a:ext uri="{FF2B5EF4-FFF2-40B4-BE49-F238E27FC236}">
                <a16:creationId xmlns:a16="http://schemas.microsoft.com/office/drawing/2014/main" id="{B9CCFAA2-EE82-0D7E-266D-F3C166C85307}"/>
              </a:ext>
            </a:extLst>
          </p:cNvPr>
          <p:cNvSpPr>
            <a:spLocks noChangeAspect="1"/>
          </p:cNvSpPr>
          <p:nvPr/>
        </p:nvSpPr>
        <p:spPr>
          <a:xfrm>
            <a:off x="741689" y="2629079"/>
            <a:ext cx="657431" cy="657253"/>
          </a:xfrm>
          <a:prstGeom prst="ellipse">
            <a:avLst/>
          </a:prstGeom>
          <a:solidFill>
            <a:schemeClr val="accent2"/>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2</a:t>
            </a:r>
          </a:p>
        </p:txBody>
      </p:sp>
      <p:sp>
        <p:nvSpPr>
          <p:cNvPr id="5" name="Oval 4">
            <a:extLst>
              <a:ext uri="{FF2B5EF4-FFF2-40B4-BE49-F238E27FC236}">
                <a16:creationId xmlns:a16="http://schemas.microsoft.com/office/drawing/2014/main" id="{26ABC8AC-1766-0BC8-9A8F-FDD4B0DDD41D}"/>
              </a:ext>
            </a:extLst>
          </p:cNvPr>
          <p:cNvSpPr>
            <a:spLocks noChangeAspect="1"/>
          </p:cNvSpPr>
          <p:nvPr/>
        </p:nvSpPr>
        <p:spPr>
          <a:xfrm>
            <a:off x="741689" y="3662620"/>
            <a:ext cx="657431" cy="657253"/>
          </a:xfrm>
          <a:prstGeom prst="ellipse">
            <a:avLst/>
          </a:prstGeom>
          <a:solidFill>
            <a:schemeClr val="accent3"/>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3</a:t>
            </a:r>
          </a:p>
        </p:txBody>
      </p:sp>
      <p:sp>
        <p:nvSpPr>
          <p:cNvPr id="6" name="Oval 5">
            <a:extLst>
              <a:ext uri="{FF2B5EF4-FFF2-40B4-BE49-F238E27FC236}">
                <a16:creationId xmlns:a16="http://schemas.microsoft.com/office/drawing/2014/main" id="{C7024336-5258-3853-45E1-4E8B16E78E53}"/>
              </a:ext>
            </a:extLst>
          </p:cNvPr>
          <p:cNvSpPr>
            <a:spLocks noChangeAspect="1"/>
          </p:cNvSpPr>
          <p:nvPr/>
        </p:nvSpPr>
        <p:spPr>
          <a:xfrm>
            <a:off x="741689" y="4700572"/>
            <a:ext cx="657431" cy="657253"/>
          </a:xfrm>
          <a:prstGeom prst="ellipse">
            <a:avLst/>
          </a:prstGeom>
          <a:solidFill>
            <a:schemeClr val="accent4"/>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4</a:t>
            </a:r>
          </a:p>
        </p:txBody>
      </p:sp>
      <p:sp>
        <p:nvSpPr>
          <p:cNvPr id="7" name="Oval 6">
            <a:extLst>
              <a:ext uri="{FF2B5EF4-FFF2-40B4-BE49-F238E27FC236}">
                <a16:creationId xmlns:a16="http://schemas.microsoft.com/office/drawing/2014/main" id="{4D10AD39-E12D-CCA9-0945-921464A75F65}"/>
              </a:ext>
            </a:extLst>
          </p:cNvPr>
          <p:cNvSpPr>
            <a:spLocks noChangeAspect="1"/>
          </p:cNvSpPr>
          <p:nvPr/>
        </p:nvSpPr>
        <p:spPr>
          <a:xfrm>
            <a:off x="741689" y="5738524"/>
            <a:ext cx="657431" cy="657253"/>
          </a:xfrm>
          <a:prstGeom prst="ellipse">
            <a:avLst/>
          </a:prstGeom>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t>5</a:t>
            </a:r>
          </a:p>
        </p:txBody>
      </p:sp>
      <p:sp>
        <p:nvSpPr>
          <p:cNvPr id="8" name="Rectangle: Rounded Corners 7">
            <a:extLst>
              <a:ext uri="{FF2B5EF4-FFF2-40B4-BE49-F238E27FC236}">
                <a16:creationId xmlns:a16="http://schemas.microsoft.com/office/drawing/2014/main" id="{119C9CB8-598C-1B2B-B66B-931DE97FB548}"/>
              </a:ext>
            </a:extLst>
          </p:cNvPr>
          <p:cNvSpPr/>
          <p:nvPr/>
        </p:nvSpPr>
        <p:spPr>
          <a:xfrm>
            <a:off x="2002973" y="1593181"/>
            <a:ext cx="5900056" cy="657253"/>
          </a:xfrm>
          <a:prstGeom prst="roundRect">
            <a:avLst/>
          </a:prstGeom>
          <a:solidFill>
            <a:schemeClr val="accent5"/>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1. Cost of living increase (20%)</a:t>
            </a:r>
          </a:p>
        </p:txBody>
      </p:sp>
      <p:sp>
        <p:nvSpPr>
          <p:cNvPr id="9" name="Rectangle: Rounded Corners 8">
            <a:extLst>
              <a:ext uri="{FF2B5EF4-FFF2-40B4-BE49-F238E27FC236}">
                <a16:creationId xmlns:a16="http://schemas.microsoft.com/office/drawing/2014/main" id="{E6835226-83D0-BC32-159F-2507A5FCBB7B}"/>
              </a:ext>
            </a:extLst>
          </p:cNvPr>
          <p:cNvSpPr/>
          <p:nvPr/>
        </p:nvSpPr>
        <p:spPr>
          <a:xfrm>
            <a:off x="2002973" y="2629078"/>
            <a:ext cx="5900056" cy="657253"/>
          </a:xfrm>
          <a:prstGeom prst="roundRect">
            <a:avLst/>
          </a:prstGeom>
          <a:solidFill>
            <a:schemeClr val="accent2"/>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2. Lack of control over finances (16%)</a:t>
            </a:r>
          </a:p>
        </p:txBody>
      </p:sp>
      <p:sp>
        <p:nvSpPr>
          <p:cNvPr id="10" name="Rectangle: Rounded Corners 9">
            <a:extLst>
              <a:ext uri="{FF2B5EF4-FFF2-40B4-BE49-F238E27FC236}">
                <a16:creationId xmlns:a16="http://schemas.microsoft.com/office/drawing/2014/main" id="{95928471-D65A-E081-CB89-7D552D311938}"/>
              </a:ext>
            </a:extLst>
          </p:cNvPr>
          <p:cNvSpPr/>
          <p:nvPr/>
        </p:nvSpPr>
        <p:spPr>
          <a:xfrm>
            <a:off x="2002973" y="3662619"/>
            <a:ext cx="5900056" cy="657253"/>
          </a:xfrm>
          <a:prstGeom prst="roundRect">
            <a:avLst/>
          </a:prstGeom>
          <a:solidFill>
            <a:schemeClr val="accent3"/>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3. Unemployment or redundancy (14%) </a:t>
            </a:r>
          </a:p>
        </p:txBody>
      </p:sp>
      <p:sp>
        <p:nvSpPr>
          <p:cNvPr id="11" name="Rectangle: Rounded Corners 10">
            <a:extLst>
              <a:ext uri="{FF2B5EF4-FFF2-40B4-BE49-F238E27FC236}">
                <a16:creationId xmlns:a16="http://schemas.microsoft.com/office/drawing/2014/main" id="{D15E7203-A89D-AE7B-6354-0EDE5F8353E5}"/>
              </a:ext>
            </a:extLst>
          </p:cNvPr>
          <p:cNvSpPr/>
          <p:nvPr/>
        </p:nvSpPr>
        <p:spPr>
          <a:xfrm>
            <a:off x="2002973" y="4696160"/>
            <a:ext cx="5900056" cy="657253"/>
          </a:xfrm>
          <a:prstGeom prst="roundRect">
            <a:avLst/>
          </a:prstGeom>
          <a:solidFill>
            <a:schemeClr val="accent4"/>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4. Reduced income or benefits (10%) </a:t>
            </a:r>
          </a:p>
        </p:txBody>
      </p:sp>
      <p:sp>
        <p:nvSpPr>
          <p:cNvPr id="12" name="Rectangle: Rounded Corners 11">
            <a:extLst>
              <a:ext uri="{FF2B5EF4-FFF2-40B4-BE49-F238E27FC236}">
                <a16:creationId xmlns:a16="http://schemas.microsoft.com/office/drawing/2014/main" id="{2D178123-B557-6FB1-6B45-562D34B4CD28}"/>
              </a:ext>
            </a:extLst>
          </p:cNvPr>
          <p:cNvSpPr/>
          <p:nvPr/>
        </p:nvSpPr>
        <p:spPr>
          <a:xfrm>
            <a:off x="2002973" y="5738524"/>
            <a:ext cx="5900056" cy="657253"/>
          </a:xfrm>
          <a:prstGeom prst="roundRect">
            <a:avLst/>
          </a:prstGeom>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5. Injury or health issues (10%)</a:t>
            </a:r>
            <a:endParaRPr lang="en-GB" dirty="0"/>
          </a:p>
        </p:txBody>
      </p:sp>
    </p:spTree>
    <p:extLst>
      <p:ext uri="{BB962C8B-B14F-4D97-AF65-F5344CB8AC3E}">
        <p14:creationId xmlns:p14="http://schemas.microsoft.com/office/powerpoint/2010/main" val="229274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3F5B7-4415-701C-624D-206196DD8149}"/>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75E105F7-8052-48D2-56C1-8794AE253543}"/>
              </a:ext>
            </a:extLst>
          </p:cNvPr>
          <p:cNvSpPr/>
          <p:nvPr/>
        </p:nvSpPr>
        <p:spPr>
          <a:xfrm>
            <a:off x="-34833" y="0"/>
            <a:ext cx="45719"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0ED9CD17-354F-A632-8303-6732AA0AF2E1}"/>
              </a:ext>
            </a:extLst>
          </p:cNvPr>
          <p:cNvSpPr/>
          <p:nvPr/>
        </p:nvSpPr>
        <p:spPr>
          <a:xfrm>
            <a:off x="1043073" y="707570"/>
            <a:ext cx="1817694" cy="181800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E7A3F595-D71F-7DD1-8205-C93CE8F0ADB5}"/>
              </a:ext>
            </a:extLst>
          </p:cNvPr>
          <p:cNvSpPr txBox="1"/>
          <p:nvPr/>
        </p:nvSpPr>
        <p:spPr>
          <a:xfrm>
            <a:off x="2914238" y="967376"/>
            <a:ext cx="2207845" cy="1200329"/>
          </a:xfrm>
          <a:prstGeom prst="rect">
            <a:avLst/>
          </a:prstGeom>
          <a:noFill/>
        </p:spPr>
        <p:txBody>
          <a:bodyPr wrap="square" lIns="91440" tIns="45720" rIns="91440" bIns="45720" rtlCol="0" anchor="t">
            <a:spAutoFit/>
          </a:bodyPr>
          <a:lstStyle/>
          <a:p>
            <a:r>
              <a:rPr lang="en-GB" dirty="0"/>
              <a:t>StepChange clients in Kingston Upon Thames with household arrears </a:t>
            </a:r>
          </a:p>
        </p:txBody>
      </p:sp>
      <p:sp>
        <p:nvSpPr>
          <p:cNvPr id="19" name="TextBox 18">
            <a:extLst>
              <a:ext uri="{FF2B5EF4-FFF2-40B4-BE49-F238E27FC236}">
                <a16:creationId xmlns:a16="http://schemas.microsoft.com/office/drawing/2014/main" id="{0162D73B-7E99-E91F-F6FF-24B016E21B12}"/>
              </a:ext>
            </a:extLst>
          </p:cNvPr>
          <p:cNvSpPr txBox="1"/>
          <p:nvPr/>
        </p:nvSpPr>
        <p:spPr>
          <a:xfrm>
            <a:off x="1443088" y="1258988"/>
            <a:ext cx="2575072" cy="707886"/>
          </a:xfrm>
          <a:prstGeom prst="rect">
            <a:avLst/>
          </a:prstGeom>
          <a:noFill/>
        </p:spPr>
        <p:txBody>
          <a:bodyPr wrap="square" lIns="91440" tIns="45720" rIns="91440" bIns="45720" rtlCol="0" anchor="t">
            <a:spAutoFit/>
          </a:bodyPr>
          <a:lstStyle/>
          <a:p>
            <a:r>
              <a:rPr lang="en-GB" sz="4000" dirty="0"/>
              <a:t>43%</a:t>
            </a:r>
          </a:p>
        </p:txBody>
      </p:sp>
      <p:sp>
        <p:nvSpPr>
          <p:cNvPr id="21" name="Oval 20">
            <a:extLst>
              <a:ext uri="{FF2B5EF4-FFF2-40B4-BE49-F238E27FC236}">
                <a16:creationId xmlns:a16="http://schemas.microsoft.com/office/drawing/2014/main" id="{032AF1E9-321F-EAE9-B3E3-1D1BF906F2D4}"/>
              </a:ext>
            </a:extLst>
          </p:cNvPr>
          <p:cNvSpPr/>
          <p:nvPr/>
        </p:nvSpPr>
        <p:spPr>
          <a:xfrm>
            <a:off x="1043073" y="2710235"/>
            <a:ext cx="1817694" cy="181800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FEEA0E4F-6E0A-4307-1DDC-1080215EB25B}"/>
              </a:ext>
            </a:extLst>
          </p:cNvPr>
          <p:cNvSpPr/>
          <p:nvPr/>
        </p:nvSpPr>
        <p:spPr>
          <a:xfrm>
            <a:off x="1043073" y="4712900"/>
            <a:ext cx="1817694" cy="181800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CA067A1F-CDC9-031C-B652-D7B2DB53E560}"/>
              </a:ext>
            </a:extLst>
          </p:cNvPr>
          <p:cNvSpPr txBox="1"/>
          <p:nvPr/>
        </p:nvSpPr>
        <p:spPr>
          <a:xfrm>
            <a:off x="1443088" y="3270577"/>
            <a:ext cx="2361178" cy="707886"/>
          </a:xfrm>
          <a:prstGeom prst="rect">
            <a:avLst/>
          </a:prstGeom>
          <a:noFill/>
        </p:spPr>
        <p:txBody>
          <a:bodyPr wrap="square" lIns="91440" tIns="45720" rIns="91440" bIns="45720" rtlCol="0" anchor="t">
            <a:spAutoFit/>
          </a:bodyPr>
          <a:lstStyle/>
          <a:p>
            <a:r>
              <a:rPr lang="en-GB" sz="4000" dirty="0"/>
              <a:t>54%</a:t>
            </a:r>
          </a:p>
        </p:txBody>
      </p:sp>
      <p:sp>
        <p:nvSpPr>
          <p:cNvPr id="24" name="TextBox 23">
            <a:extLst>
              <a:ext uri="{FF2B5EF4-FFF2-40B4-BE49-F238E27FC236}">
                <a16:creationId xmlns:a16="http://schemas.microsoft.com/office/drawing/2014/main" id="{63A22B0B-5FE6-2843-26E6-340DE6E30916}"/>
              </a:ext>
            </a:extLst>
          </p:cNvPr>
          <p:cNvSpPr txBox="1"/>
          <p:nvPr/>
        </p:nvSpPr>
        <p:spPr>
          <a:xfrm>
            <a:off x="3001324" y="3019069"/>
            <a:ext cx="2844305" cy="1200329"/>
          </a:xfrm>
          <a:prstGeom prst="rect">
            <a:avLst/>
          </a:prstGeom>
          <a:noFill/>
        </p:spPr>
        <p:txBody>
          <a:bodyPr wrap="square" rtlCol="0">
            <a:spAutoFit/>
          </a:bodyPr>
          <a:lstStyle/>
          <a:p>
            <a:r>
              <a:rPr lang="en-GB" dirty="0"/>
              <a:t>of Kingston residents who accessed our services recorded having a vulnerability</a:t>
            </a:r>
          </a:p>
        </p:txBody>
      </p:sp>
      <p:sp>
        <p:nvSpPr>
          <p:cNvPr id="25" name="TextBox 24">
            <a:extLst>
              <a:ext uri="{FF2B5EF4-FFF2-40B4-BE49-F238E27FC236}">
                <a16:creationId xmlns:a16="http://schemas.microsoft.com/office/drawing/2014/main" id="{F8D93010-6DC2-6623-2049-F4F6BE46228E}"/>
              </a:ext>
            </a:extLst>
          </p:cNvPr>
          <p:cNvSpPr txBox="1"/>
          <p:nvPr/>
        </p:nvSpPr>
        <p:spPr>
          <a:xfrm>
            <a:off x="1443088" y="5259875"/>
            <a:ext cx="2575072" cy="707886"/>
          </a:xfrm>
          <a:prstGeom prst="rect">
            <a:avLst/>
          </a:prstGeom>
          <a:noFill/>
        </p:spPr>
        <p:txBody>
          <a:bodyPr wrap="square" lIns="91440" tIns="45720" rIns="91440" bIns="45720" rtlCol="0" anchor="t">
            <a:spAutoFit/>
          </a:bodyPr>
          <a:lstStyle/>
          <a:p>
            <a:r>
              <a:rPr lang="en-GB" sz="4000" dirty="0"/>
              <a:t>33%</a:t>
            </a:r>
          </a:p>
        </p:txBody>
      </p:sp>
      <p:sp>
        <p:nvSpPr>
          <p:cNvPr id="26" name="TextBox 25">
            <a:extLst>
              <a:ext uri="{FF2B5EF4-FFF2-40B4-BE49-F238E27FC236}">
                <a16:creationId xmlns:a16="http://schemas.microsoft.com/office/drawing/2014/main" id="{3945E396-B776-23BA-7467-45D5C1277E68}"/>
              </a:ext>
            </a:extLst>
          </p:cNvPr>
          <p:cNvSpPr txBox="1"/>
          <p:nvPr/>
        </p:nvSpPr>
        <p:spPr>
          <a:xfrm>
            <a:off x="3001324" y="5021734"/>
            <a:ext cx="2844305" cy="1200329"/>
          </a:xfrm>
          <a:prstGeom prst="rect">
            <a:avLst/>
          </a:prstGeom>
          <a:noFill/>
        </p:spPr>
        <p:txBody>
          <a:bodyPr wrap="square" rtlCol="0">
            <a:spAutoFit/>
          </a:bodyPr>
          <a:lstStyle/>
          <a:p>
            <a:r>
              <a:rPr lang="en-GB" dirty="0"/>
              <a:t>of Kingston Upon Thames households we work with have a negative budget</a:t>
            </a:r>
          </a:p>
        </p:txBody>
      </p:sp>
      <p:sp>
        <p:nvSpPr>
          <p:cNvPr id="28" name="TextBox 27">
            <a:extLst>
              <a:ext uri="{FF2B5EF4-FFF2-40B4-BE49-F238E27FC236}">
                <a16:creationId xmlns:a16="http://schemas.microsoft.com/office/drawing/2014/main" id="{83B7503C-B5F1-9003-3F8F-1B43C3EE1B72}"/>
              </a:ext>
            </a:extLst>
          </p:cNvPr>
          <p:cNvSpPr txBox="1"/>
          <p:nvPr/>
        </p:nvSpPr>
        <p:spPr>
          <a:xfrm>
            <a:off x="6693225" y="1369873"/>
            <a:ext cx="4442334" cy="3231654"/>
          </a:xfrm>
          <a:prstGeom prst="rect">
            <a:avLst/>
          </a:prstGeom>
          <a:noFill/>
        </p:spPr>
        <p:txBody>
          <a:bodyPr wrap="square" lIns="91440" tIns="45720" rIns="91440" bIns="45720" anchor="t">
            <a:spAutoFit/>
          </a:bodyPr>
          <a:lstStyle/>
          <a:p>
            <a:pPr algn="ctr"/>
            <a:endParaRPr lang="en-GB" b="1" i="0" dirty="0">
              <a:effectLst/>
              <a:latin typeface="arial" panose="020B0604020202020204" pitchFamily="34" charset="0"/>
              <a:cs typeface="arial" panose="020B0604020202020204" pitchFamily="34" charset="0"/>
            </a:endParaRPr>
          </a:p>
          <a:p>
            <a:pPr algn="ctr"/>
            <a:endParaRPr lang="en-GB" sz="2400" b="1" dirty="0">
              <a:latin typeface="arial" panose="020B0604020202020204" pitchFamily="34" charset="0"/>
              <a:cs typeface="arial" panose="020B0604020202020204" pitchFamily="34" charset="0"/>
            </a:endParaRPr>
          </a:p>
          <a:p>
            <a:pPr algn="ctr"/>
            <a:r>
              <a:rPr lang="en-GB" sz="2400" b="1" dirty="0">
                <a:latin typeface="arial"/>
                <a:cs typeface="arial"/>
              </a:rPr>
              <a:t>Average unsecured balance: £22,106</a:t>
            </a:r>
            <a:endParaRPr lang="en-GB" sz="2400" b="1" dirty="0">
              <a:latin typeface="arial" panose="020B0604020202020204" pitchFamily="34" charset="0"/>
              <a:cs typeface="arial"/>
            </a:endParaRPr>
          </a:p>
          <a:p>
            <a:pPr algn="ctr"/>
            <a:endParaRPr lang="en-GB" sz="2400" b="1" dirty="0">
              <a:latin typeface="arial" panose="020B0604020202020204" pitchFamily="34" charset="0"/>
            </a:endParaRPr>
          </a:p>
          <a:p>
            <a:pPr algn="ctr"/>
            <a:endParaRPr lang="en-GB" sz="2400" b="1" dirty="0">
              <a:latin typeface="arial" panose="020B0604020202020204" pitchFamily="34" charset="0"/>
            </a:endParaRPr>
          </a:p>
          <a:p>
            <a:pPr algn="ctr"/>
            <a:r>
              <a:rPr lang="en-GB" sz="2400" b="1" dirty="0">
                <a:latin typeface="arial"/>
                <a:cs typeface="arial"/>
              </a:rPr>
              <a:t>Average arrears balance: £7,737</a:t>
            </a:r>
            <a:endParaRPr lang="en-GB" sz="2400" b="1" dirty="0">
              <a:latin typeface="arial" panose="020B0604020202020204" pitchFamily="34" charset="0"/>
              <a:cs typeface="arial"/>
            </a:endParaRPr>
          </a:p>
          <a:p>
            <a:endParaRPr lang="en-GB" dirty="0"/>
          </a:p>
        </p:txBody>
      </p:sp>
      <p:pic>
        <p:nvPicPr>
          <p:cNvPr id="2" name="Picture 1" descr="A cartoon of a door with envelopes&#10;&#10;AI-generated content may be incorrect.">
            <a:extLst>
              <a:ext uri="{FF2B5EF4-FFF2-40B4-BE49-F238E27FC236}">
                <a16:creationId xmlns:a16="http://schemas.microsoft.com/office/drawing/2014/main" id="{F84A6F76-F756-67D5-F71B-9558395DD980}"/>
              </a:ext>
            </a:extLst>
          </p:cNvPr>
          <p:cNvPicPr>
            <a:picLocks noChangeAspect="1"/>
          </p:cNvPicPr>
          <p:nvPr/>
        </p:nvPicPr>
        <p:blipFill>
          <a:blip r:embed="rId3"/>
          <a:stretch>
            <a:fillRect/>
          </a:stretch>
        </p:blipFill>
        <p:spPr>
          <a:xfrm>
            <a:off x="9521658" y="4297446"/>
            <a:ext cx="2667000" cy="2647950"/>
          </a:xfrm>
          <a:prstGeom prst="rect">
            <a:avLst/>
          </a:prstGeom>
        </p:spPr>
      </p:pic>
    </p:spTree>
    <p:extLst>
      <p:ext uri="{BB962C8B-B14F-4D97-AF65-F5344CB8AC3E}">
        <p14:creationId xmlns:p14="http://schemas.microsoft.com/office/powerpoint/2010/main" val="3318489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E0B87-45ED-3617-4A83-7A20B6F0B4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FC2746-A011-93A8-AA0A-4C876EEC3D92}"/>
              </a:ext>
            </a:extLst>
          </p:cNvPr>
          <p:cNvSpPr>
            <a:spLocks noGrp="1"/>
          </p:cNvSpPr>
          <p:nvPr>
            <p:ph type="title"/>
          </p:nvPr>
        </p:nvSpPr>
        <p:spPr>
          <a:xfrm>
            <a:off x="426003" y="374225"/>
            <a:ext cx="10884254" cy="904116"/>
          </a:xfrm>
        </p:spPr>
        <p:txBody>
          <a:bodyPr>
            <a:normAutofit/>
          </a:bodyPr>
          <a:lstStyle/>
          <a:p>
            <a:r>
              <a:rPr lang="en-GB" sz="4000" dirty="0">
                <a:solidFill>
                  <a:schemeClr val="tx2"/>
                </a:solidFill>
              </a:rPr>
              <a:t>Debt in Kingston Upon Thames</a:t>
            </a:r>
          </a:p>
        </p:txBody>
      </p:sp>
      <p:sp>
        <p:nvSpPr>
          <p:cNvPr id="5" name="Rectangle: Rounded Corners 4">
            <a:extLst>
              <a:ext uri="{FF2B5EF4-FFF2-40B4-BE49-F238E27FC236}">
                <a16:creationId xmlns:a16="http://schemas.microsoft.com/office/drawing/2014/main" id="{F80CC166-5E06-6BFD-9EC3-1772AC75EFC0}"/>
              </a:ext>
            </a:extLst>
          </p:cNvPr>
          <p:cNvSpPr/>
          <p:nvPr/>
        </p:nvSpPr>
        <p:spPr>
          <a:xfrm>
            <a:off x="6993912" y="1531504"/>
            <a:ext cx="4463142" cy="4082142"/>
          </a:xfrm>
          <a:prstGeom prst="roundRect">
            <a:avLst/>
          </a:prstGeom>
          <a:solidFill>
            <a:schemeClr val="accent4"/>
          </a:solidFill>
          <a:ln w="28575"/>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b="1" dirty="0">
              <a:solidFill>
                <a:schemeClr val="tx1"/>
              </a:solidFill>
            </a:endParaRPr>
          </a:p>
          <a:p>
            <a:pPr algn="ctr"/>
            <a:r>
              <a:rPr lang="en-GB" sz="1600" dirty="0">
                <a:solidFill>
                  <a:schemeClr val="tx1"/>
                </a:solidFill>
              </a:rPr>
              <a:t> </a:t>
            </a:r>
          </a:p>
          <a:p>
            <a:pPr algn="ctr"/>
            <a:endParaRPr lang="en-GB" sz="1600" b="1" dirty="0">
              <a:solidFill>
                <a:schemeClr val="tx1"/>
              </a:solidFill>
            </a:endParaRPr>
          </a:p>
          <a:p>
            <a:pPr algn="ctr"/>
            <a:r>
              <a:rPr lang="en-GB" sz="1600" b="1" dirty="0">
                <a:solidFill>
                  <a:schemeClr val="tx1"/>
                </a:solidFill>
              </a:rPr>
              <a:t>In 2024, the biggest drivers for problem debt in Kingston Upon Thames were:</a:t>
            </a:r>
          </a:p>
          <a:p>
            <a:pPr algn="ctr"/>
            <a:endParaRPr lang="en-GB" sz="1700" dirty="0">
              <a:solidFill>
                <a:schemeClr val="tx1"/>
              </a:solidFill>
            </a:endParaRPr>
          </a:p>
          <a:p>
            <a:pPr marL="285750" indent="-285750">
              <a:buFont typeface="Arial" panose="020B0604020202020204" pitchFamily="34" charset="0"/>
              <a:buChar char="•"/>
            </a:pPr>
            <a:r>
              <a:rPr lang="en-GB" dirty="0">
                <a:solidFill>
                  <a:schemeClr val="tx1"/>
                </a:solidFill>
              </a:rPr>
              <a:t>Unemployment or redundancy (20%)</a:t>
            </a:r>
          </a:p>
          <a:p>
            <a:pPr marL="285750" indent="-285750">
              <a:buFont typeface="Arial" panose="020B0604020202020204" pitchFamily="34" charset="0"/>
              <a:buChar char="•"/>
            </a:pPr>
            <a:endParaRPr lang="en-GB" dirty="0">
              <a:solidFill>
                <a:schemeClr val="tx1"/>
              </a:solidFill>
            </a:endParaRPr>
          </a:p>
          <a:p>
            <a:pPr marL="285750" indent="-285750">
              <a:buFont typeface="Arial" panose="020B0604020202020204" pitchFamily="34" charset="0"/>
              <a:buChar char="•"/>
            </a:pPr>
            <a:r>
              <a:rPr lang="en-GB" dirty="0">
                <a:solidFill>
                  <a:schemeClr val="tx1"/>
                </a:solidFill>
              </a:rPr>
              <a:t>Cost of living (17%)</a:t>
            </a:r>
          </a:p>
          <a:p>
            <a:pPr marL="285750" indent="-285750">
              <a:buFont typeface="Arial" panose="020B0604020202020204" pitchFamily="34" charset="0"/>
              <a:buChar char="•"/>
            </a:pPr>
            <a:endParaRPr lang="en-GB" dirty="0">
              <a:solidFill>
                <a:schemeClr val="tx1"/>
              </a:solidFill>
            </a:endParaRPr>
          </a:p>
          <a:p>
            <a:pPr marL="285750" indent="-285750">
              <a:buFont typeface="Arial" panose="020B0604020202020204" pitchFamily="34" charset="0"/>
              <a:buChar char="•"/>
            </a:pPr>
            <a:r>
              <a:rPr lang="en-GB" dirty="0">
                <a:solidFill>
                  <a:schemeClr val="tx1"/>
                </a:solidFill>
              </a:rPr>
              <a:t>Lack of control over finances (11%)</a:t>
            </a:r>
          </a:p>
          <a:p>
            <a:endParaRPr lang="en-GB" dirty="0">
              <a:solidFill>
                <a:schemeClr val="tx1"/>
              </a:solidFill>
            </a:endParaRPr>
          </a:p>
          <a:p>
            <a:pPr marL="285750" indent="-285750">
              <a:buFont typeface="Arial,Sans-Serif" panose="020B0604020202020204" pitchFamily="34" charset="0"/>
              <a:buChar char="•"/>
            </a:pPr>
            <a:endParaRPr lang="en-GB" sz="1700" dirty="0">
              <a:solidFill>
                <a:schemeClr val="tx1"/>
              </a:solidFill>
            </a:endParaRPr>
          </a:p>
          <a:p>
            <a:pPr marL="285750" indent="-285750">
              <a:buFont typeface="Arial" panose="020B0604020202020204" pitchFamily="34" charset="0"/>
              <a:buChar char="•"/>
            </a:pPr>
            <a:endParaRPr lang="en-GB" sz="1700" dirty="0">
              <a:solidFill>
                <a:schemeClr val="tx1"/>
              </a:solidFill>
            </a:endParaRPr>
          </a:p>
        </p:txBody>
      </p:sp>
      <p:sp>
        <p:nvSpPr>
          <p:cNvPr id="8" name="TextBox 7">
            <a:extLst>
              <a:ext uri="{FF2B5EF4-FFF2-40B4-BE49-F238E27FC236}">
                <a16:creationId xmlns:a16="http://schemas.microsoft.com/office/drawing/2014/main" id="{1E7428F6-017E-8BC1-A32C-0F27A3A4A14F}"/>
              </a:ext>
            </a:extLst>
          </p:cNvPr>
          <p:cNvSpPr txBox="1"/>
          <p:nvPr/>
        </p:nvSpPr>
        <p:spPr>
          <a:xfrm>
            <a:off x="1943100" y="6568334"/>
            <a:ext cx="8305800" cy="215444"/>
          </a:xfrm>
          <a:prstGeom prst="rect">
            <a:avLst/>
          </a:prstGeom>
          <a:noFill/>
        </p:spPr>
        <p:txBody>
          <a:bodyPr wrap="square" rtlCol="0">
            <a:spAutoFit/>
          </a:bodyPr>
          <a:lstStyle/>
          <a:p>
            <a:pPr algn="ctr"/>
            <a:r>
              <a:rPr lang="en-GB" sz="800"/>
              <a:t>*Figures taken from FCA website (2024): </a:t>
            </a:r>
            <a:r>
              <a:rPr lang="en-GB" sz="800">
                <a:hlinkClick r:id="rId3"/>
              </a:rPr>
              <a:t>https://www.fca.org.uk/news/press-releases/improving-picture-personal-finances-many-still-struggling?utm_source=chatgpt.com</a:t>
            </a:r>
            <a:r>
              <a:rPr lang="en-GB" sz="800"/>
              <a:t> </a:t>
            </a:r>
          </a:p>
        </p:txBody>
      </p:sp>
      <p:sp>
        <p:nvSpPr>
          <p:cNvPr id="27" name="Rectangle: Rounded Corners 26">
            <a:extLst>
              <a:ext uri="{FF2B5EF4-FFF2-40B4-BE49-F238E27FC236}">
                <a16:creationId xmlns:a16="http://schemas.microsoft.com/office/drawing/2014/main" id="{E5799BD0-EB2A-DD51-171B-E88DD7A8AF53}"/>
              </a:ext>
            </a:extLst>
          </p:cNvPr>
          <p:cNvSpPr/>
          <p:nvPr/>
        </p:nvSpPr>
        <p:spPr>
          <a:xfrm>
            <a:off x="2177078" y="1526666"/>
            <a:ext cx="4463142" cy="4082142"/>
          </a:xfrm>
          <a:prstGeom prst="roundRect">
            <a:avLst/>
          </a:prstGeom>
          <a:solidFill>
            <a:schemeClr val="accent4"/>
          </a:solidFill>
          <a:ln w="28575"/>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700" b="1">
                <a:solidFill>
                  <a:schemeClr val="tx1"/>
                </a:solidFill>
              </a:rPr>
              <a:t>In 2024, the biggest drivers for problem debt across the UK were:</a:t>
            </a:r>
            <a:endParaRPr lang="en-GB" b="1">
              <a:solidFill>
                <a:schemeClr val="tx1"/>
              </a:solidFill>
            </a:endParaRPr>
          </a:p>
          <a:p>
            <a:pPr algn="ctr"/>
            <a:endParaRPr lang="en-GB">
              <a:solidFill>
                <a:schemeClr val="tx1"/>
              </a:solidFill>
            </a:endParaRPr>
          </a:p>
          <a:p>
            <a:pPr marL="285750" indent="-285750">
              <a:buFont typeface="Arial" panose="020B0604020202020204" pitchFamily="34" charset="0"/>
              <a:buChar char="•"/>
            </a:pPr>
            <a:r>
              <a:rPr lang="en-GB">
                <a:solidFill>
                  <a:schemeClr val="tx1"/>
                </a:solidFill>
              </a:rPr>
              <a:t>Cost of living (21%)</a:t>
            </a:r>
          </a:p>
          <a:p>
            <a:pPr marL="285750" indent="-285750">
              <a:buFont typeface="Arial" panose="020B0604020202020204" pitchFamily="34" charset="0"/>
              <a:buChar char="•"/>
            </a:pPr>
            <a:endParaRPr lang="en-GB">
              <a:solidFill>
                <a:schemeClr val="tx1"/>
              </a:solidFill>
            </a:endParaRPr>
          </a:p>
          <a:p>
            <a:pPr marL="285750" indent="-285750">
              <a:buFont typeface="Arial" panose="020B0604020202020204" pitchFamily="34" charset="0"/>
              <a:buChar char="•"/>
            </a:pPr>
            <a:r>
              <a:rPr lang="en-GB">
                <a:solidFill>
                  <a:schemeClr val="tx1"/>
                </a:solidFill>
              </a:rPr>
              <a:t>Lack of control over finances (16%)</a:t>
            </a:r>
          </a:p>
          <a:p>
            <a:endParaRPr lang="en-GB">
              <a:solidFill>
                <a:schemeClr val="tx1"/>
              </a:solidFill>
            </a:endParaRPr>
          </a:p>
          <a:p>
            <a:pPr marL="285750" indent="-285750">
              <a:buFont typeface="Arial" panose="020B0604020202020204" pitchFamily="34" charset="0"/>
              <a:buChar char="•"/>
            </a:pPr>
            <a:r>
              <a:rPr lang="en-GB">
                <a:solidFill>
                  <a:schemeClr val="tx1"/>
                </a:solidFill>
              </a:rPr>
              <a:t>Unemployment/redundancy (14%)</a:t>
            </a:r>
          </a:p>
        </p:txBody>
      </p:sp>
      <p:pic>
        <p:nvPicPr>
          <p:cNvPr id="28" name="Picture 27" descr="A clipboard with a pencil and coins&#10;&#10;AI-generated content may be incorrect.">
            <a:extLst>
              <a:ext uri="{FF2B5EF4-FFF2-40B4-BE49-F238E27FC236}">
                <a16:creationId xmlns:a16="http://schemas.microsoft.com/office/drawing/2014/main" id="{06AC740A-FCFE-A67A-7C3A-8899AA0F353E}"/>
              </a:ext>
            </a:extLst>
          </p:cNvPr>
          <p:cNvPicPr>
            <a:picLocks noChangeAspect="1"/>
          </p:cNvPicPr>
          <p:nvPr/>
        </p:nvPicPr>
        <p:blipFill>
          <a:blip r:embed="rId4"/>
          <a:stretch>
            <a:fillRect/>
          </a:stretch>
        </p:blipFill>
        <p:spPr>
          <a:xfrm>
            <a:off x="3426" y="4069347"/>
            <a:ext cx="2693570" cy="2703095"/>
          </a:xfrm>
          <a:prstGeom prst="rect">
            <a:avLst/>
          </a:prstGeom>
        </p:spPr>
      </p:pic>
    </p:spTree>
    <p:extLst>
      <p:ext uri="{BB962C8B-B14F-4D97-AF65-F5344CB8AC3E}">
        <p14:creationId xmlns:p14="http://schemas.microsoft.com/office/powerpoint/2010/main" val="243117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2660B-9CB0-CD5D-BD42-84F4C75600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22BEF4-7FBC-5248-3E05-484C9C5DB2C3}"/>
              </a:ext>
            </a:extLst>
          </p:cNvPr>
          <p:cNvSpPr>
            <a:spLocks noGrp="1"/>
          </p:cNvSpPr>
          <p:nvPr>
            <p:ph type="title"/>
          </p:nvPr>
        </p:nvSpPr>
        <p:spPr>
          <a:xfrm>
            <a:off x="426003" y="374225"/>
            <a:ext cx="10884254" cy="904116"/>
          </a:xfrm>
        </p:spPr>
        <p:txBody>
          <a:bodyPr>
            <a:normAutofit/>
          </a:bodyPr>
          <a:lstStyle/>
          <a:p>
            <a:r>
              <a:rPr lang="en-GB" sz="4000">
                <a:solidFill>
                  <a:schemeClr val="tx2"/>
                </a:solidFill>
              </a:rPr>
              <a:t>The Challenge – Financial Strain on Residents</a:t>
            </a:r>
          </a:p>
        </p:txBody>
      </p:sp>
      <p:grpSp>
        <p:nvGrpSpPr>
          <p:cNvPr id="6" name="Group 5">
            <a:extLst>
              <a:ext uri="{FF2B5EF4-FFF2-40B4-BE49-F238E27FC236}">
                <a16:creationId xmlns:a16="http://schemas.microsoft.com/office/drawing/2014/main" id="{66813E99-2483-3DD5-9BAB-4A0837A0327F}"/>
              </a:ext>
            </a:extLst>
          </p:cNvPr>
          <p:cNvGrpSpPr/>
          <p:nvPr/>
        </p:nvGrpSpPr>
        <p:grpSpPr>
          <a:xfrm>
            <a:off x="2263270" y="1157389"/>
            <a:ext cx="7658100" cy="5205434"/>
            <a:chOff x="426003" y="1285116"/>
            <a:chExt cx="7658100" cy="5205434"/>
          </a:xfrm>
        </p:grpSpPr>
        <p:graphicFrame>
          <p:nvGraphicFramePr>
            <p:cNvPr id="3" name="Diagram 2">
              <a:extLst>
                <a:ext uri="{FF2B5EF4-FFF2-40B4-BE49-F238E27FC236}">
                  <a16:creationId xmlns:a16="http://schemas.microsoft.com/office/drawing/2014/main" id="{74AB1DEC-BDB4-A122-C096-B02D04D23F05}"/>
                </a:ext>
              </a:extLst>
            </p:cNvPr>
            <p:cNvGraphicFramePr/>
            <p:nvPr>
              <p:extLst>
                <p:ext uri="{D42A27DB-BD31-4B8C-83A1-F6EECF244321}">
                  <p14:modId xmlns:p14="http://schemas.microsoft.com/office/powerpoint/2010/main" val="4207620431"/>
                </p:ext>
              </p:extLst>
            </p:nvPr>
          </p:nvGraphicFramePr>
          <p:xfrm>
            <a:off x="426003" y="1285116"/>
            <a:ext cx="7658100" cy="52054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68DA53C1-1EC0-88AA-2DF1-FD1E36E86A77}"/>
                </a:ext>
              </a:extLst>
            </p:cNvPr>
            <p:cNvPicPr>
              <a:picLocks noChangeAspect="1"/>
            </p:cNvPicPr>
            <p:nvPr/>
          </p:nvPicPr>
          <p:blipFill rotWithShape="1">
            <a:blip r:embed="rId8"/>
            <a:srcRect l="27526" t="19521" r="25057" b="23569"/>
            <a:stretch/>
          </p:blipFill>
          <p:spPr>
            <a:xfrm>
              <a:off x="3247519" y="2880514"/>
              <a:ext cx="2015067" cy="2014638"/>
            </a:xfrm>
            <a:prstGeom prst="ellipse">
              <a:avLst/>
            </a:prstGeom>
            <a:ln w="28575">
              <a:solidFill>
                <a:schemeClr val="tx1"/>
              </a:solidFill>
            </a:ln>
          </p:spPr>
        </p:pic>
      </p:grpSp>
      <p:sp>
        <p:nvSpPr>
          <p:cNvPr id="8" name="TextBox 7">
            <a:extLst>
              <a:ext uri="{FF2B5EF4-FFF2-40B4-BE49-F238E27FC236}">
                <a16:creationId xmlns:a16="http://schemas.microsoft.com/office/drawing/2014/main" id="{45A40028-E21F-ECCC-0152-F071C8C98C4C}"/>
              </a:ext>
            </a:extLst>
          </p:cNvPr>
          <p:cNvSpPr txBox="1"/>
          <p:nvPr/>
        </p:nvSpPr>
        <p:spPr>
          <a:xfrm>
            <a:off x="1943100" y="6568334"/>
            <a:ext cx="8305800" cy="215444"/>
          </a:xfrm>
          <a:prstGeom prst="rect">
            <a:avLst/>
          </a:prstGeom>
          <a:noFill/>
        </p:spPr>
        <p:txBody>
          <a:bodyPr wrap="square" rtlCol="0">
            <a:spAutoFit/>
          </a:bodyPr>
          <a:lstStyle/>
          <a:p>
            <a:pPr algn="ctr"/>
            <a:r>
              <a:rPr lang="en-GB" sz="800"/>
              <a:t>*Figures taken from FCA website (2024): </a:t>
            </a:r>
            <a:r>
              <a:rPr lang="en-GB" sz="800">
                <a:hlinkClick r:id="rId9"/>
              </a:rPr>
              <a:t>https://www.fca.org.uk/news/press-releases/improving-picture-personal-finances-many-still-struggling?utm_source=chatgpt.com</a:t>
            </a:r>
            <a:r>
              <a:rPr lang="en-GB" sz="800"/>
              <a:t> </a:t>
            </a:r>
          </a:p>
        </p:txBody>
      </p:sp>
    </p:spTree>
    <p:extLst>
      <p:ext uri="{BB962C8B-B14F-4D97-AF65-F5344CB8AC3E}">
        <p14:creationId xmlns:p14="http://schemas.microsoft.com/office/powerpoint/2010/main" val="336441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StepChange Brand Colours 2023">
      <a:dk1>
        <a:sysClr val="windowText" lastClr="000000"/>
      </a:dk1>
      <a:lt1>
        <a:srgbClr val="FFFFFF"/>
      </a:lt1>
      <a:dk2>
        <a:srgbClr val="5B2088"/>
      </a:dk2>
      <a:lt2>
        <a:srgbClr val="FFFFFF"/>
      </a:lt2>
      <a:accent1>
        <a:srgbClr val="5B2088"/>
      </a:accent1>
      <a:accent2>
        <a:srgbClr val="FF7747"/>
      </a:accent2>
      <a:accent3>
        <a:srgbClr val="FFA70D"/>
      </a:accent3>
      <a:accent4>
        <a:srgbClr val="EE78D4"/>
      </a:accent4>
      <a:accent5>
        <a:srgbClr val="26997E"/>
      </a:accent5>
      <a:accent6>
        <a:srgbClr val="AD7D3F"/>
      </a:accent6>
      <a:hlink>
        <a:srgbClr val="0563C1"/>
      </a:hlink>
      <a:folHlink>
        <a:srgbClr val="FF7747"/>
      </a:folHlink>
    </a:clrScheme>
    <a:fontScheme name="StepChange Brand Fonts 2023">
      <a:majorFont>
        <a:latin typeface="Degular"/>
        <a:ea typeface=""/>
        <a:cs typeface=""/>
      </a:majorFont>
      <a:minorFont>
        <a:latin typeface="Albert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8AA5560-2C51-403E-A84D-E69E526F2354}" vid="{6244F208-F840-491D-9B94-C61AE0D5B5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tepChange Brand Colours 2023">
    <a:dk1>
      <a:srgbClr val="000000"/>
    </a:dk1>
    <a:lt1>
      <a:srgbClr val="FFFFFF"/>
    </a:lt1>
    <a:dk2>
      <a:srgbClr val="5B208D"/>
    </a:dk2>
    <a:lt2>
      <a:srgbClr val="FF7747"/>
    </a:lt2>
    <a:accent1>
      <a:srgbClr val="FFAD0D"/>
    </a:accent1>
    <a:accent2>
      <a:srgbClr val="F378D9"/>
    </a:accent2>
    <a:accent3>
      <a:srgbClr val="269E7E"/>
    </a:accent3>
    <a:accent4>
      <a:srgbClr val="FFC000"/>
    </a:accent4>
    <a:accent5>
      <a:srgbClr val="5B208D"/>
    </a:accent5>
    <a:accent6>
      <a:srgbClr val="FF7747"/>
    </a:accent6>
    <a:hlink>
      <a:srgbClr val="0563C1"/>
    </a:hlink>
    <a:folHlink>
      <a:srgbClr val="4472C4"/>
    </a:folHlink>
  </a:clrScheme>
  <a:fontScheme name="StepChange Brand Fonts 2023">
    <a:majorFont>
      <a:latin typeface="Degular"/>
      <a:ea typeface=""/>
      <a:cs typeface=""/>
    </a:majorFont>
    <a:minorFont>
      <a:latin typeface="Albert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27FCD2DFF98704FA290425C07F6D457" ma:contentTypeVersion="15" ma:contentTypeDescription="Create a new document." ma:contentTypeScope="" ma:versionID="524bc63ff0c177d2001a6ca2982e0122">
  <xsd:schema xmlns:xsd="http://www.w3.org/2001/XMLSchema" xmlns:xs="http://www.w3.org/2001/XMLSchema" xmlns:p="http://schemas.microsoft.com/office/2006/metadata/properties" xmlns:ns2="c5dd1d88-92fc-4019-8f5a-557374b94e9c" xmlns:ns3="7aa745cd-31d2-48bd-ba4f-ddffc4d5f254" targetNamespace="http://schemas.microsoft.com/office/2006/metadata/properties" ma:root="true" ma:fieldsID="27a8181cb37d90c747633f4634d16fb9" ns2:_="" ns3:_="">
    <xsd:import namespace="c5dd1d88-92fc-4019-8f5a-557374b94e9c"/>
    <xsd:import namespace="7aa745cd-31d2-48bd-ba4f-ddffc4d5f25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ObjectDetectorVersions" minOccurs="0"/>
                <xsd:element ref="ns2:MediaServiceSearchProperties" minOccurs="0"/>
                <xsd:element ref="ns2:MediaServiceBillingMetadata"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dd1d88-92fc-4019-8f5a-557374b94e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b93c52f-c135-4214-b190-88c4f0ab52d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BillingMetadata" ma:index="21" nillable="true" ma:displayName="MediaServiceBillingMetadata" ma:hidden="true" ma:internalName="MediaServiceBillingMetadata"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aa745cd-31d2-48bd-ba4f-ddffc4d5f25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788844aa-f1c2-4d10-a00b-1220adc20c15}" ma:internalName="TaxCatchAll" ma:showField="CatchAllData" ma:web="7aa745cd-31d2-48bd-ba4f-ddffc4d5f25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aa745cd-31d2-48bd-ba4f-ddffc4d5f254" xsi:nil="true"/>
    <lcf76f155ced4ddcb4097134ff3c332f xmlns="c5dd1d88-92fc-4019-8f5a-557374b94e9c">
      <Terms xmlns="http://schemas.microsoft.com/office/infopath/2007/PartnerControls"/>
    </lcf76f155ced4ddcb4097134ff3c332f>
    <SharedWithUsers xmlns="7aa745cd-31d2-48bd-ba4f-ddffc4d5f254">
      <UserInfo>
        <DisplayName/>
        <AccountId xsi:nil="true"/>
        <AccountType/>
      </UserInfo>
    </SharedWithUsers>
  </documentManagement>
</p:properties>
</file>

<file path=customXml/itemProps1.xml><?xml version="1.0" encoding="utf-8"?>
<ds:datastoreItem xmlns:ds="http://schemas.openxmlformats.org/officeDocument/2006/customXml" ds:itemID="{A51B5F42-2A55-4E6E-B9A5-F1ADE436CD94}">
  <ds:schemaRefs>
    <ds:schemaRef ds:uri="7aa745cd-31d2-48bd-ba4f-ddffc4d5f254"/>
    <ds:schemaRef ds:uri="c5dd1d88-92fc-4019-8f5a-557374b94e9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4AB9D9E-E730-4EDA-8F9B-541CBCD87DDA}">
  <ds:schemaRefs>
    <ds:schemaRef ds:uri="http://schemas.microsoft.com/sharepoint/v3/contenttype/forms"/>
  </ds:schemaRefs>
</ds:datastoreItem>
</file>

<file path=customXml/itemProps3.xml><?xml version="1.0" encoding="utf-8"?>
<ds:datastoreItem xmlns:ds="http://schemas.openxmlformats.org/officeDocument/2006/customXml" ds:itemID="{5CB3C25C-0950-4AF9-AB91-9B029F12001E}">
  <ds:schemaRefs>
    <ds:schemaRef ds:uri="7aa745cd-31d2-48bd-ba4f-ddffc4d5f254"/>
    <ds:schemaRef ds:uri="c5dd1d88-92fc-4019-8f5a-557374b94e9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2d48fd87-4551-4714-b752-9dbcfbdf6379}" enabled="0" method="" siteId="{2d48fd87-4551-4714-b752-9dbcfbdf6379}" removed="1"/>
</clbl:labelList>
</file>

<file path=docProps/app.xml><?xml version="1.0" encoding="utf-8"?>
<Properties xmlns="http://schemas.openxmlformats.org/officeDocument/2006/extended-properties" xmlns:vt="http://schemas.openxmlformats.org/officeDocument/2006/docPropsVTypes">
  <Template/>
  <TotalTime>86</TotalTime>
  <Words>1516</Words>
  <Application>Microsoft Office PowerPoint</Application>
  <PresentationFormat>Widescreen</PresentationFormat>
  <Paragraphs>244</Paragraphs>
  <Slides>22</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Calibri</vt:lpstr>
      <vt:lpstr>Times New Roman</vt:lpstr>
      <vt:lpstr>Arial,Sans-Serif</vt:lpstr>
      <vt:lpstr>Degular</vt:lpstr>
      <vt:lpstr>Albert Sans</vt:lpstr>
      <vt:lpstr>Arial</vt:lpstr>
      <vt:lpstr>Yu Gothic Light</vt:lpstr>
      <vt:lpstr>Office Theme</vt:lpstr>
      <vt:lpstr>StepChange:  Supporting Residents in Financial Difficulty Royal Borough of Kingston Upon Thames</vt:lpstr>
      <vt:lpstr>PowerPoint Presentation</vt:lpstr>
      <vt:lpstr>PowerPoint Presentation</vt:lpstr>
      <vt:lpstr>PowerPoint Presentation</vt:lpstr>
      <vt:lpstr>PowerPoint Presentation</vt:lpstr>
      <vt:lpstr>Top 5 causes of financial difficulty reported by our clients</vt:lpstr>
      <vt:lpstr>PowerPoint Presentation</vt:lpstr>
      <vt:lpstr>Debt in Kingston Upon Thames</vt:lpstr>
      <vt:lpstr>The Challenge – Financial Strain on Residents</vt:lpstr>
      <vt:lpstr>PowerPoint Presentation</vt:lpstr>
      <vt:lpstr>How did we approach the research?</vt:lpstr>
      <vt:lpstr>Clients have been forced to make difficult choices to keep up with council tax</vt:lpstr>
      <vt:lpstr>Clients were most likely to cite a cost-of-living increase as a reason for falling behind on council tax, followed by mental health issues such as stress, anxiety or depression</vt:lpstr>
      <vt:lpstr>Clients were most likely to directly interact with their council after receiving the first letter about their arrears</vt:lpstr>
      <vt:lpstr>Many struggle to keep up with repayment plans, citing complex personal circumstances as well as undue pressure</vt:lpstr>
      <vt:lpstr>Supporting residents whilst protecting council income</vt:lpstr>
      <vt:lpstr>PowerPoint Presentation</vt:lpstr>
      <vt:lpstr>The resident journey</vt:lpstr>
      <vt:lpstr>Headline Figures</vt:lpstr>
      <vt:lpstr>Debt Type Data</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Matthew Pearson</dc:creator>
  <cp:lastModifiedBy>Camilla Wheal</cp:lastModifiedBy>
  <cp:revision>98</cp:revision>
  <dcterms:created xsi:type="dcterms:W3CDTF">2024-05-10T13:15:33Z</dcterms:created>
  <dcterms:modified xsi:type="dcterms:W3CDTF">2026-03-10T10:46:26Z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0x010100627FCD2DFF98704FA290425C07F6D457</vt:lpwstr>
  </property>
  <property fmtid="{D5CDD505-2E9C-101B-9397-08002B2CF9AE}" pid="3" name="MediaServiceImageTags">
    <vt:lpwstr/>
  </property>
  <property fmtid="{D5CDD505-2E9C-101B-9397-08002B2CF9AE}" pid="4" name="Order">
    <vt:lpwstr>732100.000000000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