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2" r:id="rId5"/>
    <p:sldId id="284" r:id="rId6"/>
    <p:sldId id="283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937F81-08AE-4C83-BF40-9A15E02C5016}" v="2" dt="2025-03-26T10:44:32.491"/>
    <p1510:client id="{33C09045-C712-4468-B95D-6552CEAA4667}" v="25" dt="2025-03-26T17:21:28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Wheal" userId="S::camilla.wheal@kva.org.uk::346764f5-9897-4706-8652-5e6e8b741e4a" providerId="AD" clId="Web-{33C09045-C712-4468-B95D-6552CEAA4667}"/>
    <pc:docChg chg="modSld">
      <pc:chgData name="Camilla Wheal" userId="S::camilla.wheal@kva.org.uk::346764f5-9897-4706-8652-5e6e8b741e4a" providerId="AD" clId="Web-{33C09045-C712-4468-B95D-6552CEAA4667}" dt="2025-03-26T17:21:28.379" v="21" actId="1076"/>
      <pc:docMkLst>
        <pc:docMk/>
      </pc:docMkLst>
      <pc:sldChg chg="addSp modSp">
        <pc:chgData name="Camilla Wheal" userId="S::camilla.wheal@kva.org.uk::346764f5-9897-4706-8652-5e6e8b741e4a" providerId="AD" clId="Web-{33C09045-C712-4468-B95D-6552CEAA4667}" dt="2025-03-26T17:21:28.379" v="21" actId="1076"/>
        <pc:sldMkLst>
          <pc:docMk/>
          <pc:sldMk cId="0" sldId="265"/>
        </pc:sldMkLst>
        <pc:spChg chg="mod">
          <ac:chgData name="Camilla Wheal" userId="S::camilla.wheal@kva.org.uk::346764f5-9897-4706-8652-5e6e8b741e4a" providerId="AD" clId="Web-{33C09045-C712-4468-B95D-6552CEAA4667}" dt="2025-03-26T17:21:09.753" v="16" actId="14100"/>
          <ac:spMkLst>
            <pc:docMk/>
            <pc:sldMk cId="0" sldId="265"/>
            <ac:spMk id="17" creationId="{1AC1330F-0872-CA14-42D4-F5220CBDD9A3}"/>
          </ac:spMkLst>
        </pc:spChg>
        <pc:grpChg chg="mod">
          <ac:chgData name="Camilla Wheal" userId="S::camilla.wheal@kva.org.uk::346764f5-9897-4706-8652-5e6e8b741e4a" providerId="AD" clId="Web-{33C09045-C712-4468-B95D-6552CEAA4667}" dt="2025-03-26T17:21:28.379" v="21" actId="1076"/>
          <ac:grpSpMkLst>
            <pc:docMk/>
            <pc:sldMk cId="0" sldId="265"/>
            <ac:grpSpMk id="4" creationId="{00000000-0000-0000-0000-000000000000}"/>
          </ac:grpSpMkLst>
        </pc:grpChg>
        <pc:picChg chg="add mod">
          <ac:chgData name="Camilla Wheal" userId="S::camilla.wheal@kva.org.uk::346764f5-9897-4706-8652-5e6e8b741e4a" providerId="AD" clId="Web-{33C09045-C712-4468-B95D-6552CEAA4667}" dt="2025-03-26T17:21:23.254" v="20" actId="1076"/>
          <ac:picMkLst>
            <pc:docMk/>
            <pc:sldMk cId="0" sldId="265"/>
            <ac:picMk id="16" creationId="{B8357DF4-CEBF-3996-2CC9-A8E8BD0CF45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B3F14-5B8A-0854-8A49-890A4CD8A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2B41CE-BE59-2BAF-D799-4B359C63C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7A75E-BC64-4011-D51A-331B8848F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95BE9-4082-0BAA-43DD-217F9FAA7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1CE8D-094A-6260-3C9F-E253576A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03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DCC1-485B-B3E1-97E1-5EE44A2E3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EBE792-7CDC-E7FD-AF29-B8B30E096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E34CD-E126-2347-8DC2-1109154B3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9024F-2ACF-C0D4-50AB-3F80A2EF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3DD68-D571-5614-ADD2-67AF63DEB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35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207FF5-2556-31D6-2346-C0023E1481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910338-5568-2D35-4906-FFF9C2E1A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2F9AB-C6D5-7726-AA0E-612E1F37C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786F5-72BF-BC7E-74D6-3C9C5828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75CB1-843D-F840-7EB7-E0FE56A13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436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4B401-4315-28E2-FD15-F5B5479B0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D2763-9A27-77D2-9F84-24D89919C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C1386-B0F5-3942-1196-07AD224A3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84DE7-177C-D355-F270-F9217A0BD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B55CE-822C-F721-0872-44281260C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3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33EBC-1E7F-EB53-114E-3C9DC7455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E9891-61D6-809A-D438-46DE57DF2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ED10A-9BC1-A682-180C-384882625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E9617-0883-C31C-2D08-5A5B70D44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193B2-BF6C-D752-037C-28D8E47DD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043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B6136-B4DD-0F1A-F15C-F12CC5994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1E248-D0F4-C039-AEE7-4AF3DC1335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A1CBE-C0BC-75AC-581C-6F2CD5916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CF9AD-8314-D6F7-3F69-5508222CA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8DF9B-20A3-4476-E5B9-F739319B1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C6938-175E-7E30-42B4-A864C932C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16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35E83-712E-9549-C422-982074488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AAD91-AEFC-CCFE-8E86-32135180C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B3537A-DE1A-C1BB-F5F2-4D5B3713F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903F6D-BFBE-5B80-0473-68D739FB5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CE730E-A0B1-6DDF-DF23-7EE4AF3B5B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13CD97-852E-C5C9-A098-D581CF930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62EFEB-7F1C-4BC2-D6D1-D2F10275A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D947C4-F79E-98CB-C5D0-C35A7603E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61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E795-A708-8959-53E0-F3A08F6A8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01F041-1822-6A97-5134-7A3092486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DA9498-9834-F39E-9DB2-12512726B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F4EE5C-C615-8433-4E19-6A99C3EB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7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0E50A-8AE4-CF61-4973-835188C16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BA58A-EB55-96C1-D416-8C762D83A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9CCDF-E6F6-325A-8B6D-7D6C3B97F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98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E3607-E00E-3858-BC8D-F9877D196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B72B5-8C56-D541-F048-0AB6AFE63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E1C5D-D030-95CF-3BD2-B795B72A2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C6415-6010-1CB7-A98E-125A2543A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FCF92-76AE-D44E-5026-F828384E9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57091C-AFCE-005C-23AB-F7B58A60A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279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7152C-F685-BBD8-083A-F1C02A046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78AD57-54B6-896A-8F4D-3DFD4BACE2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D0FFB1-D961-D719-805A-B90CC1B80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0C5F67-389B-1AC8-5EF9-B869DF606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93D13-5E96-0E3A-3797-4508E4DE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506A6-BC18-FBAF-BF95-57DDC7639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53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3695BD-43AE-FD0C-8B3F-CA16A68F6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8E3087-118C-4513-08AC-FF59A4466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671D8-49C8-AB52-CDEE-C8FDE01174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3BF3F2-1A7C-4B92-B5DA-4AEA9C461B53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B4829-E885-5CFD-73B8-9D3CF4195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7AF64-65AC-8928-2158-C87C3C583E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26B15C-54EB-4051-8088-10B9E69EBA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1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hn.Mikucki@kva.org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275461" y="-756644"/>
            <a:ext cx="6914629" cy="9145977"/>
            <a:chOff x="0" y="0"/>
            <a:chExt cx="2354580" cy="311440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3310" cy="3114403"/>
            </a:xfrm>
            <a:custGeom>
              <a:avLst/>
              <a:gdLst/>
              <a:ahLst/>
              <a:cxnLst/>
              <a:rect l="l" t="t" r="r" b="b"/>
              <a:pathLst>
                <a:path w="2353310" h="3114403">
                  <a:moveTo>
                    <a:pt x="784860" y="3047092"/>
                  </a:moveTo>
                  <a:cubicBezTo>
                    <a:pt x="905510" y="3087732"/>
                    <a:pt x="1042670" y="3114403"/>
                    <a:pt x="1177290" y="3114403"/>
                  </a:cubicBezTo>
                  <a:cubicBezTo>
                    <a:pt x="1311910" y="3114403"/>
                    <a:pt x="1441450" y="3091542"/>
                    <a:pt x="1560830" y="3050903"/>
                  </a:cubicBezTo>
                  <a:cubicBezTo>
                    <a:pt x="1563370" y="3049632"/>
                    <a:pt x="1565910" y="3049632"/>
                    <a:pt x="1568450" y="3048363"/>
                  </a:cubicBezTo>
                  <a:cubicBezTo>
                    <a:pt x="2016760" y="2885803"/>
                    <a:pt x="2346960" y="2456542"/>
                    <a:pt x="2353310" y="1954137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1952678"/>
                  </a:lnTo>
                  <a:cubicBezTo>
                    <a:pt x="6350" y="2459082"/>
                    <a:pt x="331470" y="2888342"/>
                    <a:pt x="784860" y="304709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 sz="1200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715408" y="1952408"/>
            <a:ext cx="2953185" cy="2953185"/>
            <a:chOff x="0" y="0"/>
            <a:chExt cx="6350000" cy="63500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3E4899"/>
            </a:solid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0187486" y="3864860"/>
            <a:ext cx="1437857" cy="1437857"/>
            <a:chOff x="0" y="0"/>
            <a:chExt cx="6350000" cy="63500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7338"/>
            </a:solidFill>
          </p:spPr>
          <p:txBody>
            <a:bodyPr/>
            <a:lstStyle/>
            <a:p>
              <a:endParaRPr lang="en-GB" sz="1200"/>
            </a:p>
          </p:txBody>
        </p:sp>
      </p:grpSp>
      <p:sp>
        <p:nvSpPr>
          <p:cNvPr id="9" name="Freeform 9"/>
          <p:cNvSpPr/>
          <p:nvPr/>
        </p:nvSpPr>
        <p:spPr>
          <a:xfrm>
            <a:off x="685801" y="4905593"/>
            <a:ext cx="1550731" cy="1593377"/>
          </a:xfrm>
          <a:custGeom>
            <a:avLst/>
            <a:gdLst/>
            <a:ahLst/>
            <a:cxnLst/>
            <a:rect l="l" t="t" r="r" b="b"/>
            <a:pathLst>
              <a:path w="2326097" h="2390065">
                <a:moveTo>
                  <a:pt x="0" y="0"/>
                </a:moveTo>
                <a:lnTo>
                  <a:pt x="2326097" y="0"/>
                </a:lnTo>
                <a:lnTo>
                  <a:pt x="2326097" y="2390065"/>
                </a:lnTo>
                <a:lnTo>
                  <a:pt x="0" y="23900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10" name="TextBox 10"/>
          <p:cNvSpPr txBox="1"/>
          <p:nvPr/>
        </p:nvSpPr>
        <p:spPr>
          <a:xfrm>
            <a:off x="766309" y="669718"/>
            <a:ext cx="9145981" cy="3747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939"/>
              </a:lnSpc>
            </a:pPr>
            <a:endParaRPr lang="en-US" sz="5400" b="1" spc="-49" dirty="0">
              <a:solidFill>
                <a:srgbClr val="23344D"/>
              </a:solidFill>
              <a:ea typeface="Poppins Semi-Bold"/>
              <a:cs typeface="Poppins" panose="00000500000000000000" pitchFamily="2" charset="0"/>
              <a:sym typeface="Poppins Semi-Bold"/>
            </a:endParaRPr>
          </a:p>
          <a:p>
            <a:pPr>
              <a:lnSpc>
                <a:spcPts val="2939"/>
              </a:lnSpc>
            </a:pPr>
            <a:endParaRPr lang="en-US" sz="5400" b="1" spc="-49" dirty="0">
              <a:solidFill>
                <a:srgbClr val="23344D"/>
              </a:solidFill>
              <a:ea typeface="Poppins Semi-Bold"/>
              <a:cs typeface="Poppins" panose="00000500000000000000" pitchFamily="2" charset="0"/>
              <a:sym typeface="Poppins Semi-Bold"/>
            </a:endParaRPr>
          </a:p>
          <a:p>
            <a:pPr>
              <a:lnSpc>
                <a:spcPts val="2939"/>
              </a:lnSpc>
            </a:pPr>
            <a:endParaRPr lang="en-US" sz="5400" b="1" spc="-49" dirty="0">
              <a:solidFill>
                <a:srgbClr val="23344D"/>
              </a:solidFill>
              <a:ea typeface="Poppins Semi-Bold"/>
              <a:cs typeface="Poppins" panose="00000500000000000000" pitchFamily="2" charset="0"/>
              <a:sym typeface="Poppins Semi-Bold"/>
            </a:endParaRPr>
          </a:p>
          <a:p>
            <a:pPr>
              <a:lnSpc>
                <a:spcPts val="2939"/>
              </a:lnSpc>
            </a:pPr>
            <a:endParaRPr lang="en-GB" sz="3200" b="1" dirty="0">
              <a:cs typeface="Poppins" panose="00000500000000000000" pitchFamily="2" charset="0"/>
            </a:endParaRPr>
          </a:p>
          <a:p>
            <a:pPr>
              <a:lnSpc>
                <a:spcPts val="2939"/>
              </a:lnSpc>
            </a:pPr>
            <a:r>
              <a:rPr lang="en-GB" sz="3200" b="1" dirty="0">
                <a:cs typeface="Poppins" panose="00000500000000000000" pitchFamily="2" charset="0"/>
              </a:rPr>
              <a:t>John Mikucki – Fundraising Officer</a:t>
            </a:r>
          </a:p>
          <a:p>
            <a:pPr>
              <a:lnSpc>
                <a:spcPts val="2939"/>
              </a:lnSpc>
            </a:pPr>
            <a:endParaRPr lang="en-GB" sz="3200" b="1" dirty="0">
              <a:cs typeface="Poppins" panose="00000500000000000000" pitchFamily="2" charset="0"/>
            </a:endParaRPr>
          </a:p>
          <a:p>
            <a:pPr>
              <a:lnSpc>
                <a:spcPts val="2939"/>
              </a:lnSpc>
            </a:pPr>
            <a:r>
              <a:rPr lang="en-GB" sz="3200" b="1" dirty="0">
                <a:cs typeface="Poppins" panose="00000500000000000000" pitchFamily="2" charset="0"/>
              </a:rPr>
              <a:t>Email:  </a:t>
            </a:r>
            <a:r>
              <a:rPr lang="en-GB" sz="3200" b="1" dirty="0">
                <a:cs typeface="Poppins" panose="00000500000000000000" pitchFamily="2" charset="0"/>
                <a:hlinkClick r:id="rId3"/>
              </a:rPr>
              <a:t>john.Mikucki@kva.org.uk</a:t>
            </a:r>
            <a:endParaRPr lang="en-GB" sz="3200" b="1" dirty="0">
              <a:cs typeface="Poppins" panose="00000500000000000000" pitchFamily="2" charset="0"/>
            </a:endParaRPr>
          </a:p>
          <a:p>
            <a:pPr>
              <a:lnSpc>
                <a:spcPts val="2939"/>
              </a:lnSpc>
            </a:pPr>
            <a:endParaRPr lang="en-GB" sz="3200" b="1" dirty="0">
              <a:cs typeface="Poppins" panose="00000500000000000000" pitchFamily="2" charset="0"/>
            </a:endParaRPr>
          </a:p>
          <a:p>
            <a:pPr>
              <a:lnSpc>
                <a:spcPts val="2939"/>
              </a:lnSpc>
            </a:pPr>
            <a:r>
              <a:rPr lang="en-GB" sz="3200" b="1" dirty="0">
                <a:cs typeface="Poppins" panose="00000500000000000000" pitchFamily="2" charset="0"/>
              </a:rPr>
              <a:t>Working days: Mondays, Wednesdays and Fridays </a:t>
            </a:r>
          </a:p>
          <a:p>
            <a:pPr>
              <a:lnSpc>
                <a:spcPts val="2939"/>
              </a:lnSpc>
            </a:pPr>
            <a:endParaRPr lang="en-US" sz="3600" b="1" spc="-49" dirty="0">
              <a:solidFill>
                <a:srgbClr val="23344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3491566" y="5632269"/>
            <a:ext cx="5208869" cy="2694340"/>
            <a:chOff x="0" y="0"/>
            <a:chExt cx="2354580" cy="121793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3310" cy="1217930"/>
            </a:xfrm>
            <a:custGeom>
              <a:avLst/>
              <a:gdLst/>
              <a:ahLst/>
              <a:cxnLst/>
              <a:rect l="l" t="t" r="r" b="b"/>
              <a:pathLst>
                <a:path w="2353310" h="1217930">
                  <a:moveTo>
                    <a:pt x="784860" y="1150620"/>
                  </a:moveTo>
                  <a:cubicBezTo>
                    <a:pt x="905510" y="1191260"/>
                    <a:pt x="1042670" y="1217930"/>
                    <a:pt x="1177290" y="1217930"/>
                  </a:cubicBezTo>
                  <a:cubicBezTo>
                    <a:pt x="1311910" y="1217930"/>
                    <a:pt x="1441450" y="1195070"/>
                    <a:pt x="1560830" y="1154430"/>
                  </a:cubicBezTo>
                  <a:cubicBezTo>
                    <a:pt x="1563370" y="1153160"/>
                    <a:pt x="1565910" y="1153160"/>
                    <a:pt x="1568450" y="1151890"/>
                  </a:cubicBezTo>
                  <a:cubicBezTo>
                    <a:pt x="2016760" y="989330"/>
                    <a:pt x="2346960" y="560070"/>
                    <a:pt x="2353310" y="63500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63500"/>
                  </a:lnTo>
                  <a:cubicBezTo>
                    <a:pt x="6350" y="562610"/>
                    <a:pt x="331470" y="991870"/>
                    <a:pt x="784860" y="1150620"/>
                  </a:cubicBezTo>
                  <a:close/>
                </a:path>
              </a:pathLst>
            </a:custGeom>
            <a:solidFill>
              <a:srgbClr val="ED6B06"/>
            </a:solid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8" name="Group 8"/>
          <p:cNvGrpSpPr>
            <a:grpSpLocks noChangeAspect="1"/>
          </p:cNvGrpSpPr>
          <p:nvPr/>
        </p:nvGrpSpPr>
        <p:grpSpPr>
          <a:xfrm>
            <a:off x="4856123" y="-1418172"/>
            <a:ext cx="2479754" cy="2479754"/>
            <a:chOff x="0" y="0"/>
            <a:chExt cx="1708150" cy="170815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708150" cy="1708150"/>
            </a:xfrm>
            <a:custGeom>
              <a:avLst/>
              <a:gdLst/>
              <a:ahLst/>
              <a:cxnLst/>
              <a:rect l="l" t="t" r="r" b="b"/>
              <a:pathLst>
                <a:path w="1708150" h="1708150">
                  <a:moveTo>
                    <a:pt x="853440" y="1708150"/>
                  </a:moveTo>
                  <a:cubicBezTo>
                    <a:pt x="383540" y="1708150"/>
                    <a:pt x="0" y="1324610"/>
                    <a:pt x="0" y="853440"/>
                  </a:cubicBezTo>
                  <a:cubicBezTo>
                    <a:pt x="0" y="383540"/>
                    <a:pt x="383540" y="0"/>
                    <a:pt x="853440" y="0"/>
                  </a:cubicBezTo>
                  <a:cubicBezTo>
                    <a:pt x="1324610" y="0"/>
                    <a:pt x="1706880" y="383540"/>
                    <a:pt x="1706880" y="853440"/>
                  </a:cubicBezTo>
                  <a:cubicBezTo>
                    <a:pt x="1708150" y="1324610"/>
                    <a:pt x="1324610" y="1708150"/>
                    <a:pt x="853440" y="1708150"/>
                  </a:cubicBezTo>
                  <a:close/>
                  <a:moveTo>
                    <a:pt x="853440" y="469900"/>
                  </a:moveTo>
                  <a:cubicBezTo>
                    <a:pt x="642620" y="469900"/>
                    <a:pt x="469900" y="642620"/>
                    <a:pt x="469900" y="853440"/>
                  </a:cubicBezTo>
                  <a:cubicBezTo>
                    <a:pt x="469900" y="1064260"/>
                    <a:pt x="642620" y="1236980"/>
                    <a:pt x="853440" y="1236980"/>
                  </a:cubicBezTo>
                  <a:cubicBezTo>
                    <a:pt x="1064260" y="1236980"/>
                    <a:pt x="1236980" y="1064260"/>
                    <a:pt x="1236980" y="853440"/>
                  </a:cubicBezTo>
                  <a:cubicBezTo>
                    <a:pt x="1236980" y="642620"/>
                    <a:pt x="1065530" y="469900"/>
                    <a:pt x="853440" y="469900"/>
                  </a:cubicBezTo>
                  <a:close/>
                </a:path>
              </a:pathLst>
            </a:custGeom>
            <a:solidFill>
              <a:srgbClr val="3E4899"/>
            </a:solidFill>
          </p:spPr>
          <p:txBody>
            <a:bodyPr/>
            <a:lstStyle/>
            <a:p>
              <a:endParaRPr lang="en-GB" sz="120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61D89F7-5F5F-4743-2F65-F8F1229AD0D3}"/>
              </a:ext>
            </a:extLst>
          </p:cNvPr>
          <p:cNvSpPr txBox="1"/>
          <p:nvPr/>
        </p:nvSpPr>
        <p:spPr>
          <a:xfrm>
            <a:off x="3225990" y="1485163"/>
            <a:ext cx="6097136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u="sng" dirty="0"/>
              <a:t>Support Available</a:t>
            </a:r>
            <a:r>
              <a:rPr lang="en-GB" sz="3600" dirty="0"/>
              <a:t>:</a:t>
            </a:r>
          </a:p>
          <a:p>
            <a:pPr algn="ctr"/>
            <a:endParaRPr lang="en-GB" sz="3600" dirty="0"/>
          </a:p>
          <a:p>
            <a:pPr marL="742950" indent="-742950">
              <a:buFont typeface="+mj-lt"/>
              <a:buAutoNum type="arabicPeriod"/>
            </a:pPr>
            <a:r>
              <a:rPr lang="en-GB" sz="3600" dirty="0"/>
              <a:t>Identifying funding opportunities.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3600" dirty="0"/>
              <a:t>Reviewing funding applications</a:t>
            </a:r>
          </a:p>
          <a:p>
            <a:pPr algn="ctr"/>
            <a:r>
              <a:rPr lang="en-GB" sz="2800" dirty="0"/>
              <a:t> </a:t>
            </a:r>
          </a:p>
          <a:p>
            <a:pPr marL="0" indent="0" algn="ctr">
              <a:buNone/>
            </a:pPr>
            <a:endParaRPr lang="en-GB" sz="2800" dirty="0"/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4909594" cy="6858000"/>
            <a:chOff x="0" y="0"/>
            <a:chExt cx="2491164" cy="3479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91164" cy="3479800"/>
            </a:xfrm>
            <a:custGeom>
              <a:avLst/>
              <a:gdLst/>
              <a:ahLst/>
              <a:cxnLst/>
              <a:rect l="l" t="t" r="r" b="b"/>
              <a:pathLst>
                <a:path w="2491164" h="3479800">
                  <a:moveTo>
                    <a:pt x="0" y="0"/>
                  </a:moveTo>
                  <a:lnTo>
                    <a:pt x="2491164" y="0"/>
                  </a:lnTo>
                  <a:lnTo>
                    <a:pt x="2491164" y="3479800"/>
                  </a:lnTo>
                  <a:lnTo>
                    <a:pt x="0" y="3479800"/>
                  </a:lnTo>
                  <a:close/>
                </a:path>
              </a:pathLst>
            </a:custGeom>
            <a:solidFill>
              <a:srgbClr val="46A3B7"/>
            </a:solid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0" y="1948406"/>
            <a:ext cx="4909594" cy="4909594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9BD8D7"/>
            </a:solid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78204" y="0"/>
            <a:ext cx="2953185" cy="2953185"/>
            <a:chOff x="0" y="0"/>
            <a:chExt cx="6350000" cy="63500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6B06"/>
            </a:solid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105529" y="959391"/>
            <a:ext cx="5400671" cy="2330577"/>
            <a:chOff x="0" y="-85725"/>
            <a:chExt cx="10801343" cy="4661155"/>
          </a:xfrm>
        </p:grpSpPr>
        <p:sp>
          <p:nvSpPr>
            <p:cNvPr id="9" name="TextBox 9"/>
            <p:cNvSpPr txBox="1"/>
            <p:nvPr/>
          </p:nvSpPr>
          <p:spPr>
            <a:xfrm>
              <a:off x="0" y="-85725"/>
              <a:ext cx="10801343" cy="3451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040"/>
                </a:lnSpc>
              </a:pPr>
              <a:r>
                <a:rPr lang="en-GB" sz="4400" u="sng" dirty="0"/>
                <a:t>Two key thoughts to take away from today</a:t>
              </a:r>
              <a:endParaRPr lang="en-US" sz="4400" b="1" dirty="0">
                <a:solidFill>
                  <a:srgbClr val="23344D"/>
                </a:solidFill>
                <a:latin typeface="Poppins Heavy"/>
                <a:ea typeface="Poppins Heavy"/>
                <a:cs typeface="Poppins Heavy"/>
                <a:sym typeface="Poppins Heavy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3731866"/>
              <a:ext cx="10801343" cy="84356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44"/>
                </a:lnSpc>
              </a:pPr>
              <a:endParaRPr lang="en-US" sz="2800" b="1" dirty="0">
                <a:solidFill>
                  <a:srgbClr val="FF7338"/>
                </a:solidFill>
                <a:latin typeface="Poppins Ultra-Bold"/>
                <a:ea typeface="Poppins Ultra-Bold"/>
                <a:cs typeface="Poppins Ultra-Bold"/>
                <a:sym typeface="Poppins Ultra-Bold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105529" y="4014996"/>
            <a:ext cx="5156121" cy="402226"/>
            <a:chOff x="0" y="-209551"/>
            <a:chExt cx="10312241" cy="804451"/>
          </a:xfrm>
        </p:grpSpPr>
        <p:sp>
          <p:nvSpPr>
            <p:cNvPr id="12" name="TextBox 12"/>
            <p:cNvSpPr txBox="1"/>
            <p:nvPr/>
          </p:nvSpPr>
          <p:spPr>
            <a:xfrm>
              <a:off x="1125980" y="-209551"/>
              <a:ext cx="9186261" cy="80445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53"/>
                </a:lnSpc>
              </a:pPr>
              <a:endParaRPr lang="en-US" sz="1827" b="1" dirty="0">
                <a:solidFill>
                  <a:srgbClr val="23344D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09549"/>
              <a:ext cx="956588" cy="7970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53"/>
                </a:lnSpc>
              </a:pPr>
              <a:endParaRPr lang="en-US" sz="1827" dirty="0">
                <a:solidFill>
                  <a:srgbClr val="23344D"/>
                </a:solidFill>
                <a:latin typeface="Poppins Extra-Light"/>
                <a:ea typeface="Poppins Extra-Light"/>
                <a:cs typeface="Poppins Extra-Light"/>
                <a:sym typeface="Poppins Extra-Light"/>
              </a:endParaRP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6105529" y="4935209"/>
            <a:ext cx="5156121" cy="402226"/>
            <a:chOff x="0" y="-209551"/>
            <a:chExt cx="10312241" cy="804451"/>
          </a:xfrm>
        </p:grpSpPr>
        <p:sp>
          <p:nvSpPr>
            <p:cNvPr id="15" name="TextBox 15"/>
            <p:cNvSpPr txBox="1"/>
            <p:nvPr/>
          </p:nvSpPr>
          <p:spPr>
            <a:xfrm>
              <a:off x="1105796" y="-209551"/>
              <a:ext cx="9206445" cy="80445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53"/>
                </a:lnSpc>
              </a:pPr>
              <a:endParaRPr lang="en-US" sz="1827" b="1" dirty="0">
                <a:solidFill>
                  <a:srgbClr val="23344D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09549"/>
              <a:ext cx="956588" cy="79701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53"/>
                </a:lnSpc>
              </a:pPr>
              <a:endParaRPr lang="en-US" sz="1827" dirty="0">
                <a:solidFill>
                  <a:srgbClr val="23344D"/>
                </a:solidFill>
                <a:latin typeface="Poppins Extra-Light"/>
                <a:ea typeface="Poppins Extra-Light"/>
                <a:cs typeface="Poppins Extra-Light"/>
                <a:sym typeface="Poppins Extra-Light"/>
              </a:endParaRP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6105529" y="4390763"/>
            <a:ext cx="5156121" cy="402227"/>
            <a:chOff x="0" y="-209551"/>
            <a:chExt cx="10312241" cy="804454"/>
          </a:xfrm>
        </p:grpSpPr>
        <p:sp>
          <p:nvSpPr>
            <p:cNvPr id="21" name="TextBox 21"/>
            <p:cNvSpPr txBox="1"/>
            <p:nvPr/>
          </p:nvSpPr>
          <p:spPr>
            <a:xfrm>
              <a:off x="0" y="-209551"/>
              <a:ext cx="956588" cy="79701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53"/>
                </a:lnSpc>
              </a:pPr>
              <a:endParaRPr lang="en-US" sz="1827" dirty="0">
                <a:solidFill>
                  <a:srgbClr val="23344D"/>
                </a:solidFill>
                <a:latin typeface="Poppins Extra-Light"/>
                <a:ea typeface="Poppins Extra-Light"/>
                <a:cs typeface="Poppins Extra-Light"/>
                <a:sym typeface="Poppins Extra-Light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105796" y="-209549"/>
              <a:ext cx="9206445" cy="80445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53"/>
                </a:lnSpc>
              </a:pPr>
              <a:endParaRPr lang="en-US" sz="1827" b="1" dirty="0">
                <a:solidFill>
                  <a:srgbClr val="23344D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7CD3D3BB-95E5-B91B-F0EC-CAD83CD475F0}"/>
              </a:ext>
            </a:extLst>
          </p:cNvPr>
          <p:cNvSpPr txBox="1"/>
          <p:nvPr/>
        </p:nvSpPr>
        <p:spPr>
          <a:xfrm>
            <a:off x="5523482" y="4017300"/>
            <a:ext cx="609713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0" indent="-914400" algn="l">
              <a:buFont typeface="+mj-lt"/>
              <a:buAutoNum type="arabicPeriod"/>
            </a:pPr>
            <a:r>
              <a:rPr lang="en-GB" sz="2800" dirty="0"/>
              <a:t>Read the guidelines.</a:t>
            </a:r>
          </a:p>
          <a:p>
            <a:pPr marL="914400" lvl="0" indent="-914400" algn="l">
              <a:buFont typeface="+mj-lt"/>
              <a:buAutoNum type="arabicPeriod"/>
            </a:pPr>
            <a:r>
              <a:rPr lang="en-GB" sz="2800" dirty="0"/>
              <a:t>Keep it simple - simple applications are far more likely to succeed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9304474" y="-3466836"/>
            <a:ext cx="6907893" cy="13791671"/>
            <a:chOff x="0" y="0"/>
            <a:chExt cx="2354580" cy="470094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3310" cy="4700941"/>
            </a:xfrm>
            <a:custGeom>
              <a:avLst/>
              <a:gdLst/>
              <a:ahLst/>
              <a:cxnLst/>
              <a:rect l="l" t="t" r="r" b="b"/>
              <a:pathLst>
                <a:path w="2353310" h="4700941">
                  <a:moveTo>
                    <a:pt x="784860" y="4633631"/>
                  </a:moveTo>
                  <a:cubicBezTo>
                    <a:pt x="905510" y="4674271"/>
                    <a:pt x="1042670" y="4700941"/>
                    <a:pt x="1177290" y="4700941"/>
                  </a:cubicBezTo>
                  <a:cubicBezTo>
                    <a:pt x="1311910" y="4700941"/>
                    <a:pt x="1441450" y="4678081"/>
                    <a:pt x="1560830" y="4637441"/>
                  </a:cubicBezTo>
                  <a:cubicBezTo>
                    <a:pt x="1563370" y="4636171"/>
                    <a:pt x="1565910" y="4636171"/>
                    <a:pt x="1568450" y="4634901"/>
                  </a:cubicBezTo>
                  <a:cubicBezTo>
                    <a:pt x="2016760" y="4472341"/>
                    <a:pt x="2346960" y="4043081"/>
                    <a:pt x="2353310" y="3535794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3533114"/>
                  </a:lnTo>
                  <a:cubicBezTo>
                    <a:pt x="6350" y="4045621"/>
                    <a:pt x="331470" y="4474881"/>
                    <a:pt x="784860" y="4633631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4" name="Group 4"/>
          <p:cNvGrpSpPr/>
          <p:nvPr/>
        </p:nvGrpSpPr>
        <p:grpSpPr>
          <a:xfrm rot="10800000">
            <a:off x="7466663" y="1199257"/>
            <a:ext cx="1239124" cy="1260000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46A3B7"/>
            </a:solidFill>
          </p:spPr>
          <p:txBody>
            <a:bodyPr/>
            <a:lstStyle/>
            <a:p>
              <a:endParaRPr lang="en-GB"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7292808" y="2744983"/>
            <a:ext cx="4213393" cy="1295492"/>
            <a:chOff x="0" y="-123825"/>
            <a:chExt cx="8426785" cy="2590984"/>
          </a:xfrm>
        </p:grpSpPr>
        <p:sp>
          <p:nvSpPr>
            <p:cNvPr id="7" name="TextBox 7"/>
            <p:cNvSpPr txBox="1"/>
            <p:nvPr/>
          </p:nvSpPr>
          <p:spPr>
            <a:xfrm>
              <a:off x="0" y="-123825"/>
              <a:ext cx="8426785" cy="160043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6667"/>
                </a:lnSpc>
              </a:pPr>
              <a:endParaRPr lang="en-US" sz="5334" b="1" spc="-53" dirty="0">
                <a:solidFill>
                  <a:srgbClr val="23344D"/>
                </a:solidFill>
                <a:latin typeface="Poppins Heavy"/>
                <a:ea typeface="Poppins Heavy"/>
                <a:cs typeface="Poppins Heavy"/>
                <a:sym typeface="Poppins Heavy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1890591"/>
              <a:ext cx="8415389" cy="57656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296"/>
                </a:lnSpc>
              </a:pPr>
              <a:endParaRPr lang="en-US" sz="1867" b="1" dirty="0">
                <a:solidFill>
                  <a:srgbClr val="23344D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177272" y="1834037"/>
            <a:ext cx="3395681" cy="3315297"/>
            <a:chOff x="0" y="-57149"/>
            <a:chExt cx="6791361" cy="6630595"/>
          </a:xfrm>
        </p:grpSpPr>
        <p:sp>
          <p:nvSpPr>
            <p:cNvPr id="10" name="TextBox 10"/>
            <p:cNvSpPr txBox="1"/>
            <p:nvPr/>
          </p:nvSpPr>
          <p:spPr>
            <a:xfrm>
              <a:off x="0" y="-57149"/>
              <a:ext cx="6745039" cy="74456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86"/>
                </a:lnSpc>
              </a:pPr>
              <a:r>
                <a:rPr lang="en-US" sz="2333" b="1" dirty="0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Kingston Eco-op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5151910"/>
              <a:ext cx="6745039" cy="74456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86"/>
                </a:lnSpc>
              </a:pPr>
              <a:r>
                <a:rPr lang="en-US" sz="2333" b="1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Funding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2453371"/>
              <a:ext cx="6745039" cy="74456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86"/>
                </a:lnSpc>
              </a:pPr>
              <a:r>
                <a:rPr lang="en-US" sz="2333" b="1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Superhighways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807179"/>
              <a:ext cx="6791361" cy="5572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87"/>
                </a:lnSpc>
              </a:pPr>
              <a:r>
                <a:rPr lang="en-US" sz="1599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Text here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6016242"/>
              <a:ext cx="6791361" cy="5572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87"/>
                </a:lnSpc>
              </a:pPr>
              <a:r>
                <a:rPr lang="en-US" sz="1599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More text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3457628"/>
              <a:ext cx="6791361" cy="5572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287"/>
                </a:lnSpc>
              </a:pPr>
              <a:r>
                <a:rPr lang="en-US" sz="1599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Text here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AC1330F-0872-CA14-42D4-F5220CBDD9A3}"/>
              </a:ext>
            </a:extLst>
          </p:cNvPr>
          <p:cNvSpPr txBox="1"/>
          <p:nvPr/>
        </p:nvSpPr>
        <p:spPr>
          <a:xfrm>
            <a:off x="717114" y="2373003"/>
            <a:ext cx="14053783" cy="553997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Coming soon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kern="100" dirty="0">
                <a:ea typeface="Aptos" panose="020B0004020202020204" pitchFamily="34" charset="0"/>
                <a:cs typeface="Times New Roman"/>
              </a:rPr>
              <a:t>Our Pilot Funding Applications Review 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kern="100" dirty="0">
                <a:ea typeface="Aptos" panose="020B0004020202020204" pitchFamily="34" charset="0"/>
                <a:cs typeface="Times New Roman"/>
              </a:rPr>
              <a:t>Not just on applications you want to make but also to review ones where you failed.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kern="100" dirty="0">
                <a:effectLst/>
                <a:ea typeface="Aptos" panose="020B0004020202020204" pitchFamily="34" charset="0"/>
                <a:cs typeface="Times New Roman"/>
              </a:rPr>
              <a:t>Every other </a:t>
            </a:r>
            <a:r>
              <a:rPr lang="en-GB" sz="2400" b="1" u="sng" kern="100" dirty="0">
                <a:effectLst/>
                <a:ea typeface="Aptos" panose="020B0004020202020204" pitchFamily="34" charset="0"/>
                <a:cs typeface="Times New Roman"/>
              </a:rPr>
              <a:t>Wednesday,</a:t>
            </a:r>
            <a:r>
              <a:rPr lang="en-GB" sz="2400" kern="100" dirty="0">
                <a:effectLst/>
                <a:ea typeface="Aptos" panose="020B0004020202020204" pitchFamily="34" charset="0"/>
                <a:cs typeface="Times New Roman"/>
              </a:rPr>
              <a:t> starting from 30 April 2025, from 11:00 to 15.45.</a:t>
            </a:r>
            <a:endParaRPr lang="en-GB" sz="2400" kern="100" dirty="0">
              <a:ea typeface="Aptos" panose="020B0004020202020204" pitchFamily="34" charset="0"/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kern="100" dirty="0">
                <a:ea typeface="Aptos" panose="020B0004020202020204" pitchFamily="34" charset="0"/>
                <a:cs typeface="Times New Roman"/>
              </a:rPr>
              <a:t>Book a 45 minute slot online and send your application at least a week in advance.</a:t>
            </a:r>
            <a:endParaRPr lang="en-GB" sz="2400" dirty="0"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kern="100" dirty="0">
              <a:cs typeface="Times New Roman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sz="2400" kern="100" dirty="0"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endParaRPr lang="en-GB" sz="2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  <p:pic>
        <p:nvPicPr>
          <p:cNvPr id="16" name="Picture 15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B8357DF4-CEBF-3996-2CC9-A8E8BD0CF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572" y="411009"/>
            <a:ext cx="2883596" cy="28418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D8B804FF72284BB55CE3A7BFFE9C73" ma:contentTypeVersion="14" ma:contentTypeDescription="Create a new document." ma:contentTypeScope="" ma:versionID="6ee57e58ee417515c3e38b3b1732fb5b">
  <xsd:schema xmlns:xsd="http://www.w3.org/2001/XMLSchema" xmlns:xs="http://www.w3.org/2001/XMLSchema" xmlns:p="http://schemas.microsoft.com/office/2006/metadata/properties" xmlns:ns2="8427a21c-45ca-48cd-b5b4-262aaf6df04d" xmlns:ns3="e8f60775-6533-4a1e-83c9-3f587bbc1c01" targetNamespace="http://schemas.microsoft.com/office/2006/metadata/properties" ma:root="true" ma:fieldsID="c4d22a7c2296d68f03fc1a82cbcb1c2f" ns2:_="" ns3:_="">
    <xsd:import namespace="8427a21c-45ca-48cd-b5b4-262aaf6df04d"/>
    <xsd:import namespace="e8f60775-6533-4a1e-83c9-3f587bbc1c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7a21c-45ca-48cd-b5b4-262aaf6df0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6c5f2c2-09aa-4925-8f3e-4531c5e88a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60775-6533-4a1e-83c9-3f587bbc1c0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427a21c-45ca-48cd-b5b4-262aaf6df0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18A97F-5073-4CB4-8EFC-3181B6DF12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16A5E9-600D-4FB4-B06C-F75EF843AC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7a21c-45ca-48cd-b5b4-262aaf6df04d"/>
    <ds:schemaRef ds:uri="e8f60775-6533-4a1e-83c9-3f587bbc1c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5F4DF0-A086-48EE-A971-959F2D379121}">
  <ds:schemaRefs>
    <ds:schemaRef ds:uri="http://schemas.microsoft.com/office/2006/metadata/properties"/>
    <ds:schemaRef ds:uri="http://schemas.microsoft.com/office/infopath/2007/PartnerControls"/>
    <ds:schemaRef ds:uri="8427a21c-45ca-48cd-b5b4-262aaf6df04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127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Mikucki</dc:creator>
  <cp:lastModifiedBy>John Mikucki</cp:lastModifiedBy>
  <cp:revision>14</cp:revision>
  <dcterms:created xsi:type="dcterms:W3CDTF">2025-03-26T10:30:22Z</dcterms:created>
  <dcterms:modified xsi:type="dcterms:W3CDTF">2025-03-26T17:21:29Z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0x010100F7D8B804FF72284BB55CE3A7BFFE9C73</vt:lpwstr>
  </property>
  <property fmtid="{D5CDD505-2E9C-101B-9397-08002B2CF9AE}" pid="3" name="MediaServiceImageTags">
    <vt:lpwstr/>
  </property>
</Properties>
</file>