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503" r:id="rId5"/>
    <p:sldId id="512" r:id="rId6"/>
    <p:sldId id="263" r:id="rId7"/>
    <p:sldId id="506" r:id="rId8"/>
    <p:sldId id="507" r:id="rId9"/>
    <p:sldId id="508" r:id="rId10"/>
    <p:sldId id="510" r:id="rId11"/>
    <p:sldId id="509" r:id="rId12"/>
    <p:sldId id="505" r:id="rId13"/>
    <p:sldId id="273" r:id="rId14"/>
    <p:sldId id="258" r:id="rId15"/>
    <p:sldId id="269" r:id="rId16"/>
    <p:sldId id="288" r:id="rId17"/>
    <p:sldId id="4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72"/>
    <a:srgbClr val="000000"/>
    <a:srgbClr val="EC6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D91D8-3971-B44B-6E14-ED11D9511201}" v="91" dt="2025-04-08T16:04:16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0A4AF-68B6-4CD2-8E69-C4BC883C671F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4B7DF-9EA3-4A14-9FD1-AA24BBC41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04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GB"/>
              <a:t>Shane / Anne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4565E-8829-406F-974F-3AC8721447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0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>
                <a:solidFill>
                  <a:srgbClr val="282828"/>
                </a:solidFill>
                <a:effectLst/>
                <a:latin typeface="Hind" panose="02000000000000000000" pitchFamily="2" charset="0"/>
              </a:rPr>
              <a:t>Staywell provides a specialist Information &amp; Advice Service to anyone of pension age living in the Borough of Kingston upon Thames and/or their family/carers. The service is free, independent and confidential. </a:t>
            </a:r>
          </a:p>
          <a:p>
            <a:r>
              <a:rPr lang="en-GB"/>
              <a:t>What we can help you to do:</a:t>
            </a:r>
          </a:p>
          <a:p>
            <a:r>
              <a:rPr lang="en-GB"/>
              <a:t>Make informed choices.</a:t>
            </a:r>
          </a:p>
          <a:p>
            <a:r>
              <a:rPr lang="en-GB"/>
              <a:t>Think through the options.</a:t>
            </a:r>
          </a:p>
          <a:p>
            <a:r>
              <a:rPr lang="en-GB"/>
              <a:t>Put decisions into actions.</a:t>
            </a:r>
          </a:p>
          <a:p>
            <a:r>
              <a:rPr lang="en-GB"/>
              <a:t>Stay in charge of your life.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B7DF-9EA3-4A14-9FD1-AA24BBC411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2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Staff trained, DBS 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4B7DF-9EA3-4A14-9FD1-AA24BBC411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1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People receive the same service – only the method of funding is different</a:t>
            </a:r>
          </a:p>
          <a:p>
            <a:r>
              <a:rPr lang="en-GB"/>
              <a:t>Typical users are 85+, frail, living with dementia / cognitive impairment</a:t>
            </a:r>
          </a:p>
          <a:p>
            <a:r>
              <a:rPr lang="en-GB"/>
              <a:t>Lonely or isolated, respite for carers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B7DF-9EA3-4A14-9FD1-AA24BBC411B1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6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4B7DF-9EA3-4A14-9FD1-AA24BBC411B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1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GB"/>
              <a:t>Host</a:t>
            </a:r>
          </a:p>
          <a:p>
            <a:endParaRPr lang="en-GB"/>
          </a:p>
          <a:p>
            <a:r>
              <a:rPr lang="en-GB"/>
              <a:t>Thank</a:t>
            </a:r>
            <a:r>
              <a:rPr lang="en-GB" baseline="0"/>
              <a:t> everyone for attending.</a:t>
            </a:r>
          </a:p>
          <a:p>
            <a:endParaRPr lang="en-GB" baseline="0"/>
          </a:p>
          <a:p>
            <a:r>
              <a:rPr lang="en-GB" baseline="0"/>
              <a:t>Invite any questions or comments.</a:t>
            </a:r>
          </a:p>
          <a:p>
            <a:endParaRPr lang="en-GB" baseline="0"/>
          </a:p>
          <a:p>
            <a:r>
              <a:rPr lang="en-GB" baseline="0"/>
              <a:t>COMPLETE ANY PAPERWORK? Give out now – can take away with them to complete at home </a:t>
            </a:r>
          </a:p>
          <a:p>
            <a:r>
              <a:rPr lang="en-GB" baseline="0"/>
              <a:t>(or complete there and then if host has time to stay around).</a:t>
            </a:r>
          </a:p>
          <a:p>
            <a:endParaRPr lang="en-GB" baseline="0"/>
          </a:p>
          <a:p>
            <a:r>
              <a:rPr lang="en-GB" baseline="0"/>
              <a:t>Host stays until last person has left.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4565E-8829-406F-974F-3AC8721447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61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3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6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8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9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7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7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0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4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79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1A9D-5AC7-4DB6-84E8-656B54D88B3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6E7F-6018-4755-B03F-12CE2E06AD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1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nne.bren@staywellservices.org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ywellservices.org.uk/Pages/Category/social-activiti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taywellservices.org.uk/make-a-referral" TargetMode="External"/><Relationship Id="rId4" Type="http://schemas.openxmlformats.org/officeDocument/2006/relationships/hyperlink" Target="http://www.staywellservices.org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bsky.app/profile/staywellcharity.bsky.soci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taywellservices.org.uk/home-from-hospital" TargetMode="External"/><Relationship Id="rId4" Type="http://schemas.openxmlformats.org/officeDocument/2006/relationships/hyperlink" Target="mailto:hospital.team@staywellservices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616E9D7-73CC-487C-8351-19A6D3E7CCB0" descr="C6CA931F-B9C1-4F07-ACE9-8589AB690E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91" y="228603"/>
            <a:ext cx="1603111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98746" y="1905000"/>
            <a:ext cx="609731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noProof="0">
                <a:latin typeface="+mn-lt"/>
                <a:cs typeface="Arial"/>
              </a:rPr>
              <a:t>Anne Bren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noProof="0"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noProof="0">
                <a:latin typeface="+mn-lt"/>
                <a:cs typeface="Arial"/>
              </a:rPr>
              <a:t>Deputy Chief Executive</a:t>
            </a:r>
          </a:p>
          <a:p>
            <a:pPr algn="ctr">
              <a:spcBef>
                <a:spcPct val="0"/>
              </a:spcBef>
              <a:buNone/>
            </a:pPr>
            <a:endParaRPr lang="en-GB" noProof="0"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noProof="0">
                <a:latin typeface="+mn-lt"/>
                <a:cs typeface="Arial"/>
                <a:hlinkClick r:id="rId4"/>
              </a:rPr>
              <a:t>anne.bren@staywellservices.org.uk</a:t>
            </a:r>
            <a:endParaRPr lang="en-GB" noProof="0"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endParaRPr lang="en-GB" noProof="0">
              <a:latin typeface="+mn-lt"/>
              <a:cs typeface="Arial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b="1" noProof="0">
              <a:latin typeface="+mn-lt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noProof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8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56313"/>
            <a:ext cx="3581293" cy="2387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007E4C8-7F6A-4E69-D3CD-B1BFAE34F4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39552" y="1436975"/>
            <a:ext cx="3633531" cy="2426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A0E7BF-A477-68CA-998C-2C2B8B984DE6}"/>
              </a:ext>
            </a:extLst>
          </p:cNvPr>
          <p:cNvSpPr txBox="1"/>
          <p:nvPr/>
        </p:nvSpPr>
        <p:spPr>
          <a:xfrm>
            <a:off x="462893" y="4492552"/>
            <a:ext cx="4109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Eligibility: older people resident in their own homes in Kingston borough.</a:t>
            </a:r>
          </a:p>
          <a:p>
            <a:endParaRPr lang="en-GB" b="1">
              <a:solidFill>
                <a:schemeClr val="tx2"/>
              </a:solidFill>
            </a:endParaRPr>
          </a:p>
          <a:p>
            <a:r>
              <a:rPr lang="en-GB" b="1">
                <a:solidFill>
                  <a:schemeClr val="tx2"/>
                </a:solidFill>
              </a:rPr>
              <a:t>Including people with mild to moderate dementia.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4C03B-C09E-8D07-380A-3D0962FFF5A3}"/>
              </a:ext>
            </a:extLst>
          </p:cNvPr>
          <p:cNvSpPr txBox="1"/>
          <p:nvPr/>
        </p:nvSpPr>
        <p:spPr>
          <a:xfrm>
            <a:off x="4572000" y="4509120"/>
            <a:ext cx="4109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Lot 1 – people who meet Care Act criteria. Charges (usually) paid directly by RBK ASC.</a:t>
            </a:r>
          </a:p>
          <a:p>
            <a:endParaRPr lang="en-GB" b="1">
              <a:solidFill>
                <a:schemeClr val="tx2"/>
              </a:solidFill>
            </a:endParaRPr>
          </a:p>
          <a:p>
            <a:r>
              <a:rPr lang="en-GB" b="1">
                <a:solidFill>
                  <a:schemeClr val="tx2"/>
                </a:solidFill>
              </a:rPr>
              <a:t>Lot 3 – not Care Act eligible, self-funders, clients charged directly.</a:t>
            </a:r>
          </a:p>
        </p:txBody>
      </p:sp>
    </p:spTree>
    <p:extLst>
      <p:ext uri="{BB962C8B-B14F-4D97-AF65-F5344CB8AC3E}">
        <p14:creationId xmlns:p14="http://schemas.microsoft.com/office/powerpoint/2010/main" val="398839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>
                <a:solidFill>
                  <a:srgbClr val="0035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Raleigh House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6" y="4005064"/>
            <a:ext cx="4038600" cy="2692400"/>
          </a:xfr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8379" y="1124022"/>
            <a:ext cx="46102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cs typeface="Arial" panose="020B0604020202020204" pitchFamily="34" charset="0"/>
              </a:rPr>
              <a:t>Up to 40 people per day, Mon-Fri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cs typeface="Arial" panose="020B0604020202020204" pitchFamily="34" charset="0"/>
              </a:rPr>
              <a:t>Personal care (including showers), plus hairdressing, podiatry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cs typeface="Arial" panose="020B0604020202020204" pitchFamily="34" charset="0"/>
              </a:rPr>
              <a:t>Transport provided or arranged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cs typeface="Arial" panose="020B0604020202020204" pitchFamily="34" charset="0"/>
              </a:rPr>
              <a:t>Lunch freshly cooked on premises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6780256" y="3506325"/>
            <a:ext cx="2325798" cy="3189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 descr="A picture containing table, indoor, window, dining table&#10;&#10;Description automatically generated">
            <a:extLst>
              <a:ext uri="{FF2B5EF4-FFF2-40B4-BE49-F238E27FC236}">
                <a16:creationId xmlns:a16="http://schemas.microsoft.com/office/drawing/2014/main" id="{D5D1D6C6-3FC8-BB3E-ADD8-33FE33EBD9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4" y="1124744"/>
            <a:ext cx="4038600" cy="2692171"/>
          </a:xfrm>
        </p:spPr>
      </p:pic>
      <p:pic>
        <p:nvPicPr>
          <p:cNvPr id="11" name="Picture 10" descr="A picture containing tree, flower, plant&#10;&#10;Description automatically generated">
            <a:extLst>
              <a:ext uri="{FF2B5EF4-FFF2-40B4-BE49-F238E27FC236}">
                <a16:creationId xmlns:a16="http://schemas.microsoft.com/office/drawing/2014/main" id="{07203B10-6238-8268-6EF1-33C8ABD072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79" y="3506325"/>
            <a:ext cx="2184726" cy="3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>
                <a:solidFill>
                  <a:srgbClr val="0035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Bradbury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8" y="4005064"/>
            <a:ext cx="4037851" cy="2692147"/>
          </a:xfr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8024" y="1329524"/>
            <a:ext cx="4032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prstClr val="black"/>
                </a:solidFill>
                <a:cs typeface="Arial" panose="020B0604020202020204" pitchFamily="34" charset="0"/>
              </a:rPr>
              <a:t>Places per day: 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prstClr val="black"/>
                </a:solidFill>
                <a:cs typeface="Arial" panose="020B0604020202020204" pitchFamily="34" charset="0"/>
              </a:rPr>
              <a:t>No transport or personal care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prstClr val="black"/>
                </a:solidFill>
                <a:cs typeface="Arial" panose="020B0604020202020204" pitchFamily="34" charset="0"/>
              </a:rPr>
              <a:t>Mondays, Wednesdays &amp; Thursdays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" name="Content Placeholder 6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F70E1475-DB27-BE6F-6594-81CC4EED98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8" y="1300792"/>
            <a:ext cx="4038600" cy="2618509"/>
          </a:xfrm>
        </p:spPr>
      </p:pic>
      <p:pic>
        <p:nvPicPr>
          <p:cNvPr id="12" name="Picture 11" descr="A group of people sitting in chairs">
            <a:extLst>
              <a:ext uri="{FF2B5EF4-FFF2-40B4-BE49-F238E27FC236}">
                <a16:creationId xmlns:a16="http://schemas.microsoft.com/office/drawing/2014/main" id="{89DF5754-AA82-49B7-61D1-46B727ABE1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30" y="4024295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0FA083-D08E-AAD0-7134-0E5AC68039D4}"/>
              </a:ext>
            </a:extLst>
          </p:cNvPr>
          <p:cNvSpPr txBox="1"/>
          <p:nvPr/>
        </p:nvSpPr>
        <p:spPr>
          <a:xfrm>
            <a:off x="457200" y="861289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0035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Contact Details &amp; Referrals</a:t>
            </a:r>
            <a:endParaRPr lang="en-GB" sz="400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52B29C-EB1F-6672-8736-382C9A11B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672" y="1558906"/>
            <a:ext cx="8296656" cy="4750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>
                <a:cs typeface="Arial" panose="020B0604020202020204" pitchFamily="34" charset="0"/>
              </a:rPr>
              <a:t>All enquiries: </a:t>
            </a:r>
            <a:r>
              <a:rPr lang="en-GB" sz="3200" b="1">
                <a:cs typeface="Arial" panose="020B0604020202020204" pitchFamily="34" charset="0"/>
              </a:rPr>
              <a:t>020 8942 8256</a:t>
            </a:r>
          </a:p>
          <a:p>
            <a:pPr marL="0" indent="0" algn="ctr">
              <a:buNone/>
            </a:pPr>
            <a:r>
              <a:rPr lang="en-GB" sz="3200">
                <a:cs typeface="Arial" panose="020B0604020202020204" pitchFamily="34" charset="0"/>
              </a:rPr>
              <a:t>(8.30am to 4.30pm, Monday to Friday)</a:t>
            </a:r>
          </a:p>
          <a:p>
            <a:pPr marL="0" indent="0" algn="ctr">
              <a:buNone/>
            </a:pPr>
            <a:endParaRPr lang="en-GB" sz="320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>
                <a:cs typeface="Arial" panose="020B0604020202020204" pitchFamily="34" charset="0"/>
                <a:hlinkClick r:id="rId3"/>
              </a:rPr>
              <a:t>information.office@staywellservices.org.uk</a:t>
            </a:r>
          </a:p>
          <a:p>
            <a:pPr marL="0" indent="0" algn="ctr">
              <a:buNone/>
            </a:pPr>
            <a:r>
              <a:rPr lang="en-GB" sz="3200">
                <a:cs typeface="Arial" panose="020B0604020202020204" pitchFamily="34" charset="0"/>
                <a:hlinkClick r:id="rId4"/>
              </a:rPr>
              <a:t>www.staywellservices.org.uk</a:t>
            </a:r>
            <a:endParaRPr lang="en-GB" sz="320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320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>
                <a:cs typeface="Arial" panose="020B0604020202020204" pitchFamily="34" charset="0"/>
              </a:rPr>
              <a:t>Referral forms: </a:t>
            </a:r>
            <a:r>
              <a:rPr lang="en-GB" sz="3200">
                <a:hlinkClick r:id="rId5"/>
              </a:rPr>
              <a:t>Make a referral | Staywell</a:t>
            </a:r>
            <a:endParaRPr lang="en-GB" sz="320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9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991" y="1004860"/>
            <a:ext cx="7266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www.staywellservices.org.uk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362" y="1951208"/>
            <a:ext cx="6684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years of supporting people at home…</a:t>
            </a:r>
          </a:p>
        </p:txBody>
      </p:sp>
      <p:pic>
        <p:nvPicPr>
          <p:cNvPr id="5" name="7616E9D7-73CC-487C-8351-19A6D3E7CCB0" descr="C6CA931F-B9C1-4F07-ACE9-8589AB690E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91" y="228603"/>
            <a:ext cx="1603111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262" y="2549354"/>
            <a:ext cx="8382243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GB" sz="2800" b="1">
              <a:latin typeface="Arial"/>
              <a:cs typeface="Arial"/>
            </a:endParaRPr>
          </a:p>
          <a:p>
            <a:pPr>
              <a:defRPr/>
            </a:pPr>
            <a:r>
              <a:rPr lang="en-GB" sz="2800" b="1">
                <a:latin typeface="Arial"/>
                <a:cs typeface="Arial"/>
              </a:rPr>
              <a:t>Follow us:</a:t>
            </a:r>
            <a:endParaRPr lang="en-GB">
              <a:latin typeface="Arial"/>
              <a:cs typeface="Arial"/>
            </a:endParaRPr>
          </a:p>
          <a:p>
            <a:pPr>
              <a:defRPr/>
            </a:pPr>
            <a:endParaRPr lang="en-GB" sz="2800" b="1">
              <a:latin typeface="Arial"/>
              <a:cs typeface="Arial"/>
            </a:endParaRPr>
          </a:p>
          <a:p>
            <a:pPr>
              <a:defRPr/>
            </a:pPr>
            <a:r>
              <a:rPr lang="en-GB" sz="2800" b="1">
                <a:latin typeface="Arial"/>
                <a:cs typeface="Arial"/>
              </a:rPr>
              <a:t>Bluesky: </a:t>
            </a:r>
            <a:r>
              <a:rPr lang="en-GB" sz="2800">
                <a:ea typeface="+mn-lt"/>
                <a:cs typeface="+mn-lt"/>
                <a:hlinkClick r:id="rId4"/>
              </a:rPr>
              <a:t>https://bsky.app/profile/staywellcharity.bsky.social</a:t>
            </a:r>
            <a:endParaRPr lang="en-GB" sz="28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defRPr/>
            </a:pPr>
            <a:endParaRPr lang="en-GB" sz="2800" b="1">
              <a:latin typeface="Arial"/>
              <a:cs typeface="Arial"/>
            </a:endParaRPr>
          </a:p>
          <a:p>
            <a:pPr>
              <a:defRPr/>
            </a:pPr>
            <a:r>
              <a:rPr lang="en-GB" sz="2800" b="1">
                <a:latin typeface="Arial"/>
                <a:cs typeface="Arial"/>
              </a:rPr>
              <a:t>      Twitter / X @staywellcharity</a:t>
            </a:r>
            <a:endParaRPr lang="en-GB">
              <a:ea typeface="Calibri"/>
              <a:cs typeface="Calibri"/>
            </a:endParaRPr>
          </a:p>
          <a:p>
            <a:pPr>
              <a:defRPr/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b="1">
                <a:latin typeface="Arial"/>
                <a:cs typeface="Arial"/>
              </a:rPr>
              <a:t>            facebook.com/</a:t>
            </a:r>
            <a:r>
              <a:rPr lang="en-GB" sz="2800" b="1" err="1">
                <a:latin typeface="Arial"/>
                <a:cs typeface="Arial"/>
              </a:rPr>
              <a:t>staywellservices</a:t>
            </a:r>
          </a:p>
          <a:p>
            <a:pPr>
              <a:defRPr/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2" y="5220704"/>
            <a:ext cx="419608" cy="34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4" y="6038702"/>
            <a:ext cx="91350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52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B437A-4953-274F-6802-0FEC3E049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B54B4-5817-E540-64D8-2B5CB5817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98F61-8C79-2177-EA97-EB4523269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863557"/>
            <a:ext cx="4040188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>
                <a:cs typeface="Arial" panose="020B0604020202020204" pitchFamily="34" charset="0"/>
              </a:rPr>
              <a:t>A local charity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>
                <a:cs typeface="Arial" panose="020B0604020202020204" pitchFamily="34" charset="0"/>
              </a:rPr>
              <a:t>Not for profit, but for purpose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>
                <a:cs typeface="Arial" panose="020B0604020202020204" pitchFamily="34" charset="0"/>
              </a:rPr>
              <a:t>A voluntary organisation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en-US" sz="2000">
                <a:cs typeface="Arial" panose="020B0604020202020204" pitchFamily="34" charset="0"/>
              </a:rPr>
              <a:t>A social business</a:t>
            </a:r>
          </a:p>
          <a:p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1A0AD7-ECB2-EF9F-A8F3-46EF279D5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158" y="1628800"/>
            <a:ext cx="4041775" cy="30243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>
                <a:cs typeface="Arial" panose="020B0604020202020204" pitchFamily="34" charset="0"/>
              </a:rPr>
              <a:t>Our purpose: </a:t>
            </a:r>
            <a:r>
              <a:rPr lang="en-US" sz="2000">
                <a:cs typeface="Arial" panose="020B0604020202020204" pitchFamily="34" charset="0"/>
              </a:rPr>
              <a:t>to support and help people in need to live independent, healthy, safe and fulfilling lives through the provision of a range of services which meet their needs and wishes.</a:t>
            </a:r>
          </a:p>
          <a:p>
            <a:pPr marL="0" indent="0">
              <a:buNone/>
            </a:pPr>
            <a:endParaRPr lang="en-GB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/>
              <a:t>Our vision: </a:t>
            </a:r>
            <a:r>
              <a:rPr lang="en-GB" sz="2000" i="1"/>
              <a:t>making life a greater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43417-09A2-D4BB-A218-C879958EC74C}"/>
              </a:ext>
            </a:extLst>
          </p:cNvPr>
          <p:cNvSpPr txBox="1"/>
          <p:nvPr/>
        </p:nvSpPr>
        <p:spPr>
          <a:xfrm>
            <a:off x="107504" y="6309320"/>
            <a:ext cx="597666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cs typeface="Arial"/>
              </a:rPr>
              <a:t>1946 – 2025 </a:t>
            </a:r>
            <a:r>
              <a:rPr lang="en-GB" sz="2000">
                <a:cs typeface="Arial"/>
              </a:rPr>
              <a:t>supporting people at home for 79 years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CD07C9-C51E-49EC-EF36-D990D65E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17" y="3199086"/>
            <a:ext cx="2737539" cy="2894643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594C5710-E9B6-175B-7F6B-6C8C9535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06" y="228603"/>
            <a:ext cx="30364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>
                <a:solidFill>
                  <a:srgbClr val="0035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</a:t>
            </a: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>
                <a:solidFill>
                  <a:srgbClr val="0035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are:</a:t>
            </a:r>
          </a:p>
        </p:txBody>
      </p:sp>
    </p:spTree>
    <p:extLst>
      <p:ext uri="{BB962C8B-B14F-4D97-AF65-F5344CB8AC3E}">
        <p14:creationId xmlns:p14="http://schemas.microsoft.com/office/powerpoint/2010/main" val="280963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munity&#10;&#10;Description automatically generated">
            <a:extLst>
              <a:ext uri="{FF2B5EF4-FFF2-40B4-BE49-F238E27FC236}">
                <a16:creationId xmlns:a16="http://schemas.microsoft.com/office/drawing/2014/main" id="{779627F9-5A29-3EE3-0233-0F4337ECA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Picture 5" descr="A blue and orange logo&#10;&#10;Description automatically generated">
            <a:extLst>
              <a:ext uri="{FF2B5EF4-FFF2-40B4-BE49-F238E27FC236}">
                <a16:creationId xmlns:a16="http://schemas.microsoft.com/office/drawing/2014/main" id="{8FACE77B-B098-CBEB-0550-395D73457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60" y="260648"/>
            <a:ext cx="2035904" cy="676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CD695-68CC-C11E-8D2D-644379AED07A}"/>
              </a:ext>
            </a:extLst>
          </p:cNvPr>
          <p:cNvSpPr txBox="1"/>
          <p:nvPr/>
        </p:nvSpPr>
        <p:spPr>
          <a:xfrm>
            <a:off x="179512" y="14936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35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‘Circle of Services’</a:t>
            </a:r>
          </a:p>
        </p:txBody>
      </p:sp>
    </p:spTree>
    <p:extLst>
      <p:ext uri="{BB962C8B-B14F-4D97-AF65-F5344CB8AC3E}">
        <p14:creationId xmlns:p14="http://schemas.microsoft.com/office/powerpoint/2010/main" val="154007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4F358-5210-493D-A65D-41983200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4E26CD-220E-9EC7-488E-600092AD1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170F0C-CB09-A284-F774-E3B0BACFB935}"/>
              </a:ext>
            </a:extLst>
          </p:cNvPr>
          <p:cNvSpPr txBox="1"/>
          <p:nvPr/>
        </p:nvSpPr>
        <p:spPr>
          <a:xfrm>
            <a:off x="539552" y="1249305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0035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Information, Advice &amp; Guidance</a:t>
            </a:r>
            <a:endParaRPr lang="en-GB" sz="4000"/>
          </a:p>
        </p:txBody>
      </p:sp>
      <p:pic>
        <p:nvPicPr>
          <p:cNvPr id="3" name="Content Placeholder 2" descr="A person sitting at a desk talking on a phone&#10;&#10;Description automatically generated">
            <a:extLst>
              <a:ext uri="{FF2B5EF4-FFF2-40B4-BE49-F238E27FC236}">
                <a16:creationId xmlns:a16="http://schemas.microsoft.com/office/drawing/2014/main" id="{53FA285B-2D06-803D-696E-9B74EA4580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6" y="2132856"/>
            <a:ext cx="4004074" cy="2670686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D8F2A50-C087-FD04-039F-D44395F1D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2040" y="2161828"/>
            <a:ext cx="4041775" cy="4696172"/>
          </a:xfrm>
        </p:spPr>
        <p:txBody>
          <a:bodyPr>
            <a:noAutofit/>
          </a:bodyPr>
          <a:lstStyle/>
          <a:p>
            <a:pPr algn="l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Provides accurate, up-to-date and independent information and advice on issues of concern, from health concerns to care options, hospital discharge to housing options.</a:t>
            </a:r>
          </a:p>
          <a:p>
            <a:pPr algn="l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Advises on benefit entitlements for people of state pension age and assist with claims and form filling.</a:t>
            </a:r>
          </a:p>
          <a:p>
            <a:pPr algn="l" fontAlgn="base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Gives information about other local services and social activities.</a:t>
            </a:r>
          </a:p>
          <a:p>
            <a:endParaRPr lang="en-GB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69468-4D96-CA8B-7037-6F0B3138CF4D}"/>
              </a:ext>
            </a:extLst>
          </p:cNvPr>
          <p:cNvSpPr txBox="1"/>
          <p:nvPr/>
        </p:nvSpPr>
        <p:spPr>
          <a:xfrm>
            <a:off x="567926" y="5013176"/>
            <a:ext cx="404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Eligibility: Kingston residents of retirement age or over (or family members/carers).</a:t>
            </a:r>
          </a:p>
        </p:txBody>
      </p:sp>
    </p:spTree>
    <p:extLst>
      <p:ext uri="{BB962C8B-B14F-4D97-AF65-F5344CB8AC3E}">
        <p14:creationId xmlns:p14="http://schemas.microsoft.com/office/powerpoint/2010/main" val="242248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86FE9-B511-F842-B30E-E6A94758B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A43FFD-BE07-FD08-5779-0E8F6F031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2B2C7D-1152-882A-0E6B-DC6DF7830463}"/>
              </a:ext>
            </a:extLst>
          </p:cNvPr>
          <p:cNvSpPr txBox="1"/>
          <p:nvPr/>
        </p:nvSpPr>
        <p:spPr>
          <a:xfrm>
            <a:off x="651429" y="124930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0035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Older People’s Community Team</a:t>
            </a:r>
            <a:endParaRPr lang="en-GB" sz="4000"/>
          </a:p>
        </p:txBody>
      </p:sp>
      <p:pic>
        <p:nvPicPr>
          <p:cNvPr id="3" name="Content Placeholder 2" descr="A person shaking hands with another person&#10;&#10;Description automatically generated">
            <a:extLst>
              <a:ext uri="{FF2B5EF4-FFF2-40B4-BE49-F238E27FC236}">
                <a16:creationId xmlns:a16="http://schemas.microsoft.com/office/drawing/2014/main" id="{33DA981D-9620-1823-1297-574782FA5D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3" y="2242799"/>
            <a:ext cx="4040188" cy="2693458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7911A8E-5E47-2CB2-5F8F-C691E1F0C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4048" y="2316396"/>
            <a:ext cx="4041775" cy="4536503"/>
          </a:xfrm>
        </p:spPr>
        <p:txBody>
          <a:bodyPr>
            <a:noAutofit/>
          </a:bodyPr>
          <a:lstStyle/>
          <a:p>
            <a:pPr fontAlgn="base">
              <a:spcAft>
                <a:spcPts val="750"/>
              </a:spcAft>
            </a:pPr>
            <a:r>
              <a:rPr lang="en-GB" sz="2000">
                <a:solidFill>
                  <a:srgbClr val="000000"/>
                </a:solidFill>
                <a:cs typeface="Arial" panose="020B0604020202020204" pitchFamily="34" charset="0"/>
              </a:rPr>
              <a:t>Looking at opportunities and activities in the community, including our social centres, local groups and classes.</a:t>
            </a:r>
          </a:p>
          <a:p>
            <a:pPr fontAlgn="base">
              <a:spcAft>
                <a:spcPts val="750"/>
              </a:spcAft>
            </a:pPr>
            <a:r>
              <a:rPr lang="en-GB" sz="2000">
                <a:solidFill>
                  <a:srgbClr val="000000"/>
                </a:solidFill>
                <a:cs typeface="Arial" panose="020B0604020202020204" pitchFamily="34" charset="0"/>
              </a:rPr>
              <a:t>Exploring services that can help clients feel comfortable at home.</a:t>
            </a:r>
          </a:p>
          <a:p>
            <a:pPr fontAlgn="base">
              <a:spcAft>
                <a:spcPts val="750"/>
              </a:spcAft>
            </a:pPr>
            <a:r>
              <a:rPr lang="en-GB" sz="2000">
                <a:solidFill>
                  <a:srgbClr val="000000"/>
                </a:solidFill>
                <a:cs typeface="Arial" panose="020B0604020202020204" pitchFamily="34" charset="0"/>
              </a:rPr>
              <a:t>Short-term practical help e.g. accompanying clients for a walk to build up their confidence.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C3CD3-6A7B-FA66-4585-1FF9B77B4B32}"/>
              </a:ext>
            </a:extLst>
          </p:cNvPr>
          <p:cNvSpPr txBox="1"/>
          <p:nvPr/>
        </p:nvSpPr>
        <p:spPr>
          <a:xfrm>
            <a:off x="567926" y="5013176"/>
            <a:ext cx="404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Eligibility: people aged 65+, Kingston resident or registered with a Kingston GP.</a:t>
            </a:r>
          </a:p>
        </p:txBody>
      </p:sp>
    </p:spTree>
    <p:extLst>
      <p:ext uri="{BB962C8B-B14F-4D97-AF65-F5344CB8AC3E}">
        <p14:creationId xmlns:p14="http://schemas.microsoft.com/office/powerpoint/2010/main" val="260542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5422D-35A2-754B-FCFD-F626EF1A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F0918-DFC4-C996-D270-97C6DC931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124512-2ADD-DF09-4886-01BFD102DF3E}"/>
              </a:ext>
            </a:extLst>
          </p:cNvPr>
          <p:cNvSpPr txBox="1"/>
          <p:nvPr/>
        </p:nvSpPr>
        <p:spPr>
          <a:xfrm>
            <a:off x="539552" y="98072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4000" b="0" i="0" u="none" strike="noStrike" kern="1200" cap="none" spc="0" normalizeH="0" baseline="0" noProof="0" err="1">
                <a:ln>
                  <a:noFill/>
                </a:ln>
                <a:solidFill>
                  <a:srgbClr val="0035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Help@Home</a:t>
            </a:r>
            <a:endParaRPr lang="en-GB" sz="4000"/>
          </a:p>
        </p:txBody>
      </p:sp>
      <p:pic>
        <p:nvPicPr>
          <p:cNvPr id="3" name="Content Placeholder 2" descr="A person vacuuming a person lying on a couch&#10;&#10;Description automatically generated">
            <a:extLst>
              <a:ext uri="{FF2B5EF4-FFF2-40B4-BE49-F238E27FC236}">
                <a16:creationId xmlns:a16="http://schemas.microsoft.com/office/drawing/2014/main" id="{89BF5B93-E5AC-F944-E660-3B27B4B047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57930"/>
            <a:ext cx="3885828" cy="3515258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54E4ED-0523-75BF-2B92-DF6B64CAD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6056" y="1832727"/>
            <a:ext cx="3816424" cy="488969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b="0" i="0">
              <a:solidFill>
                <a:srgbClr val="282828"/>
              </a:solidFill>
              <a:effectLst/>
            </a:endParaRPr>
          </a:p>
          <a:p>
            <a:pPr marL="342900" indent="-342900" fontAlgn="base">
              <a:lnSpc>
                <a:spcPct val="16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GB" sz="20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6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GB" sz="2000" b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6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000000"/>
                </a:solidFill>
                <a:cs typeface="Arial" panose="020B0604020202020204" pitchFamily="34" charset="0"/>
              </a:rPr>
              <a:t>Cleaning and housework</a:t>
            </a:r>
          </a:p>
          <a:p>
            <a:pPr marL="342900" indent="-342900" fontAlgn="base">
              <a:lnSpc>
                <a:spcPct val="16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000000"/>
                </a:solidFill>
                <a:cs typeface="Arial" panose="020B0604020202020204" pitchFamily="34" charset="0"/>
              </a:rPr>
              <a:t>Helping with shopping</a:t>
            </a:r>
          </a:p>
          <a:p>
            <a:pPr marL="342900" indent="-342900" fontAlgn="base">
              <a:lnSpc>
                <a:spcPct val="16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000000"/>
                </a:solidFill>
                <a:cs typeface="Arial" panose="020B0604020202020204" pitchFamily="34" charset="0"/>
              </a:rPr>
              <a:t>Meal preparation</a:t>
            </a:r>
          </a:p>
          <a:p>
            <a:pPr marL="342900" indent="-342900" fontAlgn="base">
              <a:lnSpc>
                <a:spcPct val="16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000000"/>
                </a:solidFill>
                <a:cs typeface="Arial" panose="020B0604020202020204" pitchFamily="34" charset="0"/>
              </a:rPr>
              <a:t>Companionship</a:t>
            </a:r>
          </a:p>
          <a:p>
            <a:pPr marL="342900" indent="-342900" fontAlgn="base">
              <a:lnSpc>
                <a:spcPct val="16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000000"/>
                </a:solidFill>
                <a:cs typeface="Arial" panose="020B0604020202020204" pitchFamily="34" charset="0"/>
              </a:rPr>
              <a:t>Accompanying people to appointments</a:t>
            </a:r>
          </a:p>
          <a:p>
            <a:pPr marL="342900" indent="-342900" fontAlgn="base">
              <a:lnSpc>
                <a:spcPct val="16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2000" b="0">
                <a:solidFill>
                  <a:srgbClr val="000000"/>
                </a:solidFill>
                <a:cs typeface="Arial" panose="020B0604020202020204" pitchFamily="34" charset="0"/>
              </a:rPr>
              <a:t>Sitting service</a:t>
            </a:r>
          </a:p>
          <a:p>
            <a:endParaRPr lang="en-GB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AC587-6CDC-B762-D160-10FDC8AC0DDB}"/>
              </a:ext>
            </a:extLst>
          </p:cNvPr>
          <p:cNvSpPr txBox="1"/>
          <p:nvPr/>
        </p:nvSpPr>
        <p:spPr>
          <a:xfrm>
            <a:off x="539552" y="5775646"/>
            <a:ext cx="404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Chargeable service - aimed at older people and people with disabilities living in Kingston borough.</a:t>
            </a:r>
          </a:p>
        </p:txBody>
      </p:sp>
    </p:spTree>
    <p:extLst>
      <p:ext uri="{BB962C8B-B14F-4D97-AF65-F5344CB8AC3E}">
        <p14:creationId xmlns:p14="http://schemas.microsoft.com/office/powerpoint/2010/main" val="354694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8CF6D-A9B0-E8E6-7FDD-D981DBF17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27B3BA-45BA-8AC2-A329-0E4EE1F4D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9655BA-141C-851A-B744-1321DC71CF78}"/>
              </a:ext>
            </a:extLst>
          </p:cNvPr>
          <p:cNvSpPr txBox="1"/>
          <p:nvPr/>
        </p:nvSpPr>
        <p:spPr>
          <a:xfrm>
            <a:off x="539552" y="957615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0035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Handyperson</a:t>
            </a:r>
            <a:endParaRPr lang="en-GB" sz="4000"/>
          </a:p>
        </p:txBody>
      </p:sp>
      <p:pic>
        <p:nvPicPr>
          <p:cNvPr id="7" name="Content Placeholder 6" descr="A person fixing a door lock&#10;&#10;Description automatically generated">
            <a:extLst>
              <a:ext uri="{FF2B5EF4-FFF2-40B4-BE49-F238E27FC236}">
                <a16:creationId xmlns:a16="http://schemas.microsoft.com/office/drawing/2014/main" id="{5DA4EC7D-2ECA-F2D7-1FF1-3CA62E8E80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932848"/>
            <a:ext cx="4040188" cy="3837897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F2D3EA8-E129-26DC-69AD-2B73CCEB4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2040" y="1932848"/>
            <a:ext cx="4041775" cy="4592496"/>
          </a:xfrm>
        </p:spPr>
        <p:txBody>
          <a:bodyPr>
            <a:noAutofit/>
          </a:bodyPr>
          <a:lstStyle/>
          <a:p>
            <a:pPr fontAlgn="base">
              <a:lnSpc>
                <a:spcPct val="140000"/>
              </a:lnSpc>
              <a:spcAft>
                <a:spcPts val="750"/>
              </a:spcAft>
            </a:pPr>
            <a:r>
              <a:rPr lang="en-GB" sz="2000">
                <a:solidFill>
                  <a:srgbClr val="000000"/>
                </a:solidFill>
                <a:cs typeface="Arial" panose="020B0604020202020204" pitchFamily="34" charset="0"/>
              </a:rPr>
              <a:t>Supply and fit a key safe - C500 police &amp; insurance approved</a:t>
            </a:r>
          </a:p>
          <a:p>
            <a:pPr fontAlgn="base">
              <a:lnSpc>
                <a:spcPct val="140000"/>
              </a:lnSpc>
              <a:spcAft>
                <a:spcPts val="750"/>
              </a:spcAft>
            </a:pPr>
            <a:r>
              <a:rPr lang="en-GB" sz="2000">
                <a:solidFill>
                  <a:srgbClr val="000000"/>
                </a:solidFill>
                <a:cs typeface="Arial" panose="020B0604020202020204" pitchFamily="34" charset="0"/>
              </a:rPr>
              <a:t>Garden tidy, grass cutting, clearing &amp; cleaning pathways</a:t>
            </a:r>
          </a:p>
          <a:p>
            <a:pPr fontAlgn="base">
              <a:lnSpc>
                <a:spcPct val="140000"/>
              </a:lnSpc>
              <a:spcAft>
                <a:spcPts val="750"/>
              </a:spcAft>
            </a:pPr>
            <a:r>
              <a:rPr lang="en-GB" sz="2000">
                <a:solidFill>
                  <a:srgbClr val="000000"/>
                </a:solidFill>
                <a:cs typeface="Arial" panose="020B0604020202020204" pitchFamily="34" charset="0"/>
              </a:rPr>
              <a:t>Fit or replace curtain rails</a:t>
            </a:r>
          </a:p>
          <a:p>
            <a:pPr fontAlgn="base">
              <a:lnSpc>
                <a:spcPct val="140000"/>
              </a:lnSpc>
              <a:spcAft>
                <a:spcPts val="750"/>
              </a:spcAft>
            </a:pPr>
            <a:r>
              <a:rPr lang="en-GB" sz="2000">
                <a:solidFill>
                  <a:srgbClr val="000000"/>
                </a:solidFill>
                <a:cs typeface="Arial" panose="020B0604020202020204" pitchFamily="34" charset="0"/>
              </a:rPr>
              <a:t>Supply and fit new light bulbs</a:t>
            </a:r>
          </a:p>
          <a:p>
            <a:pPr fontAlgn="base">
              <a:lnSpc>
                <a:spcPct val="140000"/>
              </a:lnSpc>
              <a:spcAft>
                <a:spcPts val="750"/>
              </a:spcAft>
            </a:pPr>
            <a:r>
              <a:rPr lang="en-GB" sz="2000">
                <a:solidFill>
                  <a:srgbClr val="000000"/>
                </a:solidFill>
                <a:cs typeface="Arial" panose="020B0604020202020204" pitchFamily="34" charset="0"/>
              </a:rPr>
              <a:t>TV tuning and home computer support</a:t>
            </a:r>
          </a:p>
          <a:p>
            <a:pPr fontAlgn="base">
              <a:lnSpc>
                <a:spcPct val="140000"/>
              </a:lnSpc>
              <a:spcAft>
                <a:spcPts val="750"/>
              </a:spcAft>
            </a:pPr>
            <a:endParaRPr lang="en-GB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GB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E7672-F4B7-2569-D08D-4AB4A81AC0C8}"/>
              </a:ext>
            </a:extLst>
          </p:cNvPr>
          <p:cNvSpPr txBox="1"/>
          <p:nvPr/>
        </p:nvSpPr>
        <p:spPr>
          <a:xfrm>
            <a:off x="422565" y="5770745"/>
            <a:ext cx="404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Chargeable service - aimed at older people and people with disabilities living in Kingston borough.</a:t>
            </a:r>
          </a:p>
        </p:txBody>
      </p:sp>
    </p:spTree>
    <p:extLst>
      <p:ext uri="{BB962C8B-B14F-4D97-AF65-F5344CB8AC3E}">
        <p14:creationId xmlns:p14="http://schemas.microsoft.com/office/powerpoint/2010/main" val="17610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3BC1B-00B7-2538-6034-E1EA3A5A1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8438E5-E185-838B-A723-6BA4E148D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41B076-32A9-DE51-7795-9B6AAC47C96D}"/>
              </a:ext>
            </a:extLst>
          </p:cNvPr>
          <p:cNvSpPr txBox="1"/>
          <p:nvPr/>
        </p:nvSpPr>
        <p:spPr>
          <a:xfrm>
            <a:off x="899592" y="632833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0035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Home from Hospital</a:t>
            </a:r>
            <a:endParaRPr lang="en-GB" sz="4000"/>
          </a:p>
        </p:txBody>
      </p:sp>
      <p:pic>
        <p:nvPicPr>
          <p:cNvPr id="7" name="Content Placeholder 6" descr="A nurse giving a drink to a person&#10;&#10;Description automatically generated">
            <a:extLst>
              <a:ext uri="{FF2B5EF4-FFF2-40B4-BE49-F238E27FC236}">
                <a16:creationId xmlns:a16="http://schemas.microsoft.com/office/drawing/2014/main" id="{A4549F18-975D-29D5-B602-4055BDABE2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" y="1353344"/>
            <a:ext cx="2704977" cy="415131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1A6B31B-58CA-A3AD-2692-10E4D9108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95936" y="1353344"/>
            <a:ext cx="5040559" cy="4282752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60000"/>
              </a:lnSpc>
              <a:spcAft>
                <a:spcPts val="750"/>
              </a:spcAft>
              <a:buNone/>
            </a:pPr>
            <a:r>
              <a:rPr lang="en-GB" sz="7200" b="1">
                <a:solidFill>
                  <a:srgbClr val="000000"/>
                </a:solidFill>
                <a:cs typeface="Arial" panose="020B0604020202020204" pitchFamily="34" charset="0"/>
              </a:rPr>
              <a:t>Up to 6 hours free support with:</a:t>
            </a:r>
          </a:p>
          <a:p>
            <a:pPr fontAlgn="base">
              <a:lnSpc>
                <a:spcPct val="160000"/>
              </a:lnSpc>
              <a:spcAft>
                <a:spcPts val="750"/>
              </a:spcAft>
            </a:pPr>
            <a:r>
              <a:rPr lang="en-GB" sz="7200">
                <a:solidFill>
                  <a:srgbClr val="000000"/>
                </a:solidFill>
                <a:cs typeface="Arial" panose="020B0604020202020204" pitchFamily="34" charset="0"/>
              </a:rPr>
              <a:t>moving furniture to make room for equipment</a:t>
            </a:r>
          </a:p>
          <a:p>
            <a:pPr fontAlgn="base">
              <a:lnSpc>
                <a:spcPct val="160000"/>
              </a:lnSpc>
              <a:spcAft>
                <a:spcPts val="750"/>
              </a:spcAft>
            </a:pPr>
            <a:r>
              <a:rPr lang="en-GB" sz="7200">
                <a:solidFill>
                  <a:srgbClr val="000000"/>
                </a:solidFill>
                <a:cs typeface="Arial" panose="020B0604020202020204" pitchFamily="34" charset="0"/>
              </a:rPr>
              <a:t>shopping, prescriptions, light meal preparation and housework</a:t>
            </a:r>
          </a:p>
          <a:p>
            <a:pPr fontAlgn="base">
              <a:lnSpc>
                <a:spcPct val="160000"/>
              </a:lnSpc>
              <a:spcAft>
                <a:spcPts val="750"/>
              </a:spcAft>
            </a:pPr>
            <a:r>
              <a:rPr lang="en-GB" sz="7200">
                <a:solidFill>
                  <a:srgbClr val="000000"/>
                </a:solidFill>
                <a:cs typeface="Arial" panose="020B0604020202020204" pitchFamily="34" charset="0"/>
              </a:rPr>
              <a:t>help with medical appointments</a:t>
            </a:r>
          </a:p>
          <a:p>
            <a:pPr fontAlgn="base">
              <a:lnSpc>
                <a:spcPct val="160000"/>
              </a:lnSpc>
              <a:spcAft>
                <a:spcPts val="750"/>
              </a:spcAft>
            </a:pPr>
            <a:r>
              <a:rPr lang="en-GB" sz="7200">
                <a:solidFill>
                  <a:srgbClr val="000000"/>
                </a:solidFill>
                <a:cs typeface="Arial" panose="020B0604020202020204" pitchFamily="34" charset="0"/>
              </a:rPr>
              <a:t>help arranging transport</a:t>
            </a:r>
          </a:p>
          <a:p>
            <a:pPr marL="0" indent="0" fontAlgn="base">
              <a:lnSpc>
                <a:spcPct val="160000"/>
              </a:lnSpc>
              <a:spcAft>
                <a:spcPts val="750"/>
              </a:spcAft>
              <a:buNone/>
            </a:pPr>
            <a:r>
              <a:rPr lang="en-GB" sz="7200" b="1">
                <a:solidFill>
                  <a:srgbClr val="000000"/>
                </a:solidFill>
                <a:cs typeface="Arial" panose="020B0604020202020204" pitchFamily="34" charset="0"/>
              </a:rPr>
              <a:t>Follow-up support after discharge and linking with other Staywell services.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96FD1-B62F-7D84-286A-0B138A49F3D5}"/>
              </a:ext>
            </a:extLst>
          </p:cNvPr>
          <p:cNvSpPr txBox="1"/>
          <p:nvPr/>
        </p:nvSpPr>
        <p:spPr>
          <a:xfrm>
            <a:off x="395536" y="5636096"/>
            <a:ext cx="410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Eligibility: people aged 65+, Kingston resident or registered with a Kingston GP.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9202D-FD50-0F53-A2F2-7872DC8A8B59}"/>
              </a:ext>
            </a:extLst>
          </p:cNvPr>
          <p:cNvSpPr txBox="1"/>
          <p:nvPr/>
        </p:nvSpPr>
        <p:spPr>
          <a:xfrm>
            <a:off x="4860032" y="563609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Referrals &amp; enquiries: </a:t>
            </a:r>
            <a:r>
              <a:rPr lang="en-GB" b="1">
                <a:solidFill>
                  <a:schemeClr val="tx2"/>
                </a:solidFill>
                <a:hlinkClick r:id="rId4"/>
              </a:rPr>
              <a:t>hospital.team@staywellservices.org.uk</a:t>
            </a:r>
            <a:endParaRPr lang="en-GB" b="1">
              <a:solidFill>
                <a:schemeClr val="tx2"/>
              </a:solidFill>
            </a:endParaRPr>
          </a:p>
          <a:p>
            <a:r>
              <a:rPr lang="en-GB" b="1">
                <a:solidFill>
                  <a:schemeClr val="tx2"/>
                </a:solidFill>
              </a:rPr>
              <a:t>Please complete referral form: </a:t>
            </a:r>
          </a:p>
          <a:p>
            <a:r>
              <a:rPr lang="en-GB" b="1">
                <a:hlinkClick r:id="rId5"/>
              </a:rPr>
              <a:t>Home from Hospital | Staywell</a:t>
            </a:r>
            <a:endParaRPr lang="en-GB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9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F30F7-7342-82C9-0E90-A21C9B722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F97E8F-B5D3-3F85-E1E9-D4F69C09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552" y="2204864"/>
            <a:ext cx="4321496" cy="639762"/>
          </a:xfrm>
        </p:spPr>
        <p:txBody>
          <a:bodyPr>
            <a:no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Raleigh House, New Malden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9F4E66-18AD-C45D-E2F3-8CD53AEBF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8264" y="2204864"/>
            <a:ext cx="4041775" cy="639762"/>
          </a:xfrm>
        </p:spPr>
        <p:txBody>
          <a:bodyPr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The Bradbury, Kingston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D034FDD-1CD5-DD83-4059-777F1DB566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31" y="3406701"/>
            <a:ext cx="3788105" cy="2761257"/>
          </a:xfr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E49EFD-8A40-6CC1-C17F-20F26AC00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9608" cy="647975"/>
          </a:xfrm>
          <a:prstGeom prst="rect">
            <a:avLst/>
          </a:prstGeom>
        </p:spPr>
      </p:pic>
      <p:pic>
        <p:nvPicPr>
          <p:cNvPr id="7" name="Content Placeholder 6" descr="A picture containing building, outdoor, old, tall&#10;&#10;Description automatically generated">
            <a:extLst>
              <a:ext uri="{FF2B5EF4-FFF2-40B4-BE49-F238E27FC236}">
                <a16:creationId xmlns:a16="http://schemas.microsoft.com/office/drawing/2014/main" id="{D7F9743E-7CF4-48FC-1340-A9B48ABE3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3429000"/>
            <a:ext cx="4040188" cy="276125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DBC0B6-67F6-BE88-005E-34805FFB2967}"/>
              </a:ext>
            </a:extLst>
          </p:cNvPr>
          <p:cNvSpPr txBox="1"/>
          <p:nvPr/>
        </p:nvSpPr>
        <p:spPr>
          <a:xfrm>
            <a:off x="539552" y="1249305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0035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Staywell Day Services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262133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64dad-92f2-4c3d-b8e6-7f8c8a2530d4" xsi:nil="true"/>
    <lcf76f155ced4ddcb4097134ff3c332f xmlns="4520aca0-c040-4e7c-8925-f9894a8c167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B36C1F9F0ED4380110010BD68DD27" ma:contentTypeVersion="17" ma:contentTypeDescription="Create a new document." ma:contentTypeScope="" ma:versionID="79b27da85d7c044a2cf835f276970b93">
  <xsd:schema xmlns:xsd="http://www.w3.org/2001/XMLSchema" xmlns:xs="http://www.w3.org/2001/XMLSchema" xmlns:p="http://schemas.microsoft.com/office/2006/metadata/properties" xmlns:ns2="4520aca0-c040-4e7c-8925-f9894a8c167f" xmlns:ns3="33e64dad-92f2-4c3d-b8e6-7f8c8a2530d4" targetNamespace="http://schemas.microsoft.com/office/2006/metadata/properties" ma:root="true" ma:fieldsID="48f7db64387bfc0ac519599915325323" ns2:_="" ns3:_="">
    <xsd:import namespace="4520aca0-c040-4e7c-8925-f9894a8c167f"/>
    <xsd:import namespace="33e64dad-92f2-4c3d-b8e6-7f8c8a253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aca0-c040-4e7c-8925-f9894a8c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4dad-92f2-4c3d-b8e6-7f8c8a2530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eec0f8-0379-4878-bc47-59d5cde54f89}" ma:internalName="TaxCatchAll" ma:showField="CatchAllData" ma:web="33e64dad-92f2-4c3d-b8e6-7f8c8a253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682F0B-B3E2-4466-ADB7-D14E32EF72CD}">
  <ds:schemaRefs>
    <ds:schemaRef ds:uri="http://schemas.microsoft.com/office/2006/metadata/properties"/>
    <ds:schemaRef ds:uri="http://schemas.microsoft.com/office/infopath/2007/PartnerControls"/>
    <ds:schemaRef ds:uri="33e64dad-92f2-4c3d-b8e6-7f8c8a2530d4"/>
    <ds:schemaRef ds:uri="4520aca0-c040-4e7c-8925-f9894a8c167f"/>
  </ds:schemaRefs>
</ds:datastoreItem>
</file>

<file path=customXml/itemProps2.xml><?xml version="1.0" encoding="utf-8"?>
<ds:datastoreItem xmlns:ds="http://schemas.openxmlformats.org/officeDocument/2006/customXml" ds:itemID="{EE5D4ED2-A852-44BA-8A30-7156962B0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6B996-B46A-4DF6-A8D3-081E15280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aca0-c040-4e7c-8925-f9894a8c167f"/>
    <ds:schemaRef ds:uri="33e64dad-92f2-4c3d-b8e6-7f8c8a253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8f80dc9-6220-40ff-a877-0bd1a9b1c7bb}" enabled="0" method="" siteId="{28f80dc9-6220-40ff-a877-0bd1a9b1c7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14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Raleigh House</vt:lpstr>
      <vt:lpstr>The Bradbury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Bren</dc:creator>
  <cp:revision>2</cp:revision>
  <dcterms:created xsi:type="dcterms:W3CDTF">2014-09-25T16:12:55Z</dcterms:created>
  <dcterms:modified xsi:type="dcterms:W3CDTF">2025-04-10T10:43:33Z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0x010100406B36C1F9F0ED4380110010BD68DD27</vt:lpwstr>
  </property>
</Properties>
</file>