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4"/>
  </p:sldMasterIdLst>
  <p:notesMasterIdLst>
    <p:notesMasterId r:id="rId18"/>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9CC925E-028B-4F65-B7AD-F35519C8C121}" v="2" dt="2025-07-10T11:30:28.28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802" y="6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thelancet.com/article/S0140-6736%2820%2930367-6/fulltext"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analytics.phe.gov.uk/apps/segment-tool/"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361640ce2dc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361640ce2d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3612983338f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g3612983338f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just" rtl="0">
              <a:lnSpc>
                <a:spcPct val="115000"/>
              </a:lnSpc>
              <a:spcBef>
                <a:spcPts val="0"/>
              </a:spcBef>
              <a:spcAft>
                <a:spcPts val="0"/>
              </a:spcAft>
              <a:buNone/>
            </a:pPr>
            <a:r>
              <a:rPr lang="en-GB">
                <a:solidFill>
                  <a:schemeClr val="dk1"/>
                </a:solidFill>
              </a:rPr>
              <a:t>‘What is good for the heart is good for the head’ is what the science shows.  Acting to support heart health also reduces risk factors for dementia. Thus, taking action on heart health will contribute to our aims of being an Age Friendly borough, with residents staying in good health for longer through reducing these associated risks. </a:t>
            </a:r>
            <a:endParaRPr>
              <a:solidFill>
                <a:schemeClr val="dk1"/>
              </a:solidFill>
            </a:endParaRPr>
          </a:p>
          <a:p>
            <a:pPr marL="0" lvl="0" indent="0" algn="just" rtl="0">
              <a:lnSpc>
                <a:spcPct val="115000"/>
              </a:lnSpc>
              <a:spcBef>
                <a:spcPts val="0"/>
              </a:spcBef>
              <a:spcAft>
                <a:spcPts val="0"/>
              </a:spcAft>
              <a:buNone/>
            </a:pPr>
            <a:endParaRPr>
              <a:solidFill>
                <a:schemeClr val="dk1"/>
              </a:solidFill>
            </a:endParaRPr>
          </a:p>
          <a:p>
            <a:pPr marL="0" lvl="0" indent="0" algn="just" rtl="0">
              <a:lnSpc>
                <a:spcPct val="115000"/>
              </a:lnSpc>
              <a:spcBef>
                <a:spcPts val="0"/>
              </a:spcBef>
              <a:spcAft>
                <a:spcPts val="0"/>
              </a:spcAft>
              <a:buNone/>
            </a:pPr>
            <a:r>
              <a:rPr lang="en-GB">
                <a:solidFill>
                  <a:schemeClr val="dk1"/>
                </a:solidFill>
              </a:rPr>
              <a:t>Acting to support heart health also reduces risk factors for dementia. A 2020 study indicates that nearly 40% of all Alzheimer’s disease and related dementias may be prevented or delayed by modifying 12 ‘risk factors’ - several of which also support heart health. The 12 ‘modifiable factors’ are: education, hypertension, hearing impairment, smoking, obesity, depression, physical inactivity, diabetes,</a:t>
            </a:r>
            <a:r>
              <a:rPr lang="en-GB">
                <a:solidFill>
                  <a:schemeClr val="dk1"/>
                </a:solidFill>
                <a:highlight>
                  <a:srgbClr val="FFFF00"/>
                </a:highlight>
              </a:rPr>
              <a:t> </a:t>
            </a:r>
            <a:r>
              <a:rPr lang="en-GB">
                <a:solidFill>
                  <a:schemeClr val="dk1"/>
                </a:solidFill>
              </a:rPr>
              <a:t>low social contact, excessive alcohol consumption, traumatic brain injury, and air pollution. As we have seen, if we improve many of these twelve factors - such as reducing high blood pressure, we improve not only heart health but also reduce dementia risks in Kingston.</a:t>
            </a:r>
            <a:endParaRPr>
              <a:solidFill>
                <a:schemeClr val="dk1"/>
              </a:solidFill>
            </a:endParaRPr>
          </a:p>
          <a:p>
            <a:pPr marL="0" lvl="0" indent="0" algn="just" rtl="0">
              <a:lnSpc>
                <a:spcPct val="115000"/>
              </a:lnSpc>
              <a:spcBef>
                <a:spcPts val="0"/>
              </a:spcBef>
              <a:spcAft>
                <a:spcPts val="0"/>
              </a:spcAft>
              <a:buNone/>
            </a:pPr>
            <a:endParaRPr>
              <a:solidFill>
                <a:schemeClr val="dk1"/>
              </a:solidFill>
            </a:endParaRPr>
          </a:p>
          <a:p>
            <a:pPr marL="0" lvl="0" indent="0" algn="just" rtl="0">
              <a:lnSpc>
                <a:spcPct val="115000"/>
              </a:lnSpc>
              <a:spcBef>
                <a:spcPts val="0"/>
              </a:spcBef>
              <a:spcAft>
                <a:spcPts val="0"/>
              </a:spcAft>
              <a:buNone/>
            </a:pPr>
            <a:r>
              <a:rPr lang="en-GB">
                <a:solidFill>
                  <a:schemeClr val="dk1"/>
                </a:solidFill>
              </a:rPr>
              <a:t>Source: </a:t>
            </a:r>
            <a:r>
              <a:rPr lang="en-GB" sz="800">
                <a:solidFill>
                  <a:schemeClr val="dk1"/>
                </a:solidFill>
              </a:rPr>
              <a:t> Dementia prevention, intervention, and care: 2020 report of the Lancet Commission</a:t>
            </a:r>
            <a:endParaRPr sz="800">
              <a:solidFill>
                <a:schemeClr val="dk1"/>
              </a:solidFill>
            </a:endParaRPr>
          </a:p>
          <a:p>
            <a:pPr marL="0" lvl="0" indent="0" algn="l" rtl="0">
              <a:spcBef>
                <a:spcPts val="0"/>
              </a:spcBef>
              <a:spcAft>
                <a:spcPts val="0"/>
              </a:spcAft>
              <a:buNone/>
            </a:pPr>
            <a:r>
              <a:rPr lang="en-GB" sz="800">
                <a:solidFill>
                  <a:schemeClr val="dk1"/>
                </a:solidFill>
              </a:rPr>
              <a:t>Livingston, Gill et al. The Lancet, Volume 396, Issue 10248, 413 - 446</a:t>
            </a:r>
            <a:endParaRPr>
              <a:solidFill>
                <a:schemeClr val="dk1"/>
              </a:solidFill>
            </a:endParaRPr>
          </a:p>
          <a:p>
            <a:pPr marL="0" lvl="0" indent="0" algn="just" rtl="0">
              <a:lnSpc>
                <a:spcPct val="115000"/>
              </a:lnSpc>
              <a:spcBef>
                <a:spcPts val="0"/>
              </a:spcBef>
              <a:spcAft>
                <a:spcPts val="0"/>
              </a:spcAft>
              <a:buClr>
                <a:schemeClr val="dk1"/>
              </a:buClr>
              <a:buSzPts val="1100"/>
              <a:buFont typeface="Arial"/>
              <a:buNone/>
            </a:pPr>
            <a:r>
              <a:rPr lang="en-GB" u="sng">
                <a:solidFill>
                  <a:schemeClr val="hlink"/>
                </a:solidFill>
                <a:hlinkClick r:id="rId3"/>
              </a:rPr>
              <a:t>https://www.thelancet.com/article/S0140-6736%2820%2930367-6/fulltext</a:t>
            </a:r>
            <a:endParaRPr>
              <a:solidFill>
                <a:schemeClr val="dk1"/>
              </a:solidFill>
            </a:endParaRPr>
          </a:p>
          <a:p>
            <a:pPr marL="0" lvl="0" indent="0" algn="just" rtl="0">
              <a:lnSpc>
                <a:spcPct val="115000"/>
              </a:lnSpc>
              <a:spcBef>
                <a:spcPts val="0"/>
              </a:spcBef>
              <a:spcAft>
                <a:spcPts val="0"/>
              </a:spcAft>
              <a:buClr>
                <a:schemeClr val="dk1"/>
              </a:buClr>
              <a:buSzPts val="1100"/>
              <a:buFont typeface="Arial"/>
              <a:buNone/>
            </a:pPr>
            <a:endParaRPr>
              <a:solidFill>
                <a:schemeClr val="dk1"/>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3612983338f_0_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 name="Google Shape;136;g3612983338f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3612983338f_0_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 name="Google Shape;144;g3612983338f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Will be launched on the 23rd June 2025</a:t>
            </a:r>
            <a:endParaRPr/>
          </a:p>
          <a:p>
            <a:pPr marL="0" lvl="0" indent="0" algn="l" rtl="0">
              <a:spcBef>
                <a:spcPts val="0"/>
              </a:spcBef>
              <a:spcAft>
                <a:spcPts val="0"/>
              </a:spcAft>
              <a:buNone/>
            </a:pPr>
            <a:r>
              <a:rPr lang="en-GB"/>
              <a:t>Report will be published on the Kingston Data website (data.kingston.gov.uk)</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3449a8054e9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g3449a8054e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361f763d04f_0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361f763d04f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050">
                <a:solidFill>
                  <a:srgbClr val="444746"/>
                </a:solidFill>
                <a:latin typeface="Roboto"/>
                <a:ea typeface="Roboto"/>
                <a:cs typeface="Roboto"/>
                <a:sym typeface="Roboto"/>
              </a:rPr>
              <a:t> "rates have halved in the past 20 years both in Kingston and nationally, but a slight rise across the board in the past few years"</a:t>
            </a:r>
            <a:endParaRPr sz="1050">
              <a:solidFill>
                <a:srgbClr val="444746"/>
              </a:solidFill>
              <a:latin typeface="Roboto"/>
              <a:ea typeface="Roboto"/>
              <a:cs typeface="Roboto"/>
              <a:sym typeface="Roboto"/>
            </a:endParaRPr>
          </a:p>
          <a:p>
            <a:pPr marL="0" lvl="0" indent="0" algn="l" rtl="0">
              <a:spcBef>
                <a:spcPts val="0"/>
              </a:spcBef>
              <a:spcAft>
                <a:spcPts val="0"/>
              </a:spcAft>
              <a:buNone/>
            </a:pPr>
            <a:endParaRPr sz="1050">
              <a:solidFill>
                <a:srgbClr val="444746"/>
              </a:solidFill>
              <a:latin typeface="Roboto"/>
              <a:ea typeface="Roboto"/>
              <a:cs typeface="Roboto"/>
              <a:sym typeface="Roboto"/>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g3612983338f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 name="Google Shape;65;g3612983338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Segment source link: </a:t>
            </a:r>
            <a:r>
              <a:rPr lang="en-GB" u="sng">
                <a:solidFill>
                  <a:schemeClr val="hlink"/>
                </a:solidFill>
                <a:hlinkClick r:id="rId3"/>
              </a:rPr>
              <a:t>https://analytics.phe.gov.uk/apps/segment-tool/</a:t>
            </a:r>
            <a:r>
              <a:rPr lang="en-GB"/>
              <a:t>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g361f763d04f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 name="Google Shape;73;g361f763d04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3612983338f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3612983338f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just" rtl="0">
              <a:lnSpc>
                <a:spcPct val="115000"/>
              </a:lnSpc>
              <a:spcBef>
                <a:spcPts val="0"/>
              </a:spcBef>
              <a:spcAft>
                <a:spcPts val="0"/>
              </a:spcAft>
              <a:buClr>
                <a:schemeClr val="dk1"/>
              </a:buClr>
              <a:buSzPts val="1100"/>
              <a:buFont typeface="Arial"/>
              <a:buNone/>
            </a:pPr>
            <a:r>
              <a:rPr lang="en-GB">
                <a:solidFill>
                  <a:schemeClr val="dk1"/>
                </a:solidFill>
              </a:rPr>
              <a:t>We have a way to go in all of these areas - with a particular need to reduce smoking rates in residents who work in routine and manual occupations and those with poor mental health. </a:t>
            </a:r>
            <a:endParaRPr>
              <a:solidFill>
                <a:schemeClr val="dk1"/>
              </a:solidFill>
            </a:endParaRPr>
          </a:p>
          <a:p>
            <a:pPr marL="0" lvl="0" indent="0" algn="just" rtl="0">
              <a:lnSpc>
                <a:spcPct val="115000"/>
              </a:lnSpc>
              <a:spcBef>
                <a:spcPts val="0"/>
              </a:spcBef>
              <a:spcAft>
                <a:spcPts val="0"/>
              </a:spcAft>
              <a:buClr>
                <a:schemeClr val="dk1"/>
              </a:buClr>
              <a:buSzPts val="1100"/>
              <a:buFont typeface="Arial"/>
              <a:buNone/>
            </a:pPr>
            <a:endParaRPr>
              <a:solidFill>
                <a:schemeClr val="dk1"/>
              </a:solidFill>
            </a:endParaRPr>
          </a:p>
          <a:p>
            <a:pPr marL="0" lvl="0" indent="0" algn="just" rtl="0">
              <a:lnSpc>
                <a:spcPct val="115000"/>
              </a:lnSpc>
              <a:spcBef>
                <a:spcPts val="0"/>
              </a:spcBef>
              <a:spcAft>
                <a:spcPts val="0"/>
              </a:spcAft>
              <a:buClr>
                <a:schemeClr val="dk1"/>
              </a:buClr>
              <a:buSzPts val="1100"/>
              <a:buFont typeface="Arial"/>
              <a:buNone/>
            </a:pPr>
            <a:r>
              <a:rPr lang="en-GB">
                <a:solidFill>
                  <a:schemeClr val="dk1"/>
                </a:solidFill>
              </a:rPr>
              <a:t>We may also be building up trouble with large numbers of children not meeting minimum recommended physical activity levels. There are currently large numbers of children failing to achieve the minimum recommended levels of physical activity that may cause them health problems in the future.</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361f763d04f_0_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361f763d04f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And the report also includes data on the the other three areas - ie healthy weight and diet, physical activity and alcohol</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g3612983338f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 name="Google Shape;98;g3612983338f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just" rtl="0">
              <a:lnSpc>
                <a:spcPct val="115000"/>
              </a:lnSpc>
              <a:spcBef>
                <a:spcPts val="0"/>
              </a:spcBef>
              <a:spcAft>
                <a:spcPts val="0"/>
              </a:spcAft>
              <a:buNone/>
            </a:pPr>
            <a:r>
              <a:rPr lang="en-GB">
                <a:solidFill>
                  <a:schemeClr val="dk1"/>
                </a:solidFill>
              </a:rPr>
              <a:t>A fifth key action is detecting risks for poor heart health at an early stage - because support and treatment is at hand and can be lifesaving. </a:t>
            </a:r>
            <a:endParaRPr>
              <a:solidFill>
                <a:schemeClr val="dk1"/>
              </a:solidFill>
            </a:endParaRPr>
          </a:p>
          <a:p>
            <a:pPr marL="0" lvl="0" indent="0" algn="just" rtl="0">
              <a:lnSpc>
                <a:spcPct val="115000"/>
              </a:lnSpc>
              <a:spcBef>
                <a:spcPts val="0"/>
              </a:spcBef>
              <a:spcAft>
                <a:spcPts val="0"/>
              </a:spcAft>
              <a:buNone/>
            </a:pPr>
            <a:endParaRPr>
              <a:solidFill>
                <a:schemeClr val="dk1"/>
              </a:solidFill>
            </a:endParaRPr>
          </a:p>
          <a:p>
            <a:pPr marL="0" lvl="0" indent="0" algn="just" rtl="0">
              <a:lnSpc>
                <a:spcPct val="115000"/>
              </a:lnSpc>
              <a:spcBef>
                <a:spcPts val="0"/>
              </a:spcBef>
              <a:spcAft>
                <a:spcPts val="0"/>
              </a:spcAft>
              <a:buNone/>
            </a:pPr>
            <a:r>
              <a:rPr lang="en-GB" b="1">
                <a:solidFill>
                  <a:schemeClr val="dk1"/>
                </a:solidFill>
              </a:rPr>
              <a:t>A</a:t>
            </a:r>
            <a:r>
              <a:rPr lang="en-GB">
                <a:solidFill>
                  <a:schemeClr val="dk1"/>
                </a:solidFill>
              </a:rPr>
              <a:t>trial Fibrillation (which can increase the risk of a stroke), and knowing our </a:t>
            </a:r>
            <a:endParaRPr>
              <a:solidFill>
                <a:schemeClr val="dk1"/>
              </a:solidFill>
            </a:endParaRPr>
          </a:p>
          <a:p>
            <a:pPr marL="0" lvl="0" indent="0" algn="just" rtl="0">
              <a:lnSpc>
                <a:spcPct val="115000"/>
              </a:lnSpc>
              <a:spcBef>
                <a:spcPts val="0"/>
              </a:spcBef>
              <a:spcAft>
                <a:spcPts val="0"/>
              </a:spcAft>
              <a:buNone/>
            </a:pPr>
            <a:r>
              <a:rPr lang="en-GB" b="1">
                <a:solidFill>
                  <a:schemeClr val="dk1"/>
                </a:solidFill>
              </a:rPr>
              <a:t>B</a:t>
            </a:r>
            <a:r>
              <a:rPr lang="en-GB">
                <a:solidFill>
                  <a:schemeClr val="dk1"/>
                </a:solidFill>
              </a:rPr>
              <a:t>lood Pressure and </a:t>
            </a:r>
            <a:endParaRPr>
              <a:solidFill>
                <a:schemeClr val="dk1"/>
              </a:solidFill>
            </a:endParaRPr>
          </a:p>
          <a:p>
            <a:pPr marL="0" lvl="0" indent="0" algn="just" rtl="0">
              <a:lnSpc>
                <a:spcPct val="115000"/>
              </a:lnSpc>
              <a:spcBef>
                <a:spcPts val="0"/>
              </a:spcBef>
              <a:spcAft>
                <a:spcPts val="0"/>
              </a:spcAft>
              <a:buNone/>
            </a:pPr>
            <a:r>
              <a:rPr lang="en-GB" b="1">
                <a:solidFill>
                  <a:schemeClr val="dk1"/>
                </a:solidFill>
              </a:rPr>
              <a:t>C</a:t>
            </a:r>
            <a:r>
              <a:rPr lang="en-GB">
                <a:solidFill>
                  <a:schemeClr val="dk1"/>
                </a:solidFill>
              </a:rPr>
              <a:t>holesterol levels. Having high blood pressure and high cholesterol are risks for poor heart health - and these can be identified in an NHS Health (or other) Check. </a:t>
            </a:r>
            <a:endParaRPr>
              <a:solidFill>
                <a:schemeClr val="dk1"/>
              </a:solidFill>
            </a:endParaRPr>
          </a:p>
          <a:p>
            <a:pPr marL="0" lvl="0" indent="0" algn="just" rtl="0">
              <a:lnSpc>
                <a:spcPct val="115000"/>
              </a:lnSpc>
              <a:spcBef>
                <a:spcPts val="0"/>
              </a:spcBef>
              <a:spcAft>
                <a:spcPts val="0"/>
              </a:spcAft>
              <a:buNone/>
            </a:pPr>
            <a:endParaRPr>
              <a:solidFill>
                <a:schemeClr val="dk1"/>
              </a:solidFill>
            </a:endParaRPr>
          </a:p>
          <a:p>
            <a:pPr marL="0" lvl="0" indent="0" algn="just" rtl="0">
              <a:lnSpc>
                <a:spcPct val="115000"/>
              </a:lnSpc>
              <a:spcBef>
                <a:spcPts val="0"/>
              </a:spcBef>
              <a:spcAft>
                <a:spcPts val="0"/>
              </a:spcAft>
              <a:buClr>
                <a:schemeClr val="dk1"/>
              </a:buClr>
              <a:buSzPts val="1100"/>
              <a:buFont typeface="Arial"/>
              <a:buNone/>
            </a:pPr>
            <a:r>
              <a:rPr lang="en-GB">
                <a:solidFill>
                  <a:schemeClr val="dk1"/>
                </a:solidFill>
              </a:rPr>
              <a:t>Hypertension undetected estimate 2021 (8.3% of adult population)</a:t>
            </a:r>
            <a:endParaRPr>
              <a:solidFill>
                <a:schemeClr val="dk1"/>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3612983338f_0_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3612983338f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just" rtl="0">
              <a:lnSpc>
                <a:spcPct val="115000"/>
              </a:lnSpc>
              <a:spcBef>
                <a:spcPts val="0"/>
              </a:spcBef>
              <a:spcAft>
                <a:spcPts val="0"/>
              </a:spcAft>
              <a:buClr>
                <a:schemeClr val="dk1"/>
              </a:buClr>
              <a:buSzPts val="1100"/>
              <a:buFont typeface="Arial"/>
              <a:buNone/>
            </a:pPr>
            <a:r>
              <a:rPr lang="en-GB">
                <a:solidFill>
                  <a:schemeClr val="dk1"/>
                </a:solidFill>
              </a:rPr>
              <a:t>Our environment plays a key role in heart health - from the air that we breathe (air pollution increases heart attack risks), to the advertising around us and to the warmth of our own homes (cold homes can raise heart attack risks for vulnerable people). </a:t>
            </a:r>
            <a:endParaRPr>
              <a:solidFill>
                <a:schemeClr val="dk1"/>
              </a:solidFill>
            </a:endParaRPr>
          </a:p>
          <a:p>
            <a:pPr marL="0" lvl="0" indent="0" algn="just" rtl="0">
              <a:lnSpc>
                <a:spcPct val="115000"/>
              </a:lnSpc>
              <a:spcBef>
                <a:spcPts val="0"/>
              </a:spcBef>
              <a:spcAft>
                <a:spcPts val="0"/>
              </a:spcAft>
              <a:buClr>
                <a:schemeClr val="dk1"/>
              </a:buClr>
              <a:buSzPts val="1100"/>
              <a:buFont typeface="Arial"/>
              <a:buNone/>
            </a:pPr>
            <a:endParaRPr>
              <a:solidFill>
                <a:schemeClr val="dk1"/>
              </a:solidFill>
            </a:endParaRPr>
          </a:p>
          <a:p>
            <a:pPr marL="0" lvl="0" indent="0" algn="just" rtl="0">
              <a:lnSpc>
                <a:spcPct val="115000"/>
              </a:lnSpc>
              <a:spcBef>
                <a:spcPts val="0"/>
              </a:spcBef>
              <a:spcAft>
                <a:spcPts val="0"/>
              </a:spcAft>
              <a:buNone/>
            </a:pPr>
            <a:r>
              <a:rPr lang="en-GB">
                <a:solidFill>
                  <a:schemeClr val="dk1"/>
                </a:solidFill>
              </a:rPr>
              <a:t>Yet, - our environment in the borough is inconsistent in supporting good heart health - with junk food advertising across billboards and junk food vending machines in key locations. </a:t>
            </a:r>
            <a:endParaRPr>
              <a:solidFill>
                <a:schemeClr val="dk1"/>
              </a:solidFill>
            </a:endParaRPr>
          </a:p>
          <a:p>
            <a:pPr marL="0" lvl="0" indent="0" algn="just" rtl="0">
              <a:lnSpc>
                <a:spcPct val="115000"/>
              </a:lnSpc>
              <a:spcBef>
                <a:spcPts val="0"/>
              </a:spcBef>
              <a:spcAft>
                <a:spcPts val="0"/>
              </a:spcAft>
              <a:buNone/>
            </a:pPr>
            <a:endParaRPr>
              <a:solidFill>
                <a:schemeClr val="dk1"/>
              </a:solidFill>
            </a:endParaRPr>
          </a:p>
          <a:p>
            <a:pPr marL="0" lvl="0" indent="0" algn="just" rtl="0">
              <a:lnSpc>
                <a:spcPct val="115000"/>
              </a:lnSpc>
              <a:spcBef>
                <a:spcPts val="0"/>
              </a:spcBef>
              <a:spcAft>
                <a:spcPts val="0"/>
              </a:spcAft>
              <a:buClr>
                <a:schemeClr val="dk1"/>
              </a:buClr>
              <a:buSzPts val="1100"/>
              <a:buFont typeface="Arial"/>
              <a:buNone/>
            </a:pPr>
            <a:r>
              <a:rPr lang="en-GB" sz="1350">
                <a:solidFill>
                  <a:srgbClr val="001D35"/>
                </a:solidFill>
                <a:highlight>
                  <a:srgbClr val="FFFFFF"/>
                </a:highlight>
                <a:latin typeface="Roboto"/>
                <a:ea typeface="Roboto"/>
                <a:cs typeface="Roboto"/>
                <a:sym typeface="Roboto"/>
              </a:rPr>
              <a:t>McDonald's "Rogue Dip" is a term used to describe the act of dipping McDonald's fries into a milkshake. It's been embraced by the fast food chain as a fun, slightly rebellious fan ritual. McDonald's has even launched marketing campaigns around it</a:t>
            </a:r>
            <a:endParaRPr>
              <a:solidFill>
                <a:schemeClr val="dk1"/>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g361640ce2dc_0_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 name="Google Shape;117;g361640ce2dc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400"/>
              <a:t>Synergy: </a:t>
            </a:r>
            <a:r>
              <a:rPr lang="en-GB" sz="1500">
                <a:solidFill>
                  <a:srgbClr val="1F1F1F"/>
                </a:solidFill>
                <a:highlight>
                  <a:srgbClr val="FFFFFF"/>
                </a:highlight>
                <a:latin typeface="Roboto"/>
                <a:ea typeface="Roboto"/>
                <a:cs typeface="Roboto"/>
                <a:sym typeface="Roboto"/>
              </a:rPr>
              <a:t>the interaction or cooperation of two or more organizations, substances, or other agents to produce a combined effect greater than the sum of their separate effects.</a:t>
            </a:r>
            <a:endParaRPr sz="14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1103350" y="66025"/>
            <a:ext cx="7319075" cy="5077476"/>
          </a:xfrm>
          <a:prstGeom prst="rect">
            <a:avLst/>
          </a:prstGeom>
          <a:noFill/>
          <a:ln>
            <a:noFill/>
          </a:ln>
        </p:spPr>
      </p:pic>
      <p:sp>
        <p:nvSpPr>
          <p:cNvPr id="55" name="Google Shape;55;p13"/>
          <p:cNvSpPr txBox="1"/>
          <p:nvPr/>
        </p:nvSpPr>
        <p:spPr>
          <a:xfrm>
            <a:off x="1311600" y="1370575"/>
            <a:ext cx="5317800" cy="365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800">
                <a:solidFill>
                  <a:schemeClr val="dk2"/>
                </a:solidFill>
              </a:rPr>
              <a:t>A focus on reducing health inequalities</a:t>
            </a:r>
            <a:endParaRPr sz="1800">
              <a:solidFill>
                <a:schemeClr val="dk2"/>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22"/>
          <p:cNvSpPr txBox="1">
            <a:spLocks noGrp="1"/>
          </p:cNvSpPr>
          <p:nvPr>
            <p:ph type="title"/>
          </p:nvPr>
        </p:nvSpPr>
        <p:spPr>
          <a:xfrm>
            <a:off x="311700" y="2521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b="1"/>
              <a:t>‘What is good for the heart is good for the head’</a:t>
            </a:r>
            <a:endParaRPr b="1"/>
          </a:p>
        </p:txBody>
      </p:sp>
      <p:sp>
        <p:nvSpPr>
          <p:cNvPr id="129" name="Google Shape;129;p22"/>
          <p:cNvSpPr txBox="1">
            <a:spLocks noGrp="1"/>
          </p:cNvSpPr>
          <p:nvPr>
            <p:ph type="body" idx="1"/>
          </p:nvPr>
        </p:nvSpPr>
        <p:spPr>
          <a:xfrm>
            <a:off x="253625" y="1818525"/>
            <a:ext cx="2775300" cy="2709000"/>
          </a:xfrm>
          <a:prstGeom prst="rect">
            <a:avLst/>
          </a:prstGeom>
        </p:spPr>
        <p:txBody>
          <a:bodyPr spcFirstLastPara="1" wrap="square" lIns="91425" tIns="91425" rIns="91425" bIns="91425" anchor="t" anchorCtr="0">
            <a:normAutofit fontScale="92500" lnSpcReduction="20000"/>
          </a:bodyPr>
          <a:lstStyle/>
          <a:p>
            <a:pPr marL="457200" lvl="0" indent="-347588" algn="just" rtl="0">
              <a:lnSpc>
                <a:spcPct val="100000"/>
              </a:lnSpc>
              <a:spcBef>
                <a:spcPts val="0"/>
              </a:spcBef>
              <a:spcAft>
                <a:spcPts val="0"/>
              </a:spcAft>
              <a:buClr>
                <a:schemeClr val="dk1"/>
              </a:buClr>
              <a:buSzPct val="100000"/>
              <a:buChar char="●"/>
            </a:pPr>
            <a:r>
              <a:rPr lang="en-GB" sz="2025">
                <a:solidFill>
                  <a:schemeClr val="dk1"/>
                </a:solidFill>
              </a:rPr>
              <a:t>education</a:t>
            </a:r>
            <a:endParaRPr sz="2025">
              <a:solidFill>
                <a:schemeClr val="dk1"/>
              </a:solidFill>
            </a:endParaRPr>
          </a:p>
          <a:p>
            <a:pPr marL="457200" lvl="0" indent="-347588" algn="just" rtl="0">
              <a:lnSpc>
                <a:spcPct val="100000"/>
              </a:lnSpc>
              <a:spcBef>
                <a:spcPts val="1000"/>
              </a:spcBef>
              <a:spcAft>
                <a:spcPts val="0"/>
              </a:spcAft>
              <a:buClr>
                <a:srgbClr val="1155CC"/>
              </a:buClr>
              <a:buSzPct val="100000"/>
              <a:buChar char="●"/>
            </a:pPr>
            <a:r>
              <a:rPr lang="en-GB" sz="2025">
                <a:solidFill>
                  <a:srgbClr val="1155CC"/>
                </a:solidFill>
              </a:rPr>
              <a:t>Hypertension (high blood pressure)</a:t>
            </a:r>
            <a:endParaRPr sz="2025">
              <a:solidFill>
                <a:srgbClr val="1155CC"/>
              </a:solidFill>
            </a:endParaRPr>
          </a:p>
          <a:p>
            <a:pPr marL="457200" lvl="0" indent="-347588" algn="just" rtl="0">
              <a:lnSpc>
                <a:spcPct val="100000"/>
              </a:lnSpc>
              <a:spcBef>
                <a:spcPts val="1000"/>
              </a:spcBef>
              <a:spcAft>
                <a:spcPts val="0"/>
              </a:spcAft>
              <a:buClr>
                <a:schemeClr val="dk1"/>
              </a:buClr>
              <a:buSzPct val="100000"/>
              <a:buChar char="●"/>
            </a:pPr>
            <a:r>
              <a:rPr lang="en-GB" sz="2025">
                <a:solidFill>
                  <a:schemeClr val="dk1"/>
                </a:solidFill>
              </a:rPr>
              <a:t>hearing impairment</a:t>
            </a:r>
            <a:endParaRPr sz="2025">
              <a:solidFill>
                <a:schemeClr val="dk1"/>
              </a:solidFill>
            </a:endParaRPr>
          </a:p>
          <a:p>
            <a:pPr marL="457200" lvl="0" indent="-347588" algn="just" rtl="0">
              <a:lnSpc>
                <a:spcPct val="100000"/>
              </a:lnSpc>
              <a:spcBef>
                <a:spcPts val="1000"/>
              </a:spcBef>
              <a:spcAft>
                <a:spcPts val="0"/>
              </a:spcAft>
              <a:buClr>
                <a:srgbClr val="1155CC"/>
              </a:buClr>
              <a:buSzPct val="100000"/>
              <a:buChar char="●"/>
            </a:pPr>
            <a:r>
              <a:rPr lang="en-GB" sz="2025">
                <a:solidFill>
                  <a:srgbClr val="1155CC"/>
                </a:solidFill>
              </a:rPr>
              <a:t>smoking</a:t>
            </a:r>
            <a:endParaRPr sz="2025">
              <a:solidFill>
                <a:srgbClr val="1155CC"/>
              </a:solidFill>
            </a:endParaRPr>
          </a:p>
          <a:p>
            <a:pPr marL="457200" lvl="0" indent="-347588" algn="just" rtl="0">
              <a:lnSpc>
                <a:spcPct val="100000"/>
              </a:lnSpc>
              <a:spcBef>
                <a:spcPts val="1000"/>
              </a:spcBef>
              <a:spcAft>
                <a:spcPts val="0"/>
              </a:spcAft>
              <a:buClr>
                <a:srgbClr val="1155CC"/>
              </a:buClr>
              <a:buSzPct val="100000"/>
              <a:buChar char="●"/>
            </a:pPr>
            <a:r>
              <a:rPr lang="en-GB" sz="2025">
                <a:solidFill>
                  <a:srgbClr val="1155CC"/>
                </a:solidFill>
              </a:rPr>
              <a:t>obesity</a:t>
            </a:r>
            <a:endParaRPr sz="2025">
              <a:solidFill>
                <a:srgbClr val="1155CC"/>
              </a:solidFill>
            </a:endParaRPr>
          </a:p>
          <a:p>
            <a:pPr marL="457200" lvl="0" indent="-347588" algn="just" rtl="0">
              <a:lnSpc>
                <a:spcPct val="100000"/>
              </a:lnSpc>
              <a:spcBef>
                <a:spcPts val="1000"/>
              </a:spcBef>
              <a:spcAft>
                <a:spcPts val="1000"/>
              </a:spcAft>
              <a:buClr>
                <a:schemeClr val="dk1"/>
              </a:buClr>
              <a:buSzPct val="100000"/>
              <a:buChar char="●"/>
            </a:pPr>
            <a:r>
              <a:rPr lang="en-GB" sz="2025">
                <a:solidFill>
                  <a:schemeClr val="dk1"/>
                </a:solidFill>
              </a:rPr>
              <a:t>depression </a:t>
            </a:r>
            <a:endParaRPr sz="1100">
              <a:solidFill>
                <a:schemeClr val="dk1"/>
              </a:solidFill>
            </a:endParaRPr>
          </a:p>
        </p:txBody>
      </p:sp>
      <p:pic>
        <p:nvPicPr>
          <p:cNvPr id="130" name="Google Shape;130;p22"/>
          <p:cNvPicPr preferRelativeResize="0"/>
          <p:nvPr/>
        </p:nvPicPr>
        <p:blipFill>
          <a:blip r:embed="rId3">
            <a:alphaModFix/>
          </a:blip>
          <a:stretch>
            <a:fillRect/>
          </a:stretch>
        </p:blipFill>
        <p:spPr>
          <a:xfrm>
            <a:off x="6065100" y="871150"/>
            <a:ext cx="2953674" cy="1770524"/>
          </a:xfrm>
          <a:prstGeom prst="rect">
            <a:avLst/>
          </a:prstGeom>
          <a:noFill/>
          <a:ln>
            <a:noFill/>
          </a:ln>
        </p:spPr>
      </p:pic>
      <p:pic>
        <p:nvPicPr>
          <p:cNvPr id="131" name="Google Shape;131;p22"/>
          <p:cNvPicPr preferRelativeResize="0"/>
          <p:nvPr/>
        </p:nvPicPr>
        <p:blipFill>
          <a:blip r:embed="rId4">
            <a:alphaModFix/>
          </a:blip>
          <a:stretch>
            <a:fillRect/>
          </a:stretch>
        </p:blipFill>
        <p:spPr>
          <a:xfrm>
            <a:off x="6065100" y="2826375"/>
            <a:ext cx="2953675" cy="2174100"/>
          </a:xfrm>
          <a:prstGeom prst="rect">
            <a:avLst/>
          </a:prstGeom>
          <a:noFill/>
          <a:ln>
            <a:noFill/>
          </a:ln>
        </p:spPr>
      </p:pic>
      <p:sp>
        <p:nvSpPr>
          <p:cNvPr id="132" name="Google Shape;132;p22"/>
          <p:cNvSpPr txBox="1"/>
          <p:nvPr/>
        </p:nvSpPr>
        <p:spPr>
          <a:xfrm>
            <a:off x="3223875" y="1762525"/>
            <a:ext cx="2646300" cy="3084000"/>
          </a:xfrm>
          <a:prstGeom prst="rect">
            <a:avLst/>
          </a:prstGeom>
          <a:noFill/>
          <a:ln>
            <a:noFill/>
          </a:ln>
        </p:spPr>
        <p:txBody>
          <a:bodyPr spcFirstLastPara="1" wrap="square" lIns="91425" tIns="91425" rIns="91425" bIns="91425" anchor="t" anchorCtr="0">
            <a:noAutofit/>
          </a:bodyPr>
          <a:lstStyle/>
          <a:p>
            <a:pPr marL="457200" lvl="0" indent="-350885" algn="l" rtl="0">
              <a:lnSpc>
                <a:spcPct val="100000"/>
              </a:lnSpc>
              <a:spcBef>
                <a:spcPts val="0"/>
              </a:spcBef>
              <a:spcAft>
                <a:spcPts val="0"/>
              </a:spcAft>
              <a:buClr>
                <a:schemeClr val="dk1"/>
              </a:buClr>
              <a:buSzPts val="1926"/>
              <a:buChar char="●"/>
            </a:pPr>
            <a:r>
              <a:rPr lang="en-GB" sz="1925">
                <a:solidFill>
                  <a:srgbClr val="1155CC"/>
                </a:solidFill>
              </a:rPr>
              <a:t>physical inactivity</a:t>
            </a:r>
            <a:r>
              <a:rPr lang="en-GB" sz="1925">
                <a:solidFill>
                  <a:schemeClr val="dk1"/>
                </a:solidFill>
              </a:rPr>
              <a:t> </a:t>
            </a:r>
            <a:endParaRPr sz="1925">
              <a:solidFill>
                <a:schemeClr val="dk1"/>
              </a:solidFill>
            </a:endParaRPr>
          </a:p>
          <a:p>
            <a:pPr marL="457200" lvl="0" indent="-350885" algn="l" rtl="0">
              <a:lnSpc>
                <a:spcPct val="100000"/>
              </a:lnSpc>
              <a:spcBef>
                <a:spcPts val="1000"/>
              </a:spcBef>
              <a:spcAft>
                <a:spcPts val="0"/>
              </a:spcAft>
              <a:buClr>
                <a:srgbClr val="1155CC"/>
              </a:buClr>
              <a:buSzPts val="1926"/>
              <a:buChar char="●"/>
            </a:pPr>
            <a:r>
              <a:rPr lang="en-GB" sz="1925">
                <a:solidFill>
                  <a:srgbClr val="1155CC"/>
                </a:solidFill>
              </a:rPr>
              <a:t>diabetes</a:t>
            </a:r>
            <a:endParaRPr sz="1925">
              <a:solidFill>
                <a:srgbClr val="1155CC"/>
              </a:solidFill>
              <a:highlight>
                <a:srgbClr val="FFFF00"/>
              </a:highlight>
            </a:endParaRPr>
          </a:p>
          <a:p>
            <a:pPr marL="457200" lvl="0" indent="-350885" algn="l" rtl="0">
              <a:lnSpc>
                <a:spcPct val="100000"/>
              </a:lnSpc>
              <a:spcBef>
                <a:spcPts val="1000"/>
              </a:spcBef>
              <a:spcAft>
                <a:spcPts val="0"/>
              </a:spcAft>
              <a:buClr>
                <a:srgbClr val="1155CC"/>
              </a:buClr>
              <a:buSzPts val="1926"/>
              <a:buChar char="●"/>
            </a:pPr>
            <a:r>
              <a:rPr lang="en-GB" sz="1925">
                <a:solidFill>
                  <a:srgbClr val="1155CC"/>
                </a:solidFill>
              </a:rPr>
              <a:t>low social contact </a:t>
            </a:r>
            <a:endParaRPr sz="1925">
              <a:solidFill>
                <a:srgbClr val="1155CC"/>
              </a:solidFill>
            </a:endParaRPr>
          </a:p>
          <a:p>
            <a:pPr marL="457200" lvl="0" indent="-350885" algn="l" rtl="0">
              <a:lnSpc>
                <a:spcPct val="100000"/>
              </a:lnSpc>
              <a:spcBef>
                <a:spcPts val="1000"/>
              </a:spcBef>
              <a:spcAft>
                <a:spcPts val="0"/>
              </a:spcAft>
              <a:buClr>
                <a:schemeClr val="dk1"/>
              </a:buClr>
              <a:buSzPts val="1926"/>
              <a:buChar char="●"/>
            </a:pPr>
            <a:r>
              <a:rPr lang="en-GB" sz="1925">
                <a:solidFill>
                  <a:srgbClr val="1155CC"/>
                </a:solidFill>
              </a:rPr>
              <a:t>excessive alcohol consumption</a:t>
            </a:r>
            <a:r>
              <a:rPr lang="en-GB" sz="1925">
                <a:solidFill>
                  <a:schemeClr val="dk1"/>
                </a:solidFill>
              </a:rPr>
              <a:t> </a:t>
            </a:r>
            <a:endParaRPr sz="1925">
              <a:solidFill>
                <a:schemeClr val="dk1"/>
              </a:solidFill>
            </a:endParaRPr>
          </a:p>
          <a:p>
            <a:pPr marL="457200" lvl="0" indent="-350885" algn="l" rtl="0">
              <a:lnSpc>
                <a:spcPct val="100000"/>
              </a:lnSpc>
              <a:spcBef>
                <a:spcPts val="1000"/>
              </a:spcBef>
              <a:spcAft>
                <a:spcPts val="0"/>
              </a:spcAft>
              <a:buClr>
                <a:schemeClr val="dk1"/>
              </a:buClr>
              <a:buSzPts val="1926"/>
              <a:buChar char="●"/>
            </a:pPr>
            <a:r>
              <a:rPr lang="en-GB" sz="1925">
                <a:solidFill>
                  <a:schemeClr val="dk1"/>
                </a:solidFill>
              </a:rPr>
              <a:t>traumatic brain injury</a:t>
            </a:r>
            <a:endParaRPr sz="1925">
              <a:solidFill>
                <a:schemeClr val="dk1"/>
              </a:solidFill>
            </a:endParaRPr>
          </a:p>
          <a:p>
            <a:pPr marL="457200" lvl="0" indent="-350885" algn="l" rtl="0">
              <a:lnSpc>
                <a:spcPct val="100000"/>
              </a:lnSpc>
              <a:spcBef>
                <a:spcPts val="1000"/>
              </a:spcBef>
              <a:spcAft>
                <a:spcPts val="1000"/>
              </a:spcAft>
              <a:buClr>
                <a:srgbClr val="1155CC"/>
              </a:buClr>
              <a:buSzPts val="1926"/>
              <a:buChar char="●"/>
            </a:pPr>
            <a:r>
              <a:rPr lang="en-GB" sz="1925">
                <a:solidFill>
                  <a:srgbClr val="1155CC"/>
                </a:solidFill>
              </a:rPr>
              <a:t>air pollution</a:t>
            </a:r>
            <a:endParaRPr sz="2100">
              <a:solidFill>
                <a:srgbClr val="1155CC"/>
              </a:solidFill>
            </a:endParaRPr>
          </a:p>
        </p:txBody>
      </p:sp>
      <p:sp>
        <p:nvSpPr>
          <p:cNvPr id="133" name="Google Shape;133;p22"/>
          <p:cNvSpPr txBox="1"/>
          <p:nvPr/>
        </p:nvSpPr>
        <p:spPr>
          <a:xfrm>
            <a:off x="332600" y="856225"/>
            <a:ext cx="5375700" cy="746700"/>
          </a:xfrm>
          <a:prstGeom prst="rect">
            <a:avLst/>
          </a:prstGeom>
          <a:noFill/>
          <a:ln>
            <a:noFill/>
          </a:ln>
        </p:spPr>
        <p:txBody>
          <a:bodyPr spcFirstLastPara="1" wrap="square" lIns="91425" tIns="91425" rIns="91425" bIns="91425" anchor="t" anchorCtr="0">
            <a:noAutofit/>
          </a:bodyPr>
          <a:lstStyle/>
          <a:p>
            <a:pPr marL="0" lvl="0" indent="0" algn="just" rtl="0">
              <a:lnSpc>
                <a:spcPct val="115000"/>
              </a:lnSpc>
              <a:spcBef>
                <a:spcPts val="0"/>
              </a:spcBef>
              <a:spcAft>
                <a:spcPts val="0"/>
              </a:spcAft>
              <a:buNone/>
            </a:pPr>
            <a:r>
              <a:rPr lang="en-GB" sz="1500" i="1">
                <a:solidFill>
                  <a:schemeClr val="dk1"/>
                </a:solidFill>
              </a:rPr>
              <a:t>‘nearly 40% of all Alzheimer’s disease and related dementias may be prevented or delayed by modifying 12 ‘risk factors’’</a:t>
            </a:r>
            <a:endParaRPr sz="1500" i="1">
              <a:solidFill>
                <a:schemeClr val="dk1"/>
              </a:solidFill>
            </a:endParaRPr>
          </a:p>
          <a:p>
            <a:pPr marL="0" lvl="0" indent="0" algn="just" rtl="0">
              <a:lnSpc>
                <a:spcPct val="115000"/>
              </a:lnSpc>
              <a:spcBef>
                <a:spcPts val="0"/>
              </a:spcBef>
              <a:spcAft>
                <a:spcPts val="0"/>
              </a:spcAft>
              <a:buClr>
                <a:schemeClr val="dk1"/>
              </a:buClr>
              <a:buSzPts val="1100"/>
              <a:buFont typeface="Arial"/>
              <a:buNone/>
            </a:pPr>
            <a:r>
              <a:rPr lang="en-GB" sz="1100" i="1">
                <a:solidFill>
                  <a:schemeClr val="dk1"/>
                </a:solidFill>
              </a:rPr>
              <a:t>(2020, Lancet)</a:t>
            </a:r>
            <a:endParaRPr sz="1100" i="1">
              <a:solidFill>
                <a:schemeClr val="dk1"/>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2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GB" b="1"/>
              <a:t>Saving lives in an emergency - learning CPR</a:t>
            </a:r>
            <a:endParaRPr b="1"/>
          </a:p>
        </p:txBody>
      </p:sp>
      <p:sp>
        <p:nvSpPr>
          <p:cNvPr id="139" name="Google Shape;139;p23"/>
          <p:cNvSpPr txBox="1">
            <a:spLocks noGrp="1"/>
          </p:cNvSpPr>
          <p:nvPr>
            <p:ph type="body" idx="1"/>
          </p:nvPr>
        </p:nvSpPr>
        <p:spPr>
          <a:xfrm>
            <a:off x="311700" y="1152475"/>
            <a:ext cx="4110900" cy="3416400"/>
          </a:xfrm>
          <a:prstGeom prst="rect">
            <a:avLst/>
          </a:prstGeom>
        </p:spPr>
        <p:txBody>
          <a:bodyPr spcFirstLastPara="1" wrap="square" lIns="91425" tIns="91425" rIns="91425" bIns="91425" anchor="t" anchorCtr="0">
            <a:normAutofit/>
          </a:bodyPr>
          <a:lstStyle/>
          <a:p>
            <a:pPr marL="0" lvl="0" indent="0" algn="just" rtl="0">
              <a:spcBef>
                <a:spcPts val="0"/>
              </a:spcBef>
              <a:spcAft>
                <a:spcPts val="0"/>
              </a:spcAft>
              <a:buClr>
                <a:schemeClr val="dk1"/>
              </a:buClr>
              <a:buSzPts val="1100"/>
              <a:buFont typeface="Arial"/>
              <a:buNone/>
            </a:pPr>
            <a:r>
              <a:rPr lang="en-GB" sz="1900">
                <a:solidFill>
                  <a:schemeClr val="dk1"/>
                </a:solidFill>
              </a:rPr>
              <a:t>Finally, learning CPR is something that everyone can do - and it can save a life in the event of a cardiac arrest</a:t>
            </a:r>
            <a:endParaRPr sz="1900">
              <a:solidFill>
                <a:schemeClr val="dk1"/>
              </a:solidFill>
            </a:endParaRPr>
          </a:p>
          <a:p>
            <a:pPr marL="0" lvl="0" indent="0" algn="just" rtl="0">
              <a:spcBef>
                <a:spcPts val="0"/>
              </a:spcBef>
              <a:spcAft>
                <a:spcPts val="0"/>
              </a:spcAft>
              <a:buClr>
                <a:schemeClr val="dk1"/>
              </a:buClr>
              <a:buSzPts val="1100"/>
              <a:buFont typeface="Arial"/>
              <a:buNone/>
            </a:pPr>
            <a:endParaRPr sz="1900">
              <a:solidFill>
                <a:schemeClr val="dk1"/>
              </a:solidFill>
            </a:endParaRPr>
          </a:p>
          <a:p>
            <a:pPr marL="0" lvl="0" indent="0" algn="just" rtl="0">
              <a:spcBef>
                <a:spcPts val="0"/>
              </a:spcBef>
              <a:spcAft>
                <a:spcPts val="0"/>
              </a:spcAft>
              <a:buClr>
                <a:schemeClr val="dk1"/>
              </a:buClr>
              <a:buSzPts val="1100"/>
              <a:buFont typeface="Arial"/>
              <a:buNone/>
            </a:pPr>
            <a:r>
              <a:rPr lang="en-GB" sz="1900">
                <a:solidFill>
                  <a:schemeClr val="dk1"/>
                </a:solidFill>
              </a:rPr>
              <a:t>Let's get as many children and adults in Kingston trained as we can</a:t>
            </a:r>
            <a:endParaRPr sz="2600"/>
          </a:p>
        </p:txBody>
      </p:sp>
      <p:pic>
        <p:nvPicPr>
          <p:cNvPr id="140" name="Google Shape;140;p23"/>
          <p:cNvPicPr preferRelativeResize="0"/>
          <p:nvPr/>
        </p:nvPicPr>
        <p:blipFill>
          <a:blip r:embed="rId3">
            <a:alphaModFix/>
          </a:blip>
          <a:stretch>
            <a:fillRect/>
          </a:stretch>
        </p:blipFill>
        <p:spPr>
          <a:xfrm>
            <a:off x="5356750" y="1152475"/>
            <a:ext cx="3210101" cy="2384925"/>
          </a:xfrm>
          <a:prstGeom prst="rect">
            <a:avLst/>
          </a:prstGeom>
          <a:noFill/>
          <a:ln>
            <a:noFill/>
          </a:ln>
        </p:spPr>
      </p:pic>
      <p:pic>
        <p:nvPicPr>
          <p:cNvPr id="141" name="Google Shape;141;p23"/>
          <p:cNvPicPr preferRelativeResize="0"/>
          <p:nvPr/>
        </p:nvPicPr>
        <p:blipFill>
          <a:blip r:embed="rId4">
            <a:alphaModFix/>
          </a:blip>
          <a:stretch>
            <a:fillRect/>
          </a:stretch>
        </p:blipFill>
        <p:spPr>
          <a:xfrm>
            <a:off x="4977172" y="3592200"/>
            <a:ext cx="3817879" cy="14963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24"/>
          <p:cNvSpPr txBox="1">
            <a:spLocks noGrp="1"/>
          </p:cNvSpPr>
          <p:nvPr>
            <p:ph type="title"/>
          </p:nvPr>
        </p:nvSpPr>
        <p:spPr>
          <a:xfrm>
            <a:off x="260900" y="184675"/>
            <a:ext cx="8520600" cy="762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891"/>
              <a:buNone/>
            </a:pPr>
            <a:r>
              <a:rPr lang="en-GB" sz="2478" b="1"/>
              <a:t>Working together to make progress and reduce inequalities: report recommendations</a:t>
            </a:r>
            <a:endParaRPr sz="2478" b="1"/>
          </a:p>
        </p:txBody>
      </p:sp>
      <p:sp>
        <p:nvSpPr>
          <p:cNvPr id="147" name="Google Shape;147;p24"/>
          <p:cNvSpPr txBox="1">
            <a:spLocks noGrp="1"/>
          </p:cNvSpPr>
          <p:nvPr>
            <p:ph type="body" idx="1"/>
          </p:nvPr>
        </p:nvSpPr>
        <p:spPr>
          <a:xfrm>
            <a:off x="311700" y="1029975"/>
            <a:ext cx="4840800" cy="3833100"/>
          </a:xfrm>
          <a:prstGeom prst="rect">
            <a:avLst/>
          </a:prstGeom>
        </p:spPr>
        <p:txBody>
          <a:bodyPr spcFirstLastPara="1" wrap="square" lIns="91425" tIns="91425" rIns="91425" bIns="91425" anchor="t" anchorCtr="0">
            <a:noAutofit/>
          </a:bodyPr>
          <a:lstStyle/>
          <a:p>
            <a:pPr marL="0" lvl="0" indent="0" algn="just" rtl="0">
              <a:lnSpc>
                <a:spcPct val="95000"/>
              </a:lnSpc>
              <a:spcBef>
                <a:spcPts val="0"/>
              </a:spcBef>
              <a:spcAft>
                <a:spcPts val="0"/>
              </a:spcAft>
              <a:buClr>
                <a:schemeClr val="dk1"/>
              </a:buClr>
              <a:buSzPts val="1018"/>
              <a:buFont typeface="Arial"/>
              <a:buNone/>
            </a:pPr>
            <a:r>
              <a:rPr lang="en-GB" sz="1600">
                <a:solidFill>
                  <a:schemeClr val="dk1"/>
                </a:solidFill>
              </a:rPr>
              <a:t>Report recommendations include targeted actions on:</a:t>
            </a:r>
            <a:endParaRPr sz="1600">
              <a:solidFill>
                <a:schemeClr val="dk1"/>
              </a:solidFill>
            </a:endParaRPr>
          </a:p>
          <a:p>
            <a:pPr marL="0" lvl="0" indent="0" algn="just" rtl="0">
              <a:lnSpc>
                <a:spcPct val="95000"/>
              </a:lnSpc>
              <a:spcBef>
                <a:spcPts val="0"/>
              </a:spcBef>
              <a:spcAft>
                <a:spcPts val="0"/>
              </a:spcAft>
              <a:buClr>
                <a:schemeClr val="dk1"/>
              </a:buClr>
              <a:buSzPts val="1018"/>
              <a:buFont typeface="Arial"/>
              <a:buNone/>
            </a:pPr>
            <a:endParaRPr sz="1600">
              <a:solidFill>
                <a:schemeClr val="dk1"/>
              </a:solidFill>
            </a:endParaRPr>
          </a:p>
          <a:p>
            <a:pPr marL="457200" lvl="0" indent="-330200" algn="just" rtl="0">
              <a:lnSpc>
                <a:spcPct val="95000"/>
              </a:lnSpc>
              <a:spcBef>
                <a:spcPts val="0"/>
              </a:spcBef>
              <a:spcAft>
                <a:spcPts val="0"/>
              </a:spcAft>
              <a:buClr>
                <a:schemeClr val="dk1"/>
              </a:buClr>
              <a:buSzPts val="1600"/>
              <a:buChar char="●"/>
            </a:pPr>
            <a:r>
              <a:rPr lang="en-GB" sz="1600">
                <a:solidFill>
                  <a:schemeClr val="dk1"/>
                </a:solidFill>
              </a:rPr>
              <a:t>Supporting work to reach London Million Hearts and Minds goals (which focus on ‘detecting and treating ‘the ABCs’)</a:t>
            </a:r>
            <a:endParaRPr sz="1600">
              <a:solidFill>
                <a:schemeClr val="dk1"/>
              </a:solidFill>
            </a:endParaRPr>
          </a:p>
          <a:p>
            <a:pPr marL="457200" lvl="0" indent="-330200" algn="just" rtl="0">
              <a:lnSpc>
                <a:spcPct val="95000"/>
              </a:lnSpc>
              <a:spcBef>
                <a:spcPts val="0"/>
              </a:spcBef>
              <a:spcAft>
                <a:spcPts val="0"/>
              </a:spcAft>
              <a:buClr>
                <a:schemeClr val="dk1"/>
              </a:buClr>
              <a:buSzPts val="1600"/>
              <a:buChar char="●"/>
            </a:pPr>
            <a:r>
              <a:rPr lang="en-GB" sz="1600">
                <a:solidFill>
                  <a:schemeClr val="dk1"/>
                </a:solidFill>
              </a:rPr>
              <a:t>Making Every Contact Count for heart health</a:t>
            </a:r>
            <a:endParaRPr sz="1600">
              <a:solidFill>
                <a:schemeClr val="dk1"/>
              </a:solidFill>
            </a:endParaRPr>
          </a:p>
          <a:p>
            <a:pPr marL="457200" lvl="0" indent="-330200" algn="just" rtl="0">
              <a:lnSpc>
                <a:spcPct val="95000"/>
              </a:lnSpc>
              <a:spcBef>
                <a:spcPts val="0"/>
              </a:spcBef>
              <a:spcAft>
                <a:spcPts val="0"/>
              </a:spcAft>
              <a:buClr>
                <a:schemeClr val="dk1"/>
              </a:buClr>
              <a:buSzPts val="1600"/>
              <a:buChar char="●"/>
            </a:pPr>
            <a:r>
              <a:rPr lang="en-GB" sz="1600">
                <a:solidFill>
                  <a:schemeClr val="dk1"/>
                </a:solidFill>
              </a:rPr>
              <a:t>Physical activity promotion</a:t>
            </a:r>
            <a:endParaRPr sz="1600">
              <a:solidFill>
                <a:schemeClr val="dk1"/>
              </a:solidFill>
            </a:endParaRPr>
          </a:p>
          <a:p>
            <a:pPr marL="457200" lvl="0" indent="-330200" algn="just" rtl="0">
              <a:lnSpc>
                <a:spcPct val="95000"/>
              </a:lnSpc>
              <a:spcBef>
                <a:spcPts val="0"/>
              </a:spcBef>
              <a:spcAft>
                <a:spcPts val="0"/>
              </a:spcAft>
              <a:buClr>
                <a:schemeClr val="dk1"/>
              </a:buClr>
              <a:buSzPts val="1600"/>
              <a:buChar char="●"/>
            </a:pPr>
            <a:r>
              <a:rPr lang="en-GB" sz="1600">
                <a:solidFill>
                  <a:schemeClr val="dk1"/>
                </a:solidFill>
              </a:rPr>
              <a:t>Healthy diet (and associated environmental factors)</a:t>
            </a:r>
            <a:endParaRPr sz="1600">
              <a:solidFill>
                <a:schemeClr val="dk1"/>
              </a:solidFill>
            </a:endParaRPr>
          </a:p>
          <a:p>
            <a:pPr marL="457200" lvl="0" indent="-330200" algn="just" rtl="0">
              <a:lnSpc>
                <a:spcPct val="95000"/>
              </a:lnSpc>
              <a:spcBef>
                <a:spcPts val="0"/>
              </a:spcBef>
              <a:spcAft>
                <a:spcPts val="0"/>
              </a:spcAft>
              <a:buClr>
                <a:schemeClr val="dk1"/>
              </a:buClr>
              <a:buSzPts val="1600"/>
              <a:buChar char="●"/>
            </a:pPr>
            <a:r>
              <a:rPr lang="en-GB" sz="1600">
                <a:solidFill>
                  <a:schemeClr val="dk1"/>
                </a:solidFill>
              </a:rPr>
              <a:t>Smoking</a:t>
            </a:r>
            <a:endParaRPr sz="1600">
              <a:solidFill>
                <a:schemeClr val="dk1"/>
              </a:solidFill>
            </a:endParaRPr>
          </a:p>
          <a:p>
            <a:pPr marL="457200" lvl="0" indent="-330200" algn="just" rtl="0">
              <a:lnSpc>
                <a:spcPct val="95000"/>
              </a:lnSpc>
              <a:spcBef>
                <a:spcPts val="0"/>
              </a:spcBef>
              <a:spcAft>
                <a:spcPts val="0"/>
              </a:spcAft>
              <a:buClr>
                <a:schemeClr val="dk1"/>
              </a:buClr>
              <a:buSzPts val="1600"/>
              <a:buChar char="●"/>
            </a:pPr>
            <a:r>
              <a:rPr lang="en-GB" sz="1600">
                <a:solidFill>
                  <a:schemeClr val="dk1"/>
                </a:solidFill>
              </a:rPr>
              <a:t>Planning</a:t>
            </a:r>
            <a:endParaRPr sz="1600">
              <a:solidFill>
                <a:schemeClr val="dk1"/>
              </a:solidFill>
            </a:endParaRPr>
          </a:p>
          <a:p>
            <a:pPr marL="457200" lvl="0" indent="-330200" algn="just" rtl="0">
              <a:lnSpc>
                <a:spcPct val="95000"/>
              </a:lnSpc>
              <a:spcBef>
                <a:spcPts val="0"/>
              </a:spcBef>
              <a:spcAft>
                <a:spcPts val="0"/>
              </a:spcAft>
              <a:buClr>
                <a:schemeClr val="dk1"/>
              </a:buClr>
              <a:buSzPts val="1600"/>
              <a:buChar char="●"/>
            </a:pPr>
            <a:r>
              <a:rPr lang="en-GB" sz="1600">
                <a:solidFill>
                  <a:schemeClr val="dk1"/>
                </a:solidFill>
              </a:rPr>
              <a:t>NHS Health Checks</a:t>
            </a:r>
            <a:endParaRPr sz="1600">
              <a:solidFill>
                <a:schemeClr val="dk1"/>
              </a:solidFill>
            </a:endParaRPr>
          </a:p>
          <a:p>
            <a:pPr marL="457200" lvl="0" indent="-330200" algn="just" rtl="0">
              <a:lnSpc>
                <a:spcPct val="95000"/>
              </a:lnSpc>
              <a:spcBef>
                <a:spcPts val="0"/>
              </a:spcBef>
              <a:spcAft>
                <a:spcPts val="0"/>
              </a:spcAft>
              <a:buClr>
                <a:schemeClr val="dk1"/>
              </a:buClr>
              <a:buSzPts val="1600"/>
              <a:buChar char="●"/>
            </a:pPr>
            <a:r>
              <a:rPr lang="en-GB" sz="1600">
                <a:solidFill>
                  <a:schemeClr val="dk1"/>
                </a:solidFill>
              </a:rPr>
              <a:t>Climate</a:t>
            </a:r>
            <a:endParaRPr sz="1600">
              <a:solidFill>
                <a:schemeClr val="dk1"/>
              </a:solidFill>
            </a:endParaRPr>
          </a:p>
          <a:p>
            <a:pPr marL="457200" lvl="0" indent="-330200" algn="just" rtl="0">
              <a:lnSpc>
                <a:spcPct val="95000"/>
              </a:lnSpc>
              <a:spcBef>
                <a:spcPts val="0"/>
              </a:spcBef>
              <a:spcAft>
                <a:spcPts val="0"/>
              </a:spcAft>
              <a:buClr>
                <a:schemeClr val="dk1"/>
              </a:buClr>
              <a:buSzPts val="1600"/>
              <a:buChar char="●"/>
            </a:pPr>
            <a:r>
              <a:rPr lang="en-GB" sz="1600">
                <a:solidFill>
                  <a:schemeClr val="dk1"/>
                </a:solidFill>
              </a:rPr>
              <a:t>Alcohol</a:t>
            </a:r>
            <a:endParaRPr sz="1600">
              <a:solidFill>
                <a:schemeClr val="dk1"/>
              </a:solidFill>
            </a:endParaRPr>
          </a:p>
          <a:p>
            <a:pPr marL="457200" lvl="0" indent="-330200" algn="just" rtl="0">
              <a:lnSpc>
                <a:spcPct val="95000"/>
              </a:lnSpc>
              <a:spcBef>
                <a:spcPts val="0"/>
              </a:spcBef>
              <a:spcAft>
                <a:spcPts val="0"/>
              </a:spcAft>
              <a:buClr>
                <a:schemeClr val="dk1"/>
              </a:buClr>
              <a:buSzPts val="1600"/>
              <a:buChar char="●"/>
            </a:pPr>
            <a:r>
              <a:rPr lang="en-GB" sz="1600">
                <a:solidFill>
                  <a:schemeClr val="dk1"/>
                </a:solidFill>
              </a:rPr>
              <a:t>Encouraging CPR training</a:t>
            </a:r>
            <a:endParaRPr sz="1600">
              <a:solidFill>
                <a:schemeClr val="dk1"/>
              </a:solidFill>
            </a:endParaRPr>
          </a:p>
        </p:txBody>
      </p:sp>
      <p:pic>
        <p:nvPicPr>
          <p:cNvPr id="148" name="Google Shape;148;p24"/>
          <p:cNvPicPr preferRelativeResize="0"/>
          <p:nvPr/>
        </p:nvPicPr>
        <p:blipFill>
          <a:blip r:embed="rId3">
            <a:alphaModFix/>
          </a:blip>
          <a:stretch>
            <a:fillRect/>
          </a:stretch>
        </p:blipFill>
        <p:spPr>
          <a:xfrm>
            <a:off x="5793475" y="1094288"/>
            <a:ext cx="2899475" cy="1613925"/>
          </a:xfrm>
          <a:prstGeom prst="rect">
            <a:avLst/>
          </a:prstGeom>
          <a:noFill/>
          <a:ln w="19050" cap="flat" cmpd="sng">
            <a:solidFill>
              <a:srgbClr val="93C47D"/>
            </a:solidFill>
            <a:prstDash val="solid"/>
            <a:round/>
            <a:headEnd type="none" w="sm" len="sm"/>
            <a:tailEnd type="none" w="sm" len="sm"/>
          </a:ln>
        </p:spPr>
      </p:pic>
      <p:pic>
        <p:nvPicPr>
          <p:cNvPr id="149" name="Google Shape;149;p24"/>
          <p:cNvPicPr preferRelativeResize="0"/>
          <p:nvPr/>
        </p:nvPicPr>
        <p:blipFill>
          <a:blip r:embed="rId4">
            <a:alphaModFix/>
          </a:blip>
          <a:stretch>
            <a:fillRect/>
          </a:stretch>
        </p:blipFill>
        <p:spPr>
          <a:xfrm>
            <a:off x="5255125" y="3029150"/>
            <a:ext cx="3686700" cy="2054306"/>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2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GB" b="1"/>
              <a:t>Get the full report here</a:t>
            </a:r>
            <a:endParaRPr b="1"/>
          </a:p>
        </p:txBody>
      </p:sp>
      <p:sp>
        <p:nvSpPr>
          <p:cNvPr id="155" name="Google Shape;155;p25"/>
          <p:cNvSpPr txBox="1">
            <a:spLocks noGrp="1"/>
          </p:cNvSpPr>
          <p:nvPr>
            <p:ph type="body" idx="1"/>
          </p:nvPr>
        </p:nvSpPr>
        <p:spPr>
          <a:xfrm>
            <a:off x="2527050" y="4009825"/>
            <a:ext cx="4089900" cy="636000"/>
          </a:xfrm>
          <a:prstGeom prst="rect">
            <a:avLst/>
          </a:prstGeom>
        </p:spPr>
        <p:txBody>
          <a:bodyPr spcFirstLastPara="1" wrap="square" lIns="91425" tIns="91425" rIns="91425" bIns="91425" anchor="t" anchorCtr="0">
            <a:normAutofit fontScale="92500"/>
          </a:bodyPr>
          <a:lstStyle/>
          <a:p>
            <a:pPr marL="0" lvl="0" indent="0" algn="l" rtl="0">
              <a:spcBef>
                <a:spcPts val="0"/>
              </a:spcBef>
              <a:spcAft>
                <a:spcPts val="1200"/>
              </a:spcAft>
              <a:buNone/>
            </a:pPr>
            <a:r>
              <a:rPr lang="en-GB"/>
              <a:t>https://data.kingston.gov.uk/phreport-2/</a:t>
            </a:r>
            <a:endParaRPr/>
          </a:p>
        </p:txBody>
      </p:sp>
      <p:pic>
        <p:nvPicPr>
          <p:cNvPr id="156" name="Google Shape;156;p25" title="qr-code.png"/>
          <p:cNvPicPr preferRelativeResize="0"/>
          <p:nvPr/>
        </p:nvPicPr>
        <p:blipFill>
          <a:blip r:embed="rId3">
            <a:alphaModFix/>
          </a:blip>
          <a:stretch>
            <a:fillRect/>
          </a:stretch>
        </p:blipFill>
        <p:spPr>
          <a:xfrm>
            <a:off x="3448825" y="1273625"/>
            <a:ext cx="2246351" cy="224635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Google Shape;60;p1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GB" sz="2520" b="1"/>
              <a:t>Healthy Hearts in Kingston - progress but more to do</a:t>
            </a:r>
            <a:endParaRPr sz="2520" b="1"/>
          </a:p>
        </p:txBody>
      </p:sp>
      <p:pic>
        <p:nvPicPr>
          <p:cNvPr id="61" name="Google Shape;61;p14"/>
          <p:cNvPicPr preferRelativeResize="0"/>
          <p:nvPr/>
        </p:nvPicPr>
        <p:blipFill>
          <a:blip r:embed="rId3">
            <a:alphaModFix/>
          </a:blip>
          <a:stretch>
            <a:fillRect/>
          </a:stretch>
        </p:blipFill>
        <p:spPr>
          <a:xfrm>
            <a:off x="171600" y="1601525"/>
            <a:ext cx="4400410" cy="2632150"/>
          </a:xfrm>
          <a:prstGeom prst="rect">
            <a:avLst/>
          </a:prstGeom>
          <a:noFill/>
          <a:ln w="19050" cap="flat" cmpd="sng">
            <a:solidFill>
              <a:srgbClr val="1155CC"/>
            </a:solidFill>
            <a:prstDash val="solid"/>
            <a:round/>
            <a:headEnd type="none" w="sm" len="sm"/>
            <a:tailEnd type="none" w="sm" len="sm"/>
          </a:ln>
        </p:spPr>
      </p:pic>
      <p:pic>
        <p:nvPicPr>
          <p:cNvPr id="62" name="Google Shape;62;p14"/>
          <p:cNvPicPr preferRelativeResize="0"/>
          <p:nvPr/>
        </p:nvPicPr>
        <p:blipFill>
          <a:blip r:embed="rId4">
            <a:alphaModFix/>
          </a:blip>
          <a:stretch>
            <a:fillRect/>
          </a:stretch>
        </p:blipFill>
        <p:spPr>
          <a:xfrm>
            <a:off x="4771000" y="1601525"/>
            <a:ext cx="4270375" cy="2632150"/>
          </a:xfrm>
          <a:prstGeom prst="rect">
            <a:avLst/>
          </a:prstGeom>
          <a:noFill/>
          <a:ln w="19050" cap="flat" cmpd="sng">
            <a:solidFill>
              <a:srgbClr val="3C78D8"/>
            </a:solidFill>
            <a:prstDash val="solid"/>
            <a:round/>
            <a:headEnd type="none" w="sm" len="sm"/>
            <a:tailEnd type="none" w="sm" len="sm"/>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Google Shape;67;p15"/>
          <p:cNvSpPr txBox="1">
            <a:spLocks noGrp="1"/>
          </p:cNvSpPr>
          <p:nvPr>
            <p:ph type="title"/>
          </p:nvPr>
        </p:nvSpPr>
        <p:spPr>
          <a:xfrm>
            <a:off x="45025" y="189325"/>
            <a:ext cx="5679900" cy="8826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b="1"/>
              <a:t>Heart health is an equalities issue</a:t>
            </a:r>
            <a:endParaRPr b="1"/>
          </a:p>
        </p:txBody>
      </p:sp>
      <p:sp>
        <p:nvSpPr>
          <p:cNvPr id="68" name="Google Shape;68;p15"/>
          <p:cNvSpPr txBox="1">
            <a:spLocks noGrp="1"/>
          </p:cNvSpPr>
          <p:nvPr>
            <p:ph type="body" idx="1"/>
          </p:nvPr>
        </p:nvSpPr>
        <p:spPr>
          <a:xfrm>
            <a:off x="273625" y="899975"/>
            <a:ext cx="4135500" cy="3661200"/>
          </a:xfrm>
          <a:prstGeom prst="rect">
            <a:avLst/>
          </a:prstGeom>
        </p:spPr>
        <p:txBody>
          <a:bodyPr spcFirstLastPara="1" wrap="square" lIns="91425" tIns="91425" rIns="91425" bIns="91425" anchor="t" anchorCtr="0">
            <a:normAutofit/>
          </a:bodyPr>
          <a:lstStyle/>
          <a:p>
            <a:pPr marL="457200" lvl="0" indent="-317500" algn="just" rtl="0">
              <a:lnSpc>
                <a:spcPct val="100000"/>
              </a:lnSpc>
              <a:spcBef>
                <a:spcPts val="0"/>
              </a:spcBef>
              <a:spcAft>
                <a:spcPts val="0"/>
              </a:spcAft>
              <a:buClr>
                <a:schemeClr val="dk1"/>
              </a:buClr>
              <a:buSzPts val="1400"/>
              <a:buChar char="●"/>
            </a:pPr>
            <a:r>
              <a:rPr lang="en-GB" sz="1400">
                <a:solidFill>
                  <a:schemeClr val="dk1"/>
                </a:solidFill>
              </a:rPr>
              <a:t>Improving heart health which results in fewer early heart health deaths will reduce health inequalities overall in Kingston </a:t>
            </a:r>
            <a:endParaRPr sz="1400">
              <a:solidFill>
                <a:schemeClr val="dk1"/>
              </a:solidFill>
            </a:endParaRPr>
          </a:p>
          <a:p>
            <a:pPr marL="457200" lvl="0" indent="-317500" algn="just" rtl="0">
              <a:lnSpc>
                <a:spcPct val="100000"/>
              </a:lnSpc>
              <a:spcBef>
                <a:spcPts val="1000"/>
              </a:spcBef>
              <a:spcAft>
                <a:spcPts val="0"/>
              </a:spcAft>
              <a:buClr>
                <a:schemeClr val="dk1"/>
              </a:buClr>
              <a:buSzPts val="1400"/>
              <a:buChar char="●"/>
            </a:pPr>
            <a:r>
              <a:rPr lang="en-GB" sz="1400">
                <a:solidFill>
                  <a:schemeClr val="dk1"/>
                </a:solidFill>
              </a:rPr>
              <a:t>This is because the rate of heart health problems in our most deprived areas is higher than in the least deprived</a:t>
            </a:r>
            <a:endParaRPr sz="1400">
              <a:solidFill>
                <a:schemeClr val="dk1"/>
              </a:solidFill>
            </a:endParaRPr>
          </a:p>
          <a:p>
            <a:pPr marL="457200" lvl="0" indent="-317500" algn="just" rtl="0">
              <a:lnSpc>
                <a:spcPct val="100000"/>
              </a:lnSpc>
              <a:spcBef>
                <a:spcPts val="1000"/>
              </a:spcBef>
              <a:spcAft>
                <a:spcPts val="0"/>
              </a:spcAft>
              <a:buClr>
                <a:schemeClr val="dk1"/>
              </a:buClr>
              <a:buSzPts val="1400"/>
              <a:buChar char="●"/>
            </a:pPr>
            <a:r>
              <a:rPr lang="en-GB" sz="1400">
                <a:solidFill>
                  <a:schemeClr val="dk1"/>
                </a:solidFill>
              </a:rPr>
              <a:t>Early heart health-related deaths are the main cause of the 5 year life expectancy gap between men in the most and least deprived parts of the borough - and the second main cause for women</a:t>
            </a:r>
            <a:endParaRPr sz="1400">
              <a:solidFill>
                <a:schemeClr val="dk1"/>
              </a:solidFill>
            </a:endParaRPr>
          </a:p>
          <a:p>
            <a:pPr marL="457200" lvl="0" indent="-317500" algn="just" rtl="0">
              <a:lnSpc>
                <a:spcPct val="100000"/>
              </a:lnSpc>
              <a:spcBef>
                <a:spcPts val="1000"/>
              </a:spcBef>
              <a:spcAft>
                <a:spcPts val="1000"/>
              </a:spcAft>
              <a:buClr>
                <a:schemeClr val="dk1"/>
              </a:buClr>
              <a:buSzPts val="1400"/>
              <a:buChar char="●"/>
            </a:pPr>
            <a:r>
              <a:rPr lang="en-GB" sz="1400">
                <a:solidFill>
                  <a:schemeClr val="dk1"/>
                </a:solidFill>
              </a:rPr>
              <a:t>Some risks for heart health are also higher in some groups than others. </a:t>
            </a:r>
            <a:endParaRPr sz="2100"/>
          </a:p>
        </p:txBody>
      </p:sp>
      <p:pic>
        <p:nvPicPr>
          <p:cNvPr id="69" name="Google Shape;69;p15"/>
          <p:cNvPicPr preferRelativeResize="0"/>
          <p:nvPr/>
        </p:nvPicPr>
        <p:blipFill>
          <a:blip r:embed="rId3">
            <a:alphaModFix/>
          </a:blip>
          <a:stretch>
            <a:fillRect/>
          </a:stretch>
        </p:blipFill>
        <p:spPr>
          <a:xfrm>
            <a:off x="5279025" y="446700"/>
            <a:ext cx="3864976" cy="4077349"/>
          </a:xfrm>
          <a:prstGeom prst="rect">
            <a:avLst/>
          </a:prstGeom>
          <a:noFill/>
          <a:ln>
            <a:noFill/>
          </a:ln>
        </p:spPr>
      </p:pic>
      <p:sp>
        <p:nvSpPr>
          <p:cNvPr id="70" name="Google Shape;70;p15"/>
          <p:cNvSpPr txBox="1"/>
          <p:nvPr/>
        </p:nvSpPr>
        <p:spPr>
          <a:xfrm>
            <a:off x="3662950" y="4524050"/>
            <a:ext cx="5382900" cy="373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900" b="1">
                <a:solidFill>
                  <a:srgbClr val="333333"/>
                </a:solidFill>
                <a:highlight>
                  <a:srgbClr val="FFFFFF"/>
                </a:highlight>
              </a:rPr>
              <a:t>Breakdown of the life expectancy gap between the most and least deprived quintiles of Kingston upon Thames by cause of death, 2020 to 2021</a:t>
            </a:r>
            <a:endParaRPr sz="1500">
              <a:solidFill>
                <a:schemeClr val="dk2"/>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5" name="Google Shape;75;p16"/>
          <p:cNvSpPr txBox="1">
            <a:spLocks noGrp="1"/>
          </p:cNvSpPr>
          <p:nvPr>
            <p:ph type="title"/>
          </p:nvPr>
        </p:nvSpPr>
        <p:spPr>
          <a:xfrm>
            <a:off x="123075" y="1492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b="1"/>
              <a:t>Heart health is an equalities issue</a:t>
            </a:r>
            <a:endParaRPr b="1"/>
          </a:p>
        </p:txBody>
      </p:sp>
      <p:pic>
        <p:nvPicPr>
          <p:cNvPr id="76" name="Google Shape;76;p16" title="Chart"/>
          <p:cNvPicPr preferRelativeResize="0"/>
          <p:nvPr/>
        </p:nvPicPr>
        <p:blipFill>
          <a:blip r:embed="rId3">
            <a:alphaModFix/>
          </a:blip>
          <a:stretch>
            <a:fillRect/>
          </a:stretch>
        </p:blipFill>
        <p:spPr>
          <a:xfrm>
            <a:off x="4284300" y="884575"/>
            <a:ext cx="4587975" cy="2837925"/>
          </a:xfrm>
          <a:prstGeom prst="rect">
            <a:avLst/>
          </a:prstGeom>
          <a:noFill/>
          <a:ln w="50800" cap="flat" cmpd="sng">
            <a:solidFill>
              <a:srgbClr val="111478"/>
            </a:solidFill>
            <a:prstDash val="solid"/>
            <a:miter lim="8000"/>
            <a:headEnd type="none" w="sm" len="sm"/>
            <a:tailEnd type="none" w="sm" len="sm"/>
          </a:ln>
        </p:spPr>
      </p:pic>
      <p:sp>
        <p:nvSpPr>
          <p:cNvPr id="77" name="Google Shape;77;p16"/>
          <p:cNvSpPr txBox="1"/>
          <p:nvPr/>
        </p:nvSpPr>
        <p:spPr>
          <a:xfrm>
            <a:off x="6621025" y="1080200"/>
            <a:ext cx="41400" cy="74700"/>
          </a:xfrm>
          <a:prstGeom prst="rect">
            <a:avLst/>
          </a:prstGeom>
          <a:solidFill>
            <a:schemeClr val="lt1"/>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2"/>
              </a:solidFill>
            </a:endParaRPr>
          </a:p>
        </p:txBody>
      </p:sp>
      <p:pic>
        <p:nvPicPr>
          <p:cNvPr id="78" name="Google Shape;78;p16"/>
          <p:cNvPicPr preferRelativeResize="0"/>
          <p:nvPr/>
        </p:nvPicPr>
        <p:blipFill>
          <a:blip r:embed="rId4">
            <a:alphaModFix/>
          </a:blip>
          <a:stretch>
            <a:fillRect/>
          </a:stretch>
        </p:blipFill>
        <p:spPr>
          <a:xfrm>
            <a:off x="261400" y="896075"/>
            <a:ext cx="3434624" cy="3814599"/>
          </a:xfrm>
          <a:prstGeom prst="rect">
            <a:avLst/>
          </a:prstGeom>
          <a:noFill/>
          <a:ln w="38100" cap="flat" cmpd="sng">
            <a:solidFill>
              <a:srgbClr val="111478"/>
            </a:solidFill>
            <a:prstDash val="solid"/>
            <a:round/>
            <a:headEnd type="none" w="sm" len="sm"/>
            <a:tailEnd type="none" w="sm" len="sm"/>
          </a:ln>
        </p:spPr>
      </p:pic>
      <p:sp>
        <p:nvSpPr>
          <p:cNvPr id="79" name="Google Shape;79;p16"/>
          <p:cNvSpPr txBox="1"/>
          <p:nvPr/>
        </p:nvSpPr>
        <p:spPr>
          <a:xfrm>
            <a:off x="4216300" y="3852225"/>
            <a:ext cx="4724100" cy="490500"/>
          </a:xfrm>
          <a:prstGeom prst="rect">
            <a:avLst/>
          </a:prstGeom>
          <a:noFill/>
          <a:ln w="9525" cap="flat" cmpd="sng">
            <a:solidFill>
              <a:srgbClr val="741B47"/>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GB" sz="1050">
                <a:solidFill>
                  <a:srgbClr val="444746"/>
                </a:solidFill>
                <a:highlight>
                  <a:srgbClr val="FFFFFF"/>
                </a:highlight>
              </a:rPr>
              <a:t>People living in the most deprived parts of the borough are more than twice as likely to die prematurely from CVD as those in the least deprived areas</a:t>
            </a:r>
            <a:endParaRPr sz="1800">
              <a:solidFill>
                <a:schemeClr val="dk2"/>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7"/>
          <p:cNvSpPr txBox="1">
            <a:spLocks noGrp="1"/>
          </p:cNvSpPr>
          <p:nvPr>
            <p:ph type="title"/>
          </p:nvPr>
        </p:nvSpPr>
        <p:spPr>
          <a:xfrm>
            <a:off x="311700" y="274775"/>
            <a:ext cx="68568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b="1"/>
              <a:t>Keeping hearts healthy: four key actions</a:t>
            </a:r>
            <a:endParaRPr b="1"/>
          </a:p>
        </p:txBody>
      </p:sp>
      <p:sp>
        <p:nvSpPr>
          <p:cNvPr id="85" name="Google Shape;85;p17"/>
          <p:cNvSpPr txBox="1">
            <a:spLocks noGrp="1"/>
          </p:cNvSpPr>
          <p:nvPr>
            <p:ph type="body" idx="1"/>
          </p:nvPr>
        </p:nvSpPr>
        <p:spPr>
          <a:xfrm>
            <a:off x="311700" y="980650"/>
            <a:ext cx="6533400" cy="3588300"/>
          </a:xfrm>
          <a:prstGeom prst="rect">
            <a:avLst/>
          </a:prstGeom>
        </p:spPr>
        <p:txBody>
          <a:bodyPr spcFirstLastPara="1" wrap="square" lIns="91425" tIns="91425" rIns="91425" bIns="91425" anchor="t" anchorCtr="0">
            <a:normAutofit/>
          </a:bodyPr>
          <a:lstStyle/>
          <a:p>
            <a:pPr marL="457200" lvl="0" indent="-419100" algn="l" rtl="0">
              <a:lnSpc>
                <a:spcPct val="100000"/>
              </a:lnSpc>
              <a:spcBef>
                <a:spcPts val="0"/>
              </a:spcBef>
              <a:spcAft>
                <a:spcPts val="0"/>
              </a:spcAft>
              <a:buClr>
                <a:srgbClr val="1155CC"/>
              </a:buClr>
              <a:buSzPts val="3000"/>
              <a:buAutoNum type="arabicPeriod"/>
            </a:pPr>
            <a:r>
              <a:rPr lang="en-GB" sz="3000">
                <a:solidFill>
                  <a:srgbClr val="1155CC"/>
                </a:solidFill>
              </a:rPr>
              <a:t>not smoking, </a:t>
            </a:r>
            <a:endParaRPr sz="3000">
              <a:solidFill>
                <a:srgbClr val="1155CC"/>
              </a:solidFill>
            </a:endParaRPr>
          </a:p>
          <a:p>
            <a:pPr marL="457200" lvl="0" indent="-419100" algn="l" rtl="0">
              <a:lnSpc>
                <a:spcPct val="100000"/>
              </a:lnSpc>
              <a:spcBef>
                <a:spcPts val="1000"/>
              </a:spcBef>
              <a:spcAft>
                <a:spcPts val="0"/>
              </a:spcAft>
              <a:buClr>
                <a:srgbClr val="1155CC"/>
              </a:buClr>
              <a:buSzPts val="3000"/>
              <a:buAutoNum type="arabicPeriod"/>
            </a:pPr>
            <a:r>
              <a:rPr lang="en-GB" sz="3000">
                <a:solidFill>
                  <a:srgbClr val="1155CC"/>
                </a:solidFill>
              </a:rPr>
              <a:t>having a healthy diet </a:t>
            </a:r>
            <a:endParaRPr sz="3000">
              <a:solidFill>
                <a:srgbClr val="1155CC"/>
              </a:solidFill>
            </a:endParaRPr>
          </a:p>
          <a:p>
            <a:pPr marL="457200" lvl="0" indent="-419100" algn="l" rtl="0">
              <a:lnSpc>
                <a:spcPct val="100000"/>
              </a:lnSpc>
              <a:spcBef>
                <a:spcPts val="1000"/>
              </a:spcBef>
              <a:spcAft>
                <a:spcPts val="0"/>
              </a:spcAft>
              <a:buClr>
                <a:srgbClr val="1155CC"/>
              </a:buClr>
              <a:buSzPts val="3000"/>
              <a:buAutoNum type="arabicPeriod"/>
            </a:pPr>
            <a:r>
              <a:rPr lang="en-GB" sz="3000">
                <a:solidFill>
                  <a:srgbClr val="1155CC"/>
                </a:solidFill>
              </a:rPr>
              <a:t>avoiding excess alcohol consumption</a:t>
            </a:r>
            <a:endParaRPr sz="3000">
              <a:solidFill>
                <a:srgbClr val="1155CC"/>
              </a:solidFill>
            </a:endParaRPr>
          </a:p>
          <a:p>
            <a:pPr marL="457200" lvl="0" indent="-419100" algn="l" rtl="0">
              <a:lnSpc>
                <a:spcPct val="100000"/>
              </a:lnSpc>
              <a:spcBef>
                <a:spcPts val="1000"/>
              </a:spcBef>
              <a:spcAft>
                <a:spcPts val="1000"/>
              </a:spcAft>
              <a:buClr>
                <a:srgbClr val="1155CC"/>
              </a:buClr>
              <a:buSzPts val="3000"/>
              <a:buAutoNum type="arabicPeriod"/>
            </a:pPr>
            <a:r>
              <a:rPr lang="en-GB" sz="3000">
                <a:solidFill>
                  <a:srgbClr val="1155CC"/>
                </a:solidFill>
              </a:rPr>
              <a:t>taking enough physical activity</a:t>
            </a:r>
            <a:endParaRPr sz="3100">
              <a:solidFill>
                <a:srgbClr val="1155CC"/>
              </a:solidFill>
            </a:endParaRPr>
          </a:p>
        </p:txBody>
      </p:sp>
      <p:pic>
        <p:nvPicPr>
          <p:cNvPr id="86" name="Google Shape;86;p17"/>
          <p:cNvPicPr preferRelativeResize="0"/>
          <p:nvPr/>
        </p:nvPicPr>
        <p:blipFill>
          <a:blip r:embed="rId3">
            <a:alphaModFix/>
          </a:blip>
          <a:stretch>
            <a:fillRect/>
          </a:stretch>
        </p:blipFill>
        <p:spPr>
          <a:xfrm>
            <a:off x="7262525" y="274775"/>
            <a:ext cx="1671000" cy="22969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8"/>
          <p:cNvSpPr txBox="1">
            <a:spLocks noGrp="1"/>
          </p:cNvSpPr>
          <p:nvPr>
            <p:ph type="title"/>
          </p:nvPr>
        </p:nvSpPr>
        <p:spPr>
          <a:xfrm>
            <a:off x="71175" y="0"/>
            <a:ext cx="8026500" cy="8229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SzPts val="990"/>
              <a:buNone/>
            </a:pPr>
            <a:r>
              <a:rPr lang="en-GB" sz="2220" b="1"/>
              <a:t>How are we doing on the four key actions?</a:t>
            </a:r>
            <a:endParaRPr sz="2220" b="1"/>
          </a:p>
          <a:p>
            <a:pPr marL="0" lvl="0" indent="0" algn="l" rtl="0">
              <a:spcBef>
                <a:spcPts val="0"/>
              </a:spcBef>
              <a:spcAft>
                <a:spcPts val="0"/>
              </a:spcAft>
              <a:buSzPts val="990"/>
              <a:buNone/>
            </a:pPr>
            <a:r>
              <a:rPr lang="en-GB" sz="1920" b="1">
                <a:solidFill>
                  <a:srgbClr val="1155CC"/>
                </a:solidFill>
              </a:rPr>
              <a:t>Smoking in Kingston - contributing to health inequalities</a:t>
            </a:r>
            <a:endParaRPr sz="1920" b="1">
              <a:solidFill>
                <a:srgbClr val="1155CC"/>
              </a:solidFill>
            </a:endParaRPr>
          </a:p>
        </p:txBody>
      </p:sp>
      <p:pic>
        <p:nvPicPr>
          <p:cNvPr id="92" name="Google Shape;92;p18" title="Chart"/>
          <p:cNvPicPr preferRelativeResize="0"/>
          <p:nvPr/>
        </p:nvPicPr>
        <p:blipFill>
          <a:blip r:embed="rId3">
            <a:alphaModFix/>
          </a:blip>
          <a:stretch>
            <a:fillRect/>
          </a:stretch>
        </p:blipFill>
        <p:spPr>
          <a:xfrm>
            <a:off x="204250" y="960500"/>
            <a:ext cx="6494025" cy="4016925"/>
          </a:xfrm>
          <a:prstGeom prst="rect">
            <a:avLst/>
          </a:prstGeom>
          <a:noFill/>
          <a:ln w="12700" cap="flat" cmpd="sng">
            <a:solidFill>
              <a:srgbClr val="000000"/>
            </a:solidFill>
            <a:prstDash val="solid"/>
            <a:miter lim="8000"/>
            <a:headEnd type="none" w="sm" len="sm"/>
            <a:tailEnd type="none" w="sm" len="sm"/>
          </a:ln>
        </p:spPr>
      </p:pic>
      <p:pic>
        <p:nvPicPr>
          <p:cNvPr id="93" name="Google Shape;93;p18"/>
          <p:cNvPicPr preferRelativeResize="0"/>
          <p:nvPr/>
        </p:nvPicPr>
        <p:blipFill>
          <a:blip r:embed="rId4">
            <a:alphaModFix/>
          </a:blip>
          <a:stretch>
            <a:fillRect/>
          </a:stretch>
        </p:blipFill>
        <p:spPr>
          <a:xfrm>
            <a:off x="8265650" y="69150"/>
            <a:ext cx="675675" cy="1073425"/>
          </a:xfrm>
          <a:prstGeom prst="rect">
            <a:avLst/>
          </a:prstGeom>
          <a:noFill/>
          <a:ln>
            <a:noFill/>
          </a:ln>
        </p:spPr>
      </p:pic>
      <p:sp>
        <p:nvSpPr>
          <p:cNvPr id="94" name="Google Shape;94;p18"/>
          <p:cNvSpPr txBox="1"/>
          <p:nvPr/>
        </p:nvSpPr>
        <p:spPr>
          <a:xfrm>
            <a:off x="6822425" y="1248775"/>
            <a:ext cx="2118900" cy="16755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GB" sz="1600">
                <a:solidFill>
                  <a:schemeClr val="dk2"/>
                </a:solidFill>
              </a:rPr>
              <a:t>Around 1 in 4 people in ‘routine and manual’ occupations and those with a long term mental health condition, smoke</a:t>
            </a:r>
            <a:endParaRPr sz="1600">
              <a:solidFill>
                <a:schemeClr val="dk2"/>
              </a:solidFill>
            </a:endParaRPr>
          </a:p>
        </p:txBody>
      </p:sp>
      <p:pic>
        <p:nvPicPr>
          <p:cNvPr id="95" name="Google Shape;95;p18"/>
          <p:cNvPicPr preferRelativeResize="0"/>
          <p:nvPr/>
        </p:nvPicPr>
        <p:blipFill>
          <a:blip r:embed="rId5">
            <a:alphaModFix/>
          </a:blip>
          <a:stretch>
            <a:fillRect/>
          </a:stretch>
        </p:blipFill>
        <p:spPr>
          <a:xfrm>
            <a:off x="7317476" y="3030475"/>
            <a:ext cx="1264050" cy="191540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Google Shape;100;p19"/>
          <p:cNvSpPr txBox="1">
            <a:spLocks noGrp="1"/>
          </p:cNvSpPr>
          <p:nvPr>
            <p:ph type="title"/>
          </p:nvPr>
        </p:nvSpPr>
        <p:spPr>
          <a:xfrm>
            <a:off x="360950" y="198775"/>
            <a:ext cx="6259200" cy="1042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3100" b="1"/>
              <a:t>And a fifth key action: </a:t>
            </a:r>
            <a:endParaRPr sz="3100" b="1"/>
          </a:p>
          <a:p>
            <a:pPr marL="0" lvl="0" indent="0" algn="l" rtl="0">
              <a:spcBef>
                <a:spcPts val="0"/>
              </a:spcBef>
              <a:spcAft>
                <a:spcPts val="0"/>
              </a:spcAft>
              <a:buNone/>
            </a:pPr>
            <a:r>
              <a:rPr lang="en-GB" sz="3100" b="1"/>
              <a:t>‘Knowing our ABCs’ </a:t>
            </a:r>
            <a:endParaRPr sz="3100" b="1"/>
          </a:p>
        </p:txBody>
      </p:sp>
      <p:sp>
        <p:nvSpPr>
          <p:cNvPr id="101" name="Google Shape;101;p19"/>
          <p:cNvSpPr txBox="1">
            <a:spLocks noGrp="1"/>
          </p:cNvSpPr>
          <p:nvPr>
            <p:ph type="body" idx="1"/>
          </p:nvPr>
        </p:nvSpPr>
        <p:spPr>
          <a:xfrm>
            <a:off x="410050" y="1482825"/>
            <a:ext cx="5654700" cy="3058200"/>
          </a:xfrm>
          <a:prstGeom prst="rect">
            <a:avLst/>
          </a:prstGeom>
        </p:spPr>
        <p:txBody>
          <a:bodyPr spcFirstLastPara="1" wrap="square" lIns="91425" tIns="91425" rIns="91425" bIns="91425" anchor="t" anchorCtr="0">
            <a:normAutofit/>
          </a:bodyPr>
          <a:lstStyle/>
          <a:p>
            <a:pPr marL="0" lvl="0" indent="0" algn="l" rtl="0">
              <a:lnSpc>
                <a:spcPct val="100000"/>
              </a:lnSpc>
              <a:spcBef>
                <a:spcPts val="0"/>
              </a:spcBef>
              <a:spcAft>
                <a:spcPts val="0"/>
              </a:spcAft>
              <a:buClr>
                <a:schemeClr val="dk1"/>
              </a:buClr>
              <a:buSzPts val="1100"/>
              <a:buFont typeface="Arial"/>
              <a:buNone/>
            </a:pPr>
            <a:r>
              <a:rPr lang="en-GB" sz="2300">
                <a:solidFill>
                  <a:schemeClr val="dk1"/>
                </a:solidFill>
              </a:rPr>
              <a:t>Detecting (and treating) heart health risks</a:t>
            </a:r>
            <a:endParaRPr sz="2400" b="1">
              <a:solidFill>
                <a:schemeClr val="dk1"/>
              </a:solidFill>
            </a:endParaRPr>
          </a:p>
          <a:p>
            <a:pPr marL="0" lvl="0" indent="0" algn="just" rtl="0">
              <a:spcBef>
                <a:spcPts val="0"/>
              </a:spcBef>
              <a:spcAft>
                <a:spcPts val="0"/>
              </a:spcAft>
              <a:buClr>
                <a:schemeClr val="dk1"/>
              </a:buClr>
              <a:buSzPts val="1100"/>
              <a:buFont typeface="Arial"/>
              <a:buNone/>
            </a:pPr>
            <a:endParaRPr sz="2900" b="1">
              <a:solidFill>
                <a:schemeClr val="dk1"/>
              </a:solidFill>
            </a:endParaRPr>
          </a:p>
          <a:p>
            <a:pPr marL="0" lvl="0" indent="0" algn="just" rtl="0">
              <a:spcBef>
                <a:spcPts val="0"/>
              </a:spcBef>
              <a:spcAft>
                <a:spcPts val="0"/>
              </a:spcAft>
              <a:buClr>
                <a:schemeClr val="dk1"/>
              </a:buClr>
              <a:buSzPts val="1100"/>
              <a:buFont typeface="Arial"/>
              <a:buNone/>
            </a:pPr>
            <a:r>
              <a:rPr lang="en-GB" sz="3500" b="1">
                <a:solidFill>
                  <a:schemeClr val="dk1"/>
                </a:solidFill>
              </a:rPr>
              <a:t>A</a:t>
            </a:r>
            <a:r>
              <a:rPr lang="en-GB" sz="2900">
                <a:solidFill>
                  <a:schemeClr val="dk1"/>
                </a:solidFill>
              </a:rPr>
              <a:t>trial Fibrillation</a:t>
            </a:r>
            <a:endParaRPr sz="2900">
              <a:solidFill>
                <a:schemeClr val="dk1"/>
              </a:solidFill>
            </a:endParaRPr>
          </a:p>
          <a:p>
            <a:pPr marL="0" lvl="0" indent="0" algn="just" rtl="0">
              <a:spcBef>
                <a:spcPts val="0"/>
              </a:spcBef>
              <a:spcAft>
                <a:spcPts val="0"/>
              </a:spcAft>
              <a:buClr>
                <a:schemeClr val="dk1"/>
              </a:buClr>
              <a:buSzPts val="1100"/>
              <a:buFont typeface="Arial"/>
              <a:buNone/>
            </a:pPr>
            <a:r>
              <a:rPr lang="en-GB" sz="3500" b="1">
                <a:solidFill>
                  <a:schemeClr val="dk1"/>
                </a:solidFill>
              </a:rPr>
              <a:t>B</a:t>
            </a:r>
            <a:r>
              <a:rPr lang="en-GB" sz="2900">
                <a:solidFill>
                  <a:schemeClr val="dk1"/>
                </a:solidFill>
              </a:rPr>
              <a:t>lood Pressure</a:t>
            </a:r>
            <a:endParaRPr sz="2900">
              <a:solidFill>
                <a:schemeClr val="dk1"/>
              </a:solidFill>
            </a:endParaRPr>
          </a:p>
          <a:p>
            <a:pPr marL="0" lvl="0" indent="0" algn="just" rtl="0">
              <a:spcBef>
                <a:spcPts val="0"/>
              </a:spcBef>
              <a:spcAft>
                <a:spcPts val="0"/>
              </a:spcAft>
              <a:buClr>
                <a:schemeClr val="dk1"/>
              </a:buClr>
              <a:buSzPts val="1100"/>
              <a:buFont typeface="Arial"/>
              <a:buNone/>
            </a:pPr>
            <a:r>
              <a:rPr lang="en-GB" sz="3500" b="1">
                <a:solidFill>
                  <a:schemeClr val="dk1"/>
                </a:solidFill>
              </a:rPr>
              <a:t>C</a:t>
            </a:r>
            <a:r>
              <a:rPr lang="en-GB" sz="2900">
                <a:solidFill>
                  <a:schemeClr val="dk1"/>
                </a:solidFill>
              </a:rPr>
              <a:t>holesterol levels</a:t>
            </a:r>
            <a:endParaRPr sz="2900">
              <a:solidFill>
                <a:schemeClr val="dk1"/>
              </a:solidFill>
            </a:endParaRPr>
          </a:p>
          <a:p>
            <a:pPr marL="0" lvl="0" indent="0" algn="just" rtl="0">
              <a:spcBef>
                <a:spcPts val="0"/>
              </a:spcBef>
              <a:spcAft>
                <a:spcPts val="0"/>
              </a:spcAft>
              <a:buClr>
                <a:schemeClr val="dk1"/>
              </a:buClr>
              <a:buSzPts val="1100"/>
              <a:buFont typeface="Arial"/>
              <a:buNone/>
            </a:pPr>
            <a:endParaRPr sz="1100">
              <a:solidFill>
                <a:schemeClr val="dk1"/>
              </a:solidFill>
            </a:endParaRPr>
          </a:p>
          <a:p>
            <a:pPr marL="0" lvl="0" indent="0" algn="just" rtl="0">
              <a:spcBef>
                <a:spcPts val="0"/>
              </a:spcBef>
              <a:spcAft>
                <a:spcPts val="0"/>
              </a:spcAft>
              <a:buClr>
                <a:schemeClr val="dk1"/>
              </a:buClr>
              <a:buSzPts val="1100"/>
              <a:buFont typeface="Arial"/>
              <a:buNone/>
            </a:pPr>
            <a:endParaRPr/>
          </a:p>
        </p:txBody>
      </p:sp>
      <p:pic>
        <p:nvPicPr>
          <p:cNvPr id="102" name="Google Shape;102;p19"/>
          <p:cNvPicPr preferRelativeResize="0"/>
          <p:nvPr/>
        </p:nvPicPr>
        <p:blipFill>
          <a:blip r:embed="rId3">
            <a:alphaModFix/>
          </a:blip>
          <a:stretch>
            <a:fillRect/>
          </a:stretch>
        </p:blipFill>
        <p:spPr>
          <a:xfrm>
            <a:off x="6777925" y="311250"/>
            <a:ext cx="2190750" cy="1171575"/>
          </a:xfrm>
          <a:prstGeom prst="rect">
            <a:avLst/>
          </a:prstGeom>
          <a:noFill/>
          <a:ln>
            <a:noFill/>
          </a:ln>
        </p:spPr>
      </p:pic>
      <p:pic>
        <p:nvPicPr>
          <p:cNvPr id="103" name="Google Shape;103;p19"/>
          <p:cNvPicPr preferRelativeResize="0"/>
          <p:nvPr/>
        </p:nvPicPr>
        <p:blipFill>
          <a:blip r:embed="rId4">
            <a:alphaModFix/>
          </a:blip>
          <a:stretch>
            <a:fillRect/>
          </a:stretch>
        </p:blipFill>
        <p:spPr>
          <a:xfrm>
            <a:off x="6064750" y="1630875"/>
            <a:ext cx="2975501" cy="1610587"/>
          </a:xfrm>
          <a:prstGeom prst="rect">
            <a:avLst/>
          </a:prstGeom>
          <a:noFill/>
          <a:ln>
            <a:noFill/>
          </a:ln>
        </p:spPr>
      </p:pic>
      <p:sp>
        <p:nvSpPr>
          <p:cNvPr id="104" name="Google Shape;104;p19"/>
          <p:cNvSpPr txBox="1"/>
          <p:nvPr/>
        </p:nvSpPr>
        <p:spPr>
          <a:xfrm>
            <a:off x="4326475" y="3519750"/>
            <a:ext cx="4642200" cy="1171500"/>
          </a:xfrm>
          <a:prstGeom prst="rect">
            <a:avLst/>
          </a:prstGeom>
          <a:noFill/>
          <a:ln w="9525" cap="flat" cmpd="sng">
            <a:solidFill>
              <a:srgbClr val="1155CC"/>
            </a:solidFill>
            <a:prstDash val="solid"/>
            <a:round/>
            <a:headEnd type="none" w="sm" len="sm"/>
            <a:tailEnd type="none" w="sm" len="sm"/>
          </a:ln>
        </p:spPr>
        <p:txBody>
          <a:bodyPr spcFirstLastPara="1" wrap="square" lIns="91425" tIns="91425" rIns="91425" bIns="91425" anchor="t" anchorCtr="0">
            <a:noAutofit/>
          </a:bodyPr>
          <a:lstStyle/>
          <a:p>
            <a:pPr marL="0" lvl="0" indent="0" algn="just" rtl="0">
              <a:lnSpc>
                <a:spcPct val="115000"/>
              </a:lnSpc>
              <a:spcBef>
                <a:spcPts val="0"/>
              </a:spcBef>
              <a:spcAft>
                <a:spcPts val="0"/>
              </a:spcAft>
              <a:buClr>
                <a:schemeClr val="dk1"/>
              </a:buClr>
              <a:buSzPts val="1100"/>
              <a:buFont typeface="Arial"/>
              <a:buNone/>
            </a:pPr>
            <a:r>
              <a:rPr lang="en-GB" sz="1600" i="1">
                <a:solidFill>
                  <a:srgbClr val="1155CC"/>
                </a:solidFill>
              </a:rPr>
              <a:t>Estimated to be around 11,500 Kingston residents with high blood pressure but who don’t know it (and won’t be taking action to reduce it) </a:t>
            </a:r>
            <a:endParaRPr sz="2300" i="1">
              <a:solidFill>
                <a:srgbClr val="1155CC"/>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20"/>
          <p:cNvSpPr txBox="1">
            <a:spLocks noGrp="1"/>
          </p:cNvSpPr>
          <p:nvPr>
            <p:ph type="title"/>
          </p:nvPr>
        </p:nvSpPr>
        <p:spPr>
          <a:xfrm>
            <a:off x="189525" y="174950"/>
            <a:ext cx="6672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GB" sz="3020" b="1"/>
              <a:t>Our environment and heart health</a:t>
            </a:r>
            <a:endParaRPr sz="3020" b="1"/>
          </a:p>
        </p:txBody>
      </p:sp>
      <p:pic>
        <p:nvPicPr>
          <p:cNvPr id="110" name="Google Shape;110;p20"/>
          <p:cNvPicPr preferRelativeResize="0"/>
          <p:nvPr/>
        </p:nvPicPr>
        <p:blipFill>
          <a:blip r:embed="rId3">
            <a:alphaModFix/>
          </a:blip>
          <a:stretch>
            <a:fillRect/>
          </a:stretch>
        </p:blipFill>
        <p:spPr>
          <a:xfrm>
            <a:off x="3642425" y="876850"/>
            <a:ext cx="2738401" cy="2156884"/>
          </a:xfrm>
          <a:prstGeom prst="rect">
            <a:avLst/>
          </a:prstGeom>
          <a:noFill/>
          <a:ln>
            <a:noFill/>
          </a:ln>
        </p:spPr>
      </p:pic>
      <p:pic>
        <p:nvPicPr>
          <p:cNvPr id="111" name="Google Shape;111;p20"/>
          <p:cNvPicPr preferRelativeResize="0"/>
          <p:nvPr/>
        </p:nvPicPr>
        <p:blipFill>
          <a:blip r:embed="rId4">
            <a:alphaModFix/>
          </a:blip>
          <a:stretch>
            <a:fillRect/>
          </a:stretch>
        </p:blipFill>
        <p:spPr>
          <a:xfrm>
            <a:off x="6606300" y="1236825"/>
            <a:ext cx="2294225" cy="3111975"/>
          </a:xfrm>
          <a:prstGeom prst="rect">
            <a:avLst/>
          </a:prstGeom>
          <a:noFill/>
          <a:ln>
            <a:noFill/>
          </a:ln>
        </p:spPr>
      </p:pic>
      <p:pic>
        <p:nvPicPr>
          <p:cNvPr id="112" name="Google Shape;112;p20"/>
          <p:cNvPicPr preferRelativeResize="0"/>
          <p:nvPr/>
        </p:nvPicPr>
        <p:blipFill>
          <a:blip r:embed="rId5">
            <a:alphaModFix/>
          </a:blip>
          <a:stretch>
            <a:fillRect/>
          </a:stretch>
        </p:blipFill>
        <p:spPr>
          <a:xfrm>
            <a:off x="555825" y="1143930"/>
            <a:ext cx="2738399" cy="1889795"/>
          </a:xfrm>
          <a:prstGeom prst="rect">
            <a:avLst/>
          </a:prstGeom>
          <a:noFill/>
          <a:ln>
            <a:noFill/>
          </a:ln>
        </p:spPr>
      </p:pic>
      <p:pic>
        <p:nvPicPr>
          <p:cNvPr id="113" name="Google Shape;113;p20"/>
          <p:cNvPicPr preferRelativeResize="0"/>
          <p:nvPr/>
        </p:nvPicPr>
        <p:blipFill>
          <a:blip r:embed="rId6">
            <a:alphaModFix/>
          </a:blip>
          <a:stretch>
            <a:fillRect/>
          </a:stretch>
        </p:blipFill>
        <p:spPr>
          <a:xfrm>
            <a:off x="3417238" y="3377722"/>
            <a:ext cx="2738401" cy="1190600"/>
          </a:xfrm>
          <a:prstGeom prst="rect">
            <a:avLst/>
          </a:prstGeom>
          <a:noFill/>
          <a:ln w="19050" cap="flat" cmpd="sng">
            <a:solidFill>
              <a:srgbClr val="E06666"/>
            </a:solidFill>
            <a:prstDash val="solid"/>
            <a:round/>
            <a:headEnd type="none" w="sm" len="sm"/>
            <a:tailEnd type="none" w="sm" len="sm"/>
          </a:ln>
        </p:spPr>
      </p:pic>
      <p:pic>
        <p:nvPicPr>
          <p:cNvPr id="114" name="Google Shape;114;p20"/>
          <p:cNvPicPr preferRelativeResize="0"/>
          <p:nvPr/>
        </p:nvPicPr>
        <p:blipFill>
          <a:blip r:embed="rId7">
            <a:alphaModFix/>
          </a:blip>
          <a:stretch>
            <a:fillRect/>
          </a:stretch>
        </p:blipFill>
        <p:spPr>
          <a:xfrm>
            <a:off x="122599" y="3212703"/>
            <a:ext cx="3001626" cy="176694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21"/>
          <p:cNvSpPr txBox="1">
            <a:spLocks noGrp="1"/>
          </p:cNvSpPr>
          <p:nvPr>
            <p:ph type="title"/>
          </p:nvPr>
        </p:nvSpPr>
        <p:spPr>
          <a:xfrm>
            <a:off x="311700" y="179550"/>
            <a:ext cx="4998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GB" sz="2820" b="1"/>
              <a:t>Climate and heart health</a:t>
            </a:r>
            <a:endParaRPr sz="2820" b="1"/>
          </a:p>
        </p:txBody>
      </p:sp>
      <p:sp>
        <p:nvSpPr>
          <p:cNvPr id="120" name="Google Shape;120;p21"/>
          <p:cNvSpPr txBox="1">
            <a:spLocks noGrp="1"/>
          </p:cNvSpPr>
          <p:nvPr>
            <p:ph type="body" idx="1"/>
          </p:nvPr>
        </p:nvSpPr>
        <p:spPr>
          <a:xfrm>
            <a:off x="311700" y="947475"/>
            <a:ext cx="4758000" cy="3957000"/>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Clr>
                <a:schemeClr val="dk1"/>
              </a:buClr>
              <a:buSzPts val="1100"/>
              <a:buFont typeface="Arial"/>
              <a:buNone/>
            </a:pPr>
            <a:r>
              <a:rPr lang="en-GB" sz="2000" b="1">
                <a:solidFill>
                  <a:schemeClr val="dk1"/>
                </a:solidFill>
              </a:rPr>
              <a:t>Synergies </a:t>
            </a:r>
            <a:endParaRPr sz="2000" b="1">
              <a:solidFill>
                <a:schemeClr val="dk1"/>
              </a:solidFill>
            </a:endParaRPr>
          </a:p>
          <a:p>
            <a:pPr marL="0" lvl="0" indent="0" algn="just" rtl="0">
              <a:spcBef>
                <a:spcPts val="0"/>
              </a:spcBef>
              <a:spcAft>
                <a:spcPts val="0"/>
              </a:spcAft>
              <a:buClr>
                <a:schemeClr val="dk1"/>
              </a:buClr>
              <a:buSzPts val="1100"/>
              <a:buFont typeface="Arial"/>
              <a:buNone/>
            </a:pPr>
            <a:endParaRPr sz="1400">
              <a:solidFill>
                <a:schemeClr val="dk1"/>
              </a:solidFill>
            </a:endParaRPr>
          </a:p>
          <a:p>
            <a:pPr marL="0" lvl="0" indent="0" algn="just" rtl="0">
              <a:spcBef>
                <a:spcPts val="0"/>
              </a:spcBef>
              <a:spcAft>
                <a:spcPts val="0"/>
              </a:spcAft>
              <a:buClr>
                <a:schemeClr val="dk1"/>
              </a:buClr>
              <a:buSzPts val="1100"/>
              <a:buFont typeface="Arial"/>
              <a:buNone/>
            </a:pPr>
            <a:r>
              <a:rPr lang="en-GB" sz="1400">
                <a:solidFill>
                  <a:schemeClr val="dk1"/>
                </a:solidFill>
              </a:rPr>
              <a:t>A healthy heart environment is supportive of our aims to reduce carbon emissions - more cycling and walking instead of car journeys helps hearts and reduces carbon emissions. </a:t>
            </a:r>
            <a:endParaRPr sz="1400">
              <a:solidFill>
                <a:schemeClr val="dk1"/>
              </a:solidFill>
            </a:endParaRPr>
          </a:p>
          <a:p>
            <a:pPr marL="0" lvl="0" indent="0" algn="just" rtl="0">
              <a:spcBef>
                <a:spcPts val="0"/>
              </a:spcBef>
              <a:spcAft>
                <a:spcPts val="0"/>
              </a:spcAft>
              <a:buClr>
                <a:schemeClr val="dk1"/>
              </a:buClr>
              <a:buSzPts val="1100"/>
              <a:buFont typeface="Arial"/>
              <a:buNone/>
            </a:pPr>
            <a:endParaRPr sz="1400">
              <a:solidFill>
                <a:schemeClr val="dk1"/>
              </a:solidFill>
            </a:endParaRPr>
          </a:p>
          <a:p>
            <a:pPr marL="0" lvl="0" indent="0" algn="just" rtl="0">
              <a:spcBef>
                <a:spcPts val="0"/>
              </a:spcBef>
              <a:spcAft>
                <a:spcPts val="0"/>
              </a:spcAft>
              <a:buClr>
                <a:schemeClr val="dk1"/>
              </a:buClr>
              <a:buSzPts val="1100"/>
              <a:buFont typeface="Arial"/>
              <a:buNone/>
            </a:pPr>
            <a:r>
              <a:rPr lang="en-GB" sz="1400">
                <a:solidFill>
                  <a:schemeClr val="dk1"/>
                </a:solidFill>
              </a:rPr>
              <a:t>A warm insulated home helps protect heart health and reduces carbon emissions. </a:t>
            </a:r>
            <a:endParaRPr sz="1400">
              <a:solidFill>
                <a:schemeClr val="dk1"/>
              </a:solidFill>
            </a:endParaRPr>
          </a:p>
          <a:p>
            <a:pPr marL="0" lvl="0" indent="0" algn="just" rtl="0">
              <a:spcBef>
                <a:spcPts val="0"/>
              </a:spcBef>
              <a:spcAft>
                <a:spcPts val="0"/>
              </a:spcAft>
              <a:buClr>
                <a:schemeClr val="dk1"/>
              </a:buClr>
              <a:buSzPts val="1100"/>
              <a:buFont typeface="Arial"/>
              <a:buNone/>
            </a:pPr>
            <a:endParaRPr sz="1400">
              <a:solidFill>
                <a:schemeClr val="dk1"/>
              </a:solidFill>
            </a:endParaRPr>
          </a:p>
          <a:p>
            <a:pPr marL="0" lvl="0" indent="0" algn="just" rtl="0">
              <a:spcBef>
                <a:spcPts val="0"/>
              </a:spcBef>
              <a:spcAft>
                <a:spcPts val="0"/>
              </a:spcAft>
              <a:buClr>
                <a:schemeClr val="dk1"/>
              </a:buClr>
              <a:buSzPts val="1100"/>
              <a:buFont typeface="Arial"/>
              <a:buNone/>
            </a:pPr>
            <a:r>
              <a:rPr lang="en-GB" sz="2000" b="1">
                <a:solidFill>
                  <a:schemeClr val="dk1"/>
                </a:solidFill>
              </a:rPr>
              <a:t>Risks</a:t>
            </a:r>
            <a:endParaRPr sz="2000" b="1">
              <a:solidFill>
                <a:schemeClr val="dk1"/>
              </a:solidFill>
            </a:endParaRPr>
          </a:p>
          <a:p>
            <a:pPr marL="0" lvl="0" indent="0" algn="just" rtl="0">
              <a:spcBef>
                <a:spcPts val="0"/>
              </a:spcBef>
              <a:spcAft>
                <a:spcPts val="0"/>
              </a:spcAft>
              <a:buClr>
                <a:schemeClr val="dk1"/>
              </a:buClr>
              <a:buSzPts val="1100"/>
              <a:buFont typeface="Arial"/>
              <a:buNone/>
            </a:pPr>
            <a:r>
              <a:rPr lang="en-GB" sz="1400">
                <a:solidFill>
                  <a:schemeClr val="dk1"/>
                </a:solidFill>
              </a:rPr>
              <a:t>Conversely, extreme heat, associated with climate change, increases heart health risks in vulnerable individuals.</a:t>
            </a:r>
            <a:endParaRPr sz="2100"/>
          </a:p>
        </p:txBody>
      </p:sp>
      <p:pic>
        <p:nvPicPr>
          <p:cNvPr id="121" name="Google Shape;121;p21"/>
          <p:cNvPicPr preferRelativeResize="0"/>
          <p:nvPr/>
        </p:nvPicPr>
        <p:blipFill>
          <a:blip r:embed="rId3">
            <a:alphaModFix/>
          </a:blip>
          <a:stretch>
            <a:fillRect/>
          </a:stretch>
        </p:blipFill>
        <p:spPr>
          <a:xfrm>
            <a:off x="5737551" y="256750"/>
            <a:ext cx="1837425" cy="2165050"/>
          </a:xfrm>
          <a:prstGeom prst="rect">
            <a:avLst/>
          </a:prstGeom>
          <a:noFill/>
          <a:ln>
            <a:noFill/>
          </a:ln>
        </p:spPr>
      </p:pic>
      <p:pic>
        <p:nvPicPr>
          <p:cNvPr id="122" name="Google Shape;122;p21"/>
          <p:cNvPicPr preferRelativeResize="0"/>
          <p:nvPr/>
        </p:nvPicPr>
        <p:blipFill>
          <a:blip r:embed="rId4">
            <a:alphaModFix/>
          </a:blip>
          <a:stretch>
            <a:fillRect/>
          </a:stretch>
        </p:blipFill>
        <p:spPr>
          <a:xfrm>
            <a:off x="7675000" y="2281425"/>
            <a:ext cx="1386050" cy="1416515"/>
          </a:xfrm>
          <a:prstGeom prst="rect">
            <a:avLst/>
          </a:prstGeom>
          <a:noFill/>
          <a:ln>
            <a:noFill/>
          </a:ln>
        </p:spPr>
      </p:pic>
      <p:pic>
        <p:nvPicPr>
          <p:cNvPr id="123" name="Google Shape;123;p21"/>
          <p:cNvPicPr preferRelativeResize="0"/>
          <p:nvPr/>
        </p:nvPicPr>
        <p:blipFill>
          <a:blip r:embed="rId5">
            <a:alphaModFix/>
          </a:blip>
          <a:stretch>
            <a:fillRect/>
          </a:stretch>
        </p:blipFill>
        <p:spPr>
          <a:xfrm>
            <a:off x="5129712" y="2702425"/>
            <a:ext cx="2485275" cy="2027999"/>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06B36C1F9F0ED4380110010BD68DD27" ma:contentTypeVersion="17" ma:contentTypeDescription="Create a new document." ma:contentTypeScope="" ma:versionID="79b27da85d7c044a2cf835f276970b93">
  <xsd:schema xmlns:xsd="http://www.w3.org/2001/XMLSchema" xmlns:xs="http://www.w3.org/2001/XMLSchema" xmlns:p="http://schemas.microsoft.com/office/2006/metadata/properties" xmlns:ns2="4520aca0-c040-4e7c-8925-f9894a8c167f" xmlns:ns3="33e64dad-92f2-4c3d-b8e6-7f8c8a2530d4" targetNamespace="http://schemas.microsoft.com/office/2006/metadata/properties" ma:root="true" ma:fieldsID="48f7db64387bfc0ac519599915325323" ns2:_="" ns3:_="">
    <xsd:import namespace="4520aca0-c040-4e7c-8925-f9894a8c167f"/>
    <xsd:import namespace="33e64dad-92f2-4c3d-b8e6-7f8c8a2530d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ObjectDetectorVersion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DateTaken" minOccurs="0"/>
                <xsd:element ref="ns2:MediaServiceLocation" minOccurs="0"/>
                <xsd:element ref="ns2:MediaServiceSearchPropertie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520aca0-c040-4e7c-8925-f9894a8c167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b6c5f2c2-09aa-4925-8f3e-4531c5e88ac3" ma:termSetId="09814cd3-568e-fe90-9814-8d621ff8fb84" ma:anchorId="fba54fb3-c3e1-fe81-a776-ca4b69148c4d" ma:open="true" ma:isKeyword="false">
      <xsd:complexType>
        <xsd:sequence>
          <xsd:element ref="pc:Terms" minOccurs="0" maxOccurs="1"/>
        </xsd:sequence>
      </xsd:complex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DateTaken" ma:index="21" nillable="true" ma:displayName="MediaServiceDateTaken" ma:hidden="true" ma:indexed="true" ma:internalName="MediaServiceDateTaken" ma:readOnly="true">
      <xsd:simpleType>
        <xsd:restriction base="dms:Text"/>
      </xsd:simpleType>
    </xsd:element>
    <xsd:element name="MediaServiceLocation" ma:index="22" nillable="true" ma:displayName="Location" ma:indexed="true" ma:internalName="MediaServiceLocation"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LengthInSeconds" ma:index="24"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3e64dad-92f2-4c3d-b8e6-7f8c8a2530d4"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edeec0f8-0379-4878-bc47-59d5cde54f89}" ma:internalName="TaxCatchAll" ma:showField="CatchAllData" ma:web="33e64dad-92f2-4c3d-b8e6-7f8c8a2530d4">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33e64dad-92f2-4c3d-b8e6-7f8c8a2530d4" xsi:nil="true"/>
    <lcf76f155ced4ddcb4097134ff3c332f xmlns="4520aca0-c040-4e7c-8925-f9894a8c167f">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A6CDAC91-ABB5-49CE-9B84-7C452B143E97}">
  <ds:schemaRefs>
    <ds:schemaRef ds:uri="33e64dad-92f2-4c3d-b8e6-7f8c8a2530d4"/>
    <ds:schemaRef ds:uri="4520aca0-c040-4e7c-8925-f9894a8c167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9BBC251C-5A80-48C8-9DE9-79E5F5C6398C}">
  <ds:schemaRefs>
    <ds:schemaRef ds:uri="http://schemas.microsoft.com/sharepoint/v3/contenttype/forms"/>
  </ds:schemaRefs>
</ds:datastoreItem>
</file>

<file path=customXml/itemProps3.xml><?xml version="1.0" encoding="utf-8"?>
<ds:datastoreItem xmlns:ds="http://schemas.openxmlformats.org/officeDocument/2006/customXml" ds:itemID="{571D3A31-CF98-4668-A8CD-717028A951E1}">
  <ds:schemaRefs>
    <ds:schemaRef ds:uri="33e64dad-92f2-4c3d-b8e6-7f8c8a2530d4"/>
    <ds:schemaRef ds:uri="http://purl.org/dc/terms/"/>
    <ds:schemaRef ds:uri="http://purl.org/dc/elements/1.1/"/>
    <ds:schemaRef ds:uri="http://schemas.microsoft.com/office/2006/documentManagement/types"/>
    <ds:schemaRef ds:uri="4520aca0-c040-4e7c-8925-f9894a8c167f"/>
    <ds:schemaRef ds:uri="http://www.w3.org/XML/1998/namespace"/>
    <ds:schemaRef ds:uri="http://schemas.microsoft.com/office/infopath/2007/PartnerControls"/>
    <ds:schemaRef ds:uri="http://schemas.openxmlformats.org/package/2006/metadata/core-properties"/>
    <ds:schemaRef ds:uri="http://schemas.microsoft.com/office/2006/metadata/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0</TotalTime>
  <Words>1212</Words>
  <Application>Microsoft Office PowerPoint</Application>
  <PresentationFormat>On-screen Show (16:9)</PresentationFormat>
  <Paragraphs>98</Paragraphs>
  <Slides>13</Slides>
  <Notes>13</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13</vt:i4>
      </vt:variant>
    </vt:vector>
  </HeadingPairs>
  <TitlesOfParts>
    <vt:vector size="16" baseType="lpstr">
      <vt:lpstr>Arial</vt:lpstr>
      <vt:lpstr>Roboto</vt:lpstr>
      <vt:lpstr>Simple Light</vt:lpstr>
      <vt:lpstr>PowerPoint Presentation</vt:lpstr>
      <vt:lpstr>Healthy Hearts in Kingston - progress but more to do</vt:lpstr>
      <vt:lpstr>Heart health is an equalities issue</vt:lpstr>
      <vt:lpstr>Heart health is an equalities issue</vt:lpstr>
      <vt:lpstr>Keeping hearts healthy: four key actions</vt:lpstr>
      <vt:lpstr>How are we doing on the four key actions? Smoking in Kingston - contributing to health inequalities</vt:lpstr>
      <vt:lpstr>And a fifth key action:  ‘Knowing our ABCs’ </vt:lpstr>
      <vt:lpstr>Our environment and heart health</vt:lpstr>
      <vt:lpstr>Climate and heart health</vt:lpstr>
      <vt:lpstr>‘What is good for the heart is good for the head’</vt:lpstr>
      <vt:lpstr>Saving lives in an emergency - learning CPR</vt:lpstr>
      <vt:lpstr>Working together to make progress and reduce inequalities: report recommendations</vt:lpstr>
      <vt:lpstr>Get the full report here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Camilla Wheal</dc:creator>
  <cp:lastModifiedBy>Camilla Wheal</cp:lastModifiedBy>
  <cp:revision>1</cp:revision>
  <dcterms:modified xsi:type="dcterms:W3CDTF">2025-07-10T11:30:28Z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0x010100406B36C1F9F0ED4380110010BD68DD27</vt:lpwstr>
  </property>
  <property fmtid="{D5CDD505-2E9C-101B-9397-08002B2CF9AE}" pid="3" name="MediaServiceImageTags">
    <vt:lpwstr/>
  </property>
</Properties>
</file>