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67" r:id="rId5"/>
    <p:sldMasterId id="2147483669" r:id="rId6"/>
    <p:sldMasterId id="2147483671" r:id="rId7"/>
    <p:sldMasterId id="2147483675" r:id="rId8"/>
    <p:sldMasterId id="2147483678" r:id="rId9"/>
  </p:sldMasterIdLst>
  <p:notesMasterIdLst>
    <p:notesMasterId r:id="rId22"/>
  </p:notesMasterIdLst>
  <p:handoutMasterIdLst>
    <p:handoutMasterId r:id="rId23"/>
  </p:handoutMasterIdLst>
  <p:sldIdLst>
    <p:sldId id="302" r:id="rId10"/>
    <p:sldId id="446" r:id="rId11"/>
    <p:sldId id="428" r:id="rId12"/>
    <p:sldId id="442" r:id="rId13"/>
    <p:sldId id="415" r:id="rId14"/>
    <p:sldId id="431" r:id="rId15"/>
    <p:sldId id="444" r:id="rId16"/>
    <p:sldId id="417" r:id="rId17"/>
    <p:sldId id="440" r:id="rId18"/>
    <p:sldId id="441" r:id="rId19"/>
    <p:sldId id="449" r:id="rId20"/>
    <p:sldId id="258" r:id="rId21"/>
  </p:sldIdLst>
  <p:sldSz cx="12192000" cy="6858000"/>
  <p:notesSz cx="6858000" cy="2752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0EFB8-F8B2-463E-B360-2120FC912013}" v="1" dt="2026-03-11T09:33:54.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C9C0B-0411-4F14-B12A-437D83D087CC}"/>
              </a:ext>
            </a:extLst>
          </p:cNvPr>
          <p:cNvSpPr>
            <a:spLocks noGrp="1"/>
          </p:cNvSpPr>
          <p:nvPr>
            <p:ph type="hdr" sz="quarter"/>
          </p:nvPr>
        </p:nvSpPr>
        <p:spPr>
          <a:xfrm>
            <a:off x="0" y="0"/>
            <a:ext cx="2971801" cy="1381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D4689BF-C134-4ADA-9DFE-F634B9157AF1}"/>
              </a:ext>
            </a:extLst>
          </p:cNvPr>
          <p:cNvSpPr>
            <a:spLocks noGrp="1"/>
          </p:cNvSpPr>
          <p:nvPr>
            <p:ph type="dt" sz="quarter" idx="1"/>
          </p:nvPr>
        </p:nvSpPr>
        <p:spPr>
          <a:xfrm>
            <a:off x="3884612" y="0"/>
            <a:ext cx="2971801" cy="138113"/>
          </a:xfrm>
          <a:prstGeom prst="rect">
            <a:avLst/>
          </a:prstGeom>
        </p:spPr>
        <p:txBody>
          <a:bodyPr vert="horz" lIns="91440" tIns="45720" rIns="91440" bIns="45720" rtlCol="0"/>
          <a:lstStyle>
            <a:lvl1pPr algn="r">
              <a:defRPr sz="1200"/>
            </a:lvl1pPr>
          </a:lstStyle>
          <a:p>
            <a:fld id="{A973A940-3996-46C0-954C-0E5EE3374E07}" type="datetimeFigureOut">
              <a:rPr lang="en-GB" smtClean="0"/>
              <a:t>11/03/2026</a:t>
            </a:fld>
            <a:endParaRPr lang="en-GB"/>
          </a:p>
        </p:txBody>
      </p:sp>
      <p:sp>
        <p:nvSpPr>
          <p:cNvPr id="4" name="Footer Placeholder 3">
            <a:extLst>
              <a:ext uri="{FF2B5EF4-FFF2-40B4-BE49-F238E27FC236}">
                <a16:creationId xmlns:a16="http://schemas.microsoft.com/office/drawing/2014/main" id="{63A1562E-CFC2-4C98-B64B-4CF483A30B17}"/>
              </a:ext>
            </a:extLst>
          </p:cNvPr>
          <p:cNvSpPr>
            <a:spLocks noGrp="1"/>
          </p:cNvSpPr>
          <p:nvPr>
            <p:ph type="ftr" sz="quarter" idx="2"/>
          </p:nvPr>
        </p:nvSpPr>
        <p:spPr>
          <a:xfrm>
            <a:off x="0" y="2614613"/>
            <a:ext cx="2971801" cy="1381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CAEA6B-E7CD-4E36-9E4D-343FC90EBCDB}"/>
              </a:ext>
            </a:extLst>
          </p:cNvPr>
          <p:cNvSpPr>
            <a:spLocks noGrp="1"/>
          </p:cNvSpPr>
          <p:nvPr>
            <p:ph type="sldNum" sz="quarter" idx="3"/>
          </p:nvPr>
        </p:nvSpPr>
        <p:spPr>
          <a:xfrm>
            <a:off x="3884612" y="2614613"/>
            <a:ext cx="2971801" cy="138112"/>
          </a:xfrm>
          <a:prstGeom prst="rect">
            <a:avLst/>
          </a:prstGeom>
        </p:spPr>
        <p:txBody>
          <a:bodyPr vert="horz" lIns="91440" tIns="45720" rIns="91440" bIns="45720" rtlCol="0" anchor="b"/>
          <a:lstStyle>
            <a:lvl1pPr algn="r">
              <a:defRPr sz="1200"/>
            </a:lvl1pPr>
          </a:lstStyle>
          <a:p>
            <a:fld id="{21177CCB-0E90-45EF-AFB2-A59F1C9B87FE}" type="slidenum">
              <a:rPr lang="en-GB" smtClean="0"/>
              <a:t>‹#›</a:t>
            </a:fld>
            <a:endParaRPr lang="en-GB"/>
          </a:p>
        </p:txBody>
      </p:sp>
    </p:spTree>
    <p:extLst>
      <p:ext uri="{BB962C8B-B14F-4D97-AF65-F5344CB8AC3E}">
        <p14:creationId xmlns:p14="http://schemas.microsoft.com/office/powerpoint/2010/main" val="164985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1913"/>
            <a:ext cx="4417741" cy="2484979"/>
          </a:xfrm>
          <a:prstGeom prst="rect">
            <a:avLst/>
          </a:prstGeom>
          <a:noFill/>
          <a:ln w="12700">
            <a:solidFill>
              <a:prstClr val="black"/>
            </a:solidFill>
          </a:ln>
        </p:spPr>
        <p:txBody>
          <a:bodyPr vert="horz" lIns="91440" tIns="45720" rIns="91440" bIns="45720" rtlCol="0" anchor="ctr"/>
          <a:lstStyle/>
          <a:p>
            <a:endParaRPr lang="en-GB"/>
          </a:p>
        </p:txBody>
      </p:sp>
      <p:sp>
        <p:nvSpPr>
          <p:cNvPr id="7" name="Slide Number Placeholder 6"/>
          <p:cNvSpPr>
            <a:spLocks noGrp="1"/>
          </p:cNvSpPr>
          <p:nvPr>
            <p:ph type="sldNum" sz="quarter" idx="5"/>
          </p:nvPr>
        </p:nvSpPr>
        <p:spPr>
          <a:xfrm>
            <a:off x="3884612" y="8685217"/>
            <a:ext cx="2971801" cy="458787"/>
          </a:xfrm>
          <a:prstGeom prst="rect">
            <a:avLst/>
          </a:prstGeom>
        </p:spPr>
        <p:txBody>
          <a:bodyPr vert="horz" lIns="91440" tIns="45720" rIns="91440" bIns="45720" rtlCol="0" anchor="b"/>
          <a:lstStyle>
            <a:lvl1pPr algn="r">
              <a:defRPr sz="1200"/>
            </a:lvl1pPr>
          </a:lstStyle>
          <a:p>
            <a:fld id="{AA465075-5F49-4FB1-8BED-1037ABF84811}" type="slidenum">
              <a:rPr lang="en-GB" smtClean="0"/>
              <a:t>‹#›</a:t>
            </a:fld>
            <a:endParaRPr lang="en-GB"/>
          </a:p>
        </p:txBody>
      </p:sp>
    </p:spTree>
    <p:extLst>
      <p:ext uri="{BB962C8B-B14F-4D97-AF65-F5344CB8AC3E}">
        <p14:creationId xmlns:p14="http://schemas.microsoft.com/office/powerpoint/2010/main" val="77867061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5486400" cy="3086100"/>
          </a:xfrm>
        </p:spPr>
      </p:sp>
      <p:sp>
        <p:nvSpPr>
          <p:cNvPr id="3" name="Notes Placeholder 2"/>
          <p:cNvSpPr>
            <a:spLocks noGrp="1"/>
          </p:cNvSpPr>
          <p:nvPr>
            <p:ph type="body" idx="1"/>
          </p:nvPr>
        </p:nvSpPr>
        <p:spPr>
          <a:xfrm>
            <a:off x="410737" y="2752725"/>
            <a:ext cx="5486400" cy="3600450"/>
          </a:xfrm>
          <a:prstGeom prst="rect">
            <a:avLst/>
          </a:prstGeom>
        </p:spPr>
        <p:txBody>
          <a:bodyPr/>
          <a:lstStyle/>
          <a:p>
            <a:r>
              <a:rPr lang="en-GB"/>
              <a:t>Remember when sharing your screen to ensure you are sharing sound too!  (Will need for the embedded films)</a:t>
            </a:r>
          </a:p>
        </p:txBody>
      </p:sp>
      <p:sp>
        <p:nvSpPr>
          <p:cNvPr id="4" name="Slide Number Placeholder 3"/>
          <p:cNvSpPr>
            <a:spLocks noGrp="1"/>
          </p:cNvSpPr>
          <p:nvPr>
            <p:ph type="sldNum" sz="quarter" idx="5"/>
          </p:nvPr>
        </p:nvSpPr>
        <p:spPr/>
        <p:txBody>
          <a:bodyPr/>
          <a:lstStyle/>
          <a:p>
            <a:fld id="{AA465075-5F49-4FB1-8BED-1037ABF84811}" type="slidenum">
              <a:rPr lang="en-GB" smtClean="0"/>
              <a:t>1</a:t>
            </a:fld>
            <a:endParaRPr lang="en-GB"/>
          </a:p>
        </p:txBody>
      </p:sp>
    </p:spTree>
    <p:extLst>
      <p:ext uri="{BB962C8B-B14F-4D97-AF65-F5344CB8AC3E}">
        <p14:creationId xmlns:p14="http://schemas.microsoft.com/office/powerpoint/2010/main" val="168054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495800" cy="2528887"/>
          </a:xfrm>
        </p:spPr>
      </p:sp>
      <p:sp>
        <p:nvSpPr>
          <p:cNvPr id="3" name="Notes Placeholder 2"/>
          <p:cNvSpPr>
            <a:spLocks noGrp="1"/>
          </p:cNvSpPr>
          <p:nvPr>
            <p:ph type="body" idx="1"/>
          </p:nvPr>
        </p:nvSpPr>
        <p:spPr>
          <a:xfrm>
            <a:off x="410737" y="2752725"/>
            <a:ext cx="5486400" cy="3600450"/>
          </a:xfrm>
          <a:prstGeom prst="rect">
            <a:avLst/>
          </a:prstGeom>
        </p:spPr>
        <p:txBody>
          <a:bodyPr/>
          <a:lstStyle/>
          <a:p>
            <a:pPr marL="0" algn="l">
              <a:spcBef>
                <a:spcPts val="0"/>
              </a:spcBef>
              <a:spcAft>
                <a:spcPts val="0"/>
              </a:spcAft>
            </a:pPr>
            <a:r>
              <a:rPr lang="en-GB" b="0" i="0" dirty="0">
                <a:solidFill>
                  <a:srgbClr val="353535"/>
                </a:solidFill>
                <a:effectLst/>
                <a:latin typeface="GillSansMTPro-Book"/>
              </a:rPr>
              <a:t>Film insert: https://youtu.be/-rL6nDYp1XU</a:t>
            </a:r>
          </a:p>
          <a:p>
            <a:pPr marL="0" algn="l">
              <a:spcBef>
                <a:spcPts val="0"/>
              </a:spcBef>
              <a:spcAft>
                <a:spcPts val="0"/>
              </a:spcAft>
            </a:pPr>
            <a:endParaRPr lang="en-GB" b="0" i="0" dirty="0">
              <a:solidFill>
                <a:srgbClr val="353535"/>
              </a:solidFill>
              <a:effectLst/>
              <a:latin typeface="GillSansMTPro-Book"/>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65075-5F49-4FB1-8BED-1037ABF84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29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387850" cy="2468562"/>
          </a:xfrm>
        </p:spPr>
      </p:sp>
      <p:sp>
        <p:nvSpPr>
          <p:cNvPr id="3" name="Notes Placeholder 2"/>
          <p:cNvSpPr>
            <a:spLocks noGrp="1"/>
          </p:cNvSpPr>
          <p:nvPr>
            <p:ph type="body" idx="1"/>
          </p:nvPr>
        </p:nvSpPr>
        <p:spPr>
          <a:xfrm>
            <a:off x="410737" y="2752725"/>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A465075-5F49-4FB1-8BED-1037ABF84811}" type="slidenum">
              <a:rPr lang="en-GB" smtClean="0"/>
              <a:t>4</a:t>
            </a:fld>
            <a:endParaRPr lang="en-GB"/>
          </a:p>
        </p:txBody>
      </p:sp>
    </p:spTree>
    <p:extLst>
      <p:ext uri="{BB962C8B-B14F-4D97-AF65-F5344CB8AC3E}">
        <p14:creationId xmlns:p14="http://schemas.microsoft.com/office/powerpoint/2010/main" val="95971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413250" cy="2482850"/>
          </a:xfrm>
        </p:spPr>
      </p:sp>
      <p:sp>
        <p:nvSpPr>
          <p:cNvPr id="3" name="Notes Placeholder 2"/>
          <p:cNvSpPr>
            <a:spLocks noGrp="1"/>
          </p:cNvSpPr>
          <p:nvPr>
            <p:ph type="body" idx="1"/>
          </p:nvPr>
        </p:nvSpPr>
        <p:spPr>
          <a:xfrm>
            <a:off x="410737" y="2752725"/>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Activity: Do we support? Use questions to understanding of who RBL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65075-5F49-4FB1-8BED-1037ABF84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92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387850" cy="2468562"/>
          </a:xfrm>
        </p:spPr>
      </p:sp>
      <p:sp>
        <p:nvSpPr>
          <p:cNvPr id="3" name="Notes Placeholder 2"/>
          <p:cNvSpPr>
            <a:spLocks noGrp="1"/>
          </p:cNvSpPr>
          <p:nvPr>
            <p:ph type="body" idx="1"/>
          </p:nvPr>
        </p:nvSpPr>
        <p:spPr>
          <a:xfrm>
            <a:off x="410737" y="2752725"/>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A465075-5F49-4FB1-8BED-1037ABF84811}" type="slidenum">
              <a:rPr lang="en-GB" smtClean="0"/>
              <a:t>6</a:t>
            </a:fld>
            <a:endParaRPr lang="en-GB"/>
          </a:p>
        </p:txBody>
      </p:sp>
    </p:spTree>
    <p:extLst>
      <p:ext uri="{BB962C8B-B14F-4D97-AF65-F5344CB8AC3E}">
        <p14:creationId xmlns:p14="http://schemas.microsoft.com/office/powerpoint/2010/main" val="39968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387850" cy="2468562"/>
          </a:xfrm>
        </p:spPr>
      </p:sp>
      <p:sp>
        <p:nvSpPr>
          <p:cNvPr id="3" name="Notes Placeholder 2"/>
          <p:cNvSpPr>
            <a:spLocks noGrp="1"/>
          </p:cNvSpPr>
          <p:nvPr>
            <p:ph type="body" idx="1"/>
          </p:nvPr>
        </p:nvSpPr>
        <p:spPr>
          <a:xfrm>
            <a:off x="410737" y="2752725"/>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A465075-5F49-4FB1-8BED-1037ABF84811}" type="slidenum">
              <a:rPr lang="en-GB" smtClean="0"/>
              <a:t>7</a:t>
            </a:fld>
            <a:endParaRPr lang="en-GB"/>
          </a:p>
        </p:txBody>
      </p:sp>
    </p:spTree>
    <p:extLst>
      <p:ext uri="{BB962C8B-B14F-4D97-AF65-F5344CB8AC3E}">
        <p14:creationId xmlns:p14="http://schemas.microsoft.com/office/powerpoint/2010/main" val="349411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1913"/>
            <a:ext cx="4381500" cy="2465387"/>
          </a:xfrm>
        </p:spPr>
      </p:sp>
      <p:sp>
        <p:nvSpPr>
          <p:cNvPr id="3" name="Notes Placeholder 2"/>
          <p:cNvSpPr>
            <a:spLocks noGrp="1"/>
          </p:cNvSpPr>
          <p:nvPr>
            <p:ph type="body" idx="1"/>
          </p:nvPr>
        </p:nvSpPr>
        <p:spPr>
          <a:xfrm>
            <a:off x="410737" y="2752725"/>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A465075-5F49-4FB1-8BED-1037ABF84811}" type="slidenum">
              <a:rPr lang="en-GB" smtClean="0"/>
              <a:t>8</a:t>
            </a:fld>
            <a:endParaRPr lang="en-GB"/>
          </a:p>
        </p:txBody>
      </p:sp>
    </p:spTree>
    <p:extLst>
      <p:ext uri="{BB962C8B-B14F-4D97-AF65-F5344CB8AC3E}">
        <p14:creationId xmlns:p14="http://schemas.microsoft.com/office/powerpoint/2010/main" val="174639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448175" cy="2501900"/>
          </a:xfrm>
        </p:spPr>
      </p:sp>
      <p:sp>
        <p:nvSpPr>
          <p:cNvPr id="3" name="Notes Placeholder 2"/>
          <p:cNvSpPr>
            <a:spLocks noGrp="1"/>
          </p:cNvSpPr>
          <p:nvPr>
            <p:ph type="body" idx="1"/>
          </p:nvPr>
        </p:nvSpPr>
        <p:spPr>
          <a:xfrm>
            <a:off x="410737" y="2752725"/>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A465075-5F49-4FB1-8BED-1037ABF84811}" type="slidenum">
              <a:rPr lang="en-GB" smtClean="0"/>
              <a:t>9</a:t>
            </a:fld>
            <a:endParaRPr lang="en-GB"/>
          </a:p>
        </p:txBody>
      </p:sp>
    </p:spTree>
    <p:extLst>
      <p:ext uri="{BB962C8B-B14F-4D97-AF65-F5344CB8AC3E}">
        <p14:creationId xmlns:p14="http://schemas.microsoft.com/office/powerpoint/2010/main" val="242243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1913"/>
            <a:ext cx="4191000" cy="2357437"/>
          </a:xfrm>
        </p:spPr>
      </p:sp>
      <p:sp>
        <p:nvSpPr>
          <p:cNvPr id="3" name="Notes Placeholder 2"/>
          <p:cNvSpPr>
            <a:spLocks noGrp="1"/>
          </p:cNvSpPr>
          <p:nvPr>
            <p:ph type="body" idx="1"/>
          </p:nvPr>
        </p:nvSpPr>
        <p:spPr>
          <a:xfrm>
            <a:off x="410737" y="2752725"/>
            <a:ext cx="5486400" cy="3600450"/>
          </a:xfrm>
          <a:prstGeom prst="rect">
            <a:avLst/>
          </a:prstGeom>
        </p:spPr>
        <p:txBody>
          <a:bodyPr/>
          <a:lstStyle/>
          <a:p>
            <a:endParaRPr lang="en-GB"/>
          </a:p>
        </p:txBody>
      </p:sp>
      <p:sp>
        <p:nvSpPr>
          <p:cNvPr id="4" name="Slide Number Placeholder 3"/>
          <p:cNvSpPr>
            <a:spLocks noGrp="1"/>
          </p:cNvSpPr>
          <p:nvPr>
            <p:ph type="sldNum" sz="quarter" idx="5"/>
          </p:nvPr>
        </p:nvSpPr>
        <p:spPr/>
        <p:txBody>
          <a:bodyPr/>
          <a:lstStyle/>
          <a:p>
            <a:fld id="{AA465075-5F49-4FB1-8BED-1037ABF84811}" type="slidenum">
              <a:rPr lang="en-GB" smtClean="0"/>
              <a:t>12</a:t>
            </a:fld>
            <a:endParaRPr lang="en-GB"/>
          </a:p>
        </p:txBody>
      </p:sp>
    </p:spTree>
    <p:extLst>
      <p:ext uri="{BB962C8B-B14F-4D97-AF65-F5344CB8AC3E}">
        <p14:creationId xmlns:p14="http://schemas.microsoft.com/office/powerpoint/2010/main" val="372127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_blu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89632" y="1625274"/>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Presentation title goes here second line</a:t>
            </a:r>
          </a:p>
        </p:txBody>
      </p:sp>
      <p:sp>
        <p:nvSpPr>
          <p:cNvPr id="6" name="Text Placeholder 2"/>
          <p:cNvSpPr>
            <a:spLocks noGrp="1"/>
          </p:cNvSpPr>
          <p:nvPr>
            <p:ph type="body" sz="quarter" idx="11" hasCustomPrompt="1"/>
          </p:nvPr>
        </p:nvSpPr>
        <p:spPr>
          <a:xfrm>
            <a:off x="1989632" y="778618"/>
            <a:ext cx="8212736" cy="237061"/>
          </a:xfrm>
          <a:prstGeom prst="rect">
            <a:avLst/>
          </a:prstGeom>
        </p:spPr>
        <p:txBody>
          <a:bodyPr/>
          <a:lstStyle>
            <a:lvl1pPr marL="0" indent="0" algn="ctr">
              <a:buNone/>
              <a:defRPr sz="1600" b="0"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9" name="Text Placeholder 2"/>
          <p:cNvSpPr>
            <a:spLocks noGrp="1"/>
          </p:cNvSpPr>
          <p:nvPr>
            <p:ph type="body" sz="quarter" idx="12" hasCustomPrompt="1"/>
          </p:nvPr>
        </p:nvSpPr>
        <p:spPr>
          <a:xfrm>
            <a:off x="1989632" y="3510951"/>
            <a:ext cx="8212736" cy="181155"/>
          </a:xfrm>
          <a:prstGeom prst="rect">
            <a:avLst/>
          </a:prstGeom>
        </p:spPr>
        <p:txBody>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en-GB"/>
              <a:t>Name Surname</a:t>
            </a:r>
          </a:p>
        </p:txBody>
      </p:sp>
      <p:sp>
        <p:nvSpPr>
          <p:cNvPr id="10" name="Text Placeholder 2"/>
          <p:cNvSpPr>
            <a:spLocks noGrp="1"/>
          </p:cNvSpPr>
          <p:nvPr>
            <p:ph type="body" sz="quarter" idx="13" hasCustomPrompt="1"/>
          </p:nvPr>
        </p:nvSpPr>
        <p:spPr>
          <a:xfrm>
            <a:off x="1989632" y="3803295"/>
            <a:ext cx="8212736" cy="181155"/>
          </a:xfrm>
          <a:prstGeom prst="rect">
            <a:avLst/>
          </a:prstGeom>
        </p:spPr>
        <p:txBody>
          <a:bodyPr/>
          <a:lstStyle>
            <a:lvl1pPr marL="0" indent="0" algn="ctr">
              <a:buNone/>
              <a:defRPr sz="1400" b="0" baseline="0">
                <a:solidFill>
                  <a:schemeClr val="bg1"/>
                </a:solidFill>
                <a:latin typeface="Arial" panose="020B0604020202020204" pitchFamily="34" charset="0"/>
                <a:cs typeface="Arial" panose="020B0604020202020204" pitchFamily="34" charset="0"/>
              </a:defRPr>
            </a:lvl1pPr>
          </a:lstStyle>
          <a:p>
            <a:pPr lvl="0"/>
            <a:r>
              <a:rPr lang="en-GB"/>
              <a:t>Director of Remembrance and Marketing</a:t>
            </a:r>
          </a:p>
        </p:txBody>
      </p:sp>
    </p:spTree>
    <p:extLst>
      <p:ext uri="{BB962C8B-B14F-4D97-AF65-F5344CB8AC3E}">
        <p14:creationId xmlns:p14="http://schemas.microsoft.com/office/powerpoint/2010/main" val="3228753527"/>
      </p:ext>
    </p:extLst>
  </p:cSld>
  <p:clrMapOvr>
    <a:masterClrMapping/>
  </p:clrMapOvr>
  <p:extLst>
    <p:ext uri="{DCECCB84-F9BA-43D5-87BE-67443E8EF086}">
      <p15:sldGuideLst xmlns:p15="http://schemas.microsoft.com/office/powerpoint/2012/main">
        <p15:guide id="1" orient="horz" pos="1502"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6093296"/>
            <a:ext cx="3048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flipH="1">
            <a:off x="4" y="6309320"/>
            <a:ext cx="42718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7920196" y="6309320"/>
            <a:ext cx="42718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 y="620688"/>
            <a:ext cx="1219199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hasCustomPrompt="1"/>
          </p:nvPr>
        </p:nvSpPr>
        <p:spPr>
          <a:xfrm>
            <a:off x="1391480" y="2564904"/>
            <a:ext cx="9409045" cy="1584176"/>
          </a:xfrm>
          <a:prstGeom prst="rect">
            <a:avLst/>
          </a:prstGeom>
        </p:spPr>
        <p:txBody>
          <a:bodyPr anchor="ctr" anchorCtr="0"/>
          <a:lstStyle>
            <a:lvl1pPr>
              <a:defRPr sz="4400" spc="100" baseline="0">
                <a:latin typeface="Arial" panose="020B0604020202020204" pitchFamily="34" charset="0"/>
                <a:cs typeface="Arial" panose="020B0604020202020204" pitchFamily="34" charset="0"/>
              </a:defRPr>
            </a:lvl1pPr>
          </a:lstStyle>
          <a:p>
            <a:r>
              <a:rPr lang="en-US"/>
              <a:t>TITLE GOES HERE</a:t>
            </a:r>
            <a:endParaRPr lang="en-GB"/>
          </a:p>
        </p:txBody>
      </p:sp>
    </p:spTree>
    <p:extLst>
      <p:ext uri="{BB962C8B-B14F-4D97-AF65-F5344CB8AC3E}">
        <p14:creationId xmlns:p14="http://schemas.microsoft.com/office/powerpoint/2010/main" val="267299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2 images">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391477" y="1556792"/>
            <a:ext cx="4512501" cy="3834336"/>
          </a:xfrm>
          <a:prstGeom prst="rect">
            <a:avLst/>
          </a:prstGeom>
          <a:solidFill>
            <a:schemeClr val="bg1">
              <a:lumMod val="85000"/>
            </a:schemeClr>
          </a:solidFill>
          <a:ln w="12700">
            <a:noFill/>
          </a:ln>
        </p:spPr>
        <p:txBody>
          <a:bodyPr/>
          <a:lstStyle>
            <a:lvl1pPr marL="0" indent="0" algn="ctr">
              <a:buNone/>
              <a:defRPr/>
            </a:lvl1pPr>
          </a:lstStyle>
          <a:p>
            <a:pPr lvl="0"/>
            <a:endParaRPr lang="en-GB"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6093296"/>
            <a:ext cx="3048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4" y="6309320"/>
            <a:ext cx="42718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7920196" y="6309320"/>
            <a:ext cx="42718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391480" y="260648"/>
            <a:ext cx="9409045"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a:t>HEADING GOES HERE</a:t>
            </a:r>
            <a:endParaRPr lang="en-GB"/>
          </a:p>
        </p:txBody>
      </p:sp>
      <p:cxnSp>
        <p:nvCxnSpPr>
          <p:cNvPr id="12" name="Straight Connector 11"/>
          <p:cNvCxnSpPr/>
          <p:nvPr userDrawn="1"/>
        </p:nvCxnSpPr>
        <p:spPr>
          <a:xfrm flipH="1">
            <a:off x="3" y="620688"/>
            <a:ext cx="1007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11184568" y="620688"/>
            <a:ext cx="1007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10"/>
          <p:cNvSpPr>
            <a:spLocks noGrp="1"/>
          </p:cNvSpPr>
          <p:nvPr>
            <p:ph type="pic" sz="quarter" idx="19"/>
          </p:nvPr>
        </p:nvSpPr>
        <p:spPr>
          <a:xfrm>
            <a:off x="6288024" y="1556792"/>
            <a:ext cx="4512501" cy="3834336"/>
          </a:xfrm>
          <a:prstGeom prst="rect">
            <a:avLst/>
          </a:prstGeom>
          <a:solidFill>
            <a:schemeClr val="bg1">
              <a:lumMod val="85000"/>
            </a:schemeClr>
          </a:solidFill>
          <a:ln w="12700">
            <a:noFill/>
          </a:ln>
        </p:spPr>
        <p:txBody>
          <a:bodyPr/>
          <a:lstStyle>
            <a:lvl1pPr marL="0" indent="0" algn="ctr">
              <a:buNone/>
              <a:defRPr/>
            </a:lvl1pPr>
          </a:lstStyle>
          <a:p>
            <a:pPr lvl="0"/>
            <a:endParaRPr lang="en-GB" noProof="0"/>
          </a:p>
        </p:txBody>
      </p:sp>
    </p:spTree>
    <p:extLst>
      <p:ext uri="{BB962C8B-B14F-4D97-AF65-F5344CB8AC3E}">
        <p14:creationId xmlns:p14="http://schemas.microsoft.com/office/powerpoint/2010/main" val="159051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1 image">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1391480" y="1556792"/>
            <a:ext cx="9409045" cy="4032448"/>
          </a:xfrm>
          <a:prstGeom prst="rect">
            <a:avLst/>
          </a:prstGeom>
          <a:solidFill>
            <a:schemeClr val="bg1">
              <a:lumMod val="85000"/>
            </a:schemeClr>
          </a:solidFill>
          <a:ln w="12700">
            <a:noFill/>
          </a:ln>
        </p:spPr>
        <p:txBody>
          <a:bodyPr/>
          <a:lstStyle>
            <a:lvl1pPr marL="0" indent="0" algn="ctr">
              <a:buNone/>
              <a:defRPr/>
            </a:lvl1pPr>
          </a:lstStyle>
          <a:p>
            <a:pPr lvl="0"/>
            <a:endParaRPr lang="en-GB"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0" y="6093296"/>
            <a:ext cx="3048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H="1">
            <a:off x="4" y="6309320"/>
            <a:ext cx="42718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7920196" y="6309320"/>
            <a:ext cx="42718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hasCustomPrompt="1"/>
          </p:nvPr>
        </p:nvSpPr>
        <p:spPr>
          <a:xfrm>
            <a:off x="1391480" y="260648"/>
            <a:ext cx="9409045" cy="720080"/>
          </a:xfrm>
          <a:prstGeom prst="rect">
            <a:avLst/>
          </a:prstGeom>
        </p:spPr>
        <p:txBody>
          <a:bodyPr anchor="ctr" anchorCtr="0"/>
          <a:lstStyle>
            <a:lvl1pPr>
              <a:defRPr sz="3200" spc="100" baseline="0">
                <a:latin typeface="Arial" panose="020B0604020202020204" pitchFamily="34" charset="0"/>
                <a:cs typeface="Arial" panose="020B0604020202020204" pitchFamily="34" charset="0"/>
              </a:defRPr>
            </a:lvl1pPr>
          </a:lstStyle>
          <a:p>
            <a:r>
              <a:rPr lang="en-US"/>
              <a:t>HEADING GOES HERE</a:t>
            </a:r>
            <a:endParaRPr lang="en-GB"/>
          </a:p>
        </p:txBody>
      </p:sp>
      <p:cxnSp>
        <p:nvCxnSpPr>
          <p:cNvPr id="12" name="Straight Connector 11"/>
          <p:cNvCxnSpPr/>
          <p:nvPr userDrawn="1"/>
        </p:nvCxnSpPr>
        <p:spPr>
          <a:xfrm flipH="1">
            <a:off x="3" y="620688"/>
            <a:ext cx="1007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11184568" y="620688"/>
            <a:ext cx="1007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98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Slide_blue">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3701699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7"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E5231A"/>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E5231A"/>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E5231A"/>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E5231A"/>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2499385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_blue img1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253"/>
            <a:ext cx="12192000" cy="6858000"/>
          </a:xfrm>
          <a:prstGeom prst="rect">
            <a:avLst/>
          </a:prstGeom>
        </p:spPr>
      </p:pic>
      <p:sp>
        <p:nvSpPr>
          <p:cNvPr id="7"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793633" y="2404774"/>
            <a:ext cx="4882551" cy="2048459"/>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3185425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right image 1">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40" y="785005"/>
            <a:ext cx="5365629" cy="5218980"/>
          </a:xfrm>
          <a:prstGeom prst="rect">
            <a:avLst/>
          </a:prstGeom>
        </p:spPr>
        <p:txBody>
          <a:bodyPr/>
          <a:lstStyle/>
          <a:p>
            <a:endParaRPr lang="en-GB"/>
          </a:p>
        </p:txBody>
      </p:sp>
      <p:sp>
        <p:nvSpPr>
          <p:cNvPr id="9" name="Text Placeholder 8"/>
          <p:cNvSpPr>
            <a:spLocks noGrp="1"/>
          </p:cNvSpPr>
          <p:nvPr>
            <p:ph type="body" sz="quarter" idx="18" hasCustomPrompt="1"/>
          </p:nvPr>
        </p:nvSpPr>
        <p:spPr>
          <a:xfrm>
            <a:off x="353835" y="784229"/>
            <a:ext cx="5365751"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0" name="Text Placeholder 8"/>
          <p:cNvSpPr>
            <a:spLocks noGrp="1"/>
          </p:cNvSpPr>
          <p:nvPr>
            <p:ph type="body" sz="quarter" idx="19" hasCustomPrompt="1"/>
          </p:nvPr>
        </p:nvSpPr>
        <p:spPr>
          <a:xfrm>
            <a:off x="353835" y="2155825"/>
            <a:ext cx="5365751" cy="3848160"/>
          </a:xfrm>
          <a:prstGeom prst="rect">
            <a:avLst/>
          </a:prstGeom>
        </p:spPr>
        <p:txBody>
          <a:bodyPr/>
          <a:lstStyle>
            <a:lvl1pPr marL="285744" indent="-285744"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the layout options create a consistent and simple presentation</a:t>
            </a:r>
          </a:p>
          <a:p>
            <a:pPr lvl="0"/>
            <a:r>
              <a:rPr lang="en-GB"/>
              <a:t>Simplify and limit the number of words on each screen – use key phrases and include only essential information</a:t>
            </a:r>
          </a:p>
          <a:p>
            <a:pPr lvl="0"/>
            <a:r>
              <a:rPr lang="en-GB"/>
              <a:t>Use good quality images that reinforce and complement your message</a:t>
            </a:r>
          </a:p>
          <a:p>
            <a:pPr lvl="0"/>
            <a:endParaRPr lang="en-GB"/>
          </a:p>
          <a:p>
            <a:pPr lvl="0"/>
            <a:endParaRPr lang="en-GB"/>
          </a:p>
        </p:txBody>
      </p:sp>
    </p:spTree>
    <p:extLst>
      <p:ext uri="{BB962C8B-B14F-4D97-AF65-F5344CB8AC3E}">
        <p14:creationId xmlns:p14="http://schemas.microsoft.com/office/powerpoint/2010/main" val="1856580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_right image 3">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40" y="785009"/>
            <a:ext cx="5365629" cy="2643995"/>
          </a:xfrm>
          <a:prstGeom prst="rect">
            <a:avLst/>
          </a:prstGeom>
        </p:spPr>
        <p:txBody>
          <a:bodyPr/>
          <a:lstStyle/>
          <a:p>
            <a:endParaRPr lang="en-GB"/>
          </a:p>
        </p:txBody>
      </p:sp>
      <p:sp>
        <p:nvSpPr>
          <p:cNvPr id="9" name="Text Placeholder 8"/>
          <p:cNvSpPr>
            <a:spLocks noGrp="1"/>
          </p:cNvSpPr>
          <p:nvPr>
            <p:ph type="body" sz="quarter" idx="18" hasCustomPrompt="1"/>
          </p:nvPr>
        </p:nvSpPr>
        <p:spPr>
          <a:xfrm>
            <a:off x="353835" y="784229"/>
            <a:ext cx="5365751"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1" name="Picture Placeholder 6"/>
          <p:cNvSpPr>
            <a:spLocks noGrp="1"/>
          </p:cNvSpPr>
          <p:nvPr>
            <p:ph type="pic" sz="quarter" idx="20"/>
          </p:nvPr>
        </p:nvSpPr>
        <p:spPr>
          <a:xfrm>
            <a:off x="6478440" y="3446256"/>
            <a:ext cx="5365629" cy="2643995"/>
          </a:xfrm>
          <a:prstGeom prst="rect">
            <a:avLst/>
          </a:prstGeom>
        </p:spPr>
        <p:txBody>
          <a:bodyPr/>
          <a:lstStyle/>
          <a:p>
            <a:endParaRPr lang="en-GB"/>
          </a:p>
        </p:txBody>
      </p:sp>
      <p:sp>
        <p:nvSpPr>
          <p:cNvPr id="12" name="Text Placeholder 8"/>
          <p:cNvSpPr>
            <a:spLocks noGrp="1"/>
          </p:cNvSpPr>
          <p:nvPr>
            <p:ph type="body" sz="quarter" idx="19" hasCustomPrompt="1"/>
          </p:nvPr>
        </p:nvSpPr>
        <p:spPr>
          <a:xfrm>
            <a:off x="353835" y="2155825"/>
            <a:ext cx="5365751" cy="3848160"/>
          </a:xfrm>
          <a:prstGeom prst="rect">
            <a:avLst/>
          </a:prstGeom>
        </p:spPr>
        <p:txBody>
          <a:bodyPr/>
          <a:lstStyle>
            <a:lvl1pPr marL="285744" indent="-285744"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appropriate imagery relating to the presentation. Avoid adding Clipart and animations</a:t>
            </a:r>
          </a:p>
          <a:p>
            <a:pPr lvl="0"/>
            <a:r>
              <a:rPr lang="en-GB"/>
              <a:t>Try to limit the number of slides – keep the presentation to the point</a:t>
            </a:r>
          </a:p>
          <a:p>
            <a:pPr lvl="0"/>
            <a:endParaRPr lang="en-GB"/>
          </a:p>
          <a:p>
            <a:pPr lvl="0"/>
            <a:endParaRPr lang="en-GB"/>
          </a:p>
        </p:txBody>
      </p:sp>
    </p:spTree>
    <p:extLst>
      <p:ext uri="{BB962C8B-B14F-4D97-AF65-F5344CB8AC3E}">
        <p14:creationId xmlns:p14="http://schemas.microsoft.com/office/powerpoint/2010/main" val="17871804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79415" y="474663"/>
            <a:ext cx="11422063" cy="5891212"/>
          </a:xfrm>
          <a:prstGeom prst="rect">
            <a:avLst/>
          </a:prstGeo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This slide can be used to show a relevant image or as a divider between topics. Click the icon to insert an image.</a:t>
            </a:r>
            <a:endParaRPr lang="en-GB"/>
          </a:p>
        </p:txBody>
      </p:sp>
      <p:sp>
        <p:nvSpPr>
          <p:cNvPr id="10"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chemeClr val="bg1"/>
                </a:solidFill>
                <a:latin typeface="Arial" panose="020B0604020202020204" pitchFamily="34" charset="0"/>
                <a:cs typeface="Arial" panose="020B0604020202020204" pitchFamily="34" charset="0"/>
              </a:defRPr>
            </a:lvl1pPr>
          </a:lstStyle>
          <a:p>
            <a:pPr lvl="0"/>
            <a:r>
              <a:rPr lang="en-GB"/>
              <a:t>Royal British Legion</a:t>
            </a:r>
          </a:p>
        </p:txBody>
      </p:sp>
      <p:sp>
        <p:nvSpPr>
          <p:cNvPr id="11"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stStyle>
          <a:p>
            <a:pPr lvl="0"/>
            <a:r>
              <a:rPr lang="en-GB"/>
              <a:t>Presentation title</a:t>
            </a:r>
          </a:p>
        </p:txBody>
      </p:sp>
      <p:sp>
        <p:nvSpPr>
          <p:cNvPr id="12"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13"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chemeClr val="bg1"/>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652197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ntent Slide_no imag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6" name="Text Placeholder 8"/>
          <p:cNvSpPr>
            <a:spLocks noGrp="1"/>
          </p:cNvSpPr>
          <p:nvPr>
            <p:ph type="body" sz="quarter" idx="18" hasCustomPrompt="1"/>
          </p:nvPr>
        </p:nvSpPr>
        <p:spPr>
          <a:xfrm>
            <a:off x="353686" y="784229"/>
            <a:ext cx="11447524" cy="958311"/>
          </a:xfrm>
          <a:prstGeom prst="rect">
            <a:avLst/>
          </a:prstGeom>
        </p:spPr>
        <p:txBody>
          <a:bodyPr/>
          <a:lstStyle>
            <a:lvl1pPr marL="0" indent="0" algn="l">
              <a:buNone/>
              <a:defRPr sz="28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A 28pt Arial Bold left aligned title would go here, and it can go on to a second line</a:t>
            </a:r>
          </a:p>
        </p:txBody>
      </p:sp>
      <p:sp>
        <p:nvSpPr>
          <p:cNvPr id="9" name="Text Placeholder 8"/>
          <p:cNvSpPr>
            <a:spLocks noGrp="1"/>
          </p:cNvSpPr>
          <p:nvPr>
            <p:ph type="body" sz="quarter" idx="19" hasCustomPrompt="1"/>
          </p:nvPr>
        </p:nvSpPr>
        <p:spPr>
          <a:xfrm>
            <a:off x="353685" y="2155825"/>
            <a:ext cx="11447523" cy="3848160"/>
          </a:xfrm>
          <a:prstGeom prst="rect">
            <a:avLst/>
          </a:prstGeom>
        </p:spPr>
        <p:txBody>
          <a:bodyPr/>
          <a:lstStyle>
            <a:lvl1pPr marL="285744" indent="-285744" algn="l">
              <a:spcAft>
                <a:spcPts val="1200"/>
              </a:spcAft>
              <a:buFont typeface="Arial" panose="020B0604020202020204" pitchFamily="34" charset="0"/>
              <a:buChar char="•"/>
              <a:defRPr sz="20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This slide can be used for a conclusion, a closing slide for the presentation</a:t>
            </a:r>
          </a:p>
          <a:p>
            <a:pPr lvl="0"/>
            <a:r>
              <a:rPr lang="en-GB"/>
              <a:t>Be sure to keep these bullet points simple and relevant</a:t>
            </a:r>
          </a:p>
          <a:p>
            <a:pPr lvl="0"/>
            <a:endParaRPr lang="en-GB"/>
          </a:p>
          <a:p>
            <a:pPr lvl="0"/>
            <a:endParaRPr lang="en-GB"/>
          </a:p>
        </p:txBody>
      </p:sp>
    </p:spTree>
    <p:extLst>
      <p:ext uri="{BB962C8B-B14F-4D97-AF65-F5344CB8AC3E}">
        <p14:creationId xmlns:p14="http://schemas.microsoft.com/office/powerpoint/2010/main" val="2414491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1989632" y="1625274"/>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Presentation title goes here second line</a:t>
            </a:r>
          </a:p>
        </p:txBody>
      </p:sp>
      <p:sp>
        <p:nvSpPr>
          <p:cNvPr id="6" name="Text Placeholder 2"/>
          <p:cNvSpPr>
            <a:spLocks noGrp="1"/>
          </p:cNvSpPr>
          <p:nvPr>
            <p:ph type="body" sz="quarter" idx="11" hasCustomPrompt="1"/>
          </p:nvPr>
        </p:nvSpPr>
        <p:spPr>
          <a:xfrm>
            <a:off x="1989632" y="778618"/>
            <a:ext cx="8212736" cy="237061"/>
          </a:xfrm>
          <a:prstGeom prst="rect">
            <a:avLst/>
          </a:prstGeom>
        </p:spPr>
        <p:txBody>
          <a:bodyPr/>
          <a:lstStyle>
            <a:lvl1pPr marL="0" indent="0" algn="ctr">
              <a:buNone/>
              <a:defRPr sz="1600" b="0"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9" name="Text Placeholder 2"/>
          <p:cNvSpPr>
            <a:spLocks noGrp="1"/>
          </p:cNvSpPr>
          <p:nvPr>
            <p:ph type="body" sz="quarter" idx="12" hasCustomPrompt="1"/>
          </p:nvPr>
        </p:nvSpPr>
        <p:spPr>
          <a:xfrm>
            <a:off x="1989632" y="3510951"/>
            <a:ext cx="8212736" cy="181155"/>
          </a:xfrm>
          <a:prstGeom prst="rect">
            <a:avLst/>
          </a:prstGeom>
        </p:spPr>
        <p:txBody>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en-GB"/>
              <a:t>Name Surname</a:t>
            </a:r>
          </a:p>
        </p:txBody>
      </p:sp>
      <p:sp>
        <p:nvSpPr>
          <p:cNvPr id="10" name="Text Placeholder 2"/>
          <p:cNvSpPr>
            <a:spLocks noGrp="1"/>
          </p:cNvSpPr>
          <p:nvPr>
            <p:ph type="body" sz="quarter" idx="13" hasCustomPrompt="1"/>
          </p:nvPr>
        </p:nvSpPr>
        <p:spPr>
          <a:xfrm>
            <a:off x="1989632" y="3803295"/>
            <a:ext cx="8212736" cy="181155"/>
          </a:xfrm>
          <a:prstGeom prst="rect">
            <a:avLst/>
          </a:prstGeom>
        </p:spPr>
        <p:txBody>
          <a:bodyPr/>
          <a:lstStyle>
            <a:lvl1pPr marL="0" indent="0" algn="ctr">
              <a:buNone/>
              <a:defRPr sz="1400" b="0" baseline="0">
                <a:solidFill>
                  <a:schemeClr val="bg1"/>
                </a:solidFill>
                <a:latin typeface="Arial" panose="020B0604020202020204" pitchFamily="34" charset="0"/>
                <a:cs typeface="Arial" panose="020B0604020202020204" pitchFamily="34" charset="0"/>
              </a:defRPr>
            </a:lvl1pPr>
          </a:lstStyle>
          <a:p>
            <a:pPr lvl="0"/>
            <a:r>
              <a:rPr lang="en-GB"/>
              <a:t>Director of Remembrance and Marketing</a:t>
            </a:r>
          </a:p>
        </p:txBody>
      </p:sp>
    </p:spTree>
    <p:extLst>
      <p:ext uri="{BB962C8B-B14F-4D97-AF65-F5344CB8AC3E}">
        <p14:creationId xmlns:p14="http://schemas.microsoft.com/office/powerpoint/2010/main" val="227857897"/>
      </p:ext>
    </p:extLst>
  </p:cSld>
  <p:clrMapOvr>
    <a:masterClrMapping/>
  </p:clrMapOvr>
  <p:extLst>
    <p:ext uri="{DCECCB84-F9BA-43D5-87BE-67443E8EF086}">
      <p15:sldGuideLst xmlns:p15="http://schemas.microsoft.com/office/powerpoint/2012/main">
        <p15:guide id="1" orient="horz" pos="1502"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ontent Slide_no imag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6" name="Text Placeholder 8"/>
          <p:cNvSpPr>
            <a:spLocks noGrp="1"/>
          </p:cNvSpPr>
          <p:nvPr>
            <p:ph type="body" sz="quarter" idx="18" hasCustomPrompt="1"/>
          </p:nvPr>
        </p:nvSpPr>
        <p:spPr>
          <a:xfrm>
            <a:off x="353686" y="784229"/>
            <a:ext cx="11447524" cy="958311"/>
          </a:xfrm>
          <a:prstGeom prst="rect">
            <a:avLst/>
          </a:prstGeom>
        </p:spPr>
        <p:txBody>
          <a:bodyPr/>
          <a:lstStyle>
            <a:lvl1pPr marL="0" indent="0" algn="l">
              <a:buNone/>
              <a:defRPr sz="28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A 28pt Arial Bold left aligned title would go here, and it can go on to a second line</a:t>
            </a:r>
          </a:p>
        </p:txBody>
      </p:sp>
      <p:sp>
        <p:nvSpPr>
          <p:cNvPr id="9" name="Text Placeholder 8"/>
          <p:cNvSpPr>
            <a:spLocks noGrp="1"/>
          </p:cNvSpPr>
          <p:nvPr>
            <p:ph type="body" sz="quarter" idx="19" hasCustomPrompt="1"/>
          </p:nvPr>
        </p:nvSpPr>
        <p:spPr>
          <a:xfrm>
            <a:off x="353685" y="2155825"/>
            <a:ext cx="11447523" cy="3848160"/>
          </a:xfrm>
          <a:prstGeom prst="rect">
            <a:avLst/>
          </a:prstGeom>
        </p:spPr>
        <p:txBody>
          <a:bodyPr/>
          <a:lstStyle>
            <a:lvl1pPr marL="285744" indent="-285744" algn="l">
              <a:spcAft>
                <a:spcPts val="1200"/>
              </a:spcAft>
              <a:buFont typeface="Arial" panose="020B0604020202020204" pitchFamily="34" charset="0"/>
              <a:buChar char="•"/>
              <a:defRPr sz="20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This slide can be used for a conclusion, a closing slide for the presentation</a:t>
            </a:r>
          </a:p>
          <a:p>
            <a:pPr lvl="0"/>
            <a:r>
              <a:rPr lang="en-GB"/>
              <a:t>Be sure to keep these bullet points simple and relevant</a:t>
            </a:r>
          </a:p>
          <a:p>
            <a:pPr lvl="0"/>
            <a:endParaRPr lang="en-GB"/>
          </a:p>
          <a:p>
            <a:pPr lvl="0"/>
            <a:endParaRPr lang="en-GB"/>
          </a:p>
        </p:txBody>
      </p:sp>
    </p:spTree>
    <p:extLst>
      <p:ext uri="{BB962C8B-B14F-4D97-AF65-F5344CB8AC3E}">
        <p14:creationId xmlns:p14="http://schemas.microsoft.com/office/powerpoint/2010/main" val="3651169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79415" y="474663"/>
            <a:ext cx="11422063" cy="5891212"/>
          </a:xfrm>
          <a:prstGeom prst="rect">
            <a:avLst/>
          </a:prstGeo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GB">
                <a:latin typeface="Arial" panose="020B0604020202020204" pitchFamily="34" charset="0"/>
                <a:cs typeface="Arial" panose="020B0604020202020204" pitchFamily="34" charset="0"/>
              </a:rPr>
              <a:t>This slide can be used to show a relevant image or as a divider between topics. Click the icon to insert an image.</a:t>
            </a:r>
            <a:endParaRPr lang="en-GB"/>
          </a:p>
        </p:txBody>
      </p:sp>
      <p:sp>
        <p:nvSpPr>
          <p:cNvPr id="10"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chemeClr val="bg1"/>
                </a:solidFill>
                <a:latin typeface="Arial" panose="020B0604020202020204" pitchFamily="34" charset="0"/>
                <a:cs typeface="Arial" panose="020B0604020202020204" pitchFamily="34" charset="0"/>
              </a:defRPr>
            </a:lvl1pPr>
          </a:lstStyle>
          <a:p>
            <a:pPr lvl="0"/>
            <a:r>
              <a:rPr lang="en-GB"/>
              <a:t>Royal British Legion</a:t>
            </a:r>
          </a:p>
        </p:txBody>
      </p:sp>
      <p:sp>
        <p:nvSpPr>
          <p:cNvPr id="11"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stStyle>
          <a:p>
            <a:pPr lvl="0"/>
            <a:r>
              <a:rPr lang="en-GB"/>
              <a:t>Presentation title</a:t>
            </a:r>
          </a:p>
        </p:txBody>
      </p:sp>
      <p:sp>
        <p:nvSpPr>
          <p:cNvPr id="12"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13"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chemeClr val="bg1"/>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252702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Slide_blue">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3862815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Slide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7"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E5231A"/>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E5231A"/>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E5231A"/>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E5231A"/>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3852597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Slide_blue img1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253"/>
            <a:ext cx="12192000" cy="6858000"/>
          </a:xfrm>
          <a:prstGeom prst="rect">
            <a:avLst/>
          </a:prstGeom>
        </p:spPr>
      </p:pic>
      <p:sp>
        <p:nvSpPr>
          <p:cNvPr id="7"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793633" y="2404774"/>
            <a:ext cx="4882551" cy="2048459"/>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409259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right image 1">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40" y="785005"/>
            <a:ext cx="5365629" cy="5218980"/>
          </a:xfrm>
          <a:prstGeom prst="rect">
            <a:avLst/>
          </a:prstGeom>
        </p:spPr>
        <p:txBody>
          <a:bodyPr/>
          <a:lstStyle/>
          <a:p>
            <a:endParaRPr lang="en-GB"/>
          </a:p>
        </p:txBody>
      </p:sp>
      <p:sp>
        <p:nvSpPr>
          <p:cNvPr id="9" name="Text Placeholder 8"/>
          <p:cNvSpPr>
            <a:spLocks noGrp="1"/>
          </p:cNvSpPr>
          <p:nvPr>
            <p:ph type="body" sz="quarter" idx="18" hasCustomPrompt="1"/>
          </p:nvPr>
        </p:nvSpPr>
        <p:spPr>
          <a:xfrm>
            <a:off x="353835" y="784229"/>
            <a:ext cx="5365751"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0" name="Text Placeholder 8"/>
          <p:cNvSpPr>
            <a:spLocks noGrp="1"/>
          </p:cNvSpPr>
          <p:nvPr>
            <p:ph type="body" sz="quarter" idx="19" hasCustomPrompt="1"/>
          </p:nvPr>
        </p:nvSpPr>
        <p:spPr>
          <a:xfrm>
            <a:off x="353835" y="2155825"/>
            <a:ext cx="5365751" cy="3848160"/>
          </a:xfrm>
          <a:prstGeom prst="rect">
            <a:avLst/>
          </a:prstGeom>
        </p:spPr>
        <p:txBody>
          <a:bodyPr/>
          <a:lstStyle>
            <a:lvl1pPr marL="285744" indent="-285744"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the layout options create a consistent and simple presentation</a:t>
            </a:r>
          </a:p>
          <a:p>
            <a:pPr lvl="0"/>
            <a:r>
              <a:rPr lang="en-GB"/>
              <a:t>Simplify and limit the number of words on each screen – use key phrases and include only essential information</a:t>
            </a:r>
          </a:p>
          <a:p>
            <a:pPr lvl="0"/>
            <a:r>
              <a:rPr lang="en-GB"/>
              <a:t>Use good quality images that reinforce and complement your message</a:t>
            </a:r>
          </a:p>
          <a:p>
            <a:pPr lvl="0"/>
            <a:endParaRPr lang="en-GB"/>
          </a:p>
          <a:p>
            <a:pPr lvl="0"/>
            <a:endParaRPr lang="en-GB"/>
          </a:p>
        </p:txBody>
      </p:sp>
    </p:spTree>
    <p:extLst>
      <p:ext uri="{BB962C8B-B14F-4D97-AF65-F5344CB8AC3E}">
        <p14:creationId xmlns:p14="http://schemas.microsoft.com/office/powerpoint/2010/main" val="58356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right image 3">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2" y="124173"/>
            <a:ext cx="2735263" cy="216169"/>
          </a:xfrm>
          <a:prstGeom prst="rect">
            <a:avLst/>
          </a:prstGeom>
        </p:spPr>
        <p:txBody>
          <a:bodyPr/>
          <a:lstStyle>
            <a:lvl1pPr marL="0" indent="0">
              <a:buNone/>
              <a:defRPr sz="1051"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7" y="93572"/>
            <a:ext cx="3536951"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71" y="6496219"/>
            <a:ext cx="2735263" cy="216169"/>
          </a:xfrm>
          <a:prstGeom prst="rect">
            <a:avLst/>
          </a:prstGeom>
        </p:spPr>
        <p:txBody>
          <a:bodyPr/>
          <a:lstStyle>
            <a:lvl1pPr marL="0" indent="0" algn="ctr">
              <a:buNone/>
              <a:defRPr sz="1051"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9" y="119602"/>
            <a:ext cx="2735263" cy="216169"/>
          </a:xfrm>
          <a:prstGeom prst="rect">
            <a:avLst/>
          </a:prstGeom>
        </p:spPr>
        <p:txBody>
          <a:bodyPr/>
          <a:lstStyle>
            <a:lvl1pPr marL="0" indent="0" algn="r">
              <a:buNone/>
              <a:defRPr sz="1051"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40" y="785009"/>
            <a:ext cx="5365629" cy="2643995"/>
          </a:xfrm>
          <a:prstGeom prst="rect">
            <a:avLst/>
          </a:prstGeom>
        </p:spPr>
        <p:txBody>
          <a:bodyPr/>
          <a:lstStyle/>
          <a:p>
            <a:endParaRPr lang="en-GB"/>
          </a:p>
        </p:txBody>
      </p:sp>
      <p:sp>
        <p:nvSpPr>
          <p:cNvPr id="9" name="Text Placeholder 8"/>
          <p:cNvSpPr>
            <a:spLocks noGrp="1"/>
          </p:cNvSpPr>
          <p:nvPr>
            <p:ph type="body" sz="quarter" idx="18" hasCustomPrompt="1"/>
          </p:nvPr>
        </p:nvSpPr>
        <p:spPr>
          <a:xfrm>
            <a:off x="353835" y="784229"/>
            <a:ext cx="5365751"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1" name="Picture Placeholder 6"/>
          <p:cNvSpPr>
            <a:spLocks noGrp="1"/>
          </p:cNvSpPr>
          <p:nvPr>
            <p:ph type="pic" sz="quarter" idx="20"/>
          </p:nvPr>
        </p:nvSpPr>
        <p:spPr>
          <a:xfrm>
            <a:off x="6478440" y="3446256"/>
            <a:ext cx="5365629" cy="2643995"/>
          </a:xfrm>
          <a:prstGeom prst="rect">
            <a:avLst/>
          </a:prstGeom>
        </p:spPr>
        <p:txBody>
          <a:bodyPr/>
          <a:lstStyle/>
          <a:p>
            <a:endParaRPr lang="en-GB"/>
          </a:p>
        </p:txBody>
      </p:sp>
      <p:sp>
        <p:nvSpPr>
          <p:cNvPr id="12" name="Text Placeholder 8"/>
          <p:cNvSpPr>
            <a:spLocks noGrp="1"/>
          </p:cNvSpPr>
          <p:nvPr>
            <p:ph type="body" sz="quarter" idx="19" hasCustomPrompt="1"/>
          </p:nvPr>
        </p:nvSpPr>
        <p:spPr>
          <a:xfrm>
            <a:off x="353835" y="2155825"/>
            <a:ext cx="5365751" cy="3848160"/>
          </a:xfrm>
          <a:prstGeom prst="rect">
            <a:avLst/>
          </a:prstGeom>
        </p:spPr>
        <p:txBody>
          <a:bodyPr/>
          <a:lstStyle>
            <a:lvl1pPr marL="285744" indent="-285744"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appropriate imagery relating to the presentation. Avoid adding Clipart and animations</a:t>
            </a:r>
          </a:p>
          <a:p>
            <a:pPr lvl="0"/>
            <a:r>
              <a:rPr lang="en-GB"/>
              <a:t>Try to limit the number of slides – keep the presentation to the point</a:t>
            </a:r>
          </a:p>
          <a:p>
            <a:pPr lvl="0"/>
            <a:endParaRPr lang="en-GB"/>
          </a:p>
          <a:p>
            <a:pPr lvl="0"/>
            <a:endParaRPr lang="en-GB"/>
          </a:p>
        </p:txBody>
      </p:sp>
    </p:spTree>
    <p:extLst>
      <p:ext uri="{BB962C8B-B14F-4D97-AF65-F5344CB8AC3E}">
        <p14:creationId xmlns:p14="http://schemas.microsoft.com/office/powerpoint/2010/main" val="327681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5.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6963215"/>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955429"/>
      </p:ext>
    </p:extLst>
  </p:cSld>
  <p:clrMap bg1="lt1" tx1="dk1" bg2="lt2" tx2="dk2" accent1="accent1" accent2="accent2" accent3="accent3" accent4="accent4" accent5="accent5" accent6="accent6" hlink="hlink" folHlink="folHlink"/>
  <p:sldLayoutIdLst>
    <p:sldLayoutId id="2147483668"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257A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128033"/>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20854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3947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60" r:id="rId3"/>
    <p:sldLayoutId id="2147483662" r:id="rId4"/>
    <p:sldLayoutId id="2147483663" r:id="rId5"/>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63817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3.xml"/><Relationship Id="rId1" Type="http://schemas.openxmlformats.org/officeDocument/2006/relationships/video" Target="https://www.youtube.com/embed/cpw8kJ70u4k?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rL6nDYp1XU?feature=oembed"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flickr.com/photos/10688293@N00/15737449591"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989632" y="59267"/>
            <a:ext cx="8212736" cy="3201293"/>
          </a:xfrm>
        </p:spPr>
        <p:txBody>
          <a:bodyPr vert="horz" lIns="91440" tIns="45720" rIns="91440" bIns="45720" rtlCol="0" anchor="t"/>
          <a:lstStyle/>
          <a:p>
            <a:endParaRPr lang="en-GB" dirty="0">
              <a:latin typeface="Arial"/>
              <a:cs typeface="Arial"/>
            </a:endParaRPr>
          </a:p>
          <a:p>
            <a:r>
              <a:rPr lang="en-GB" dirty="0">
                <a:latin typeface="Arial"/>
                <a:cs typeface="Arial"/>
              </a:rPr>
              <a:t>Royal British Legion</a:t>
            </a:r>
          </a:p>
          <a:p>
            <a:r>
              <a:rPr lang="en-GB" dirty="0">
                <a:latin typeface="Arial"/>
                <a:cs typeface="Arial"/>
              </a:rPr>
              <a:t> Awareness Presentation</a:t>
            </a:r>
          </a:p>
          <a:p>
            <a:r>
              <a:rPr lang="en-GB" dirty="0">
                <a:latin typeface="Arial"/>
                <a:cs typeface="Arial"/>
              </a:rPr>
              <a:t> By Matt Ford</a:t>
            </a:r>
          </a:p>
          <a:p>
            <a:r>
              <a:rPr lang="en-GB" dirty="0">
                <a:latin typeface="Arial"/>
                <a:cs typeface="Arial"/>
              </a:rPr>
              <a:t>National 3</a:t>
            </a:r>
            <a:r>
              <a:rPr lang="en-GB" baseline="30000" dirty="0">
                <a:latin typeface="Arial"/>
                <a:cs typeface="Arial"/>
              </a:rPr>
              <a:t>rd</a:t>
            </a:r>
            <a:r>
              <a:rPr lang="en-GB" dirty="0">
                <a:latin typeface="Arial"/>
                <a:cs typeface="Arial"/>
              </a:rPr>
              <a:t> Sector Partnerships Lead </a:t>
            </a:r>
          </a:p>
          <a:p>
            <a:endParaRPr lang="en-GB" dirty="0">
              <a:latin typeface="Arial"/>
              <a:cs typeface="Arial"/>
            </a:endParaRPr>
          </a:p>
        </p:txBody>
      </p:sp>
    </p:spTree>
    <p:extLst>
      <p:ext uri="{BB962C8B-B14F-4D97-AF65-F5344CB8AC3E}">
        <p14:creationId xmlns:p14="http://schemas.microsoft.com/office/powerpoint/2010/main" val="378308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628FD3-B64D-8660-1FC8-F393D5304960}"/>
              </a:ext>
            </a:extLst>
          </p:cNvPr>
          <p:cNvSpPr>
            <a:spLocks noGrp="1"/>
          </p:cNvSpPr>
          <p:nvPr>
            <p:ph type="body" sz="quarter" idx="13"/>
          </p:nvPr>
        </p:nvSpPr>
        <p:spPr/>
        <p:txBody>
          <a:bodyPr/>
          <a:lstStyle/>
          <a:p>
            <a:endParaRPr lang="en-GB"/>
          </a:p>
        </p:txBody>
      </p:sp>
      <p:pic>
        <p:nvPicPr>
          <p:cNvPr id="8" name="Online Media 7" title="How the Legion supports the Armed Forces community: Chantelle's story">
            <a:hlinkClick r:id="" action="ppaction://media"/>
            <a:extLst>
              <a:ext uri="{FF2B5EF4-FFF2-40B4-BE49-F238E27FC236}">
                <a16:creationId xmlns:a16="http://schemas.microsoft.com/office/drawing/2014/main" id="{D803E127-E1F5-1BA6-DC76-59512EB95D45}"/>
              </a:ext>
            </a:extLst>
          </p:cNvPr>
          <p:cNvPicPr>
            <a:picLocks noGrp="1" noRot="1" noChangeAspect="1"/>
          </p:cNvPicPr>
          <p:nvPr>
            <p:ph sz="quarter" idx="14"/>
            <a:videoFile r:link="rId1"/>
          </p:nvPr>
        </p:nvPicPr>
        <p:blipFill>
          <a:blip r:embed="rId3"/>
          <a:stretch>
            <a:fillRect/>
          </a:stretch>
        </p:blipFill>
        <p:spPr>
          <a:xfrm>
            <a:off x="2129589" y="1636723"/>
            <a:ext cx="7736306" cy="4367262"/>
          </a:xfrm>
          <a:prstGeom prst="rect">
            <a:avLst/>
          </a:prstGeom>
        </p:spPr>
      </p:pic>
      <p:sp>
        <p:nvSpPr>
          <p:cNvPr id="5" name="Text Placeholder 4">
            <a:extLst>
              <a:ext uri="{FF2B5EF4-FFF2-40B4-BE49-F238E27FC236}">
                <a16:creationId xmlns:a16="http://schemas.microsoft.com/office/drawing/2014/main" id="{40EBE41B-7DD1-D425-A1D3-907C28E75CA2}"/>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3D3A5699-2FF2-B8EE-C8AF-D991D9F6985F}"/>
              </a:ext>
            </a:extLst>
          </p:cNvPr>
          <p:cNvSpPr>
            <a:spLocks noGrp="1"/>
          </p:cNvSpPr>
          <p:nvPr>
            <p:ph type="body" sz="quarter" idx="18"/>
          </p:nvPr>
        </p:nvSpPr>
        <p:spPr/>
        <p:txBody>
          <a:bodyPr/>
          <a:lstStyle/>
          <a:p>
            <a:r>
              <a:rPr lang="en-GB" b="1" i="0">
                <a:solidFill>
                  <a:srgbClr val="0F0F0F"/>
                </a:solidFill>
                <a:effectLst/>
                <a:latin typeface="YouTube Sans"/>
              </a:rPr>
              <a:t>How the Legion supports the Armed Forces community: Chantelle's story</a:t>
            </a:r>
          </a:p>
          <a:p>
            <a:endParaRPr lang="en-GB"/>
          </a:p>
        </p:txBody>
      </p:sp>
    </p:spTree>
    <p:extLst>
      <p:ext uri="{BB962C8B-B14F-4D97-AF65-F5344CB8AC3E}">
        <p14:creationId xmlns:p14="http://schemas.microsoft.com/office/powerpoint/2010/main" val="15233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5176E-3573-7733-416C-775420243D1A}"/>
              </a:ext>
            </a:extLst>
          </p:cNvPr>
          <p:cNvSpPr>
            <a:spLocks noGrp="1"/>
          </p:cNvSpPr>
          <p:nvPr>
            <p:ph type="body" sz="quarter" idx="10"/>
          </p:nvPr>
        </p:nvSpPr>
        <p:spPr/>
        <p:txBody>
          <a:bodyPr/>
          <a:lstStyle/>
          <a:p>
            <a:r>
              <a:rPr lang="en-GB" sz="2000" b="1" dirty="0"/>
              <a:t>How would you like to work alongside with RBL in your community?</a:t>
            </a:r>
          </a:p>
          <a:p>
            <a:endParaRPr lang="en-GB" sz="2000" b="1" dirty="0"/>
          </a:p>
          <a:p>
            <a:r>
              <a:rPr lang="en-GB" sz="2000" b="1" dirty="0"/>
              <a:t>Did you know about RBL support and services before today?</a:t>
            </a:r>
          </a:p>
          <a:p>
            <a:endParaRPr lang="en-GB" sz="2000" b="1" dirty="0"/>
          </a:p>
          <a:p>
            <a:r>
              <a:rPr lang="en-GB" sz="2000" b="1" dirty="0"/>
              <a:t>What can RBL do to support your organisation and clients?</a:t>
            </a:r>
          </a:p>
          <a:p>
            <a:endParaRPr lang="en-GB" sz="2000" b="1" dirty="0"/>
          </a:p>
          <a:p>
            <a:endParaRPr lang="en-GB" sz="1800" dirty="0"/>
          </a:p>
        </p:txBody>
      </p:sp>
      <p:sp>
        <p:nvSpPr>
          <p:cNvPr id="3" name="Text Placeholder 2">
            <a:extLst>
              <a:ext uri="{FF2B5EF4-FFF2-40B4-BE49-F238E27FC236}">
                <a16:creationId xmlns:a16="http://schemas.microsoft.com/office/drawing/2014/main" id="{1D5C7199-6E71-427C-82B5-CC22C7B0CC74}"/>
              </a:ext>
            </a:extLst>
          </p:cNvPr>
          <p:cNvSpPr>
            <a:spLocks noGrp="1"/>
          </p:cNvSpPr>
          <p:nvPr>
            <p:ph type="body" sz="quarter" idx="11"/>
          </p:nvPr>
        </p:nvSpPr>
        <p:spPr/>
        <p:txBody>
          <a:bodyPr/>
          <a:lstStyle/>
          <a:p>
            <a:r>
              <a:rPr lang="en-GB" sz="2400" b="1" dirty="0"/>
              <a:t>Questions?</a:t>
            </a:r>
          </a:p>
          <a:p>
            <a:endParaRPr lang="en-GB" dirty="0"/>
          </a:p>
        </p:txBody>
      </p:sp>
    </p:spTree>
    <p:extLst>
      <p:ext uri="{BB962C8B-B14F-4D97-AF65-F5344CB8AC3E}">
        <p14:creationId xmlns:p14="http://schemas.microsoft.com/office/powerpoint/2010/main" val="380213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9632" y="1625274"/>
            <a:ext cx="8212736" cy="2309052"/>
          </a:xfrm>
        </p:spPr>
        <p:txBody>
          <a:bodyPr/>
          <a:lstStyle/>
          <a:p>
            <a:r>
              <a:rPr lang="en-GB"/>
              <a:t>Thank you </a:t>
            </a:r>
          </a:p>
          <a:p>
            <a:r>
              <a:rPr lang="en-GB"/>
              <a:t>for Inviting me today!</a:t>
            </a:r>
          </a:p>
          <a:p>
            <a:r>
              <a:rPr lang="en-GB"/>
              <a:t>Matt Ford</a:t>
            </a:r>
          </a:p>
        </p:txBody>
      </p:sp>
    </p:spTree>
    <p:extLst>
      <p:ext uri="{BB962C8B-B14F-4D97-AF65-F5344CB8AC3E}">
        <p14:creationId xmlns:p14="http://schemas.microsoft.com/office/powerpoint/2010/main" val="112049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B18D9B-15C0-3208-30C3-B26AC0698CD8}"/>
              </a:ext>
            </a:extLst>
          </p:cNvPr>
          <p:cNvSpPr>
            <a:spLocks noGrp="1"/>
          </p:cNvSpPr>
          <p:nvPr>
            <p:ph type="body" sz="quarter" idx="10"/>
          </p:nvPr>
        </p:nvSpPr>
        <p:spPr/>
        <p:txBody>
          <a:bodyPr/>
          <a:lstStyle/>
          <a:p>
            <a:r>
              <a:rPr lang="en-GB" dirty="0"/>
              <a:t>What do you know about RBL?</a:t>
            </a:r>
          </a:p>
        </p:txBody>
      </p:sp>
      <p:sp>
        <p:nvSpPr>
          <p:cNvPr id="3" name="Text Placeholder 2">
            <a:extLst>
              <a:ext uri="{FF2B5EF4-FFF2-40B4-BE49-F238E27FC236}">
                <a16:creationId xmlns:a16="http://schemas.microsoft.com/office/drawing/2014/main" id="{4602F8B4-31F3-1AC0-6791-961537E847D9}"/>
              </a:ext>
            </a:extLst>
          </p:cNvPr>
          <p:cNvSpPr>
            <a:spLocks noGrp="1"/>
          </p:cNvSpPr>
          <p:nvPr>
            <p:ph type="body" sz="quarter" idx="11"/>
          </p:nvPr>
        </p:nvSpPr>
        <p:spPr>
          <a:xfrm>
            <a:off x="2174689" y="876589"/>
            <a:ext cx="8212736" cy="237061"/>
          </a:xfrm>
        </p:spPr>
        <p:txBody>
          <a:bodyPr/>
          <a:lstStyle/>
          <a:p>
            <a:r>
              <a:rPr lang="en-GB" sz="2400" dirty="0"/>
              <a:t>QUESTION FOR EVERYONE</a:t>
            </a:r>
          </a:p>
        </p:txBody>
      </p:sp>
    </p:spTree>
    <p:extLst>
      <p:ext uri="{BB962C8B-B14F-4D97-AF65-F5344CB8AC3E}">
        <p14:creationId xmlns:p14="http://schemas.microsoft.com/office/powerpoint/2010/main" val="139640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8"/>
          </p:nvPr>
        </p:nvSpPr>
        <p:spPr>
          <a:xfrm>
            <a:off x="127102" y="577753"/>
            <a:ext cx="5365751" cy="958311"/>
          </a:xfrm>
        </p:spPr>
        <p:txBody>
          <a:bodyPr/>
          <a:lstStyle/>
          <a:p>
            <a:r>
              <a:rPr lang="en-GB" sz="2800"/>
              <a:t>About RBL: </a:t>
            </a:r>
            <a:r>
              <a:rPr lang="en-GB" sz="2800">
                <a:solidFill>
                  <a:schemeClr val="accent4"/>
                </a:solidFill>
              </a:rPr>
              <a:t>Our Vision</a:t>
            </a:r>
          </a:p>
        </p:txBody>
      </p:sp>
      <p:pic>
        <p:nvPicPr>
          <p:cNvPr id="12" name="Picture 11" descr="Logo, company name&#10;&#10;Description automatically generated">
            <a:extLst>
              <a:ext uri="{FF2B5EF4-FFF2-40B4-BE49-F238E27FC236}">
                <a16:creationId xmlns:a16="http://schemas.microsoft.com/office/drawing/2014/main" id="{30EBA39E-32F8-4593-94F9-F6FD82A8DE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30142" y="5172453"/>
            <a:ext cx="2331724" cy="1685547"/>
          </a:xfrm>
          <a:prstGeom prst="rect">
            <a:avLst/>
          </a:prstGeom>
        </p:spPr>
      </p:pic>
      <p:sp>
        <p:nvSpPr>
          <p:cNvPr id="5" name="Text Placeholder 4">
            <a:extLst>
              <a:ext uri="{FF2B5EF4-FFF2-40B4-BE49-F238E27FC236}">
                <a16:creationId xmlns:a16="http://schemas.microsoft.com/office/drawing/2014/main" id="{05CBF8CE-5ECA-4575-8DC0-E08ED55C2F2B}"/>
              </a:ext>
            </a:extLst>
          </p:cNvPr>
          <p:cNvSpPr>
            <a:spLocks noGrp="1"/>
          </p:cNvSpPr>
          <p:nvPr>
            <p:ph type="body" sz="quarter" idx="19"/>
          </p:nvPr>
        </p:nvSpPr>
        <p:spPr>
          <a:xfrm>
            <a:off x="580569" y="2284704"/>
            <a:ext cx="4912280" cy="2007909"/>
          </a:xfrm>
        </p:spPr>
        <p:txBody>
          <a:bodyPr/>
          <a:lstStyle/>
          <a:p>
            <a:r>
              <a:rPr lang="en-GB" sz="2400" b="1">
                <a:solidFill>
                  <a:schemeClr val="accent2"/>
                </a:solidFill>
              </a:rPr>
              <a:t>‘</a:t>
            </a:r>
            <a:r>
              <a:rPr lang="en-GB" sz="2400">
                <a:solidFill>
                  <a:schemeClr val="accent2"/>
                </a:solidFill>
              </a:rPr>
              <a:t>To bring together our nations, communities and individuals to create better futures for our Armed Forces community and their families’. </a:t>
            </a:r>
          </a:p>
        </p:txBody>
      </p:sp>
      <p:pic>
        <p:nvPicPr>
          <p:cNvPr id="6" name="Online Media 23" title="The Royal British Legion's vision">
            <a:hlinkClick r:id="" action="ppaction://media"/>
            <a:extLst>
              <a:ext uri="{FF2B5EF4-FFF2-40B4-BE49-F238E27FC236}">
                <a16:creationId xmlns:a16="http://schemas.microsoft.com/office/drawing/2014/main" id="{0623811E-800E-48B5-B48C-C1CB53F75326}"/>
              </a:ext>
            </a:extLst>
          </p:cNvPr>
          <p:cNvPicPr>
            <a:picLocks noRot="1" noChangeAspect="1"/>
          </p:cNvPicPr>
          <p:nvPr>
            <a:videoFile r:link="rId1"/>
          </p:nvPr>
        </p:nvPicPr>
        <p:blipFill>
          <a:blip r:embed="rId5"/>
          <a:stretch>
            <a:fillRect/>
          </a:stretch>
        </p:blipFill>
        <p:spPr>
          <a:xfrm>
            <a:off x="6472422" y="1722753"/>
            <a:ext cx="5194713" cy="3412503"/>
          </a:xfrm>
          <a:prstGeom prst="rect">
            <a:avLst/>
          </a:prstGeom>
        </p:spPr>
      </p:pic>
    </p:spTree>
    <p:extLst>
      <p:ext uri="{BB962C8B-B14F-4D97-AF65-F5344CB8AC3E}">
        <p14:creationId xmlns:p14="http://schemas.microsoft.com/office/powerpoint/2010/main" val="18944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0F02142-911B-4933-A448-B9DD57315F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35761" y="5317595"/>
            <a:ext cx="2126105" cy="1540405"/>
          </a:xfrm>
          <a:prstGeom prst="rect">
            <a:avLst/>
          </a:prstGeom>
        </p:spPr>
      </p:pic>
      <p:graphicFrame>
        <p:nvGraphicFramePr>
          <p:cNvPr id="2" name="Table 1">
            <a:extLst>
              <a:ext uri="{FF2B5EF4-FFF2-40B4-BE49-F238E27FC236}">
                <a16:creationId xmlns:a16="http://schemas.microsoft.com/office/drawing/2014/main" id="{F2CD45AF-D697-E3A2-F20B-2E427F972244}"/>
              </a:ext>
            </a:extLst>
          </p:cNvPr>
          <p:cNvGraphicFramePr>
            <a:graphicFrameLocks noGrp="1"/>
          </p:cNvGraphicFramePr>
          <p:nvPr>
            <p:extLst>
              <p:ext uri="{D42A27DB-BD31-4B8C-83A1-F6EECF244321}">
                <p14:modId xmlns:p14="http://schemas.microsoft.com/office/powerpoint/2010/main" val="189728585"/>
              </p:ext>
            </p:extLst>
          </p:nvPr>
        </p:nvGraphicFramePr>
        <p:xfrm>
          <a:off x="1729619" y="1584476"/>
          <a:ext cx="9215195" cy="3510070"/>
        </p:xfrm>
        <a:graphic>
          <a:graphicData uri="http://schemas.openxmlformats.org/drawingml/2006/table">
            <a:tbl>
              <a:tblPr firstRow="1" bandRow="1">
                <a:tableStyleId>{5C22544A-7EE6-4342-B048-85BDC9FD1C3A}</a:tableStyleId>
              </a:tblPr>
              <a:tblGrid>
                <a:gridCol w="3070092">
                  <a:extLst>
                    <a:ext uri="{9D8B030D-6E8A-4147-A177-3AD203B41FA5}">
                      <a16:colId xmlns:a16="http://schemas.microsoft.com/office/drawing/2014/main" val="868402218"/>
                    </a:ext>
                  </a:extLst>
                </a:gridCol>
                <a:gridCol w="6145103">
                  <a:extLst>
                    <a:ext uri="{9D8B030D-6E8A-4147-A177-3AD203B41FA5}">
                      <a16:colId xmlns:a16="http://schemas.microsoft.com/office/drawing/2014/main" val="995661767"/>
                    </a:ext>
                  </a:extLst>
                </a:gridCol>
              </a:tblGrid>
              <a:tr h="1042873">
                <a:tc>
                  <a:txBody>
                    <a:bodyPr/>
                    <a:lstStyle/>
                    <a:p>
                      <a:pPr lvl="0" algn="l">
                        <a:buNone/>
                      </a:pPr>
                      <a:endParaRPr lang="en-US" sz="2000" b="1" dirty="0">
                        <a:solidFill>
                          <a:schemeClr val="bg1">
                            <a:lumMod val="10000"/>
                          </a:schemeClr>
                        </a:solidFill>
                      </a:endParaRPr>
                    </a:p>
                    <a:p>
                      <a:pPr lvl="0" algn="l">
                        <a:buNone/>
                      </a:pPr>
                      <a:r>
                        <a:rPr lang="en-US" sz="2000" b="1" dirty="0">
                          <a:solidFill>
                            <a:schemeClr val="bg1">
                              <a:lumMod val="10000"/>
                            </a:schemeClr>
                          </a:solidFill>
                        </a:rPr>
                        <a:t>A SHORT EMOTIVE </a:t>
                      </a:r>
                      <a:r>
                        <a:rPr lang="en-US" sz="2000" b="1">
                          <a:solidFill>
                            <a:schemeClr val="bg1">
                              <a:lumMod val="10000"/>
                            </a:schemeClr>
                          </a:solidFill>
                        </a:rPr>
                        <a:t>SUMMARY:</a:t>
                      </a:r>
                      <a:endParaRPr lang="en-US" sz="2000" b="1"/>
                    </a:p>
                  </a:txBody>
                  <a:tcPr>
                    <a:solidFill>
                      <a:schemeClr val="tx1"/>
                    </a:solidFill>
                  </a:tcPr>
                </a:tc>
                <a:tc>
                  <a:txBody>
                    <a:bodyPr/>
                    <a:lstStyle/>
                    <a:p>
                      <a:pPr lvl="0" algn="ctr">
                        <a:buNone/>
                      </a:pPr>
                      <a:endParaRPr lang="en-US" sz="2000" b="1" dirty="0">
                        <a:solidFill>
                          <a:schemeClr val="bg1">
                            <a:lumMod val="10000"/>
                          </a:schemeClr>
                        </a:solidFill>
                      </a:endParaRPr>
                    </a:p>
                    <a:p>
                      <a:pPr lvl="0" algn="ctr">
                        <a:buNone/>
                      </a:pPr>
                      <a:r>
                        <a:rPr lang="en-US" sz="2000" b="1" dirty="0">
                          <a:solidFill>
                            <a:schemeClr val="bg1">
                              <a:lumMod val="10000"/>
                            </a:schemeClr>
                          </a:solidFill>
                        </a:rPr>
                        <a:t>SUPPORT FOR LIFE</a:t>
                      </a:r>
                      <a:endParaRPr lang="en-US" sz="2000" b="1"/>
                    </a:p>
                  </a:txBody>
                  <a:tcPr>
                    <a:solidFill>
                      <a:schemeClr val="tx1"/>
                    </a:solidFill>
                  </a:tcPr>
                </a:tc>
                <a:extLst>
                  <a:ext uri="{0D108BD9-81ED-4DB2-BD59-A6C34878D82A}">
                    <a16:rowId xmlns:a16="http://schemas.microsoft.com/office/drawing/2014/main" val="3168433194"/>
                  </a:ext>
                </a:extLst>
              </a:tr>
              <a:tr h="975592">
                <a:tc>
                  <a:txBody>
                    <a:bodyPr/>
                    <a:lstStyle/>
                    <a:p>
                      <a:pPr lvl="0" algn="l">
                        <a:buNone/>
                      </a:pPr>
                      <a:endParaRPr lang="en-US" sz="2000" b="1" dirty="0">
                        <a:solidFill>
                          <a:schemeClr val="bg1">
                            <a:lumMod val="10000"/>
                          </a:schemeClr>
                        </a:solidFill>
                      </a:endParaRPr>
                    </a:p>
                    <a:p>
                      <a:pPr lvl="0" algn="l">
                        <a:buNone/>
                      </a:pPr>
                      <a:r>
                        <a:rPr lang="en-US" sz="2000" b="1">
                          <a:solidFill>
                            <a:schemeClr val="bg1">
                              <a:lumMod val="10000"/>
                            </a:schemeClr>
                          </a:solidFill>
                        </a:rPr>
                        <a:t>RBL'S UNIQUE APPROACH:</a:t>
                      </a:r>
                      <a:endParaRPr lang="en-US" sz="2000" b="1"/>
                    </a:p>
                  </a:txBody>
                  <a:tcPr>
                    <a:solidFill>
                      <a:schemeClr val="tx1"/>
                    </a:solidFill>
                  </a:tcPr>
                </a:tc>
                <a:tc>
                  <a:txBody>
                    <a:bodyPr/>
                    <a:lstStyle/>
                    <a:p>
                      <a:pPr algn="ctr"/>
                      <a:endParaRPr lang="en-US" sz="2000" b="1" dirty="0">
                        <a:solidFill>
                          <a:schemeClr val="bg1">
                            <a:lumMod val="10000"/>
                          </a:schemeClr>
                        </a:solidFill>
                      </a:endParaRPr>
                    </a:p>
                    <a:p>
                      <a:pPr lvl="0" algn="ctr">
                        <a:buNone/>
                      </a:pPr>
                      <a:r>
                        <a:rPr lang="en-US" sz="2000" b="1" dirty="0">
                          <a:solidFill>
                            <a:schemeClr val="bg1">
                              <a:lumMod val="10000"/>
                            </a:schemeClr>
                          </a:solidFill>
                        </a:rPr>
                        <a:t>WHATEVER THE NEED, WHENEVER IT'S NEEDED</a:t>
                      </a:r>
                    </a:p>
                  </a:txBody>
                  <a:tcPr>
                    <a:solidFill>
                      <a:schemeClr val="tx1"/>
                    </a:solidFill>
                  </a:tcPr>
                </a:tc>
                <a:extLst>
                  <a:ext uri="{0D108BD9-81ED-4DB2-BD59-A6C34878D82A}">
                    <a16:rowId xmlns:a16="http://schemas.microsoft.com/office/drawing/2014/main" val="436188986"/>
                  </a:ext>
                </a:extLst>
              </a:tr>
              <a:tr h="672822">
                <a:tc>
                  <a:txBody>
                    <a:bodyPr/>
                    <a:lstStyle/>
                    <a:p>
                      <a:pPr lvl="0" algn="l">
                        <a:buNone/>
                      </a:pPr>
                      <a:endParaRPr lang="en-US" sz="2000" b="1" dirty="0">
                        <a:solidFill>
                          <a:schemeClr val="bg1">
                            <a:lumMod val="10000"/>
                          </a:schemeClr>
                        </a:solidFill>
                      </a:endParaRPr>
                    </a:p>
                    <a:p>
                      <a:pPr lvl="0" algn="l">
                        <a:buNone/>
                      </a:pPr>
                      <a:r>
                        <a:rPr lang="en-US" sz="2000" b="1">
                          <a:solidFill>
                            <a:schemeClr val="bg1">
                              <a:lumMod val="10000"/>
                            </a:schemeClr>
                          </a:solidFill>
                        </a:rPr>
                        <a:t>WHAT RBL DOES:</a:t>
                      </a:r>
                      <a:endParaRPr lang="en-US" sz="2000" b="1"/>
                    </a:p>
                  </a:txBody>
                  <a:tcPr>
                    <a:solidFill>
                      <a:schemeClr val="tx1"/>
                    </a:solidFill>
                  </a:tcPr>
                </a:tc>
                <a:tc>
                  <a:txBody>
                    <a:bodyPr/>
                    <a:lstStyle/>
                    <a:p>
                      <a:pPr algn="ctr"/>
                      <a:endParaRPr lang="en-US" sz="2000" b="1" dirty="0">
                        <a:solidFill>
                          <a:schemeClr val="bg1">
                            <a:lumMod val="10000"/>
                          </a:schemeClr>
                        </a:solidFill>
                      </a:endParaRPr>
                    </a:p>
                    <a:p>
                      <a:pPr lvl="0" algn="ctr">
                        <a:buNone/>
                      </a:pPr>
                      <a:r>
                        <a:rPr lang="en-US" sz="2000" b="1" dirty="0">
                          <a:solidFill>
                            <a:schemeClr val="bg1">
                              <a:lumMod val="10000"/>
                            </a:schemeClr>
                          </a:solidFill>
                        </a:rPr>
                        <a:t>EXPERT ADVICE AND PRACTICAL SUPPORT</a:t>
                      </a:r>
                    </a:p>
                  </a:txBody>
                  <a:tcPr>
                    <a:solidFill>
                      <a:schemeClr val="tx1"/>
                    </a:solidFill>
                  </a:tcPr>
                </a:tc>
                <a:extLst>
                  <a:ext uri="{0D108BD9-81ED-4DB2-BD59-A6C34878D82A}">
                    <a16:rowId xmlns:a16="http://schemas.microsoft.com/office/drawing/2014/main" val="2288052761"/>
                  </a:ext>
                </a:extLst>
              </a:tr>
              <a:tr h="790565">
                <a:tc>
                  <a:txBody>
                    <a:bodyPr/>
                    <a:lstStyle/>
                    <a:p>
                      <a:pPr lvl="0" algn="l">
                        <a:buNone/>
                      </a:pPr>
                      <a:endParaRPr lang="en-US" sz="2000" b="1" dirty="0">
                        <a:solidFill>
                          <a:schemeClr val="bg1">
                            <a:lumMod val="10000"/>
                          </a:schemeClr>
                        </a:solidFill>
                      </a:endParaRPr>
                    </a:p>
                    <a:p>
                      <a:pPr lvl="0" algn="l">
                        <a:buNone/>
                      </a:pPr>
                      <a:r>
                        <a:rPr lang="en-US" sz="2000" b="1">
                          <a:solidFill>
                            <a:schemeClr val="bg1">
                              <a:lumMod val="10000"/>
                            </a:schemeClr>
                          </a:solidFill>
                        </a:rPr>
                        <a:t>WHO RBL HELPS:</a:t>
                      </a:r>
                      <a:endParaRPr lang="en-US" sz="2000" b="1"/>
                    </a:p>
                  </a:txBody>
                  <a:tcPr>
                    <a:solidFill>
                      <a:schemeClr val="tx1"/>
                    </a:solidFill>
                  </a:tcPr>
                </a:tc>
                <a:tc>
                  <a:txBody>
                    <a:bodyPr/>
                    <a:lstStyle/>
                    <a:p>
                      <a:pPr algn="ctr"/>
                      <a:endParaRPr lang="en-US" sz="2000" b="1" dirty="0">
                        <a:solidFill>
                          <a:schemeClr val="bg1">
                            <a:lumMod val="10000"/>
                          </a:schemeClr>
                        </a:solidFill>
                      </a:endParaRPr>
                    </a:p>
                    <a:p>
                      <a:pPr lvl="0" algn="ctr">
                        <a:buNone/>
                      </a:pPr>
                      <a:r>
                        <a:rPr lang="en-US" sz="2000" b="1" dirty="0">
                          <a:solidFill>
                            <a:schemeClr val="bg1">
                              <a:lumMod val="10000"/>
                            </a:schemeClr>
                          </a:solidFill>
                        </a:rPr>
                        <a:t>THE ARMED FORCES COMMUNITY</a:t>
                      </a:r>
                    </a:p>
                  </a:txBody>
                  <a:tcPr>
                    <a:solidFill>
                      <a:schemeClr val="tx1"/>
                    </a:solidFill>
                  </a:tcPr>
                </a:tc>
                <a:extLst>
                  <a:ext uri="{0D108BD9-81ED-4DB2-BD59-A6C34878D82A}">
                    <a16:rowId xmlns:a16="http://schemas.microsoft.com/office/drawing/2014/main" val="3043117445"/>
                  </a:ext>
                </a:extLst>
              </a:tr>
            </a:tbl>
          </a:graphicData>
        </a:graphic>
      </p:graphicFrame>
      <p:sp>
        <p:nvSpPr>
          <p:cNvPr id="3" name="TextBox 2">
            <a:extLst>
              <a:ext uri="{FF2B5EF4-FFF2-40B4-BE49-F238E27FC236}">
                <a16:creationId xmlns:a16="http://schemas.microsoft.com/office/drawing/2014/main" id="{12EBA1E6-80B3-2C91-9F88-F462DF1F9227}"/>
              </a:ext>
            </a:extLst>
          </p:cNvPr>
          <p:cNvSpPr txBox="1"/>
          <p:nvPr/>
        </p:nvSpPr>
        <p:spPr>
          <a:xfrm>
            <a:off x="868737" y="652693"/>
            <a:ext cx="106051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70C0"/>
                </a:solidFill>
                <a:ea typeface="Calibri"/>
                <a:cs typeface="Calibri"/>
              </a:rPr>
              <a:t>The Support  Framework</a:t>
            </a:r>
          </a:p>
        </p:txBody>
      </p:sp>
    </p:spTree>
    <p:extLst>
      <p:ext uri="{BB962C8B-B14F-4D97-AF65-F5344CB8AC3E}">
        <p14:creationId xmlns:p14="http://schemas.microsoft.com/office/powerpoint/2010/main" val="162270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8"/>
          </p:nvPr>
        </p:nvSpPr>
        <p:spPr>
          <a:xfrm>
            <a:off x="353838" y="577751"/>
            <a:ext cx="5530772" cy="958311"/>
          </a:xfrm>
        </p:spPr>
        <p:txBody>
          <a:bodyPr/>
          <a:lstStyle/>
          <a:p>
            <a:r>
              <a:rPr lang="en-GB" sz="2800"/>
              <a:t>Who does RBL support?</a:t>
            </a:r>
          </a:p>
        </p:txBody>
      </p:sp>
      <p:pic>
        <p:nvPicPr>
          <p:cNvPr id="12" name="Picture 11" descr="Logo, company name&#10;&#10;Description automatically generated">
            <a:extLst>
              <a:ext uri="{FF2B5EF4-FFF2-40B4-BE49-F238E27FC236}">
                <a16:creationId xmlns:a16="http://schemas.microsoft.com/office/drawing/2014/main" id="{30EBA39E-32F8-4593-94F9-F6FD82A8DE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30142" y="5172453"/>
            <a:ext cx="2331724" cy="1685547"/>
          </a:xfrm>
          <a:prstGeom prst="rect">
            <a:avLst/>
          </a:prstGeom>
        </p:spPr>
      </p:pic>
      <p:sp>
        <p:nvSpPr>
          <p:cNvPr id="3" name="Text Placeholder 2">
            <a:extLst>
              <a:ext uri="{FF2B5EF4-FFF2-40B4-BE49-F238E27FC236}">
                <a16:creationId xmlns:a16="http://schemas.microsoft.com/office/drawing/2014/main" id="{53E34025-8D88-4822-A1AD-6FE30DBDAAB3}"/>
              </a:ext>
            </a:extLst>
          </p:cNvPr>
          <p:cNvSpPr>
            <a:spLocks noGrp="1"/>
          </p:cNvSpPr>
          <p:nvPr>
            <p:ph type="body" sz="quarter" idx="19"/>
          </p:nvPr>
        </p:nvSpPr>
        <p:spPr>
          <a:xfrm>
            <a:off x="436348" y="1504919"/>
            <a:ext cx="5365751" cy="3848160"/>
          </a:xfrm>
        </p:spPr>
        <p:txBody>
          <a:bodyPr/>
          <a:lstStyle/>
          <a:p>
            <a:pPr>
              <a:spcBef>
                <a:spcPts val="0"/>
              </a:spcBef>
              <a:defRPr/>
            </a:pPr>
            <a:endParaRPr lang="en-GB" sz="2000" spc="100">
              <a:solidFill>
                <a:prstClr val="black"/>
              </a:solidFill>
            </a:endParaRPr>
          </a:p>
          <a:p>
            <a:r>
              <a:rPr lang="en-GB" sz="2400">
                <a:solidFill>
                  <a:srgbClr val="0D5AA3"/>
                </a:solidFill>
              </a:rPr>
              <a:t>Members of the Royal Navy, British Army, Royal Air Force, veterans and their families. </a:t>
            </a:r>
          </a:p>
          <a:p>
            <a:pPr lvl="2">
              <a:spcBef>
                <a:spcPts val="0"/>
              </a:spcBef>
              <a:defRPr/>
            </a:pPr>
            <a:endParaRPr lang="en-GB" sz="2400" b="1">
              <a:solidFill>
                <a:prstClr val="black">
                  <a:tint val="75000"/>
                </a:prstClr>
              </a:solidFill>
              <a:latin typeface="Calibri" panose="020F0502020204030204"/>
            </a:endParaRPr>
          </a:p>
          <a:p>
            <a:r>
              <a:rPr lang="en-GB" sz="2400"/>
              <a:t>Dependants and carers of those serving or ex-serving.</a:t>
            </a:r>
          </a:p>
          <a:p>
            <a:endParaRPr lang="en-GB"/>
          </a:p>
        </p:txBody>
      </p:sp>
      <p:pic>
        <p:nvPicPr>
          <p:cNvPr id="9" name="Picture 8" descr="A picture containing person, concert band&#10;&#10;Description automatically generated">
            <a:extLst>
              <a:ext uri="{FF2B5EF4-FFF2-40B4-BE49-F238E27FC236}">
                <a16:creationId xmlns:a16="http://schemas.microsoft.com/office/drawing/2014/main" id="{93CBA0BB-2322-4904-8EE3-8303020728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88159" y="1600574"/>
            <a:ext cx="4533433" cy="36568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1284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E811E7D-383C-4E01-9FFB-EDE5AE5907E9}"/>
              </a:ext>
            </a:extLst>
          </p:cNvPr>
          <p:cNvSpPr txBox="1"/>
          <p:nvPr/>
        </p:nvSpPr>
        <p:spPr>
          <a:xfrm>
            <a:off x="1135991" y="1074725"/>
            <a:ext cx="4960012" cy="4524315"/>
          </a:xfrm>
          <a:prstGeom prst="rect">
            <a:avLst/>
          </a:prstGeom>
          <a:noFill/>
        </p:spPr>
        <p:txBody>
          <a:bodyPr wrap="square">
            <a:spAutoFit/>
          </a:bodyPr>
          <a:lstStyle/>
          <a:p>
            <a:pPr lvl="0" algn="ctr"/>
            <a:endParaRPr lang="en-GB" sz="240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400">
                <a:solidFill>
                  <a:schemeClr val="accent2"/>
                </a:solidFill>
                <a:latin typeface="Arial" panose="020B0604020202020204" pitchFamily="34" charset="0"/>
                <a:cs typeface="Arial" panose="020B0604020202020204" pitchFamily="34" charset="0"/>
              </a:rPr>
              <a:t>Independent Living Advice</a:t>
            </a:r>
          </a:p>
          <a:p>
            <a:pPr marL="342891" indent="-342891">
              <a:buFont typeface="Arial" panose="020B0604020202020204" pitchFamily="34" charset="0"/>
              <a:buChar char="•"/>
            </a:pPr>
            <a:endParaRPr lang="en-GB" sz="2400">
              <a:solidFill>
                <a:schemeClr val="accent2"/>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400">
                <a:solidFill>
                  <a:schemeClr val="accent2"/>
                </a:solidFill>
                <a:latin typeface="Arial" panose="020B0604020202020204" pitchFamily="34" charset="0"/>
                <a:cs typeface="Arial" panose="020B0604020202020204" pitchFamily="34" charset="0"/>
              </a:rPr>
              <a:t>Benefits, Debt, and Money Advice</a:t>
            </a:r>
          </a:p>
          <a:p>
            <a:pPr marL="342891" indent="-342891">
              <a:buFont typeface="Arial" panose="020B0604020202020204" pitchFamily="34" charset="0"/>
              <a:buChar char="•"/>
            </a:pPr>
            <a:endParaRPr lang="en-GB" sz="2400">
              <a:solidFill>
                <a:schemeClr val="accent2"/>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400">
                <a:solidFill>
                  <a:schemeClr val="accent2"/>
                </a:solidFill>
                <a:latin typeface="Arial" panose="020B0604020202020204" pitchFamily="34" charset="0"/>
                <a:cs typeface="Arial" panose="020B0604020202020204" pitchFamily="34" charset="0"/>
              </a:rPr>
              <a:t>Regional Outreach</a:t>
            </a:r>
          </a:p>
          <a:p>
            <a:pPr marL="342891" indent="-342891">
              <a:buFont typeface="Arial" panose="020B0604020202020204" pitchFamily="34" charset="0"/>
              <a:buChar char="•"/>
            </a:pPr>
            <a:endParaRPr lang="en-GB" sz="2400">
              <a:solidFill>
                <a:schemeClr val="accent2"/>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400">
                <a:solidFill>
                  <a:schemeClr val="accent2"/>
                </a:solidFill>
                <a:latin typeface="Arial" panose="020B0604020202020204" pitchFamily="34" charset="0"/>
                <a:cs typeface="Arial" panose="020B0604020202020204" pitchFamily="34" charset="0"/>
              </a:rPr>
              <a:t>War Pensions &amp; Armed Forces Compensation</a:t>
            </a:r>
          </a:p>
          <a:p>
            <a:pPr marL="342891" indent="-342891">
              <a:buFont typeface="Arial" panose="020B0604020202020204" pitchFamily="34" charset="0"/>
              <a:buChar char="•"/>
            </a:pPr>
            <a:endParaRPr lang="en-GB" sz="2400">
              <a:solidFill>
                <a:schemeClr val="accent2"/>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400">
                <a:solidFill>
                  <a:schemeClr val="accent2"/>
                </a:solidFill>
                <a:latin typeface="Arial" panose="020B0604020202020204" pitchFamily="34" charset="0"/>
                <a:cs typeface="Arial" panose="020B0604020202020204" pitchFamily="34" charset="0"/>
              </a:rPr>
              <a:t>Admiral Nurses</a:t>
            </a:r>
          </a:p>
        </p:txBody>
      </p:sp>
      <p:pic>
        <p:nvPicPr>
          <p:cNvPr id="5" name="Picture 4" descr="Logo, company name&#10;&#10;Description automatically generated">
            <a:extLst>
              <a:ext uri="{FF2B5EF4-FFF2-40B4-BE49-F238E27FC236}">
                <a16:creationId xmlns:a16="http://schemas.microsoft.com/office/drawing/2014/main" id="{50F02142-911B-4933-A448-B9DD57315F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30142" y="5172453"/>
            <a:ext cx="2331724" cy="1685547"/>
          </a:xfrm>
          <a:prstGeom prst="rect">
            <a:avLst/>
          </a:prstGeom>
        </p:spPr>
      </p:pic>
      <p:pic>
        <p:nvPicPr>
          <p:cNvPr id="20" name="Picture 19">
            <a:extLst>
              <a:ext uri="{FF2B5EF4-FFF2-40B4-BE49-F238E27FC236}">
                <a16:creationId xmlns:a16="http://schemas.microsoft.com/office/drawing/2014/main" id="{2A9658CB-ECA2-429B-AF89-29BCB99DA6E0}"/>
              </a:ext>
            </a:extLst>
          </p:cNvPr>
          <p:cNvPicPr>
            <a:picLocks noChangeAspect="1"/>
          </p:cNvPicPr>
          <p:nvPr/>
        </p:nvPicPr>
        <p:blipFill>
          <a:blip r:embed="rId4"/>
          <a:stretch>
            <a:fillRect/>
          </a:stretch>
        </p:blipFill>
        <p:spPr>
          <a:xfrm>
            <a:off x="8145431" y="1214993"/>
            <a:ext cx="2738152" cy="410486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8672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0F02142-911B-4933-A448-B9DD57315F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4635" y="925"/>
            <a:ext cx="1454008" cy="1056777"/>
          </a:xfrm>
          <a:prstGeom prst="rect">
            <a:avLst/>
          </a:prstGeom>
        </p:spPr>
      </p:pic>
      <p:graphicFrame>
        <p:nvGraphicFramePr>
          <p:cNvPr id="2" name="Table 1">
            <a:extLst>
              <a:ext uri="{FF2B5EF4-FFF2-40B4-BE49-F238E27FC236}">
                <a16:creationId xmlns:a16="http://schemas.microsoft.com/office/drawing/2014/main" id="{F2CD45AF-D697-E3A2-F20B-2E427F972244}"/>
              </a:ext>
            </a:extLst>
          </p:cNvPr>
          <p:cNvGraphicFramePr>
            <a:graphicFrameLocks noGrp="1"/>
          </p:cNvGraphicFramePr>
          <p:nvPr>
            <p:extLst>
              <p:ext uri="{D42A27DB-BD31-4B8C-83A1-F6EECF244321}">
                <p14:modId xmlns:p14="http://schemas.microsoft.com/office/powerpoint/2010/main" val="2709330159"/>
              </p:ext>
            </p:extLst>
          </p:nvPr>
        </p:nvGraphicFramePr>
        <p:xfrm>
          <a:off x="318447" y="1160059"/>
          <a:ext cx="11684185" cy="5206496"/>
        </p:xfrm>
        <a:graphic>
          <a:graphicData uri="http://schemas.openxmlformats.org/drawingml/2006/table">
            <a:tbl>
              <a:tblPr firstRow="1" bandRow="1">
                <a:tableStyleId>{5C22544A-7EE6-4342-B048-85BDC9FD1C3A}</a:tableStyleId>
              </a:tblPr>
              <a:tblGrid>
                <a:gridCol w="1830971">
                  <a:extLst>
                    <a:ext uri="{9D8B030D-6E8A-4147-A177-3AD203B41FA5}">
                      <a16:colId xmlns:a16="http://schemas.microsoft.com/office/drawing/2014/main" val="995661767"/>
                    </a:ext>
                  </a:extLst>
                </a:gridCol>
                <a:gridCol w="9853214">
                  <a:extLst>
                    <a:ext uri="{9D8B030D-6E8A-4147-A177-3AD203B41FA5}">
                      <a16:colId xmlns:a16="http://schemas.microsoft.com/office/drawing/2014/main" val="2286232790"/>
                    </a:ext>
                  </a:extLst>
                </a:gridCol>
              </a:tblGrid>
              <a:tr h="418040">
                <a:tc>
                  <a:txBody>
                    <a:bodyPr/>
                    <a:lstStyle/>
                    <a:p>
                      <a:pPr lvl="0" algn="ctr">
                        <a:buNone/>
                      </a:pPr>
                      <a:r>
                        <a:rPr lang="en-US" sz="2000" b="1" dirty="0">
                          <a:solidFill>
                            <a:schemeClr val="bg1">
                              <a:lumMod val="10000"/>
                            </a:schemeClr>
                          </a:solidFill>
                        </a:rPr>
                        <a:t>THE NEEDS</a:t>
                      </a:r>
                    </a:p>
                  </a:txBody>
                  <a:tcPr>
                    <a:lnL w="0">
                      <a:noFill/>
                    </a:lnL>
                    <a:lnR w="0">
                      <a:noFill/>
                    </a:lnR>
                    <a:lnT w="0">
                      <a:noFill/>
                    </a:lnT>
                    <a:lnB w="0">
                      <a:noFill/>
                    </a:lnB>
                    <a:solidFill>
                      <a:schemeClr val="accent3">
                        <a:lumMod val="20000"/>
                        <a:lumOff val="80000"/>
                      </a:schemeClr>
                    </a:solidFill>
                  </a:tcPr>
                </a:tc>
                <a:tc>
                  <a:txBody>
                    <a:bodyPr/>
                    <a:lstStyle/>
                    <a:p>
                      <a:pPr lvl="0" algn="ctr">
                        <a:buNone/>
                      </a:pPr>
                      <a:r>
                        <a:rPr lang="en-US" sz="2000" b="1" i="0" u="none" strike="noStrike" noProof="0" dirty="0">
                          <a:solidFill>
                            <a:schemeClr val="bg1">
                              <a:lumMod val="10000"/>
                            </a:schemeClr>
                          </a:solidFill>
                          <a:latin typeface="Calibri"/>
                        </a:rPr>
                        <a:t>SHORT EXPLANATORY MESSAGING</a:t>
                      </a:r>
                      <a:endParaRPr lang="en-US" dirty="0"/>
                    </a:p>
                  </a:txBody>
                  <a:tcPr>
                    <a:lnL w="0">
                      <a:noFill/>
                    </a:lnL>
                    <a:lnR w="0">
                      <a:noFill/>
                    </a:lnR>
                    <a:lnT w="0">
                      <a:noFill/>
                    </a:lnT>
                    <a:lnB w="0">
                      <a:noFill/>
                    </a:lnB>
                    <a:solidFill>
                      <a:schemeClr val="accent3">
                        <a:lumMod val="20000"/>
                        <a:lumOff val="80000"/>
                      </a:schemeClr>
                    </a:solidFill>
                  </a:tcPr>
                </a:tc>
                <a:extLst>
                  <a:ext uri="{0D108BD9-81ED-4DB2-BD59-A6C34878D82A}">
                    <a16:rowId xmlns:a16="http://schemas.microsoft.com/office/drawing/2014/main" val="3168433194"/>
                  </a:ext>
                </a:extLst>
              </a:tr>
              <a:tr h="627060">
                <a:tc>
                  <a:txBody>
                    <a:bodyPr/>
                    <a:lstStyle/>
                    <a:p>
                      <a:pPr algn="l"/>
                      <a:r>
                        <a:rPr lang="en-US" sz="1600" b="1" dirty="0">
                          <a:solidFill>
                            <a:schemeClr val="bg1">
                              <a:lumMod val="10000"/>
                            </a:schemeClr>
                          </a:solidFill>
                        </a:rPr>
                        <a:t>PHYSICAL &amp; MENTAL HEALTH</a:t>
                      </a:r>
                    </a:p>
                  </a:txBody>
                  <a:tcPr>
                    <a:lnT w="0">
                      <a:noFill/>
                    </a:lnT>
                    <a:solidFill>
                      <a:schemeClr val="tx1"/>
                    </a:solidFill>
                  </a:tcPr>
                </a:tc>
                <a:tc>
                  <a:txBody>
                    <a:bodyPr/>
                    <a:lstStyle/>
                    <a:p>
                      <a:pPr lvl="0" algn="ctr">
                        <a:buNone/>
                      </a:pPr>
                      <a:r>
                        <a:rPr lang="en-US" sz="1600" b="1" dirty="0">
                          <a:solidFill>
                            <a:schemeClr val="bg1">
                              <a:lumMod val="10000"/>
                            </a:schemeClr>
                          </a:solidFill>
                        </a:rPr>
                        <a:t>Whether a condition is a consequence of service or unrelated to it, RBL can provide support and assist in accessing services, from those on a recovery journey to those managing long term health conditions.</a:t>
                      </a:r>
                    </a:p>
                  </a:txBody>
                  <a:tcPr>
                    <a:lnT w="0">
                      <a:noFill/>
                    </a:lnT>
                    <a:solidFill>
                      <a:schemeClr val="tx1"/>
                    </a:solidFill>
                  </a:tcPr>
                </a:tc>
                <a:extLst>
                  <a:ext uri="{0D108BD9-81ED-4DB2-BD59-A6C34878D82A}">
                    <a16:rowId xmlns:a16="http://schemas.microsoft.com/office/drawing/2014/main" val="436188986"/>
                  </a:ext>
                </a:extLst>
              </a:tr>
              <a:tr h="627060">
                <a:tc>
                  <a:txBody>
                    <a:bodyPr/>
                    <a:lstStyle/>
                    <a:p>
                      <a:pPr algn="l"/>
                      <a:r>
                        <a:rPr lang="en-US" sz="1600" b="1" dirty="0">
                          <a:solidFill>
                            <a:schemeClr val="bg1">
                              <a:lumMod val="10000"/>
                            </a:schemeClr>
                          </a:solidFill>
                        </a:rPr>
                        <a:t>ADDICTIONS</a:t>
                      </a:r>
                    </a:p>
                  </a:txBody>
                  <a:tcPr>
                    <a:solidFill>
                      <a:schemeClr val="tx1"/>
                    </a:solidFill>
                  </a:tcPr>
                </a:tc>
                <a:tc>
                  <a:txBody>
                    <a:bodyPr/>
                    <a:lstStyle/>
                    <a:p>
                      <a:pPr lvl="0" algn="ctr">
                        <a:buNone/>
                      </a:pPr>
                      <a:r>
                        <a:rPr lang="en-US" sz="1600" b="1" dirty="0">
                          <a:solidFill>
                            <a:schemeClr val="bg1">
                              <a:lumMod val="10000"/>
                            </a:schemeClr>
                          </a:solidFill>
                        </a:rPr>
                        <a:t>Addictions can cause many problems and take many forms (e.g. drugs, alcohol, porn, gambling). </a:t>
                      </a:r>
                      <a:endParaRPr lang="en-US"/>
                    </a:p>
                    <a:p>
                      <a:pPr lvl="0" algn="ctr">
                        <a:buNone/>
                      </a:pPr>
                      <a:r>
                        <a:rPr lang="en-US" sz="1600" b="1" dirty="0">
                          <a:solidFill>
                            <a:schemeClr val="bg1">
                              <a:lumMod val="10000"/>
                            </a:schemeClr>
                          </a:solidFill>
                        </a:rPr>
                        <a:t>RBL is here to offer support without judgement and help accessing and funding recovery services.</a:t>
                      </a:r>
                    </a:p>
                  </a:txBody>
                  <a:tcPr>
                    <a:solidFill>
                      <a:schemeClr val="tx1"/>
                    </a:solidFill>
                  </a:tcPr>
                </a:tc>
                <a:extLst>
                  <a:ext uri="{0D108BD9-81ED-4DB2-BD59-A6C34878D82A}">
                    <a16:rowId xmlns:a16="http://schemas.microsoft.com/office/drawing/2014/main" val="2288052761"/>
                  </a:ext>
                </a:extLst>
              </a:tr>
              <a:tr h="589056">
                <a:tc>
                  <a:txBody>
                    <a:bodyPr/>
                    <a:lstStyle/>
                    <a:p>
                      <a:pPr algn="l"/>
                      <a:r>
                        <a:rPr lang="en-US" sz="1600" b="1" dirty="0">
                          <a:solidFill>
                            <a:schemeClr val="bg1">
                              <a:lumMod val="10000"/>
                            </a:schemeClr>
                          </a:solidFill>
                        </a:rPr>
                        <a:t>MONEY &amp; DEBT</a:t>
                      </a:r>
                    </a:p>
                  </a:txBody>
                  <a:tcPr>
                    <a:solidFill>
                      <a:schemeClr val="tx1"/>
                    </a:solidFill>
                  </a:tcPr>
                </a:tc>
                <a:tc>
                  <a:txBody>
                    <a:bodyPr/>
                    <a:lstStyle/>
                    <a:p>
                      <a:pPr lvl="0" algn="ctr">
                        <a:buNone/>
                      </a:pPr>
                      <a:r>
                        <a:rPr lang="en-US" sz="1600" b="1" dirty="0">
                          <a:solidFill>
                            <a:schemeClr val="bg1">
                              <a:lumMod val="10000"/>
                            </a:schemeClr>
                          </a:solidFill>
                        </a:rPr>
                        <a:t>Whatever the cause of the financial issues, RBL is here to help those in need get back on track with both benefit and debt advice and practical, financial support.</a:t>
                      </a:r>
                    </a:p>
                  </a:txBody>
                  <a:tcPr>
                    <a:solidFill>
                      <a:schemeClr val="tx1"/>
                    </a:solidFill>
                  </a:tcPr>
                </a:tc>
                <a:extLst>
                  <a:ext uri="{0D108BD9-81ED-4DB2-BD59-A6C34878D82A}">
                    <a16:rowId xmlns:a16="http://schemas.microsoft.com/office/drawing/2014/main" val="3043117445"/>
                  </a:ext>
                </a:extLst>
              </a:tr>
              <a:tr h="589056">
                <a:tc>
                  <a:txBody>
                    <a:bodyPr/>
                    <a:lstStyle/>
                    <a:p>
                      <a:pPr lvl="0" algn="l">
                        <a:buNone/>
                      </a:pPr>
                      <a:r>
                        <a:rPr lang="en-US" sz="1600" b="1" dirty="0">
                          <a:solidFill>
                            <a:schemeClr val="bg1">
                              <a:lumMod val="10000"/>
                            </a:schemeClr>
                          </a:solidFill>
                        </a:rPr>
                        <a:t>HOUSING</a:t>
                      </a:r>
                    </a:p>
                  </a:txBody>
                  <a:tcPr>
                    <a:solidFill>
                      <a:schemeClr val="tx1"/>
                    </a:solidFill>
                  </a:tcPr>
                </a:tc>
                <a:tc>
                  <a:txBody>
                    <a:bodyPr/>
                    <a:lstStyle/>
                    <a:p>
                      <a:pPr lvl="0" algn="ctr">
                        <a:buNone/>
                      </a:pPr>
                      <a:r>
                        <a:rPr lang="en-US" sz="1600" b="1" dirty="0">
                          <a:solidFill>
                            <a:schemeClr val="bg1">
                              <a:lumMod val="10000"/>
                            </a:schemeClr>
                          </a:solidFill>
                        </a:rPr>
                        <a:t>For those whose accommodation lacks essentials or is impractical given their specific mobility or medicinal needs, to those facing homelessness, RBL can provide advice and practical support.</a:t>
                      </a:r>
                    </a:p>
                  </a:txBody>
                  <a:tcPr>
                    <a:solidFill>
                      <a:schemeClr val="tx1"/>
                    </a:solidFill>
                  </a:tcPr>
                </a:tc>
                <a:extLst>
                  <a:ext uri="{0D108BD9-81ED-4DB2-BD59-A6C34878D82A}">
                    <a16:rowId xmlns:a16="http://schemas.microsoft.com/office/drawing/2014/main" val="4179619410"/>
                  </a:ext>
                </a:extLst>
              </a:tr>
              <a:tr h="589056">
                <a:tc>
                  <a:txBody>
                    <a:bodyPr/>
                    <a:lstStyle/>
                    <a:p>
                      <a:pPr lvl="0" algn="l">
                        <a:buNone/>
                      </a:pPr>
                      <a:r>
                        <a:rPr lang="en-US" sz="1600" b="1" dirty="0">
                          <a:solidFill>
                            <a:schemeClr val="bg1">
                              <a:lumMod val="10000"/>
                            </a:schemeClr>
                          </a:solidFill>
                        </a:rPr>
                        <a:t>CARE &amp; CARING</a:t>
                      </a:r>
                    </a:p>
                  </a:txBody>
                  <a:tcPr>
                    <a:solidFill>
                      <a:schemeClr val="tx1"/>
                    </a:solidFill>
                  </a:tcPr>
                </a:tc>
                <a:tc>
                  <a:txBody>
                    <a:bodyPr/>
                    <a:lstStyle/>
                    <a:p>
                      <a:pPr lvl="0" algn="ctr">
                        <a:buNone/>
                      </a:pPr>
                      <a:r>
                        <a:rPr lang="en-US" sz="1600" b="1" dirty="0">
                          <a:solidFill>
                            <a:schemeClr val="bg1">
                              <a:lumMod val="10000"/>
                            </a:schemeClr>
                          </a:solidFill>
                        </a:rPr>
                        <a:t>For those in need of care, or providing care for others, we can give guidance and practical support, including access to services, including specialist support for those living with dementia, to care within RBL's own residential homes.</a:t>
                      </a:r>
                    </a:p>
                  </a:txBody>
                  <a:tcPr>
                    <a:solidFill>
                      <a:schemeClr val="tx1"/>
                    </a:solidFill>
                  </a:tcPr>
                </a:tc>
                <a:extLst>
                  <a:ext uri="{0D108BD9-81ED-4DB2-BD59-A6C34878D82A}">
                    <a16:rowId xmlns:a16="http://schemas.microsoft.com/office/drawing/2014/main" val="1601952430"/>
                  </a:ext>
                </a:extLst>
              </a:tr>
              <a:tr h="589056">
                <a:tc>
                  <a:txBody>
                    <a:bodyPr/>
                    <a:lstStyle/>
                    <a:p>
                      <a:pPr lvl="0" algn="l">
                        <a:buNone/>
                      </a:pPr>
                      <a:r>
                        <a:rPr lang="en-US" sz="1600" b="1" dirty="0">
                          <a:solidFill>
                            <a:schemeClr val="bg1">
                              <a:lumMod val="10000"/>
                            </a:schemeClr>
                          </a:solidFill>
                        </a:rPr>
                        <a:t>TRIBUNAL </a:t>
                      </a:r>
                      <a:endParaRPr lang="en-US" dirty="0"/>
                    </a:p>
                    <a:p>
                      <a:pPr lvl="0" algn="l">
                        <a:buNone/>
                      </a:pPr>
                      <a:r>
                        <a:rPr lang="en-US" sz="1600" b="1" dirty="0">
                          <a:solidFill>
                            <a:schemeClr val="bg1">
                              <a:lumMod val="10000"/>
                            </a:schemeClr>
                          </a:solidFill>
                        </a:rPr>
                        <a:t>REPRESENTATION</a:t>
                      </a:r>
                    </a:p>
                  </a:txBody>
                  <a:tcPr>
                    <a:solidFill>
                      <a:schemeClr val="tx1"/>
                    </a:solidFill>
                  </a:tcPr>
                </a:tc>
                <a:tc>
                  <a:txBody>
                    <a:bodyPr/>
                    <a:lstStyle/>
                    <a:p>
                      <a:pPr lvl="0" algn="ctr">
                        <a:buNone/>
                      </a:pPr>
                      <a:r>
                        <a:rPr lang="en-US" sz="1600" b="1" dirty="0">
                          <a:solidFill>
                            <a:schemeClr val="bg1">
                              <a:lumMod val="10000"/>
                            </a:schemeClr>
                          </a:solidFill>
                        </a:rPr>
                        <a:t>For those with questions, or who may want to appeal their War Pension or Armed Forces Compensation award, or any DWP benefit awards, RBL can offer advice, support and representation at tribunal, free of charge.</a:t>
                      </a:r>
                    </a:p>
                  </a:txBody>
                  <a:tcPr>
                    <a:solidFill>
                      <a:schemeClr val="tx1"/>
                    </a:solidFill>
                  </a:tcPr>
                </a:tc>
                <a:extLst>
                  <a:ext uri="{0D108BD9-81ED-4DB2-BD59-A6C34878D82A}">
                    <a16:rowId xmlns:a16="http://schemas.microsoft.com/office/drawing/2014/main" val="980651326"/>
                  </a:ext>
                </a:extLst>
              </a:tr>
              <a:tr h="589056">
                <a:tc>
                  <a:txBody>
                    <a:bodyPr/>
                    <a:lstStyle/>
                    <a:p>
                      <a:pPr lvl="0" algn="l">
                        <a:buNone/>
                      </a:pPr>
                      <a:r>
                        <a:rPr lang="en-US" sz="1600" b="1" dirty="0">
                          <a:solidFill>
                            <a:schemeClr val="bg1">
                              <a:lumMod val="10000"/>
                            </a:schemeClr>
                          </a:solidFill>
                        </a:rPr>
                        <a:t>CAMARADERIE</a:t>
                      </a:r>
                    </a:p>
                  </a:txBody>
                  <a:tcPr>
                    <a:solidFill>
                      <a:schemeClr val="tx1"/>
                    </a:solidFill>
                  </a:tcPr>
                </a:tc>
                <a:tc>
                  <a:txBody>
                    <a:bodyPr/>
                    <a:lstStyle/>
                    <a:p>
                      <a:pPr lvl="0" algn="ctr">
                        <a:buNone/>
                      </a:pPr>
                      <a:r>
                        <a:rPr lang="en-US" sz="1600" b="1" dirty="0">
                          <a:solidFill>
                            <a:schemeClr val="bg1">
                              <a:lumMod val="10000"/>
                            </a:schemeClr>
                          </a:solidFill>
                        </a:rPr>
                        <a:t>For those wishing to connect with other members of the Armed Forces Community, RBL can help put you in touch with like-minded people.</a:t>
                      </a:r>
                    </a:p>
                  </a:txBody>
                  <a:tcPr>
                    <a:solidFill>
                      <a:schemeClr val="tx1"/>
                    </a:solidFill>
                  </a:tcPr>
                </a:tc>
                <a:extLst>
                  <a:ext uri="{0D108BD9-81ED-4DB2-BD59-A6C34878D82A}">
                    <a16:rowId xmlns:a16="http://schemas.microsoft.com/office/drawing/2014/main" val="180383379"/>
                  </a:ext>
                </a:extLst>
              </a:tr>
              <a:tr h="589056">
                <a:tc>
                  <a:txBody>
                    <a:bodyPr/>
                    <a:lstStyle/>
                    <a:p>
                      <a:pPr lvl="0" algn="l">
                        <a:buNone/>
                      </a:pPr>
                      <a:r>
                        <a:rPr lang="en-US" sz="1600" b="1" dirty="0">
                          <a:solidFill>
                            <a:schemeClr val="bg1">
                              <a:lumMod val="10000"/>
                            </a:schemeClr>
                          </a:solidFill>
                        </a:rPr>
                        <a:t>EMPLOYMENT</a:t>
                      </a:r>
                    </a:p>
                  </a:txBody>
                  <a:tcPr>
                    <a:solidFill>
                      <a:schemeClr val="tx1"/>
                    </a:solidFill>
                  </a:tcPr>
                </a:tc>
                <a:tc>
                  <a:txBody>
                    <a:bodyPr/>
                    <a:lstStyle/>
                    <a:p>
                      <a:pPr lvl="0" algn="ctr">
                        <a:buNone/>
                      </a:pPr>
                      <a:r>
                        <a:rPr lang="en-US" sz="1600" b="1" dirty="0">
                          <a:solidFill>
                            <a:schemeClr val="bg1">
                              <a:lumMod val="10000"/>
                            </a:schemeClr>
                          </a:solidFill>
                        </a:rPr>
                        <a:t>Whether there's a need for careers advice, to retrain, to set up a business or to find a job, RBL offers practical support and help accessing specialist services.</a:t>
                      </a:r>
                    </a:p>
                  </a:txBody>
                  <a:tcPr>
                    <a:solidFill>
                      <a:schemeClr val="tx1"/>
                    </a:solidFill>
                  </a:tcPr>
                </a:tc>
                <a:extLst>
                  <a:ext uri="{0D108BD9-81ED-4DB2-BD59-A6C34878D82A}">
                    <a16:rowId xmlns:a16="http://schemas.microsoft.com/office/drawing/2014/main" val="1938722381"/>
                  </a:ext>
                </a:extLst>
              </a:tr>
            </a:tbl>
          </a:graphicData>
        </a:graphic>
      </p:graphicFrame>
      <p:sp>
        <p:nvSpPr>
          <p:cNvPr id="3" name="TextBox 2">
            <a:extLst>
              <a:ext uri="{FF2B5EF4-FFF2-40B4-BE49-F238E27FC236}">
                <a16:creationId xmlns:a16="http://schemas.microsoft.com/office/drawing/2014/main" id="{12EBA1E6-80B3-2C91-9F88-F462DF1F9227}"/>
              </a:ext>
            </a:extLst>
          </p:cNvPr>
          <p:cNvSpPr txBox="1"/>
          <p:nvPr/>
        </p:nvSpPr>
        <p:spPr>
          <a:xfrm>
            <a:off x="1039334" y="49916"/>
            <a:ext cx="104913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solidFill>
                <a:srgbClr val="0070C0"/>
              </a:solidFill>
              <a:ea typeface="Calibri"/>
              <a:cs typeface="Calibri"/>
            </a:endParaRPr>
          </a:p>
          <a:p>
            <a:pPr algn="ctr"/>
            <a:r>
              <a:rPr lang="en-US" sz="2400" b="1" dirty="0">
                <a:solidFill>
                  <a:srgbClr val="0070C0"/>
                </a:solidFill>
                <a:latin typeface="Arial"/>
                <a:ea typeface="Calibri"/>
                <a:cs typeface="Calibri"/>
              </a:rPr>
              <a:t>How We Support In More Detail</a:t>
            </a:r>
            <a:endParaRPr lang="en-US" sz="2400" dirty="0">
              <a:latin typeface="Arial"/>
              <a:cs typeface="Arial"/>
            </a:endParaRPr>
          </a:p>
        </p:txBody>
      </p:sp>
    </p:spTree>
    <p:extLst>
      <p:ext uri="{BB962C8B-B14F-4D97-AF65-F5344CB8AC3E}">
        <p14:creationId xmlns:p14="http://schemas.microsoft.com/office/powerpoint/2010/main" val="150880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2EE8E-054B-4331-8CC3-653AAD93CAE9}"/>
              </a:ext>
            </a:extLst>
          </p:cNvPr>
          <p:cNvSpPr txBox="1"/>
          <p:nvPr/>
        </p:nvSpPr>
        <p:spPr>
          <a:xfrm>
            <a:off x="409688" y="498041"/>
            <a:ext cx="10693085" cy="523220"/>
          </a:xfrm>
          <a:prstGeom prst="rect">
            <a:avLst/>
          </a:prstGeom>
          <a:noFill/>
        </p:spPr>
        <p:txBody>
          <a:bodyPr wrap="square" rtlCol="0">
            <a:spAutoFit/>
          </a:bodyPr>
          <a:lstStyle/>
          <a:p>
            <a:pPr defTabSz="914377">
              <a:defRPr/>
            </a:pPr>
            <a:r>
              <a:rPr lang="en-GB" sz="2800" b="1">
                <a:solidFill>
                  <a:srgbClr val="0D5AA3"/>
                </a:solidFill>
                <a:latin typeface="Arial" panose="020B0604020202020204" pitchFamily="34" charset="0"/>
                <a:cs typeface="Arial" panose="020B0604020202020204" pitchFamily="34" charset="0"/>
              </a:rPr>
              <a:t>How RBL supports: Partners</a:t>
            </a:r>
          </a:p>
        </p:txBody>
      </p:sp>
      <p:pic>
        <p:nvPicPr>
          <p:cNvPr id="8" name="Picture 7">
            <a:extLst>
              <a:ext uri="{FF2B5EF4-FFF2-40B4-BE49-F238E27FC236}">
                <a16:creationId xmlns:a16="http://schemas.microsoft.com/office/drawing/2014/main" id="{D314A775-8B02-4067-8C4B-64C93B3ED357}"/>
              </a:ext>
            </a:extLst>
          </p:cNvPr>
          <p:cNvPicPr>
            <a:picLocks noChangeAspect="1"/>
          </p:cNvPicPr>
          <p:nvPr/>
        </p:nvPicPr>
        <p:blipFill>
          <a:blip r:embed="rId3"/>
          <a:stretch>
            <a:fillRect/>
          </a:stretch>
        </p:blipFill>
        <p:spPr>
          <a:xfrm>
            <a:off x="495429" y="1274975"/>
            <a:ext cx="1003691" cy="1397733"/>
          </a:xfrm>
          <a:prstGeom prst="rect">
            <a:avLst/>
          </a:prstGeom>
        </p:spPr>
      </p:pic>
      <p:pic>
        <p:nvPicPr>
          <p:cNvPr id="11" name="Picture 10">
            <a:extLst>
              <a:ext uri="{FF2B5EF4-FFF2-40B4-BE49-F238E27FC236}">
                <a16:creationId xmlns:a16="http://schemas.microsoft.com/office/drawing/2014/main" id="{1B59CA55-CED5-413C-A036-8FC2FCB01DC9}"/>
              </a:ext>
            </a:extLst>
          </p:cNvPr>
          <p:cNvPicPr>
            <a:picLocks noChangeAspect="1"/>
          </p:cNvPicPr>
          <p:nvPr/>
        </p:nvPicPr>
        <p:blipFill>
          <a:blip r:embed="rId4"/>
          <a:stretch>
            <a:fillRect/>
          </a:stretch>
        </p:blipFill>
        <p:spPr>
          <a:xfrm>
            <a:off x="4606710" y="1973841"/>
            <a:ext cx="1623871" cy="757075"/>
          </a:xfrm>
          <a:prstGeom prst="rect">
            <a:avLst/>
          </a:prstGeom>
        </p:spPr>
      </p:pic>
      <p:pic>
        <p:nvPicPr>
          <p:cNvPr id="14" name="Picture 13">
            <a:extLst>
              <a:ext uri="{FF2B5EF4-FFF2-40B4-BE49-F238E27FC236}">
                <a16:creationId xmlns:a16="http://schemas.microsoft.com/office/drawing/2014/main" id="{5F472BBC-21F8-4376-8979-8EA49BA2C372}"/>
              </a:ext>
            </a:extLst>
          </p:cNvPr>
          <p:cNvPicPr>
            <a:picLocks noChangeAspect="1"/>
          </p:cNvPicPr>
          <p:nvPr/>
        </p:nvPicPr>
        <p:blipFill>
          <a:blip r:embed="rId5"/>
          <a:stretch>
            <a:fillRect/>
          </a:stretch>
        </p:blipFill>
        <p:spPr>
          <a:xfrm>
            <a:off x="3414759" y="4479429"/>
            <a:ext cx="1082135" cy="1219307"/>
          </a:xfrm>
          <a:prstGeom prst="rect">
            <a:avLst/>
          </a:prstGeom>
        </p:spPr>
      </p:pic>
      <p:pic>
        <p:nvPicPr>
          <p:cNvPr id="18" name="Picture 17">
            <a:extLst>
              <a:ext uri="{FF2B5EF4-FFF2-40B4-BE49-F238E27FC236}">
                <a16:creationId xmlns:a16="http://schemas.microsoft.com/office/drawing/2014/main" id="{4A0D3FB2-FA5D-4C56-806A-3547A5B752F6}"/>
              </a:ext>
            </a:extLst>
          </p:cNvPr>
          <p:cNvPicPr>
            <a:picLocks noChangeAspect="1"/>
          </p:cNvPicPr>
          <p:nvPr/>
        </p:nvPicPr>
        <p:blipFill>
          <a:blip r:embed="rId6"/>
          <a:stretch>
            <a:fillRect/>
          </a:stretch>
        </p:blipFill>
        <p:spPr>
          <a:xfrm>
            <a:off x="1906924" y="2269424"/>
            <a:ext cx="854083" cy="1356145"/>
          </a:xfrm>
          <a:prstGeom prst="rect">
            <a:avLst/>
          </a:prstGeom>
        </p:spPr>
      </p:pic>
      <p:pic>
        <p:nvPicPr>
          <p:cNvPr id="20" name="Picture 19">
            <a:extLst>
              <a:ext uri="{FF2B5EF4-FFF2-40B4-BE49-F238E27FC236}">
                <a16:creationId xmlns:a16="http://schemas.microsoft.com/office/drawing/2014/main" id="{E50FC644-59A5-4B42-BAA3-3658E771F485}"/>
              </a:ext>
            </a:extLst>
          </p:cNvPr>
          <p:cNvPicPr>
            <a:picLocks noChangeAspect="1"/>
          </p:cNvPicPr>
          <p:nvPr/>
        </p:nvPicPr>
        <p:blipFill>
          <a:blip r:embed="rId7"/>
          <a:stretch>
            <a:fillRect/>
          </a:stretch>
        </p:blipFill>
        <p:spPr>
          <a:xfrm>
            <a:off x="384467" y="4279914"/>
            <a:ext cx="1914597" cy="829877"/>
          </a:xfrm>
          <a:prstGeom prst="rect">
            <a:avLst/>
          </a:prstGeom>
        </p:spPr>
      </p:pic>
      <p:pic>
        <p:nvPicPr>
          <p:cNvPr id="24" name="Picture 23">
            <a:extLst>
              <a:ext uri="{FF2B5EF4-FFF2-40B4-BE49-F238E27FC236}">
                <a16:creationId xmlns:a16="http://schemas.microsoft.com/office/drawing/2014/main" id="{ABE9B009-829A-4912-AA8D-396A13B19B90}"/>
              </a:ext>
            </a:extLst>
          </p:cNvPr>
          <p:cNvPicPr>
            <a:picLocks noChangeAspect="1"/>
          </p:cNvPicPr>
          <p:nvPr/>
        </p:nvPicPr>
        <p:blipFill>
          <a:blip r:embed="rId8"/>
          <a:stretch>
            <a:fillRect/>
          </a:stretch>
        </p:blipFill>
        <p:spPr>
          <a:xfrm>
            <a:off x="2463469" y="3832519"/>
            <a:ext cx="723963" cy="1699407"/>
          </a:xfrm>
          <a:prstGeom prst="rect">
            <a:avLst/>
          </a:prstGeom>
        </p:spPr>
      </p:pic>
      <p:pic>
        <p:nvPicPr>
          <p:cNvPr id="26" name="Picture 25">
            <a:extLst>
              <a:ext uri="{FF2B5EF4-FFF2-40B4-BE49-F238E27FC236}">
                <a16:creationId xmlns:a16="http://schemas.microsoft.com/office/drawing/2014/main" id="{2176D6EC-4FA8-4EBF-A3E5-1B2A9C44BCE9}"/>
              </a:ext>
            </a:extLst>
          </p:cNvPr>
          <p:cNvPicPr>
            <a:picLocks noChangeAspect="1"/>
          </p:cNvPicPr>
          <p:nvPr/>
        </p:nvPicPr>
        <p:blipFill>
          <a:blip r:embed="rId9"/>
          <a:stretch>
            <a:fillRect/>
          </a:stretch>
        </p:blipFill>
        <p:spPr>
          <a:xfrm>
            <a:off x="507556" y="2916499"/>
            <a:ext cx="1230360" cy="1134944"/>
          </a:xfrm>
          <a:prstGeom prst="rect">
            <a:avLst/>
          </a:prstGeom>
        </p:spPr>
      </p:pic>
      <p:pic>
        <p:nvPicPr>
          <p:cNvPr id="28" name="Picture 27">
            <a:extLst>
              <a:ext uri="{FF2B5EF4-FFF2-40B4-BE49-F238E27FC236}">
                <a16:creationId xmlns:a16="http://schemas.microsoft.com/office/drawing/2014/main" id="{71B9D8E3-FB8C-4946-B7FF-0335394DFC74}"/>
              </a:ext>
            </a:extLst>
          </p:cNvPr>
          <p:cNvPicPr>
            <a:picLocks noChangeAspect="1"/>
          </p:cNvPicPr>
          <p:nvPr/>
        </p:nvPicPr>
        <p:blipFill>
          <a:blip r:embed="rId10"/>
          <a:stretch>
            <a:fillRect/>
          </a:stretch>
        </p:blipFill>
        <p:spPr>
          <a:xfrm>
            <a:off x="561605" y="5434087"/>
            <a:ext cx="1406115" cy="734304"/>
          </a:xfrm>
          <a:prstGeom prst="rect">
            <a:avLst/>
          </a:prstGeom>
        </p:spPr>
      </p:pic>
      <p:pic>
        <p:nvPicPr>
          <p:cNvPr id="30" name="Picture 29">
            <a:extLst>
              <a:ext uri="{FF2B5EF4-FFF2-40B4-BE49-F238E27FC236}">
                <a16:creationId xmlns:a16="http://schemas.microsoft.com/office/drawing/2014/main" id="{A0F00AB6-27F6-4956-A56A-54825DBBCDC2}"/>
              </a:ext>
            </a:extLst>
          </p:cNvPr>
          <p:cNvPicPr>
            <a:picLocks noChangeAspect="1"/>
          </p:cNvPicPr>
          <p:nvPr/>
        </p:nvPicPr>
        <p:blipFill>
          <a:blip r:embed="rId11"/>
          <a:stretch>
            <a:fillRect/>
          </a:stretch>
        </p:blipFill>
        <p:spPr>
          <a:xfrm>
            <a:off x="6700457" y="1318615"/>
            <a:ext cx="1371719" cy="1158340"/>
          </a:xfrm>
          <a:prstGeom prst="rect">
            <a:avLst/>
          </a:prstGeom>
        </p:spPr>
      </p:pic>
      <p:pic>
        <p:nvPicPr>
          <p:cNvPr id="32" name="Picture 31">
            <a:extLst>
              <a:ext uri="{FF2B5EF4-FFF2-40B4-BE49-F238E27FC236}">
                <a16:creationId xmlns:a16="http://schemas.microsoft.com/office/drawing/2014/main" id="{70AD79BC-A8A8-407D-89DB-796BB0AA93C0}"/>
              </a:ext>
            </a:extLst>
          </p:cNvPr>
          <p:cNvPicPr>
            <a:picLocks noChangeAspect="1"/>
          </p:cNvPicPr>
          <p:nvPr/>
        </p:nvPicPr>
        <p:blipFill>
          <a:blip r:embed="rId12"/>
          <a:stretch>
            <a:fillRect/>
          </a:stretch>
        </p:blipFill>
        <p:spPr>
          <a:xfrm>
            <a:off x="8253360" y="1322452"/>
            <a:ext cx="1527467" cy="856733"/>
          </a:xfrm>
          <a:prstGeom prst="rect">
            <a:avLst/>
          </a:prstGeom>
        </p:spPr>
      </p:pic>
      <p:pic>
        <p:nvPicPr>
          <p:cNvPr id="34" name="Picture 33">
            <a:extLst>
              <a:ext uri="{FF2B5EF4-FFF2-40B4-BE49-F238E27FC236}">
                <a16:creationId xmlns:a16="http://schemas.microsoft.com/office/drawing/2014/main" id="{52A38D02-B72B-4F2F-BE7A-6DDE60B3DDB9}"/>
              </a:ext>
            </a:extLst>
          </p:cNvPr>
          <p:cNvPicPr>
            <a:picLocks noChangeAspect="1"/>
          </p:cNvPicPr>
          <p:nvPr/>
        </p:nvPicPr>
        <p:blipFill>
          <a:blip r:embed="rId13"/>
          <a:stretch>
            <a:fillRect/>
          </a:stretch>
        </p:blipFill>
        <p:spPr>
          <a:xfrm>
            <a:off x="6454591" y="2403527"/>
            <a:ext cx="1452397" cy="1138227"/>
          </a:xfrm>
          <a:prstGeom prst="rect">
            <a:avLst/>
          </a:prstGeom>
        </p:spPr>
      </p:pic>
      <p:pic>
        <p:nvPicPr>
          <p:cNvPr id="36" name="Picture 35">
            <a:extLst>
              <a:ext uri="{FF2B5EF4-FFF2-40B4-BE49-F238E27FC236}">
                <a16:creationId xmlns:a16="http://schemas.microsoft.com/office/drawing/2014/main" id="{A3DF79B9-2F69-4F98-9443-E4D4BE481DBF}"/>
              </a:ext>
            </a:extLst>
          </p:cNvPr>
          <p:cNvPicPr>
            <a:picLocks noChangeAspect="1"/>
          </p:cNvPicPr>
          <p:nvPr/>
        </p:nvPicPr>
        <p:blipFill>
          <a:blip r:embed="rId14"/>
          <a:stretch>
            <a:fillRect/>
          </a:stretch>
        </p:blipFill>
        <p:spPr>
          <a:xfrm>
            <a:off x="3216365" y="2385927"/>
            <a:ext cx="1326743" cy="1219315"/>
          </a:xfrm>
          <a:prstGeom prst="rect">
            <a:avLst/>
          </a:prstGeom>
        </p:spPr>
      </p:pic>
      <p:pic>
        <p:nvPicPr>
          <p:cNvPr id="38" name="Picture 37">
            <a:extLst>
              <a:ext uri="{FF2B5EF4-FFF2-40B4-BE49-F238E27FC236}">
                <a16:creationId xmlns:a16="http://schemas.microsoft.com/office/drawing/2014/main" id="{5E043954-3AB7-4DD2-9DD0-85028B2B2C3C}"/>
              </a:ext>
            </a:extLst>
          </p:cNvPr>
          <p:cNvPicPr>
            <a:picLocks noChangeAspect="1"/>
          </p:cNvPicPr>
          <p:nvPr/>
        </p:nvPicPr>
        <p:blipFill>
          <a:blip r:embed="rId15"/>
          <a:stretch>
            <a:fillRect/>
          </a:stretch>
        </p:blipFill>
        <p:spPr>
          <a:xfrm>
            <a:off x="4602616" y="4320153"/>
            <a:ext cx="2058165" cy="933035"/>
          </a:xfrm>
          <a:prstGeom prst="rect">
            <a:avLst/>
          </a:prstGeom>
        </p:spPr>
      </p:pic>
      <p:pic>
        <p:nvPicPr>
          <p:cNvPr id="40" name="Picture 39">
            <a:extLst>
              <a:ext uri="{FF2B5EF4-FFF2-40B4-BE49-F238E27FC236}">
                <a16:creationId xmlns:a16="http://schemas.microsoft.com/office/drawing/2014/main" id="{93EE3124-9A29-468C-8A7F-9517230901C4}"/>
              </a:ext>
            </a:extLst>
          </p:cNvPr>
          <p:cNvPicPr>
            <a:picLocks noChangeAspect="1"/>
          </p:cNvPicPr>
          <p:nvPr/>
        </p:nvPicPr>
        <p:blipFill>
          <a:blip r:embed="rId16"/>
          <a:stretch>
            <a:fillRect/>
          </a:stretch>
        </p:blipFill>
        <p:spPr>
          <a:xfrm>
            <a:off x="8429462" y="2243510"/>
            <a:ext cx="3267113" cy="449119"/>
          </a:xfrm>
          <a:prstGeom prst="rect">
            <a:avLst/>
          </a:prstGeom>
        </p:spPr>
      </p:pic>
      <p:pic>
        <p:nvPicPr>
          <p:cNvPr id="42" name="Picture 41">
            <a:extLst>
              <a:ext uri="{FF2B5EF4-FFF2-40B4-BE49-F238E27FC236}">
                <a16:creationId xmlns:a16="http://schemas.microsoft.com/office/drawing/2014/main" id="{B11881E3-0AAB-4BA1-8C7C-9A6BA563523E}"/>
              </a:ext>
            </a:extLst>
          </p:cNvPr>
          <p:cNvPicPr>
            <a:picLocks noChangeAspect="1"/>
          </p:cNvPicPr>
          <p:nvPr/>
        </p:nvPicPr>
        <p:blipFill>
          <a:blip r:embed="rId17"/>
          <a:stretch>
            <a:fillRect/>
          </a:stretch>
        </p:blipFill>
        <p:spPr>
          <a:xfrm>
            <a:off x="10129641" y="1300397"/>
            <a:ext cx="1492019" cy="900843"/>
          </a:xfrm>
          <a:prstGeom prst="rect">
            <a:avLst/>
          </a:prstGeom>
        </p:spPr>
      </p:pic>
      <p:pic>
        <p:nvPicPr>
          <p:cNvPr id="44" name="Picture 43">
            <a:extLst>
              <a:ext uri="{FF2B5EF4-FFF2-40B4-BE49-F238E27FC236}">
                <a16:creationId xmlns:a16="http://schemas.microsoft.com/office/drawing/2014/main" id="{05418A09-4F70-4F80-A9D4-5B5858BEEC34}"/>
              </a:ext>
            </a:extLst>
          </p:cNvPr>
          <p:cNvPicPr>
            <a:picLocks noChangeAspect="1"/>
          </p:cNvPicPr>
          <p:nvPr/>
        </p:nvPicPr>
        <p:blipFill>
          <a:blip r:embed="rId18"/>
          <a:stretch>
            <a:fillRect/>
          </a:stretch>
        </p:blipFill>
        <p:spPr>
          <a:xfrm>
            <a:off x="9976003" y="3004833"/>
            <a:ext cx="1799300" cy="813383"/>
          </a:xfrm>
          <a:prstGeom prst="rect">
            <a:avLst/>
          </a:prstGeom>
        </p:spPr>
      </p:pic>
      <p:pic>
        <p:nvPicPr>
          <p:cNvPr id="46" name="Picture 45">
            <a:extLst>
              <a:ext uri="{FF2B5EF4-FFF2-40B4-BE49-F238E27FC236}">
                <a16:creationId xmlns:a16="http://schemas.microsoft.com/office/drawing/2014/main" id="{882B472D-897B-4BE0-87B7-2A5750EBFE32}"/>
              </a:ext>
            </a:extLst>
          </p:cNvPr>
          <p:cNvPicPr>
            <a:picLocks noChangeAspect="1"/>
          </p:cNvPicPr>
          <p:nvPr/>
        </p:nvPicPr>
        <p:blipFill>
          <a:blip r:embed="rId19"/>
          <a:stretch>
            <a:fillRect/>
          </a:stretch>
        </p:blipFill>
        <p:spPr>
          <a:xfrm>
            <a:off x="9598853" y="4903113"/>
            <a:ext cx="2301095" cy="783352"/>
          </a:xfrm>
          <a:prstGeom prst="rect">
            <a:avLst/>
          </a:prstGeom>
        </p:spPr>
      </p:pic>
      <p:pic>
        <p:nvPicPr>
          <p:cNvPr id="48" name="Picture 47">
            <a:extLst>
              <a:ext uri="{FF2B5EF4-FFF2-40B4-BE49-F238E27FC236}">
                <a16:creationId xmlns:a16="http://schemas.microsoft.com/office/drawing/2014/main" id="{9EA30A2C-89C5-427F-BFFD-84D61ED962BC}"/>
              </a:ext>
            </a:extLst>
          </p:cNvPr>
          <p:cNvPicPr>
            <a:picLocks noChangeAspect="1"/>
          </p:cNvPicPr>
          <p:nvPr/>
        </p:nvPicPr>
        <p:blipFill>
          <a:blip r:embed="rId20"/>
          <a:stretch>
            <a:fillRect/>
          </a:stretch>
        </p:blipFill>
        <p:spPr>
          <a:xfrm>
            <a:off x="8451752" y="2965045"/>
            <a:ext cx="1095477" cy="1413007"/>
          </a:xfrm>
          <a:prstGeom prst="rect">
            <a:avLst/>
          </a:prstGeom>
        </p:spPr>
      </p:pic>
      <p:pic>
        <p:nvPicPr>
          <p:cNvPr id="50" name="Picture 49">
            <a:extLst>
              <a:ext uri="{FF2B5EF4-FFF2-40B4-BE49-F238E27FC236}">
                <a16:creationId xmlns:a16="http://schemas.microsoft.com/office/drawing/2014/main" id="{8573615E-A18E-406B-B41B-E53CAA540529}"/>
              </a:ext>
            </a:extLst>
          </p:cNvPr>
          <p:cNvPicPr>
            <a:picLocks noChangeAspect="1"/>
          </p:cNvPicPr>
          <p:nvPr/>
        </p:nvPicPr>
        <p:blipFill>
          <a:blip r:embed="rId21"/>
          <a:stretch>
            <a:fillRect/>
          </a:stretch>
        </p:blipFill>
        <p:spPr>
          <a:xfrm>
            <a:off x="6594179" y="4694856"/>
            <a:ext cx="1676671" cy="870921"/>
          </a:xfrm>
          <a:prstGeom prst="rect">
            <a:avLst/>
          </a:prstGeom>
        </p:spPr>
      </p:pic>
      <p:pic>
        <p:nvPicPr>
          <p:cNvPr id="52" name="Picture 51">
            <a:extLst>
              <a:ext uri="{FF2B5EF4-FFF2-40B4-BE49-F238E27FC236}">
                <a16:creationId xmlns:a16="http://schemas.microsoft.com/office/drawing/2014/main" id="{17F7C29F-6DF6-43FA-8F14-6BA42B7DBFC6}"/>
              </a:ext>
            </a:extLst>
          </p:cNvPr>
          <p:cNvPicPr>
            <a:picLocks noChangeAspect="1"/>
          </p:cNvPicPr>
          <p:nvPr/>
        </p:nvPicPr>
        <p:blipFill>
          <a:blip r:embed="rId22"/>
          <a:stretch>
            <a:fillRect/>
          </a:stretch>
        </p:blipFill>
        <p:spPr>
          <a:xfrm>
            <a:off x="9728536" y="3982626"/>
            <a:ext cx="2066425" cy="783351"/>
          </a:xfrm>
          <a:prstGeom prst="rect">
            <a:avLst/>
          </a:prstGeom>
        </p:spPr>
      </p:pic>
      <p:pic>
        <p:nvPicPr>
          <p:cNvPr id="54" name="Picture 53">
            <a:extLst>
              <a:ext uri="{FF2B5EF4-FFF2-40B4-BE49-F238E27FC236}">
                <a16:creationId xmlns:a16="http://schemas.microsoft.com/office/drawing/2014/main" id="{EF688B09-FA62-403D-948D-D82E1C974FA6}"/>
              </a:ext>
            </a:extLst>
          </p:cNvPr>
          <p:cNvPicPr>
            <a:picLocks noChangeAspect="1"/>
          </p:cNvPicPr>
          <p:nvPr/>
        </p:nvPicPr>
        <p:blipFill>
          <a:blip r:embed="rId23"/>
          <a:stretch>
            <a:fillRect/>
          </a:stretch>
        </p:blipFill>
        <p:spPr>
          <a:xfrm>
            <a:off x="6288233" y="3608256"/>
            <a:ext cx="2215259" cy="748733"/>
          </a:xfrm>
          <a:prstGeom prst="rect">
            <a:avLst/>
          </a:prstGeom>
        </p:spPr>
      </p:pic>
      <p:pic>
        <p:nvPicPr>
          <p:cNvPr id="56" name="Picture 55">
            <a:extLst>
              <a:ext uri="{FF2B5EF4-FFF2-40B4-BE49-F238E27FC236}">
                <a16:creationId xmlns:a16="http://schemas.microsoft.com/office/drawing/2014/main" id="{93438C51-75BF-4EBD-B9DD-93C82FDDD33F}"/>
              </a:ext>
            </a:extLst>
          </p:cNvPr>
          <p:cNvPicPr>
            <a:picLocks noChangeAspect="1"/>
          </p:cNvPicPr>
          <p:nvPr/>
        </p:nvPicPr>
        <p:blipFill>
          <a:blip r:embed="rId24"/>
          <a:stretch>
            <a:fillRect/>
          </a:stretch>
        </p:blipFill>
        <p:spPr>
          <a:xfrm>
            <a:off x="8253360" y="4699885"/>
            <a:ext cx="1386960" cy="823031"/>
          </a:xfrm>
          <a:prstGeom prst="rect">
            <a:avLst/>
          </a:prstGeom>
        </p:spPr>
      </p:pic>
      <p:pic>
        <p:nvPicPr>
          <p:cNvPr id="58" name="Picture 57">
            <a:extLst>
              <a:ext uri="{FF2B5EF4-FFF2-40B4-BE49-F238E27FC236}">
                <a16:creationId xmlns:a16="http://schemas.microsoft.com/office/drawing/2014/main" id="{8C6EF73C-C054-4EEE-9507-B5819205EEC7}"/>
              </a:ext>
            </a:extLst>
          </p:cNvPr>
          <p:cNvPicPr>
            <a:picLocks noChangeAspect="1"/>
          </p:cNvPicPr>
          <p:nvPr/>
        </p:nvPicPr>
        <p:blipFill>
          <a:blip r:embed="rId25"/>
          <a:stretch>
            <a:fillRect/>
          </a:stretch>
        </p:blipFill>
        <p:spPr>
          <a:xfrm>
            <a:off x="7206636" y="5632616"/>
            <a:ext cx="1750237" cy="541869"/>
          </a:xfrm>
          <a:prstGeom prst="rect">
            <a:avLst/>
          </a:prstGeom>
        </p:spPr>
      </p:pic>
      <p:pic>
        <p:nvPicPr>
          <p:cNvPr id="60" name="Picture 59">
            <a:extLst>
              <a:ext uri="{FF2B5EF4-FFF2-40B4-BE49-F238E27FC236}">
                <a16:creationId xmlns:a16="http://schemas.microsoft.com/office/drawing/2014/main" id="{8ABC39D8-CB55-4A87-B62A-5B8074138098}"/>
              </a:ext>
            </a:extLst>
          </p:cNvPr>
          <p:cNvPicPr>
            <a:picLocks noChangeAspect="1"/>
          </p:cNvPicPr>
          <p:nvPr/>
        </p:nvPicPr>
        <p:blipFill>
          <a:blip r:embed="rId26"/>
          <a:stretch>
            <a:fillRect/>
          </a:stretch>
        </p:blipFill>
        <p:spPr>
          <a:xfrm>
            <a:off x="2530420" y="5632615"/>
            <a:ext cx="2058165" cy="535776"/>
          </a:xfrm>
          <a:prstGeom prst="rect">
            <a:avLst/>
          </a:prstGeom>
        </p:spPr>
      </p:pic>
      <p:pic>
        <p:nvPicPr>
          <p:cNvPr id="62" name="Picture 61">
            <a:extLst>
              <a:ext uri="{FF2B5EF4-FFF2-40B4-BE49-F238E27FC236}">
                <a16:creationId xmlns:a16="http://schemas.microsoft.com/office/drawing/2014/main" id="{68E68C3D-B724-496E-847F-2481393AD0FE}"/>
              </a:ext>
            </a:extLst>
          </p:cNvPr>
          <p:cNvPicPr>
            <a:picLocks noChangeAspect="1"/>
          </p:cNvPicPr>
          <p:nvPr/>
        </p:nvPicPr>
        <p:blipFill>
          <a:blip r:embed="rId27"/>
          <a:stretch>
            <a:fillRect/>
          </a:stretch>
        </p:blipFill>
        <p:spPr>
          <a:xfrm>
            <a:off x="3090669" y="3826589"/>
            <a:ext cx="1898492" cy="675267"/>
          </a:xfrm>
          <a:prstGeom prst="rect">
            <a:avLst/>
          </a:prstGeom>
        </p:spPr>
      </p:pic>
      <p:pic>
        <p:nvPicPr>
          <p:cNvPr id="64" name="Picture 63">
            <a:extLst>
              <a:ext uri="{FF2B5EF4-FFF2-40B4-BE49-F238E27FC236}">
                <a16:creationId xmlns:a16="http://schemas.microsoft.com/office/drawing/2014/main" id="{9547E418-832C-47B6-82F3-5C2940288144}"/>
              </a:ext>
            </a:extLst>
          </p:cNvPr>
          <p:cNvPicPr>
            <a:picLocks noChangeAspect="1"/>
          </p:cNvPicPr>
          <p:nvPr/>
        </p:nvPicPr>
        <p:blipFill>
          <a:blip r:embed="rId28"/>
          <a:stretch>
            <a:fillRect/>
          </a:stretch>
        </p:blipFill>
        <p:spPr>
          <a:xfrm>
            <a:off x="3144393" y="1452859"/>
            <a:ext cx="1371720" cy="939603"/>
          </a:xfrm>
          <a:prstGeom prst="rect">
            <a:avLst/>
          </a:prstGeom>
        </p:spPr>
      </p:pic>
      <p:pic>
        <p:nvPicPr>
          <p:cNvPr id="16" name="Picture 15">
            <a:extLst>
              <a:ext uri="{FF2B5EF4-FFF2-40B4-BE49-F238E27FC236}">
                <a16:creationId xmlns:a16="http://schemas.microsoft.com/office/drawing/2014/main" id="{E46D0263-AF73-4D69-82DB-0FFC29B51E04}"/>
              </a:ext>
            </a:extLst>
          </p:cNvPr>
          <p:cNvPicPr>
            <a:picLocks noChangeAspect="1"/>
          </p:cNvPicPr>
          <p:nvPr/>
        </p:nvPicPr>
        <p:blipFill>
          <a:blip r:embed="rId29"/>
          <a:stretch>
            <a:fillRect/>
          </a:stretch>
        </p:blipFill>
        <p:spPr>
          <a:xfrm>
            <a:off x="1629635" y="1428308"/>
            <a:ext cx="1478523" cy="604651"/>
          </a:xfrm>
          <a:prstGeom prst="rect">
            <a:avLst/>
          </a:prstGeom>
        </p:spPr>
      </p:pic>
      <p:pic>
        <p:nvPicPr>
          <p:cNvPr id="22" name="Picture 21">
            <a:extLst>
              <a:ext uri="{FF2B5EF4-FFF2-40B4-BE49-F238E27FC236}">
                <a16:creationId xmlns:a16="http://schemas.microsoft.com/office/drawing/2014/main" id="{BBB96DFB-F497-47DD-9EF6-24D94B6E4B60}"/>
              </a:ext>
            </a:extLst>
          </p:cNvPr>
          <p:cNvPicPr>
            <a:picLocks noChangeAspect="1"/>
          </p:cNvPicPr>
          <p:nvPr/>
        </p:nvPicPr>
        <p:blipFill>
          <a:blip r:embed="rId30"/>
          <a:stretch>
            <a:fillRect/>
          </a:stretch>
        </p:blipFill>
        <p:spPr>
          <a:xfrm>
            <a:off x="4588585" y="1313998"/>
            <a:ext cx="2143123" cy="574655"/>
          </a:xfrm>
          <a:prstGeom prst="rect">
            <a:avLst/>
          </a:prstGeom>
        </p:spPr>
      </p:pic>
      <p:pic>
        <p:nvPicPr>
          <p:cNvPr id="66" name="Picture 65">
            <a:extLst>
              <a:ext uri="{FF2B5EF4-FFF2-40B4-BE49-F238E27FC236}">
                <a16:creationId xmlns:a16="http://schemas.microsoft.com/office/drawing/2014/main" id="{FC45742A-0CF0-4374-B51E-62203BF561A0}"/>
              </a:ext>
            </a:extLst>
          </p:cNvPr>
          <p:cNvPicPr>
            <a:picLocks noChangeAspect="1"/>
          </p:cNvPicPr>
          <p:nvPr/>
        </p:nvPicPr>
        <p:blipFill>
          <a:blip r:embed="rId31"/>
          <a:stretch>
            <a:fillRect/>
          </a:stretch>
        </p:blipFill>
        <p:spPr>
          <a:xfrm>
            <a:off x="9096250" y="5756008"/>
            <a:ext cx="2711285" cy="418481"/>
          </a:xfrm>
          <a:prstGeom prst="rect">
            <a:avLst/>
          </a:prstGeom>
        </p:spPr>
      </p:pic>
      <p:pic>
        <p:nvPicPr>
          <p:cNvPr id="68" name="Picture 67">
            <a:extLst>
              <a:ext uri="{FF2B5EF4-FFF2-40B4-BE49-F238E27FC236}">
                <a16:creationId xmlns:a16="http://schemas.microsoft.com/office/drawing/2014/main" id="{4E6044C2-2557-4385-87C5-CF57239D91A4}"/>
              </a:ext>
            </a:extLst>
          </p:cNvPr>
          <p:cNvPicPr>
            <a:picLocks noChangeAspect="1"/>
          </p:cNvPicPr>
          <p:nvPr/>
        </p:nvPicPr>
        <p:blipFill>
          <a:blip r:embed="rId32"/>
          <a:stretch>
            <a:fillRect/>
          </a:stretch>
        </p:blipFill>
        <p:spPr>
          <a:xfrm>
            <a:off x="5082084" y="2865832"/>
            <a:ext cx="836859" cy="1351849"/>
          </a:xfrm>
          <a:prstGeom prst="rect">
            <a:avLst/>
          </a:prstGeom>
        </p:spPr>
      </p:pic>
      <p:pic>
        <p:nvPicPr>
          <p:cNvPr id="3" name="Picture 2">
            <a:extLst>
              <a:ext uri="{FF2B5EF4-FFF2-40B4-BE49-F238E27FC236}">
                <a16:creationId xmlns:a16="http://schemas.microsoft.com/office/drawing/2014/main" id="{B7C71811-336A-40DB-9253-1020E802EB90}"/>
              </a:ext>
            </a:extLst>
          </p:cNvPr>
          <p:cNvPicPr>
            <a:picLocks noChangeAspect="1"/>
          </p:cNvPicPr>
          <p:nvPr/>
        </p:nvPicPr>
        <p:blipFill>
          <a:blip r:embed="rId33"/>
          <a:stretch>
            <a:fillRect/>
          </a:stretch>
        </p:blipFill>
        <p:spPr>
          <a:xfrm>
            <a:off x="9759407" y="2574787"/>
            <a:ext cx="848248" cy="1011373"/>
          </a:xfrm>
          <a:prstGeom prst="rect">
            <a:avLst/>
          </a:prstGeom>
        </p:spPr>
      </p:pic>
      <p:pic>
        <p:nvPicPr>
          <p:cNvPr id="5" name="Picture 4" descr="Logo, company name&#10;&#10;Description automatically generated">
            <a:extLst>
              <a:ext uri="{FF2B5EF4-FFF2-40B4-BE49-F238E27FC236}">
                <a16:creationId xmlns:a16="http://schemas.microsoft.com/office/drawing/2014/main" id="{50F02142-911B-4933-A448-B9DD57315FF1}"/>
              </a:ext>
            </a:extLst>
          </p:cNvPr>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4930142" y="5172453"/>
            <a:ext cx="2331724" cy="1685547"/>
          </a:xfrm>
          <a:prstGeom prst="rect">
            <a:avLst/>
          </a:prstGeom>
        </p:spPr>
      </p:pic>
    </p:spTree>
    <p:extLst>
      <p:ext uri="{BB962C8B-B14F-4D97-AF65-F5344CB8AC3E}">
        <p14:creationId xmlns:p14="http://schemas.microsoft.com/office/powerpoint/2010/main" val="9134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22EE8E-054B-4331-8CC3-653AAD93CAE9}"/>
              </a:ext>
            </a:extLst>
          </p:cNvPr>
          <p:cNvSpPr txBox="1"/>
          <p:nvPr/>
        </p:nvSpPr>
        <p:spPr>
          <a:xfrm>
            <a:off x="319154" y="549605"/>
            <a:ext cx="10693085" cy="523220"/>
          </a:xfrm>
          <a:prstGeom prst="rect">
            <a:avLst/>
          </a:prstGeom>
          <a:noFill/>
        </p:spPr>
        <p:txBody>
          <a:bodyPr wrap="square" rtlCol="0">
            <a:spAutoFit/>
          </a:bodyPr>
          <a:lstStyle/>
          <a:p>
            <a:pPr defTabSz="914377">
              <a:defRPr/>
            </a:pPr>
            <a:r>
              <a:rPr lang="en-GB" sz="2800" b="1">
                <a:solidFill>
                  <a:srgbClr val="0D5AA3"/>
                </a:solidFill>
                <a:latin typeface="Arial" panose="020B0604020202020204" pitchFamily="34" charset="0"/>
                <a:cs typeface="Arial" panose="020B0604020202020204" pitchFamily="34" charset="0"/>
              </a:rPr>
              <a:t>How to get support </a:t>
            </a:r>
          </a:p>
        </p:txBody>
      </p:sp>
      <p:pic>
        <p:nvPicPr>
          <p:cNvPr id="5" name="Picture 4" descr="Logo, company name&#10;&#10;Description automatically generated">
            <a:extLst>
              <a:ext uri="{FF2B5EF4-FFF2-40B4-BE49-F238E27FC236}">
                <a16:creationId xmlns:a16="http://schemas.microsoft.com/office/drawing/2014/main" id="{50F02142-911B-4933-A448-B9DD57315F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30142" y="5172453"/>
            <a:ext cx="2331724" cy="1685547"/>
          </a:xfrm>
          <a:prstGeom prst="rect">
            <a:avLst/>
          </a:prstGeom>
        </p:spPr>
      </p:pic>
      <p:sp>
        <p:nvSpPr>
          <p:cNvPr id="9" name="TextBox 8">
            <a:extLst>
              <a:ext uri="{FF2B5EF4-FFF2-40B4-BE49-F238E27FC236}">
                <a16:creationId xmlns:a16="http://schemas.microsoft.com/office/drawing/2014/main" id="{457FD026-05A4-4691-8BA0-0FEEEB02AEC5}"/>
              </a:ext>
            </a:extLst>
          </p:cNvPr>
          <p:cNvSpPr txBox="1"/>
          <p:nvPr/>
        </p:nvSpPr>
        <p:spPr>
          <a:xfrm>
            <a:off x="381999" y="1406949"/>
            <a:ext cx="4040955" cy="3477875"/>
          </a:xfrm>
          <a:prstGeom prst="rect">
            <a:avLst/>
          </a:prstGeom>
          <a:solidFill>
            <a:schemeClr val="accent2"/>
          </a:solidFill>
        </p:spPr>
        <p:txBody>
          <a:bodyPr wrap="square" rtlCol="0">
            <a:spAutoFit/>
          </a:bodyPr>
          <a:lstStyle/>
          <a:p>
            <a:pPr algn="ctr"/>
            <a:endParaRPr lang="en-GB"/>
          </a:p>
          <a:p>
            <a:pPr algn="ctr"/>
            <a:endParaRPr lang="en-GB"/>
          </a:p>
          <a:p>
            <a:pPr algn="ctr"/>
            <a:endParaRPr lang="en-GB"/>
          </a:p>
          <a:p>
            <a:pPr algn="ctr"/>
            <a:endParaRPr lang="en-GB"/>
          </a:p>
          <a:p>
            <a:pPr algn="ctr"/>
            <a:r>
              <a:rPr lang="en-GB" sz="2000" b="1">
                <a:latin typeface="Gill Sans MT" panose="020B0502020104020203" pitchFamily="34" charset="0"/>
              </a:rPr>
              <a:t>Call 0808 802 8080</a:t>
            </a:r>
          </a:p>
          <a:p>
            <a:pPr algn="ctr"/>
            <a:r>
              <a:rPr lang="en-GB" b="1">
                <a:latin typeface="Gill Sans MT" panose="020B0502020104020203" pitchFamily="34" charset="0"/>
              </a:rPr>
              <a:t>8am to 8pm, 7 days a week</a:t>
            </a:r>
          </a:p>
          <a:p>
            <a:pPr algn="ctr"/>
            <a:endParaRPr lang="en-GB" b="1">
              <a:latin typeface="Gill Sans MT" panose="020B0502020104020203" pitchFamily="34" charset="0"/>
            </a:endParaRPr>
          </a:p>
          <a:p>
            <a:pPr algn="ctr"/>
            <a:endParaRPr lang="en-GB" b="1">
              <a:latin typeface="Gill Sans MT" panose="020B0502020104020203" pitchFamily="34" charset="0"/>
            </a:endParaRPr>
          </a:p>
          <a:p>
            <a:endParaRPr lang="en-GB" b="1"/>
          </a:p>
          <a:p>
            <a:pPr algn="ctr"/>
            <a:r>
              <a:rPr lang="en-GB" b="1"/>
              <a:t>Online chat</a:t>
            </a:r>
          </a:p>
          <a:p>
            <a:pPr algn="ctr"/>
            <a:r>
              <a:rPr lang="en-GB" sz="2000" b="1"/>
              <a:t>rbl.org.uk</a:t>
            </a:r>
          </a:p>
          <a:p>
            <a:endParaRPr lang="en-GB"/>
          </a:p>
        </p:txBody>
      </p:sp>
      <p:pic>
        <p:nvPicPr>
          <p:cNvPr id="17" name="Graphic 16" descr="Smart Phone with solid fill">
            <a:extLst>
              <a:ext uri="{FF2B5EF4-FFF2-40B4-BE49-F238E27FC236}">
                <a16:creationId xmlns:a16="http://schemas.microsoft.com/office/drawing/2014/main" id="{66CC8221-E86A-4F8F-99EF-70CF41A9441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945276" y="1576634"/>
            <a:ext cx="914400" cy="914400"/>
          </a:xfrm>
          <a:prstGeom prst="rect">
            <a:avLst/>
          </a:prstGeom>
        </p:spPr>
      </p:pic>
      <p:pic>
        <p:nvPicPr>
          <p:cNvPr id="19" name="Picture 18" descr="A group of people sitting around a computer&#10;&#10;Description automatically generated with low confidence">
            <a:extLst>
              <a:ext uri="{FF2B5EF4-FFF2-40B4-BE49-F238E27FC236}">
                <a16:creationId xmlns:a16="http://schemas.microsoft.com/office/drawing/2014/main" id="{6C23AA84-8B21-4F58-8FC8-1A3FAAA4FB7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676" t="25836" r="-3676"/>
          <a:stretch/>
        </p:blipFill>
        <p:spPr>
          <a:xfrm>
            <a:off x="4088092" y="1406950"/>
            <a:ext cx="4301901" cy="3477874"/>
          </a:xfrm>
          <a:prstGeom prst="rect">
            <a:avLst/>
          </a:prstGeom>
        </p:spPr>
      </p:pic>
      <p:sp>
        <p:nvSpPr>
          <p:cNvPr id="8" name="TextBox 7">
            <a:extLst>
              <a:ext uri="{FF2B5EF4-FFF2-40B4-BE49-F238E27FC236}">
                <a16:creationId xmlns:a16="http://schemas.microsoft.com/office/drawing/2014/main" id="{364A165C-C9FC-47AE-A4DA-02EA9576F82F}"/>
              </a:ext>
            </a:extLst>
          </p:cNvPr>
          <p:cNvSpPr txBox="1"/>
          <p:nvPr/>
        </p:nvSpPr>
        <p:spPr>
          <a:xfrm>
            <a:off x="8129047" y="1406949"/>
            <a:ext cx="3613610" cy="3477875"/>
          </a:xfrm>
          <a:prstGeom prst="rect">
            <a:avLst/>
          </a:prstGeom>
          <a:solidFill>
            <a:schemeClr val="accent1"/>
          </a:solidFill>
        </p:spPr>
        <p:txBody>
          <a:bodyPr wrap="square" rtlCol="0">
            <a:spAutoFit/>
          </a:bodyPr>
          <a:lstStyle/>
          <a:p>
            <a:pPr algn="ctr"/>
            <a:endParaRPr lang="en-GB">
              <a:latin typeface="Gill Sans MT" panose="020B0502020104020203" pitchFamily="34" charset="0"/>
            </a:endParaRPr>
          </a:p>
          <a:p>
            <a:pPr algn="ctr"/>
            <a:r>
              <a:rPr lang="en-GB" b="1">
                <a:latin typeface="Gill Sans MT" panose="020B0502020104020203" pitchFamily="34" charset="0"/>
              </a:rPr>
              <a:t>Republic of Ireland</a:t>
            </a:r>
          </a:p>
          <a:p>
            <a:pPr algn="ctr"/>
            <a:r>
              <a:rPr lang="en-GB" sz="2000" b="1">
                <a:latin typeface="Gill Sans MT" panose="020B0502020104020203" pitchFamily="34" charset="0"/>
              </a:rPr>
              <a:t> 1 800 992 294</a:t>
            </a:r>
          </a:p>
          <a:p>
            <a:pPr algn="ctr"/>
            <a:r>
              <a:rPr lang="en-GB" b="1">
                <a:latin typeface="Gill Sans MT" panose="020B0502020104020203" pitchFamily="34" charset="0"/>
              </a:rPr>
              <a:t>(free)</a:t>
            </a:r>
          </a:p>
          <a:p>
            <a:pPr algn="ctr"/>
            <a:endParaRPr lang="en-GB" b="1">
              <a:latin typeface="Gill Sans MT" panose="020B0502020104020203" pitchFamily="34" charset="0"/>
            </a:endParaRPr>
          </a:p>
          <a:p>
            <a:pPr algn="ctr"/>
            <a:r>
              <a:rPr lang="en-GB" b="1">
                <a:latin typeface="Gill Sans MT" panose="020B0502020104020203" pitchFamily="34" charset="0"/>
              </a:rPr>
              <a:t>Overseas</a:t>
            </a:r>
          </a:p>
          <a:p>
            <a:pPr algn="ctr"/>
            <a:r>
              <a:rPr lang="en-GB" sz="2000" b="1">
                <a:latin typeface="Gill Sans MT" panose="020B0502020104020203" pitchFamily="34" charset="0"/>
              </a:rPr>
              <a:t>+44 (0) 20 3376 8080</a:t>
            </a:r>
          </a:p>
          <a:p>
            <a:pPr algn="ctr"/>
            <a:r>
              <a:rPr lang="en-GB" b="1">
                <a:latin typeface="Gill Sans MT" panose="020B0502020104020203" pitchFamily="34" charset="0"/>
              </a:rPr>
              <a:t>(full rate)</a:t>
            </a:r>
          </a:p>
          <a:p>
            <a:pPr algn="ctr"/>
            <a:endParaRPr lang="en-GB">
              <a:latin typeface="Gill Sans MT" panose="020B0502020104020203" pitchFamily="34" charset="0"/>
            </a:endParaRPr>
          </a:p>
          <a:p>
            <a:pPr algn="ctr"/>
            <a:r>
              <a:rPr lang="en-GB" sz="2000" b="1">
                <a:latin typeface="Gill Sans MT" panose="020B0502020104020203" pitchFamily="34" charset="0"/>
              </a:rPr>
              <a:t>info@britishlegion.org.uk</a:t>
            </a:r>
          </a:p>
          <a:p>
            <a:endParaRPr lang="en-GB"/>
          </a:p>
          <a:p>
            <a:endParaRPr lang="en-GB"/>
          </a:p>
        </p:txBody>
      </p:sp>
      <p:pic>
        <p:nvPicPr>
          <p:cNvPr id="21" name="Graphic 20" descr="Chat outline">
            <a:extLst>
              <a:ext uri="{FF2B5EF4-FFF2-40B4-BE49-F238E27FC236}">
                <a16:creationId xmlns:a16="http://schemas.microsoft.com/office/drawing/2014/main" id="{C89DC530-B83C-4D17-A3DA-7400A9B5A7B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5276" y="3145886"/>
            <a:ext cx="914400" cy="914400"/>
          </a:xfrm>
          <a:prstGeom prst="rect">
            <a:avLst/>
          </a:prstGeom>
        </p:spPr>
      </p:pic>
    </p:spTree>
    <p:extLst>
      <p:ext uri="{BB962C8B-B14F-4D97-AF65-F5344CB8AC3E}">
        <p14:creationId xmlns:p14="http://schemas.microsoft.com/office/powerpoint/2010/main" val="2080851139"/>
      </p:ext>
    </p:extLst>
  </p:cSld>
  <p:clrMapOvr>
    <a:masterClrMapping/>
  </p:clrMapOvr>
</p:sld>
</file>

<file path=ppt/theme/theme1.xml><?xml version="1.0" encoding="utf-8"?>
<a:theme xmlns:a="http://schemas.openxmlformats.org/drawingml/2006/main" name="Main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Content Slide_no image">
  <a:themeElements>
    <a:clrScheme name="RBL themes">
      <a:dk1>
        <a:srgbClr val="FFFFFF"/>
      </a:dk1>
      <a:lt1>
        <a:srgbClr val="CAE1F1"/>
      </a:lt1>
      <a:dk2>
        <a:srgbClr val="FFFFFF"/>
      </a:dk2>
      <a:lt2>
        <a:srgbClr val="FCDBDB"/>
      </a:lt2>
      <a:accent1>
        <a:srgbClr val="312B81"/>
      </a:accent1>
      <a:accent2>
        <a:srgbClr val="0D5AA3"/>
      </a:accent2>
      <a:accent3>
        <a:srgbClr val="159FD5"/>
      </a:accent3>
      <a:accent4>
        <a:srgbClr val="CB1B23"/>
      </a:accent4>
      <a:accent5>
        <a:srgbClr val="E22727"/>
      </a:accent5>
      <a:accent6>
        <a:srgbClr val="E8564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Divid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
  <a:themeElements>
    <a:clrScheme name="RBL themes">
      <a:dk1>
        <a:srgbClr val="FFFFFF"/>
      </a:dk1>
      <a:lt1>
        <a:srgbClr val="CAE1F1"/>
      </a:lt1>
      <a:dk2>
        <a:srgbClr val="FFFFFF"/>
      </a:dk2>
      <a:lt2>
        <a:srgbClr val="FCDBDB"/>
      </a:lt2>
      <a:accent1>
        <a:srgbClr val="312B81"/>
      </a:accent1>
      <a:accent2>
        <a:srgbClr val="0D5AA3"/>
      </a:accent2>
      <a:accent3>
        <a:srgbClr val="159FD5"/>
      </a:accent3>
      <a:accent4>
        <a:srgbClr val="CB1B23"/>
      </a:accent4>
      <a:accent5>
        <a:srgbClr val="E22727"/>
      </a:accent5>
      <a:accent6>
        <a:srgbClr val="E8564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ection Divid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B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C5B4524E7A044CA32FC05B5BB727BF" ma:contentTypeVersion="12" ma:contentTypeDescription="Create a new document." ma:contentTypeScope="" ma:versionID="02d9263cf96879adbf4d5e306b3d5cd4">
  <xsd:schema xmlns:xsd="http://www.w3.org/2001/XMLSchema" xmlns:xs="http://www.w3.org/2001/XMLSchema" xmlns:p="http://schemas.microsoft.com/office/2006/metadata/properties" xmlns:ns2="d80d4c92-d126-46a4-84b5-6dbfafdf00b6" xmlns:ns3="9f86a6f7-9d68-4397-9143-ff485e55d24d" targetNamespace="http://schemas.microsoft.com/office/2006/metadata/properties" ma:root="true" ma:fieldsID="db10a78c7e4a6f993ffe1e84636f13a0" ns2:_="" ns3:_="">
    <xsd:import namespace="d80d4c92-d126-46a4-84b5-6dbfafdf00b6"/>
    <xsd:import namespace="9f86a6f7-9d68-4397-9143-ff485e55d2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d4c92-d126-46a4-84b5-6dbfafdf0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86a6f7-9d68-4397-9143-ff485e55d2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5A39D3-ECA6-4E09-AB49-BCF0885681A3}">
  <ds:schemaRefs>
    <ds:schemaRef ds:uri="30d788d2-30a8-44bb-8d00-c1108bd41414"/>
    <ds:schemaRef ds:uri="b4affbbe-be99-4239-8589-469e299623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7A0B9D-DFCB-4BAC-8AE3-44F47F645D75}">
  <ds:schemaRefs>
    <ds:schemaRef ds:uri="9f86a6f7-9d68-4397-9143-ff485e55d24d"/>
    <ds:schemaRef ds:uri="d80d4c92-d126-46a4-84b5-6dbfafdf00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68B73B-DA62-4EDA-BB3C-62C053CE7E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TotalTime>
  <Words>620</Words>
  <Application>Microsoft Office PowerPoint</Application>
  <PresentationFormat>Widescreen</PresentationFormat>
  <Paragraphs>108</Paragraphs>
  <Slides>12</Slides>
  <Notes>9</Notes>
  <HiddenSlides>0</HiddenSlides>
  <MMClips>2</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12</vt:i4>
      </vt:variant>
    </vt:vector>
  </HeadingPairs>
  <TitlesOfParts>
    <vt:vector size="23" baseType="lpstr">
      <vt:lpstr>Arial</vt:lpstr>
      <vt:lpstr>Calibri</vt:lpstr>
      <vt:lpstr>Gill Sans MT</vt:lpstr>
      <vt:lpstr>GillSansMTPro-Book</vt:lpstr>
      <vt:lpstr>YouTube Sans</vt:lpstr>
      <vt:lpstr>Main Title Slide</vt:lpstr>
      <vt:lpstr>Blank Content Slide_no image</vt:lpstr>
      <vt:lpstr>Image Slide</vt:lpstr>
      <vt:lpstr>Section Divider Slide</vt:lpstr>
      <vt:lpstr>Content Slide</vt:lpstr>
      <vt:lpstr>1_Section Divider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Harden</dc:creator>
  <cp:lastModifiedBy>Camilla Wheal</cp:lastModifiedBy>
  <cp:revision>359</cp:revision>
  <dcterms:created xsi:type="dcterms:W3CDTF">2019-11-20T16:45:12Z</dcterms:created>
  <dcterms:modified xsi:type="dcterms:W3CDTF">2026-03-11T09:34:05Z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0x0101006DC5B4524E7A044CA32FC05B5BB727BF</vt:lpwstr>
  </property>
</Properties>
</file>