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Gill Sans" panose="020B0604020202020204" charset="0"/>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2e250358a2a_0_1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g2e250358a2a_0_1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g2e250358a2a_0_1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01448be3b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g101448be3b2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101448be3b2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Smart TRV’s cost approximately £60 each – 3 bed house with 6 radiators with TRV’s = £360</a:t>
            </a:r>
            <a:endParaRPr/>
          </a:p>
          <a:p>
            <a:pPr marL="0" lvl="0" indent="0" algn="l" rtl="0">
              <a:spcBef>
                <a:spcPts val="0"/>
              </a:spcBef>
              <a:spcAft>
                <a:spcPts val="0"/>
              </a:spcAft>
              <a:buNone/>
            </a:pPr>
            <a:r>
              <a:rPr lang="en-GB"/>
              <a:t>LED lighting 15 lights – x10 Downlighters = £20, lamps = £4 = £220</a:t>
            </a:r>
            <a:endParaRPr/>
          </a:p>
        </p:txBody>
      </p:sp>
      <p:sp>
        <p:nvSpPr>
          <p:cNvPr id="134" name="Google Shape;13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GB" sz="1200" b="0" i="0" u="none" strike="noStrike" cap="none">
                <a:solidFill>
                  <a:srgbClr val="000000"/>
                </a:solidFill>
                <a:latin typeface="Calibri"/>
                <a:ea typeface="Calibri"/>
                <a:cs typeface="Calibri"/>
                <a:sym typeface="Calibri"/>
              </a:rPr>
              <a:t>4</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e250358a2a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2" name="Google Shape;192;g2e250358a2a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g2e250358a2a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2" name="Google Shape;21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3" name="Google Shape;21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299e6790e7_0_10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7" name="Google Shape;227;g3299e6790e7_0_10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g3299e6790e7_0_10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299e6790e7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1" name="Google Shape;251;g3299e6790e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g3299e6790e7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3299e6790e7_0_2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g3299e6790e7_0_2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g3299e6790e7_0_2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5"/>
        <p:cNvGrpSpPr/>
        <p:nvPr/>
      </p:nvGrpSpPr>
      <p:grpSpPr>
        <a:xfrm>
          <a:off x="0" y="0"/>
          <a:ext cx="0" cy="0"/>
          <a:chOff x="0" y="0"/>
          <a:chExt cx="0" cy="0"/>
        </a:xfrm>
      </p:grpSpPr>
      <p:sp>
        <p:nvSpPr>
          <p:cNvPr id="76" name="Google Shape;7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2"/>
          <p:cNvSpPr>
            <a:spLocks noGrp="1"/>
          </p:cNvSpPr>
          <p:nvPr>
            <p:ph type="pic" idx="2"/>
          </p:nvPr>
        </p:nvSpPr>
        <p:spPr>
          <a:xfrm>
            <a:off x="5183188" y="987425"/>
            <a:ext cx="6172200" cy="4873625"/>
          </a:xfrm>
          <a:prstGeom prst="rect">
            <a:avLst/>
          </a:prstGeom>
          <a:noFill/>
          <a:ln>
            <a:noFill/>
          </a:ln>
        </p:spPr>
      </p:sp>
      <p:sp>
        <p:nvSpPr>
          <p:cNvPr id="82" name="Google Shape;82;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3" name="Google Shape;8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6"/>
        <p:cNvGrpSpPr/>
        <p:nvPr/>
      </p:nvGrpSpPr>
      <p:grpSpPr>
        <a:xfrm>
          <a:off x="0" y="0"/>
          <a:ext cx="0" cy="0"/>
          <a:chOff x="0" y="0"/>
          <a:chExt cx="0" cy="0"/>
        </a:xfrm>
      </p:grpSpPr>
      <p:sp>
        <p:nvSpPr>
          <p:cNvPr id="87" name="Google Shape;87;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2"/>
        <p:cNvGrpSpPr/>
        <p:nvPr/>
      </p:nvGrpSpPr>
      <p:grpSpPr>
        <a:xfrm>
          <a:off x="0" y="0"/>
          <a:ext cx="0" cy="0"/>
          <a:chOff x="0" y="0"/>
          <a:chExt cx="0" cy="0"/>
        </a:xfrm>
      </p:grpSpPr>
      <p:sp>
        <p:nvSpPr>
          <p:cNvPr id="93" name="Google Shape;93;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duction/Title + Content">
  <p:cSld name="Introduction/Title +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4400"/>
              <a:buFont typeface="Calibri"/>
              <a:buNone/>
              <a:defRPr>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393192" y="1280152"/>
            <a:ext cx="11422744" cy="4972050"/>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vl1pPr>
            <a:lvl2pPr marL="914400" lvl="1" indent="-381000" algn="l">
              <a:lnSpc>
                <a:spcPct val="90000"/>
              </a:lnSpc>
              <a:spcBef>
                <a:spcPts val="0"/>
              </a:spcBef>
              <a:spcAft>
                <a:spcPts val="0"/>
              </a:spcAft>
              <a:buClr>
                <a:schemeClr val="dk1"/>
              </a:buClr>
              <a:buSzPts val="2400"/>
              <a:buChar char="•"/>
              <a:defRPr/>
            </a:lvl2pPr>
            <a:lvl3pPr marL="1371600" lvl="2" indent="-355600" algn="l">
              <a:lnSpc>
                <a:spcPct val="90000"/>
              </a:lnSpc>
              <a:spcBef>
                <a:spcPts val="200"/>
              </a:spcBef>
              <a:spcAft>
                <a:spcPts val="0"/>
              </a:spcAft>
              <a:buClr>
                <a:schemeClr val="dk1"/>
              </a:buClr>
              <a:buSzPts val="2000"/>
              <a:buChar char="•"/>
              <a:defRPr/>
            </a:lvl3pPr>
            <a:lvl4pPr marL="1828800" lvl="3" indent="-342900" algn="l">
              <a:lnSpc>
                <a:spcPct val="90000"/>
              </a:lnSpc>
              <a:spcBef>
                <a:spcPts val="1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body" idx="2"/>
          </p:nvPr>
        </p:nvSpPr>
        <p:spPr>
          <a:xfrm>
            <a:off x="393192" y="6283680"/>
            <a:ext cx="8682592" cy="152400"/>
          </a:xfrm>
          <a:prstGeom prst="rect">
            <a:avLst/>
          </a:prstGeom>
          <a:noFill/>
          <a:ln>
            <a:noFill/>
          </a:ln>
        </p:spPr>
        <p:txBody>
          <a:bodyPr spcFirstLastPara="1" wrap="square" lIns="91425" tIns="0" rIns="91425" bIns="0" anchor="t" anchorCtr="0">
            <a:normAutofit/>
          </a:bodyPr>
          <a:lstStyle>
            <a:lvl1pPr marL="457200" lvl="0" indent="-282575" algn="l">
              <a:lnSpc>
                <a:spcPct val="90000"/>
              </a:lnSpc>
              <a:spcBef>
                <a:spcPts val="1000"/>
              </a:spcBef>
              <a:spcAft>
                <a:spcPts val="0"/>
              </a:spcAft>
              <a:buClr>
                <a:schemeClr val="dk1"/>
              </a:buClr>
              <a:buSzPts val="850"/>
              <a:buChar char="•"/>
              <a:defRPr sz="850" b="0"/>
            </a:lvl1pPr>
            <a:lvl2pPr marL="914400" lvl="1" indent="-285750" algn="l">
              <a:lnSpc>
                <a:spcPct val="90000"/>
              </a:lnSpc>
              <a:spcBef>
                <a:spcPts val="500"/>
              </a:spcBef>
              <a:spcAft>
                <a:spcPts val="0"/>
              </a:spcAft>
              <a:buClr>
                <a:schemeClr val="dk1"/>
              </a:buClr>
              <a:buSzPts val="900"/>
              <a:buChar char="•"/>
              <a:defRPr sz="900"/>
            </a:lvl2pPr>
            <a:lvl3pPr marL="1371600" lvl="2" indent="-285750" algn="l">
              <a:lnSpc>
                <a:spcPct val="90000"/>
              </a:lnSpc>
              <a:spcBef>
                <a:spcPts val="500"/>
              </a:spcBef>
              <a:spcAft>
                <a:spcPts val="0"/>
              </a:spcAft>
              <a:buClr>
                <a:schemeClr val="dk1"/>
              </a:buClr>
              <a:buSzPts val="900"/>
              <a:buChar char="•"/>
              <a:defRPr sz="900"/>
            </a:lvl3pPr>
            <a:lvl4pPr marL="1828800" lvl="3" indent="-285750" algn="l">
              <a:lnSpc>
                <a:spcPct val="90000"/>
              </a:lnSpc>
              <a:spcBef>
                <a:spcPts val="500"/>
              </a:spcBef>
              <a:spcAft>
                <a:spcPts val="0"/>
              </a:spcAft>
              <a:buClr>
                <a:schemeClr val="dk1"/>
              </a:buClr>
              <a:buSzPts val="900"/>
              <a:buChar char="•"/>
              <a:defRPr sz="900"/>
            </a:lvl4pPr>
            <a:lvl5pPr marL="2286000" lvl="4" indent="-285750" algn="l">
              <a:lnSpc>
                <a:spcPct val="90000"/>
              </a:lnSpc>
              <a:spcBef>
                <a:spcPts val="500"/>
              </a:spcBef>
              <a:spcAft>
                <a:spcPts val="0"/>
              </a:spcAft>
              <a:buClr>
                <a:schemeClr val="dk1"/>
              </a:buClr>
              <a:buSzPts val="900"/>
              <a:buChar char="•"/>
              <a:defRPr sz="9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3"/>
          <p:cNvSpPr txBox="1">
            <a:spLocks noGrp="1"/>
          </p:cNvSpPr>
          <p:nvPr>
            <p:ph type="sldNum" idx="12"/>
          </p:nvPr>
        </p:nvSpPr>
        <p:spPr>
          <a:xfrm>
            <a:off x="11348720" y="6477001"/>
            <a:ext cx="458072" cy="123824"/>
          </a:xfrm>
          <a:prstGeom prst="rect">
            <a:avLst/>
          </a:prstGeom>
          <a:noFill/>
          <a:ln>
            <a:noFill/>
          </a:ln>
        </p:spPr>
        <p:txBody>
          <a:bodyPr spcFirstLastPara="1" wrap="square" lIns="0" tIns="0" rIns="0" bIns="45700" anchor="ctr" anchorCtr="0">
            <a:noAutofit/>
          </a:bodyPr>
          <a:lstStyle>
            <a:lvl1pPr marL="0" lvl="0" indent="0" algn="r">
              <a:spcBef>
                <a:spcPts val="0"/>
              </a:spcBef>
              <a:buNone/>
              <a:defRPr sz="800" b="0" i="0" u="none" strike="noStrike" cap="none">
                <a:solidFill>
                  <a:schemeClr val="dk1"/>
                </a:solidFill>
                <a:latin typeface="Arial"/>
                <a:ea typeface="Arial"/>
                <a:cs typeface="Arial"/>
                <a:sym typeface="Arial"/>
              </a:defRPr>
            </a:lvl1pPr>
            <a:lvl2pPr marL="0" lvl="1" indent="0" algn="r">
              <a:spcBef>
                <a:spcPts val="0"/>
              </a:spcBef>
              <a:buNone/>
              <a:defRPr sz="800" b="0" i="0" u="none" strike="noStrike" cap="none">
                <a:solidFill>
                  <a:schemeClr val="dk1"/>
                </a:solidFill>
                <a:latin typeface="Arial"/>
                <a:ea typeface="Arial"/>
                <a:cs typeface="Arial"/>
                <a:sym typeface="Arial"/>
              </a:defRPr>
            </a:lvl2pPr>
            <a:lvl3pPr marL="0" lvl="2" indent="0" algn="r">
              <a:spcBef>
                <a:spcPts val="0"/>
              </a:spcBef>
              <a:buNone/>
              <a:defRPr sz="800" b="0" i="0" u="none" strike="noStrike" cap="none">
                <a:solidFill>
                  <a:schemeClr val="dk1"/>
                </a:solidFill>
                <a:latin typeface="Arial"/>
                <a:ea typeface="Arial"/>
                <a:cs typeface="Arial"/>
                <a:sym typeface="Arial"/>
              </a:defRPr>
            </a:lvl3pPr>
            <a:lvl4pPr marL="0" lvl="3" indent="0" algn="r">
              <a:spcBef>
                <a:spcPts val="0"/>
              </a:spcBef>
              <a:buNone/>
              <a:defRPr sz="800" b="0" i="0" u="none" strike="noStrike" cap="none">
                <a:solidFill>
                  <a:schemeClr val="dk1"/>
                </a:solidFill>
                <a:latin typeface="Arial"/>
                <a:ea typeface="Arial"/>
                <a:cs typeface="Arial"/>
                <a:sym typeface="Arial"/>
              </a:defRPr>
            </a:lvl4pPr>
            <a:lvl5pPr marL="0" lvl="4" indent="0" algn="r">
              <a:spcBef>
                <a:spcPts val="0"/>
              </a:spcBef>
              <a:buNone/>
              <a:defRPr sz="800" b="0" i="0" u="none" strike="noStrike" cap="none">
                <a:solidFill>
                  <a:schemeClr val="dk1"/>
                </a:solidFill>
                <a:latin typeface="Arial"/>
                <a:ea typeface="Arial"/>
                <a:cs typeface="Arial"/>
                <a:sym typeface="Arial"/>
              </a:defRPr>
            </a:lvl5pPr>
            <a:lvl6pPr marL="0" lvl="5" indent="0" algn="r">
              <a:spcBef>
                <a:spcPts val="0"/>
              </a:spcBef>
              <a:buNone/>
              <a:defRPr sz="800" b="0" i="0" u="none" strike="noStrike" cap="none">
                <a:solidFill>
                  <a:schemeClr val="dk1"/>
                </a:solidFill>
                <a:latin typeface="Arial"/>
                <a:ea typeface="Arial"/>
                <a:cs typeface="Arial"/>
                <a:sym typeface="Arial"/>
              </a:defRPr>
            </a:lvl6pPr>
            <a:lvl7pPr marL="0" lvl="6" indent="0" algn="r">
              <a:spcBef>
                <a:spcPts val="0"/>
              </a:spcBef>
              <a:buNone/>
              <a:defRPr sz="800" b="0" i="0" u="none" strike="noStrike" cap="none">
                <a:solidFill>
                  <a:schemeClr val="dk1"/>
                </a:solidFill>
                <a:latin typeface="Arial"/>
                <a:ea typeface="Arial"/>
                <a:cs typeface="Arial"/>
                <a:sym typeface="Arial"/>
              </a:defRPr>
            </a:lvl7pPr>
            <a:lvl8pPr marL="0" lvl="7" indent="0" algn="r">
              <a:spcBef>
                <a:spcPts val="0"/>
              </a:spcBef>
              <a:buNone/>
              <a:defRPr sz="800" b="0" i="0" u="none" strike="noStrike" cap="none">
                <a:solidFill>
                  <a:schemeClr val="dk1"/>
                </a:solidFill>
                <a:latin typeface="Arial"/>
                <a:ea typeface="Arial"/>
                <a:cs typeface="Arial"/>
                <a:sym typeface="Arial"/>
              </a:defRPr>
            </a:lvl8pPr>
            <a:lvl9pPr marL="0" lvl="8" indent="0" algn="r">
              <a:spcBef>
                <a:spcPts val="0"/>
              </a:spcBef>
              <a:buNone/>
              <a:defRPr sz="8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6" name="Google Shape;26;p3"/>
          <p:cNvSpPr txBox="1">
            <a:spLocks noGrp="1"/>
          </p:cNvSpPr>
          <p:nvPr>
            <p:ph type="ftr" idx="11"/>
          </p:nvPr>
        </p:nvSpPr>
        <p:spPr>
          <a:xfrm>
            <a:off x="3328783" y="6488642"/>
            <a:ext cx="5536359" cy="112183"/>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sz="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27"/>
        <p:cNvGrpSpPr/>
        <p:nvPr/>
      </p:nvGrpSpPr>
      <p:grpSpPr>
        <a:xfrm>
          <a:off x="0" y="0"/>
          <a:ext cx="0" cy="0"/>
          <a:chOff x="0" y="0"/>
          <a:chExt cx="0" cy="0"/>
        </a:xfrm>
      </p:grpSpPr>
      <p:sp>
        <p:nvSpPr>
          <p:cNvPr id="28" name="Google Shape;28;p4"/>
          <p:cNvSpPr/>
          <p:nvPr/>
        </p:nvSpPr>
        <p:spPr>
          <a:xfrm>
            <a:off x="173039" y="209549"/>
            <a:ext cx="2743200" cy="6348415"/>
          </a:xfrm>
          <a:prstGeom prst="round1Rect">
            <a:avLst>
              <a:gd name="adj" fmla="val 0"/>
            </a:avLst>
          </a:pr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 name="Google Shape;29;p4"/>
          <p:cNvSpPr txBox="1">
            <a:spLocks noGrp="1"/>
          </p:cNvSpPr>
          <p:nvPr>
            <p:ph type="title"/>
          </p:nvPr>
        </p:nvSpPr>
        <p:spPr>
          <a:xfrm>
            <a:off x="173039" y="209550"/>
            <a:ext cx="3098800"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182564" y="2049462"/>
            <a:ext cx="3098801"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1" name="Google Shape;31;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Content with Caption">
  <p:cSld name="1_Content with Caption">
    <p:spTree>
      <p:nvGrpSpPr>
        <p:cNvPr id="1" name="Shape 34"/>
        <p:cNvGrpSpPr/>
        <p:nvPr/>
      </p:nvGrpSpPr>
      <p:grpSpPr>
        <a:xfrm>
          <a:off x="0" y="0"/>
          <a:ext cx="0" cy="0"/>
          <a:chOff x="0" y="0"/>
          <a:chExt cx="0" cy="0"/>
        </a:xfrm>
      </p:grpSpPr>
      <p:sp>
        <p:nvSpPr>
          <p:cNvPr id="35" name="Google Shape;35;p5"/>
          <p:cNvSpPr/>
          <p:nvPr/>
        </p:nvSpPr>
        <p:spPr>
          <a:xfrm>
            <a:off x="173039" y="209549"/>
            <a:ext cx="2743200" cy="6348415"/>
          </a:xfrm>
          <a:prstGeom prst="round1Rect">
            <a:avLst>
              <a:gd name="adj" fmla="val 0"/>
            </a:avLst>
          </a:prstGeom>
          <a:solidFill>
            <a:schemeClr val="accent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 name="Google Shape;36;p5"/>
          <p:cNvSpPr txBox="1">
            <a:spLocks noGrp="1"/>
          </p:cNvSpPr>
          <p:nvPr>
            <p:ph type="title"/>
          </p:nvPr>
        </p:nvSpPr>
        <p:spPr>
          <a:xfrm>
            <a:off x="173039" y="209550"/>
            <a:ext cx="3098800"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182564" y="2049462"/>
            <a:ext cx="3098801"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8" name="Google Shape;3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1"/>
        <p:cNvGrpSpPr/>
        <p:nvPr/>
      </p:nvGrpSpPr>
      <p:grpSpPr>
        <a:xfrm>
          <a:off x="0" y="0"/>
          <a:ext cx="0" cy="0"/>
          <a:chOff x="0" y="0"/>
          <a:chExt cx="0" cy="0"/>
        </a:xfrm>
      </p:grpSpPr>
      <p:sp>
        <p:nvSpPr>
          <p:cNvPr id="42" name="Google Shape;42;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
        <p:nvSpPr>
          <p:cNvPr id="47" name="Google Shape;47;p6"/>
          <p:cNvSpPr/>
          <p:nvPr/>
        </p:nvSpPr>
        <p:spPr>
          <a:xfrm>
            <a:off x="0" y="1825625"/>
            <a:ext cx="10851614" cy="5032375"/>
          </a:xfrm>
          <a:prstGeom prst="round1Rect">
            <a:avLst>
              <a:gd name="adj" fmla="val 46878"/>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 name="Google Shape;57;p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1"/>
        <p:cNvGrpSpPr/>
        <p:nvPr/>
      </p:nvGrpSpPr>
      <p:grpSpPr>
        <a:xfrm>
          <a:off x="0" y="0"/>
          <a:ext cx="0" cy="0"/>
          <a:chOff x="0" y="0"/>
          <a:chExt cx="0" cy="0"/>
        </a:xfrm>
      </p:grpSpPr>
      <p:sp>
        <p:nvSpPr>
          <p:cNvPr id="62" name="Google Shape;62;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4" name="Google Shape;64;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6" name="Google Shape;66;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2"/>
        <p:cNvGrpSpPr/>
        <p:nvPr/>
      </p:nvGrpSpPr>
      <p:grpSpPr>
        <a:xfrm>
          <a:off x="0" y="0"/>
          <a:ext cx="0" cy="0"/>
          <a:chOff x="0" y="0"/>
          <a:chExt cx="0" cy="0"/>
        </a:xfrm>
      </p:grpSpPr>
      <p:sp>
        <p:nvSpPr>
          <p:cNvPr id="103" name="Google Shape;103;p15"/>
          <p:cNvSpPr/>
          <p:nvPr/>
        </p:nvSpPr>
        <p:spPr>
          <a:xfrm>
            <a:off x="0" y="0"/>
            <a:ext cx="5468548"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4" name="Google Shape;104;p15"/>
          <p:cNvSpPr txBox="1">
            <a:spLocks noGrp="1"/>
          </p:cNvSpPr>
          <p:nvPr>
            <p:ph type="ctrTitle"/>
          </p:nvPr>
        </p:nvSpPr>
        <p:spPr>
          <a:xfrm>
            <a:off x="-76080" y="640070"/>
            <a:ext cx="5468400" cy="47370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FFFFFF"/>
              </a:buClr>
              <a:buSzPct val="100000"/>
              <a:buFont typeface="Gill Sans"/>
              <a:buNone/>
            </a:pP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100000"/>
              <a:buFont typeface="Gill Sans"/>
              <a:buNone/>
            </a:pP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100000"/>
              <a:buFont typeface="Gill Sans"/>
              <a:buNone/>
            </a:pPr>
            <a:r>
              <a:rPr lang="en-GB" sz="5400" b="1">
                <a:solidFill>
                  <a:srgbClr val="FFFFFF"/>
                </a:solidFill>
                <a:latin typeface="Gill Sans"/>
                <a:ea typeface="Gill Sans"/>
                <a:cs typeface="Gill Sans"/>
                <a:sym typeface="Gill Sans"/>
              </a:rPr>
              <a:t>Pathway zero</a:t>
            </a: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100000"/>
              <a:buFont typeface="Gill Sans"/>
              <a:buNone/>
            </a:pP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203773"/>
              <a:buFont typeface="Gill Sans"/>
              <a:buNone/>
            </a:pPr>
            <a:r>
              <a:rPr lang="en-GB" sz="2650" b="1" i="1">
                <a:solidFill>
                  <a:srgbClr val="FFFFFF"/>
                </a:solidFill>
                <a:latin typeface="Gill Sans"/>
                <a:ea typeface="Gill Sans"/>
                <a:cs typeface="Gill Sans"/>
                <a:sym typeface="Gill Sans"/>
              </a:rPr>
              <a:t>“Just do something”</a:t>
            </a:r>
            <a:endParaRPr sz="2650" b="1" i="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100000"/>
              <a:buFont typeface="Gill Sans"/>
              <a:buNone/>
            </a:pP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100000"/>
              <a:buFont typeface="Gill Sans"/>
              <a:buNone/>
            </a:pPr>
            <a:endParaRPr sz="5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ct val="225000"/>
              <a:buFont typeface="Gill Sans"/>
              <a:buNone/>
            </a:pPr>
            <a:r>
              <a:rPr lang="en-GB" sz="2400" b="1">
                <a:solidFill>
                  <a:srgbClr val="FFFFFF"/>
                </a:solidFill>
                <a:latin typeface="Gill Sans"/>
                <a:ea typeface="Gill Sans"/>
                <a:cs typeface="Gill Sans"/>
                <a:sym typeface="Gill Sans"/>
              </a:rPr>
              <a:t>Toby@crewenergy.london</a:t>
            </a:r>
            <a:endParaRPr sz="2400" b="1">
              <a:solidFill>
                <a:srgbClr val="FFFFFF"/>
              </a:solidFill>
              <a:latin typeface="Gill Sans"/>
              <a:ea typeface="Gill Sans"/>
              <a:cs typeface="Gill Sans"/>
              <a:sym typeface="Gill Sans"/>
            </a:endParaRPr>
          </a:p>
        </p:txBody>
      </p:sp>
      <p:cxnSp>
        <p:nvCxnSpPr>
          <p:cNvPr id="105" name="Google Shape;105;p15"/>
          <p:cNvCxnSpPr/>
          <p:nvPr/>
        </p:nvCxnSpPr>
        <p:spPr>
          <a:xfrm>
            <a:off x="5133975" y="2423149"/>
            <a:ext cx="0" cy="2011680"/>
          </a:xfrm>
          <a:prstGeom prst="straightConnector1">
            <a:avLst/>
          </a:prstGeom>
          <a:noFill/>
          <a:ln w="19050" cap="flat" cmpd="sng">
            <a:solidFill>
              <a:srgbClr val="FFFFFF">
                <a:alpha val="80000"/>
              </a:srgbClr>
            </a:solidFill>
            <a:prstDash val="solid"/>
            <a:miter lim="800000"/>
            <a:headEnd type="none" w="sm" len="sm"/>
            <a:tailEnd type="none" w="sm" len="sm"/>
          </a:ln>
        </p:spPr>
      </p:cxnSp>
      <p:pic>
        <p:nvPicPr>
          <p:cNvPr id="106" name="Google Shape;106;p15"/>
          <p:cNvPicPr preferRelativeResize="0"/>
          <p:nvPr/>
        </p:nvPicPr>
        <p:blipFill rotWithShape="1">
          <a:blip r:embed="rId3">
            <a:alphaModFix/>
          </a:blip>
          <a:srcRect/>
          <a:stretch/>
        </p:blipFill>
        <p:spPr>
          <a:xfrm>
            <a:off x="6308976" y="640080"/>
            <a:ext cx="5033518" cy="557881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24"/>
          <p:cNvSpPr/>
          <p:nvPr/>
        </p:nvSpPr>
        <p:spPr>
          <a:xfrm>
            <a:off x="0" y="0"/>
            <a:ext cx="68733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6" name="Google Shape;276;p24"/>
          <p:cNvSpPr txBox="1">
            <a:spLocks noGrp="1"/>
          </p:cNvSpPr>
          <p:nvPr>
            <p:ph type="ctrTitle"/>
          </p:nvPr>
        </p:nvSpPr>
        <p:spPr>
          <a:xfrm>
            <a:off x="615875" y="449401"/>
            <a:ext cx="5468400" cy="5959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FFFFFF"/>
              </a:buClr>
              <a:buSzPts val="5400"/>
              <a:buFont typeface="Gill Sans"/>
              <a:buNone/>
            </a:pPr>
            <a:r>
              <a:rPr lang="en-GB" sz="4400" b="1">
                <a:solidFill>
                  <a:srgbClr val="FFFFFF"/>
                </a:solidFill>
                <a:latin typeface="Gill Sans"/>
                <a:ea typeface="Gill Sans"/>
                <a:cs typeface="Gill Sans"/>
                <a:sym typeface="Gill Sans"/>
              </a:rPr>
              <a:t>#JustDoSomething</a:t>
            </a:r>
            <a:endParaRPr sz="4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ts val="5400"/>
              <a:buFont typeface="Gill Sans"/>
              <a:buNone/>
            </a:pPr>
            <a:endParaRPr sz="3400" b="1">
              <a:solidFill>
                <a:srgbClr val="FFFFFF"/>
              </a:solidFill>
              <a:latin typeface="Gill Sans"/>
              <a:ea typeface="Gill Sans"/>
              <a:cs typeface="Gill Sans"/>
              <a:sym typeface="Gill Sans"/>
            </a:endParaRPr>
          </a:p>
          <a:p>
            <a:pPr marL="0" lvl="0" indent="0" algn="l" rtl="0">
              <a:lnSpc>
                <a:spcPct val="90000"/>
              </a:lnSpc>
              <a:spcBef>
                <a:spcPts val="0"/>
              </a:spcBef>
              <a:spcAft>
                <a:spcPts val="0"/>
              </a:spcAft>
              <a:buClr>
                <a:srgbClr val="FFFFFF"/>
              </a:buClr>
              <a:buSzPts val="5400"/>
              <a:buFont typeface="Gill Sans"/>
              <a:buNone/>
            </a:pPr>
            <a:endParaRPr sz="3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ts val="5400"/>
              <a:buFont typeface="Gill Sans"/>
              <a:buNone/>
            </a:pPr>
            <a:r>
              <a:rPr lang="en-GB" sz="3400" b="1">
                <a:solidFill>
                  <a:srgbClr val="FFFFFF"/>
                </a:solidFill>
                <a:latin typeface="Gill Sans"/>
                <a:ea typeface="Gill Sans"/>
                <a:cs typeface="Gill Sans"/>
                <a:sym typeface="Gill Sans"/>
              </a:rPr>
              <a:t>@crewenergyldn</a:t>
            </a:r>
            <a:endParaRPr sz="3400" b="1">
              <a:solidFill>
                <a:srgbClr val="FFFFFF"/>
              </a:solidFill>
              <a:latin typeface="Gill Sans"/>
              <a:ea typeface="Gill Sans"/>
              <a:cs typeface="Gill Sans"/>
              <a:sym typeface="Gill Sans"/>
            </a:endParaRPr>
          </a:p>
          <a:p>
            <a:pPr marL="0" lvl="0" indent="0" algn="l" rtl="0">
              <a:lnSpc>
                <a:spcPct val="90000"/>
              </a:lnSpc>
              <a:spcBef>
                <a:spcPts val="0"/>
              </a:spcBef>
              <a:spcAft>
                <a:spcPts val="0"/>
              </a:spcAft>
              <a:buClr>
                <a:srgbClr val="FFFFFF"/>
              </a:buClr>
              <a:buSzPts val="5400"/>
              <a:buFont typeface="Gill Sans"/>
              <a:buNone/>
            </a:pPr>
            <a:endParaRPr sz="3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ts val="5400"/>
              <a:buFont typeface="Gill Sans"/>
              <a:buNone/>
            </a:pPr>
            <a:r>
              <a:rPr lang="en-GB" sz="3400" b="1">
                <a:solidFill>
                  <a:srgbClr val="FFFFFF"/>
                </a:solidFill>
                <a:latin typeface="Gill Sans"/>
                <a:ea typeface="Gill Sans"/>
                <a:cs typeface="Gill Sans"/>
                <a:sym typeface="Gill Sans"/>
              </a:rPr>
              <a:t>www.crewenergy.london</a:t>
            </a:r>
            <a:endParaRPr sz="34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ts val="5400"/>
              <a:buFont typeface="Gill Sans"/>
              <a:buNone/>
            </a:pPr>
            <a:endParaRPr sz="4500" b="1">
              <a:solidFill>
                <a:srgbClr val="FFFFFF"/>
              </a:solidFill>
              <a:latin typeface="Gill Sans"/>
              <a:ea typeface="Gill Sans"/>
              <a:cs typeface="Gill Sans"/>
              <a:sym typeface="Gill Sans"/>
            </a:endParaRPr>
          </a:p>
          <a:p>
            <a:pPr marL="0" lvl="0" indent="0" algn="ctr" rtl="0">
              <a:lnSpc>
                <a:spcPct val="90000"/>
              </a:lnSpc>
              <a:spcBef>
                <a:spcPts val="0"/>
              </a:spcBef>
              <a:spcAft>
                <a:spcPts val="0"/>
              </a:spcAft>
              <a:buClr>
                <a:srgbClr val="FFFFFF"/>
              </a:buClr>
              <a:buSzPts val="5400"/>
              <a:buFont typeface="Gill Sans"/>
              <a:buNone/>
            </a:pPr>
            <a:r>
              <a:rPr lang="en-GB" sz="3400" b="1">
                <a:solidFill>
                  <a:srgbClr val="FFFFFF"/>
                </a:solidFill>
                <a:latin typeface="Gill Sans"/>
                <a:ea typeface="Gill Sans"/>
                <a:cs typeface="Gill Sans"/>
                <a:sym typeface="Gill Sans"/>
              </a:rPr>
              <a:t>toby@crewenergy.london</a:t>
            </a:r>
            <a:endParaRPr sz="3400" b="1">
              <a:solidFill>
                <a:srgbClr val="FFFFFF"/>
              </a:solidFill>
              <a:latin typeface="Gill Sans"/>
              <a:ea typeface="Gill Sans"/>
              <a:cs typeface="Gill Sans"/>
              <a:sym typeface="Gill Sans"/>
            </a:endParaRPr>
          </a:p>
        </p:txBody>
      </p:sp>
      <p:pic>
        <p:nvPicPr>
          <p:cNvPr id="277" name="Google Shape;277;p24"/>
          <p:cNvPicPr preferRelativeResize="0"/>
          <p:nvPr/>
        </p:nvPicPr>
        <p:blipFill rotWithShape="1">
          <a:blip r:embed="rId3">
            <a:alphaModFix/>
          </a:blip>
          <a:srcRect/>
          <a:stretch/>
        </p:blipFill>
        <p:spPr>
          <a:xfrm>
            <a:off x="8784600" y="4836200"/>
            <a:ext cx="1573800" cy="1744275"/>
          </a:xfrm>
          <a:prstGeom prst="rect">
            <a:avLst/>
          </a:prstGeom>
          <a:noFill/>
          <a:ln>
            <a:noFill/>
          </a:ln>
        </p:spPr>
      </p:pic>
      <p:pic>
        <p:nvPicPr>
          <p:cNvPr id="278" name="Google Shape;278;p24"/>
          <p:cNvPicPr preferRelativeResize="0"/>
          <p:nvPr/>
        </p:nvPicPr>
        <p:blipFill>
          <a:blip r:embed="rId4">
            <a:alphaModFix/>
          </a:blip>
          <a:stretch>
            <a:fillRect/>
          </a:stretch>
        </p:blipFill>
        <p:spPr>
          <a:xfrm>
            <a:off x="8310575" y="2244272"/>
            <a:ext cx="2521850" cy="2521850"/>
          </a:xfrm>
          <a:prstGeom prst="rect">
            <a:avLst/>
          </a:prstGeom>
          <a:noFill/>
          <a:ln>
            <a:noFill/>
          </a:ln>
        </p:spPr>
      </p:pic>
      <p:sp>
        <p:nvSpPr>
          <p:cNvPr id="279" name="Google Shape;279;p24"/>
          <p:cNvSpPr txBox="1">
            <a:spLocks noGrp="1"/>
          </p:cNvSpPr>
          <p:nvPr>
            <p:ph type="ctrTitle"/>
          </p:nvPr>
        </p:nvSpPr>
        <p:spPr>
          <a:xfrm>
            <a:off x="7127400" y="397050"/>
            <a:ext cx="4888200" cy="1917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FFFFFF"/>
              </a:buClr>
              <a:buSzPts val="5400"/>
              <a:buFont typeface="Gill Sans"/>
              <a:buNone/>
            </a:pPr>
            <a:r>
              <a:rPr lang="en-GB" sz="3400" b="1">
                <a:solidFill>
                  <a:schemeClr val="accent1"/>
                </a:solidFill>
                <a:latin typeface="Gill Sans"/>
                <a:ea typeface="Gill Sans"/>
                <a:cs typeface="Gill Sans"/>
                <a:sym typeface="Gill Sans"/>
              </a:rPr>
              <a:t>Find out more and book a home energy assessment</a:t>
            </a:r>
            <a:endParaRPr sz="3400" b="1">
              <a:solidFill>
                <a:schemeClr val="accent1"/>
              </a:solidFill>
              <a:latin typeface="Gill Sans"/>
              <a:ea typeface="Gill Sans"/>
              <a:cs typeface="Gill Sans"/>
              <a:sym typeface="Gill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6"/>
          <p:cNvSpPr txBox="1">
            <a:spLocks noGrp="1"/>
          </p:cNvSpPr>
          <p:nvPr>
            <p:ph type="title"/>
          </p:nvPr>
        </p:nvSpPr>
        <p:spPr>
          <a:xfrm>
            <a:off x="249754" y="479878"/>
            <a:ext cx="2571300" cy="16002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Change behaviours and save energy</a:t>
            </a:r>
            <a:endParaRPr/>
          </a:p>
        </p:txBody>
      </p:sp>
      <p:sp>
        <p:nvSpPr>
          <p:cNvPr id="113" name="Google Shape;113;p16"/>
          <p:cNvSpPr txBox="1">
            <a:spLocks noGrp="1"/>
          </p:cNvSpPr>
          <p:nvPr>
            <p:ph type="body" idx="1"/>
          </p:nvPr>
        </p:nvSpPr>
        <p:spPr>
          <a:xfrm>
            <a:off x="386568" y="4866876"/>
            <a:ext cx="2398800" cy="20748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1600"/>
              <a:buNone/>
            </a:pPr>
            <a:r>
              <a:rPr lang="en-GB">
                <a:solidFill>
                  <a:schemeClr val="lt1"/>
                </a:solidFill>
                <a:latin typeface="Gill Sans"/>
                <a:ea typeface="Gill Sans"/>
                <a:cs typeface="Gill Sans"/>
                <a:sym typeface="Gill Sans"/>
              </a:rPr>
              <a:t>Heat escapes from your home through the roof, walls, floor and windows</a:t>
            </a:r>
            <a:endParaRPr/>
          </a:p>
        </p:txBody>
      </p:sp>
      <p:sp>
        <p:nvSpPr>
          <p:cNvPr id="114" name="Google Shape;114;p16"/>
          <p:cNvSpPr/>
          <p:nvPr/>
        </p:nvSpPr>
        <p:spPr>
          <a:xfrm>
            <a:off x="7641381" y="327348"/>
            <a:ext cx="4176300" cy="29415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16"/>
          <p:cNvSpPr/>
          <p:nvPr/>
        </p:nvSpPr>
        <p:spPr>
          <a:xfrm>
            <a:off x="3225005" y="327032"/>
            <a:ext cx="4176300" cy="29415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16"/>
          <p:cNvSpPr/>
          <p:nvPr/>
        </p:nvSpPr>
        <p:spPr>
          <a:xfrm>
            <a:off x="3235306" y="3608381"/>
            <a:ext cx="4176300" cy="29415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7" name="Google Shape;117;p16"/>
          <p:cNvSpPr/>
          <p:nvPr/>
        </p:nvSpPr>
        <p:spPr>
          <a:xfrm>
            <a:off x="7641381" y="3608381"/>
            <a:ext cx="4176300" cy="29415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16"/>
          <p:cNvSpPr txBox="1"/>
          <p:nvPr/>
        </p:nvSpPr>
        <p:spPr>
          <a:xfrm>
            <a:off x="2016234" y="2746318"/>
            <a:ext cx="12087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Roof: 25%</a:t>
            </a:r>
            <a:endParaRPr/>
          </a:p>
        </p:txBody>
      </p:sp>
      <p:sp>
        <p:nvSpPr>
          <p:cNvPr id="119" name="Google Shape;119;p16"/>
          <p:cNvSpPr txBox="1"/>
          <p:nvPr/>
        </p:nvSpPr>
        <p:spPr>
          <a:xfrm>
            <a:off x="325051" y="2784794"/>
            <a:ext cx="9051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Walls: 35%</a:t>
            </a:r>
            <a:endParaRPr/>
          </a:p>
        </p:txBody>
      </p:sp>
      <p:sp>
        <p:nvSpPr>
          <p:cNvPr id="120" name="Google Shape;120;p16"/>
          <p:cNvSpPr txBox="1"/>
          <p:nvPr/>
        </p:nvSpPr>
        <p:spPr>
          <a:xfrm>
            <a:off x="251943" y="4238216"/>
            <a:ext cx="9252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Floor: 15%</a:t>
            </a:r>
            <a:endParaRPr/>
          </a:p>
        </p:txBody>
      </p:sp>
      <p:sp>
        <p:nvSpPr>
          <p:cNvPr id="121" name="Google Shape;121;p16"/>
          <p:cNvSpPr txBox="1"/>
          <p:nvPr/>
        </p:nvSpPr>
        <p:spPr>
          <a:xfrm>
            <a:off x="1845363" y="4238229"/>
            <a:ext cx="11346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Windows: 25%</a:t>
            </a:r>
            <a:endParaRPr/>
          </a:p>
        </p:txBody>
      </p:sp>
      <p:sp>
        <p:nvSpPr>
          <p:cNvPr id="122" name="Google Shape;122;p16"/>
          <p:cNvSpPr txBox="1"/>
          <p:nvPr/>
        </p:nvSpPr>
        <p:spPr>
          <a:xfrm>
            <a:off x="4384375" y="905145"/>
            <a:ext cx="22284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Boiler Controls</a:t>
            </a:r>
            <a:endParaRPr/>
          </a:p>
        </p:txBody>
      </p:sp>
      <p:sp>
        <p:nvSpPr>
          <p:cNvPr id="123" name="Google Shape;123;p16"/>
          <p:cNvSpPr txBox="1"/>
          <p:nvPr/>
        </p:nvSpPr>
        <p:spPr>
          <a:xfrm>
            <a:off x="4092632" y="3878465"/>
            <a:ext cx="2811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Fabric improvements</a:t>
            </a:r>
            <a:endParaRPr/>
          </a:p>
        </p:txBody>
      </p:sp>
      <p:sp>
        <p:nvSpPr>
          <p:cNvPr id="124" name="Google Shape;124;p16"/>
          <p:cNvSpPr txBox="1"/>
          <p:nvPr/>
        </p:nvSpPr>
        <p:spPr>
          <a:xfrm>
            <a:off x="3648175" y="4185450"/>
            <a:ext cx="3352800" cy="1754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Draw curtains at dusk £117</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Cut down on heat leaks by draught proofing doors and windows  £50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Install a chimney a balloon £40</a:t>
            </a:r>
            <a:endParaRPr sz="1800">
              <a:solidFill>
                <a:schemeClr val="accent2"/>
              </a:solidFill>
              <a:latin typeface="Gill Sans"/>
              <a:ea typeface="Gill Sans"/>
              <a:cs typeface="Gill Sans"/>
              <a:sym typeface="Gill Sans"/>
            </a:endParaRPr>
          </a:p>
        </p:txBody>
      </p:sp>
      <p:pic>
        <p:nvPicPr>
          <p:cNvPr id="125" name="Google Shape;125;p16"/>
          <p:cNvPicPr preferRelativeResize="0"/>
          <p:nvPr/>
        </p:nvPicPr>
        <p:blipFill rotWithShape="1">
          <a:blip r:embed="rId3">
            <a:alphaModFix/>
          </a:blip>
          <a:srcRect/>
          <a:stretch/>
        </p:blipFill>
        <p:spPr>
          <a:xfrm>
            <a:off x="850998" y="2945629"/>
            <a:ext cx="1270000" cy="1270000"/>
          </a:xfrm>
          <a:prstGeom prst="rect">
            <a:avLst/>
          </a:prstGeom>
          <a:noFill/>
          <a:ln>
            <a:noFill/>
          </a:ln>
        </p:spPr>
      </p:pic>
      <p:sp>
        <p:nvSpPr>
          <p:cNvPr id="126" name="Google Shape;126;p16"/>
          <p:cNvSpPr txBox="1"/>
          <p:nvPr/>
        </p:nvSpPr>
        <p:spPr>
          <a:xfrm>
            <a:off x="3446825" y="1149900"/>
            <a:ext cx="3797100" cy="1754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Turn down your thermostat 1º  savings £84</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Reduce the boiler flow temperatures down to 60º  £ 84</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Balance your heating system £67</a:t>
            </a:r>
            <a:endParaRPr sz="1800">
              <a:solidFill>
                <a:schemeClr val="accent2"/>
              </a:solidFill>
              <a:latin typeface="Gill Sans"/>
              <a:ea typeface="Gill Sans"/>
              <a:cs typeface="Gill Sans"/>
              <a:sym typeface="Gill Sans"/>
            </a:endParaRPr>
          </a:p>
        </p:txBody>
      </p:sp>
      <p:sp>
        <p:nvSpPr>
          <p:cNvPr id="127" name="Google Shape;127;p16"/>
          <p:cNvSpPr txBox="1"/>
          <p:nvPr/>
        </p:nvSpPr>
        <p:spPr>
          <a:xfrm>
            <a:off x="8713004" y="854108"/>
            <a:ext cx="22590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Appliances</a:t>
            </a:r>
            <a:endParaRPr/>
          </a:p>
        </p:txBody>
      </p:sp>
      <p:sp>
        <p:nvSpPr>
          <p:cNvPr id="128" name="Google Shape;128;p16"/>
          <p:cNvSpPr txBox="1"/>
          <p:nvPr/>
        </p:nvSpPr>
        <p:spPr>
          <a:xfrm>
            <a:off x="8176300" y="1106900"/>
            <a:ext cx="3420900" cy="1754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Don’t overfill kettle £30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Wash at 30º  £45</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Turn off appliances £50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Switch from fan heathers to infrared save 90%</a:t>
            </a:r>
            <a:endParaRPr sz="1800">
              <a:solidFill>
                <a:schemeClr val="accent2"/>
              </a:solidFill>
              <a:latin typeface="Gill Sans"/>
              <a:ea typeface="Gill Sans"/>
              <a:cs typeface="Gill Sans"/>
              <a:sym typeface="Gill Sans"/>
            </a:endParaRPr>
          </a:p>
        </p:txBody>
      </p:sp>
      <p:sp>
        <p:nvSpPr>
          <p:cNvPr id="129" name="Google Shape;129;p16"/>
          <p:cNvSpPr txBox="1"/>
          <p:nvPr/>
        </p:nvSpPr>
        <p:spPr>
          <a:xfrm>
            <a:off x="8599997" y="3816159"/>
            <a:ext cx="2730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Lagging</a:t>
            </a:r>
            <a:endParaRPr/>
          </a:p>
        </p:txBody>
      </p:sp>
      <p:sp>
        <p:nvSpPr>
          <p:cNvPr id="130" name="Google Shape;130;p16"/>
          <p:cNvSpPr txBox="1"/>
          <p:nvPr/>
        </p:nvSpPr>
        <p:spPr>
          <a:xfrm>
            <a:off x="8176300" y="4055525"/>
            <a:ext cx="3332400" cy="2586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Lag hot water pipes £60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Hot water tanks should have 80mm of insulation, if not install at hot water jacket £50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Radiator foil £40</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Thermal blankets and gilets (Steve lagging)</a:t>
            </a:r>
            <a:endParaRPr sz="1800">
              <a:solidFill>
                <a:schemeClr val="accent2"/>
              </a:solidFill>
              <a:latin typeface="Gill Sans"/>
              <a:ea typeface="Gill Sans"/>
              <a:cs typeface="Gill Sans"/>
              <a:sym typeface="Gill Sans"/>
            </a:endParaRPr>
          </a:p>
          <a:p>
            <a:pPr marL="457200" marR="0" lvl="0" indent="0" algn="l" rtl="0">
              <a:spcBef>
                <a:spcPts val="0"/>
              </a:spcBef>
              <a:spcAft>
                <a:spcPts val="0"/>
              </a:spcAft>
              <a:buNone/>
            </a:pPr>
            <a:endParaRPr sz="1800">
              <a:solidFill>
                <a:schemeClr val="accent2"/>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7"/>
          <p:cNvSpPr txBox="1">
            <a:spLocks noGrp="1"/>
          </p:cNvSpPr>
          <p:nvPr>
            <p:ph type="title"/>
          </p:nvPr>
        </p:nvSpPr>
        <p:spPr>
          <a:xfrm>
            <a:off x="295250" y="1943175"/>
            <a:ext cx="2667900" cy="28305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Energy Efficiency Technologies</a:t>
            </a: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p:txBody>
      </p:sp>
      <p:sp>
        <p:nvSpPr>
          <p:cNvPr id="137" name="Google Shape;137;p17"/>
          <p:cNvSpPr txBox="1">
            <a:spLocks noGrp="1"/>
          </p:cNvSpPr>
          <p:nvPr>
            <p:ph type="body" idx="1"/>
          </p:nvPr>
        </p:nvSpPr>
        <p:spPr>
          <a:xfrm>
            <a:off x="6787674" y="4529730"/>
            <a:ext cx="2398715" cy="20748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1600"/>
              <a:buNone/>
            </a:pPr>
            <a:r>
              <a:rPr lang="en-GB">
                <a:solidFill>
                  <a:schemeClr val="lt1"/>
                </a:solidFill>
                <a:latin typeface="Gill Sans"/>
                <a:ea typeface="Gill Sans"/>
                <a:cs typeface="Gill Sans"/>
                <a:sym typeface="Gill Sans"/>
              </a:rPr>
              <a:t>Energy efficiency measures tend to have a low upfront cost and a fast payback so should be the first area to address</a:t>
            </a:r>
            <a:endParaRPr/>
          </a:p>
          <a:p>
            <a:pPr marL="0" lvl="0" indent="0" algn="ctr" rtl="0">
              <a:lnSpc>
                <a:spcPct val="90000"/>
              </a:lnSpc>
              <a:spcBef>
                <a:spcPts val="1000"/>
              </a:spcBef>
              <a:spcAft>
                <a:spcPts val="0"/>
              </a:spcAft>
              <a:buClr>
                <a:schemeClr val="dk1"/>
              </a:buClr>
              <a:buSzPts val="1600"/>
              <a:buNone/>
            </a:pPr>
            <a:endParaRPr>
              <a:solidFill>
                <a:schemeClr val="lt1"/>
              </a:solidFill>
            </a:endParaRPr>
          </a:p>
        </p:txBody>
      </p:sp>
      <p:sp>
        <p:nvSpPr>
          <p:cNvPr id="138" name="Google Shape;138;p17"/>
          <p:cNvSpPr/>
          <p:nvPr/>
        </p:nvSpPr>
        <p:spPr>
          <a:xfrm>
            <a:off x="3183514" y="235756"/>
            <a:ext cx="2570909" cy="1972548"/>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nvGrpSpPr>
          <p:cNvPr id="139" name="Google Shape;139;p17"/>
          <p:cNvGrpSpPr/>
          <p:nvPr/>
        </p:nvGrpSpPr>
        <p:grpSpPr>
          <a:xfrm>
            <a:off x="9248231" y="2373436"/>
            <a:ext cx="2561180" cy="2017303"/>
            <a:chOff x="3590925" y="2560013"/>
            <a:chExt cx="8261348" cy="1916042"/>
          </a:xfrm>
        </p:grpSpPr>
        <p:sp>
          <p:nvSpPr>
            <p:cNvPr id="140" name="Google Shape;140;p17"/>
            <p:cNvSpPr/>
            <p:nvPr/>
          </p:nvSpPr>
          <p:spPr>
            <a:xfrm>
              <a:off x="3590925" y="2560013"/>
              <a:ext cx="8261348" cy="1916042"/>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1" name="Google Shape;141;p17"/>
            <p:cNvSpPr txBox="1"/>
            <p:nvPr/>
          </p:nvSpPr>
          <p:spPr>
            <a:xfrm>
              <a:off x="3861911" y="2574218"/>
              <a:ext cx="7872411" cy="1753963"/>
            </a:xfrm>
            <a:prstGeom prst="rect">
              <a:avLst/>
            </a:prstGeom>
            <a:solidFill>
              <a:srgbClr val="E8ECE4"/>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SMART THERMOSTAT</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Smart thermostats learn heating patterns, understand the fabric of the house and consider outside temperatures when heating the home, saving 10% on heating costs</a:t>
              </a:r>
              <a:endParaRPr/>
            </a:p>
          </p:txBody>
        </p:sp>
      </p:grpSp>
      <p:grpSp>
        <p:nvGrpSpPr>
          <p:cNvPr id="142" name="Google Shape;142;p17"/>
          <p:cNvGrpSpPr/>
          <p:nvPr/>
        </p:nvGrpSpPr>
        <p:grpSpPr>
          <a:xfrm>
            <a:off x="3164750" y="341863"/>
            <a:ext cx="2589673" cy="6155093"/>
            <a:chOff x="3547123" y="1122559"/>
            <a:chExt cx="8305150" cy="5430560"/>
          </a:xfrm>
        </p:grpSpPr>
        <p:sp>
          <p:nvSpPr>
            <p:cNvPr id="143" name="Google Shape;143;p17"/>
            <p:cNvSpPr/>
            <p:nvPr/>
          </p:nvSpPr>
          <p:spPr>
            <a:xfrm>
              <a:off x="3590925" y="4807445"/>
              <a:ext cx="8261348" cy="1745674"/>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4" name="Google Shape;144;p17"/>
            <p:cNvSpPr txBox="1"/>
            <p:nvPr/>
          </p:nvSpPr>
          <p:spPr>
            <a:xfrm>
              <a:off x="3547123" y="1122559"/>
              <a:ext cx="8115300" cy="1656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SMART RADIATOR VALVES</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Smart radiator valves enable to heat different radiators at different times of day to different temperatures, saving 20% on your heating costs.</a:t>
              </a:r>
              <a:endParaRPr/>
            </a:p>
            <a:p>
              <a:pPr marL="0" marR="0" lvl="0" indent="0" algn="l" rtl="0">
                <a:spcBef>
                  <a:spcPts val="0"/>
                </a:spcBef>
                <a:spcAft>
                  <a:spcPts val="0"/>
                </a:spcAft>
                <a:buNone/>
              </a:pPr>
              <a:endParaRPr sz="1400">
                <a:solidFill>
                  <a:schemeClr val="accent2"/>
                </a:solidFill>
                <a:latin typeface="Gill Sans"/>
                <a:ea typeface="Gill Sans"/>
                <a:cs typeface="Gill Sans"/>
                <a:sym typeface="Gill Sans"/>
              </a:endParaRPr>
            </a:p>
          </p:txBody>
        </p:sp>
      </p:grpSp>
      <p:sp>
        <p:nvSpPr>
          <p:cNvPr id="145" name="Google Shape;145;p17"/>
          <p:cNvSpPr txBox="1"/>
          <p:nvPr/>
        </p:nvSpPr>
        <p:spPr>
          <a:xfrm>
            <a:off x="6512579" y="6228785"/>
            <a:ext cx="562087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accent2"/>
                </a:solidFill>
                <a:latin typeface="Gill Sans"/>
                <a:ea typeface="Gill Sans"/>
                <a:cs typeface="Gill Sans"/>
                <a:sym typeface="Gill Sans"/>
              </a:rPr>
              <a:t>*Based on light being on 2-4 hours per day</a:t>
            </a:r>
            <a:endParaRPr/>
          </a:p>
        </p:txBody>
      </p:sp>
      <p:pic>
        <p:nvPicPr>
          <p:cNvPr id="146" name="Google Shape;146;p17" descr="Icon  Description automatically generated"/>
          <p:cNvPicPr preferRelativeResize="0"/>
          <p:nvPr/>
        </p:nvPicPr>
        <p:blipFill rotWithShape="1">
          <a:blip r:embed="rId3">
            <a:alphaModFix/>
          </a:blip>
          <a:srcRect/>
          <a:stretch/>
        </p:blipFill>
        <p:spPr>
          <a:xfrm>
            <a:off x="769808" y="3045925"/>
            <a:ext cx="1573730" cy="1573730"/>
          </a:xfrm>
          <a:prstGeom prst="rect">
            <a:avLst/>
          </a:prstGeom>
          <a:noFill/>
          <a:ln>
            <a:noFill/>
          </a:ln>
        </p:spPr>
      </p:pic>
      <p:sp>
        <p:nvSpPr>
          <p:cNvPr id="147" name="Google Shape;147;p17"/>
          <p:cNvSpPr/>
          <p:nvPr/>
        </p:nvSpPr>
        <p:spPr>
          <a:xfrm>
            <a:off x="5977382" y="5246218"/>
            <a:ext cx="5857952" cy="555859"/>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17"/>
          <p:cNvSpPr/>
          <p:nvPr/>
        </p:nvSpPr>
        <p:spPr>
          <a:xfrm>
            <a:off x="5977382" y="5996175"/>
            <a:ext cx="5857952" cy="52389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17"/>
          <p:cNvSpPr/>
          <p:nvPr/>
        </p:nvSpPr>
        <p:spPr>
          <a:xfrm>
            <a:off x="5977382" y="4547424"/>
            <a:ext cx="5857952" cy="5236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150;p17"/>
          <p:cNvSpPr/>
          <p:nvPr/>
        </p:nvSpPr>
        <p:spPr>
          <a:xfrm>
            <a:off x="6032922" y="4619654"/>
            <a:ext cx="5872692" cy="646331"/>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Cost to install:        			       		</a:t>
            </a:r>
            <a:r>
              <a:rPr lang="en-GB" sz="1600">
                <a:solidFill>
                  <a:schemeClr val="accent2"/>
                </a:solidFill>
                <a:latin typeface="Gill Sans"/>
                <a:ea typeface="Gill Sans"/>
                <a:cs typeface="Gill Sans"/>
                <a:sym typeface="Gill Sans"/>
              </a:rPr>
              <a:t>£36</a:t>
            </a:r>
            <a:r>
              <a:rPr lang="en-GB" sz="1800">
                <a:solidFill>
                  <a:schemeClr val="accent2"/>
                </a:solidFill>
                <a:latin typeface="Gill Sans"/>
                <a:ea typeface="Gill Sans"/>
                <a:cs typeface="Gill Sans"/>
                <a:sym typeface="Gill Sans"/>
              </a:rPr>
              <a:t>				</a:t>
            </a:r>
            <a:endParaRPr/>
          </a:p>
        </p:txBody>
      </p:sp>
      <p:sp>
        <p:nvSpPr>
          <p:cNvPr id="151" name="Google Shape;151;p17"/>
          <p:cNvSpPr/>
          <p:nvPr/>
        </p:nvSpPr>
        <p:spPr>
          <a:xfrm>
            <a:off x="6004346" y="5332877"/>
            <a:ext cx="5865722"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Energy saving pa:                         	</a:t>
            </a:r>
            <a:r>
              <a:rPr lang="en-GB" sz="1800">
                <a:solidFill>
                  <a:schemeClr val="accent2"/>
                </a:solidFill>
                <a:latin typeface="Gill Sans"/>
                <a:ea typeface="Gill Sans"/>
                <a:cs typeface="Gill Sans"/>
                <a:sym typeface="Gill Sans"/>
              </a:rPr>
              <a:t> 	£153</a:t>
            </a:r>
            <a:endParaRPr/>
          </a:p>
        </p:txBody>
      </p:sp>
      <p:sp>
        <p:nvSpPr>
          <p:cNvPr id="152" name="Google Shape;152;p17"/>
          <p:cNvSpPr/>
          <p:nvPr/>
        </p:nvSpPr>
        <p:spPr>
          <a:xfrm>
            <a:off x="5992122" y="6069186"/>
            <a:ext cx="5908752" cy="369332"/>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Payback (years)			</a:t>
            </a:r>
            <a:r>
              <a:rPr lang="en-GB" sz="1800">
                <a:solidFill>
                  <a:schemeClr val="accent2"/>
                </a:solidFill>
                <a:latin typeface="Gill Sans"/>
                <a:ea typeface="Gill Sans"/>
                <a:cs typeface="Gill Sans"/>
                <a:sym typeface="Gill Sans"/>
              </a:rPr>
              <a:t>        	0.25</a:t>
            </a:r>
            <a:endParaRPr sz="1400">
              <a:solidFill>
                <a:schemeClr val="accent2"/>
              </a:solidFill>
              <a:latin typeface="Gill Sans"/>
              <a:ea typeface="Gill Sans"/>
              <a:cs typeface="Gill Sans"/>
              <a:sym typeface="Gill Sans"/>
            </a:endParaRPr>
          </a:p>
        </p:txBody>
      </p:sp>
      <p:sp>
        <p:nvSpPr>
          <p:cNvPr id="153" name="Google Shape;153;p17"/>
          <p:cNvSpPr/>
          <p:nvPr/>
        </p:nvSpPr>
        <p:spPr>
          <a:xfrm>
            <a:off x="3183514" y="2385411"/>
            <a:ext cx="5857952" cy="555859"/>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p17"/>
          <p:cNvSpPr/>
          <p:nvPr/>
        </p:nvSpPr>
        <p:spPr>
          <a:xfrm>
            <a:off x="3174365" y="3099682"/>
            <a:ext cx="5857952" cy="555859"/>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17"/>
          <p:cNvSpPr/>
          <p:nvPr/>
        </p:nvSpPr>
        <p:spPr>
          <a:xfrm>
            <a:off x="3183514" y="3817382"/>
            <a:ext cx="5857952" cy="555859"/>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156;p17"/>
          <p:cNvSpPr/>
          <p:nvPr/>
        </p:nvSpPr>
        <p:spPr>
          <a:xfrm>
            <a:off x="3215172" y="2471075"/>
            <a:ext cx="5404043"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Cost to install: </a:t>
            </a:r>
            <a:r>
              <a:rPr lang="en-GB" sz="1800">
                <a:solidFill>
                  <a:schemeClr val="accent2"/>
                </a:solidFill>
                <a:latin typeface="Gill Sans"/>
                <a:ea typeface="Gill Sans"/>
                <a:cs typeface="Gill Sans"/>
                <a:sym typeface="Gill Sans"/>
              </a:rPr>
              <a:t>				      		£250</a:t>
            </a:r>
            <a:endParaRPr/>
          </a:p>
        </p:txBody>
      </p:sp>
      <p:sp>
        <p:nvSpPr>
          <p:cNvPr id="157" name="Google Shape;157;p17"/>
          <p:cNvSpPr/>
          <p:nvPr/>
        </p:nvSpPr>
        <p:spPr>
          <a:xfrm>
            <a:off x="3215172" y="3188195"/>
            <a:ext cx="5949048"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Energy saving pa:		             		</a:t>
            </a:r>
            <a:r>
              <a:rPr lang="en-GB" sz="1800">
                <a:solidFill>
                  <a:schemeClr val="accent2"/>
                </a:solidFill>
                <a:latin typeface="Gill Sans"/>
                <a:ea typeface="Gill Sans"/>
                <a:cs typeface="Gill Sans"/>
                <a:sym typeface="Gill Sans"/>
              </a:rPr>
              <a:t>£88 (10%)</a:t>
            </a:r>
            <a:endParaRPr/>
          </a:p>
        </p:txBody>
      </p:sp>
      <p:sp>
        <p:nvSpPr>
          <p:cNvPr id="158" name="Google Shape;158;p17"/>
          <p:cNvSpPr/>
          <p:nvPr/>
        </p:nvSpPr>
        <p:spPr>
          <a:xfrm>
            <a:off x="3213509" y="3915806"/>
            <a:ext cx="5805767"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Payback (years)  		               	</a:t>
            </a:r>
            <a:r>
              <a:rPr lang="en-GB" sz="1800">
                <a:solidFill>
                  <a:schemeClr val="accent2"/>
                </a:solidFill>
                <a:latin typeface="Gill Sans"/>
                <a:ea typeface="Gill Sans"/>
                <a:cs typeface="Gill Sans"/>
                <a:sym typeface="Gill Sans"/>
              </a:rPr>
              <a:t>2.84 </a:t>
            </a:r>
            <a:endParaRPr sz="1800" b="1">
              <a:solidFill>
                <a:schemeClr val="accent2"/>
              </a:solidFill>
              <a:latin typeface="Gill Sans"/>
              <a:ea typeface="Gill Sans"/>
              <a:cs typeface="Gill Sans"/>
              <a:sym typeface="Gill Sans"/>
            </a:endParaRPr>
          </a:p>
        </p:txBody>
      </p:sp>
      <p:sp>
        <p:nvSpPr>
          <p:cNvPr id="159" name="Google Shape;159;p17"/>
          <p:cNvSpPr/>
          <p:nvPr/>
        </p:nvSpPr>
        <p:spPr>
          <a:xfrm>
            <a:off x="5977382" y="241554"/>
            <a:ext cx="5857952" cy="555859"/>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17"/>
          <p:cNvSpPr/>
          <p:nvPr/>
        </p:nvSpPr>
        <p:spPr>
          <a:xfrm>
            <a:off x="5962642" y="940850"/>
            <a:ext cx="5857952" cy="555859"/>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17"/>
          <p:cNvSpPr/>
          <p:nvPr/>
        </p:nvSpPr>
        <p:spPr>
          <a:xfrm>
            <a:off x="5977382" y="1633397"/>
            <a:ext cx="5857952" cy="555859"/>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17"/>
          <p:cNvSpPr/>
          <p:nvPr/>
        </p:nvSpPr>
        <p:spPr>
          <a:xfrm>
            <a:off x="6039872" y="331327"/>
            <a:ext cx="5833648"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Cost to install:		  </a:t>
            </a:r>
            <a:r>
              <a:rPr lang="en-GB" sz="1800">
                <a:solidFill>
                  <a:schemeClr val="accent2"/>
                </a:solidFill>
                <a:latin typeface="Gill Sans"/>
                <a:ea typeface="Gill Sans"/>
                <a:cs typeface="Gill Sans"/>
                <a:sym typeface="Gill Sans"/>
              </a:rPr>
              <a:t>				£240 </a:t>
            </a:r>
            <a:endParaRPr/>
          </a:p>
        </p:txBody>
      </p:sp>
      <p:sp>
        <p:nvSpPr>
          <p:cNvPr id="163" name="Google Shape;163;p17"/>
          <p:cNvSpPr/>
          <p:nvPr/>
        </p:nvSpPr>
        <p:spPr>
          <a:xfrm>
            <a:off x="6018182" y="1030581"/>
            <a:ext cx="5697929"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Energy saving pa:                        		</a:t>
            </a:r>
            <a:r>
              <a:rPr lang="en-GB" sz="1800">
                <a:solidFill>
                  <a:schemeClr val="accent2"/>
                </a:solidFill>
                <a:latin typeface="Gill Sans"/>
                <a:ea typeface="Gill Sans"/>
                <a:cs typeface="Gill Sans"/>
                <a:sym typeface="Gill Sans"/>
              </a:rPr>
              <a:t>£110 (12.5%)</a:t>
            </a:r>
            <a:endParaRPr/>
          </a:p>
        </p:txBody>
      </p:sp>
      <p:sp>
        <p:nvSpPr>
          <p:cNvPr id="164" name="Google Shape;164;p17"/>
          <p:cNvSpPr/>
          <p:nvPr/>
        </p:nvSpPr>
        <p:spPr>
          <a:xfrm>
            <a:off x="5955692" y="1702809"/>
            <a:ext cx="6096000" cy="369332"/>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800"/>
              <a:buFont typeface="Arial"/>
              <a:buChar char="•"/>
            </a:pPr>
            <a:r>
              <a:rPr lang="en-GB" sz="1800" b="1">
                <a:solidFill>
                  <a:schemeClr val="accent2"/>
                </a:solidFill>
                <a:latin typeface="Gill Sans"/>
                <a:ea typeface="Gill Sans"/>
                <a:cs typeface="Gill Sans"/>
                <a:sym typeface="Gill Sans"/>
              </a:rPr>
              <a:t>Payback (years) </a:t>
            </a:r>
            <a:r>
              <a:rPr lang="en-GB" sz="1800">
                <a:solidFill>
                  <a:schemeClr val="accent2"/>
                </a:solidFill>
                <a:latin typeface="Gill Sans"/>
                <a:ea typeface="Gill Sans"/>
                <a:cs typeface="Gill Sans"/>
                <a:sym typeface="Gill Sans"/>
              </a:rPr>
              <a:t>					2.18 years</a:t>
            </a:r>
            <a:endParaRPr/>
          </a:p>
        </p:txBody>
      </p:sp>
      <p:cxnSp>
        <p:nvCxnSpPr>
          <p:cNvPr id="165" name="Google Shape;165;p17"/>
          <p:cNvCxnSpPr>
            <a:stCxn id="140" idx="1"/>
            <a:endCxn id="153" idx="3"/>
          </p:cNvCxnSpPr>
          <p:nvPr/>
        </p:nvCxnSpPr>
        <p:spPr>
          <a:xfrm rot="10800000">
            <a:off x="9041531" y="2663288"/>
            <a:ext cx="206700" cy="718800"/>
          </a:xfrm>
          <a:prstGeom prst="straightConnector1">
            <a:avLst/>
          </a:prstGeom>
          <a:noFill/>
          <a:ln w="9525" cap="flat" cmpd="sng">
            <a:solidFill>
              <a:srgbClr val="7FBF6E"/>
            </a:solidFill>
            <a:prstDash val="solid"/>
            <a:miter lim="800000"/>
            <a:headEnd type="none" w="sm" len="sm"/>
            <a:tailEnd type="none" w="sm" len="sm"/>
          </a:ln>
        </p:spPr>
      </p:cxnSp>
      <p:cxnSp>
        <p:nvCxnSpPr>
          <p:cNvPr id="166" name="Google Shape;166;p17"/>
          <p:cNvCxnSpPr>
            <a:stCxn id="140" idx="1"/>
            <a:endCxn id="154" idx="3"/>
          </p:cNvCxnSpPr>
          <p:nvPr/>
        </p:nvCxnSpPr>
        <p:spPr>
          <a:xfrm rot="10800000">
            <a:off x="9032231" y="3377588"/>
            <a:ext cx="216000" cy="4500"/>
          </a:xfrm>
          <a:prstGeom prst="straightConnector1">
            <a:avLst/>
          </a:prstGeom>
          <a:noFill/>
          <a:ln w="9525" cap="flat" cmpd="sng">
            <a:solidFill>
              <a:srgbClr val="7FBF6E"/>
            </a:solidFill>
            <a:prstDash val="solid"/>
            <a:miter lim="800000"/>
            <a:headEnd type="none" w="sm" len="sm"/>
            <a:tailEnd type="none" w="sm" len="sm"/>
          </a:ln>
        </p:spPr>
      </p:cxnSp>
      <p:cxnSp>
        <p:nvCxnSpPr>
          <p:cNvPr id="167" name="Google Shape;167;p17"/>
          <p:cNvCxnSpPr>
            <a:stCxn id="140" idx="1"/>
            <a:endCxn id="155" idx="3"/>
          </p:cNvCxnSpPr>
          <p:nvPr/>
        </p:nvCxnSpPr>
        <p:spPr>
          <a:xfrm flipH="1">
            <a:off x="9041531" y="3382088"/>
            <a:ext cx="206700" cy="713100"/>
          </a:xfrm>
          <a:prstGeom prst="straightConnector1">
            <a:avLst/>
          </a:prstGeom>
          <a:noFill/>
          <a:ln w="9525" cap="flat" cmpd="sng">
            <a:solidFill>
              <a:srgbClr val="7FBF6E"/>
            </a:solidFill>
            <a:prstDash val="solid"/>
            <a:miter lim="800000"/>
            <a:headEnd type="none" w="sm" len="sm"/>
            <a:tailEnd type="none" w="sm" len="sm"/>
          </a:ln>
        </p:spPr>
      </p:cxnSp>
      <p:sp>
        <p:nvSpPr>
          <p:cNvPr id="168" name="Google Shape;168;p17"/>
          <p:cNvSpPr txBox="1"/>
          <p:nvPr/>
        </p:nvSpPr>
        <p:spPr>
          <a:xfrm>
            <a:off x="3204938" y="4773692"/>
            <a:ext cx="2359542" cy="12311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LED LIGHTING</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LED bulbs can be up to 80% more energy efficient than conventional bulbs and last 10x longer.</a:t>
            </a:r>
            <a:endParaRPr/>
          </a:p>
        </p:txBody>
      </p:sp>
      <p:cxnSp>
        <p:nvCxnSpPr>
          <p:cNvPr id="169" name="Google Shape;169;p17"/>
          <p:cNvCxnSpPr>
            <a:stCxn id="138" idx="3"/>
            <a:endCxn id="159" idx="1"/>
          </p:cNvCxnSpPr>
          <p:nvPr/>
        </p:nvCxnSpPr>
        <p:spPr>
          <a:xfrm rot="10800000" flipH="1">
            <a:off x="5754423" y="519430"/>
            <a:ext cx="222900" cy="702600"/>
          </a:xfrm>
          <a:prstGeom prst="straightConnector1">
            <a:avLst/>
          </a:prstGeom>
          <a:noFill/>
          <a:ln w="9525" cap="flat" cmpd="sng">
            <a:solidFill>
              <a:schemeClr val="accent1"/>
            </a:solidFill>
            <a:prstDash val="solid"/>
            <a:miter lim="800000"/>
            <a:headEnd type="none" w="sm" len="sm"/>
            <a:tailEnd type="none" w="sm" len="sm"/>
          </a:ln>
        </p:spPr>
      </p:cxnSp>
      <p:cxnSp>
        <p:nvCxnSpPr>
          <p:cNvPr id="170" name="Google Shape;170;p17"/>
          <p:cNvCxnSpPr>
            <a:stCxn id="138" idx="3"/>
            <a:endCxn id="160" idx="1"/>
          </p:cNvCxnSpPr>
          <p:nvPr/>
        </p:nvCxnSpPr>
        <p:spPr>
          <a:xfrm rot="10800000" flipH="1">
            <a:off x="5754423" y="1218730"/>
            <a:ext cx="208200" cy="3300"/>
          </a:xfrm>
          <a:prstGeom prst="straightConnector1">
            <a:avLst/>
          </a:prstGeom>
          <a:noFill/>
          <a:ln w="9525" cap="flat" cmpd="sng">
            <a:solidFill>
              <a:schemeClr val="accent1"/>
            </a:solidFill>
            <a:prstDash val="solid"/>
            <a:miter lim="800000"/>
            <a:headEnd type="none" w="sm" len="sm"/>
            <a:tailEnd type="none" w="sm" len="sm"/>
          </a:ln>
        </p:spPr>
      </p:cxnSp>
      <p:cxnSp>
        <p:nvCxnSpPr>
          <p:cNvPr id="171" name="Google Shape;171;p17"/>
          <p:cNvCxnSpPr>
            <a:stCxn id="138" idx="3"/>
            <a:endCxn id="161" idx="1"/>
          </p:cNvCxnSpPr>
          <p:nvPr/>
        </p:nvCxnSpPr>
        <p:spPr>
          <a:xfrm>
            <a:off x="5754423" y="1222030"/>
            <a:ext cx="222900" cy="689400"/>
          </a:xfrm>
          <a:prstGeom prst="straightConnector1">
            <a:avLst/>
          </a:prstGeom>
          <a:noFill/>
          <a:ln w="9525" cap="flat" cmpd="sng">
            <a:solidFill>
              <a:schemeClr val="accent1"/>
            </a:solidFill>
            <a:prstDash val="solid"/>
            <a:miter lim="800000"/>
            <a:headEnd type="none" w="sm" len="sm"/>
            <a:tailEnd type="none" w="sm" len="sm"/>
          </a:ln>
        </p:spPr>
      </p:cxnSp>
      <p:cxnSp>
        <p:nvCxnSpPr>
          <p:cNvPr id="172" name="Google Shape;172;p17"/>
          <p:cNvCxnSpPr>
            <a:stCxn id="143" idx="3"/>
            <a:endCxn id="149" idx="1"/>
          </p:cNvCxnSpPr>
          <p:nvPr/>
        </p:nvCxnSpPr>
        <p:spPr>
          <a:xfrm rot="10800000" flipH="1">
            <a:off x="5754423" y="4809267"/>
            <a:ext cx="222900" cy="698400"/>
          </a:xfrm>
          <a:prstGeom prst="straightConnector1">
            <a:avLst/>
          </a:prstGeom>
          <a:noFill/>
          <a:ln w="9525" cap="flat" cmpd="sng">
            <a:solidFill>
              <a:schemeClr val="accent1"/>
            </a:solidFill>
            <a:prstDash val="solid"/>
            <a:miter lim="800000"/>
            <a:headEnd type="none" w="sm" len="sm"/>
            <a:tailEnd type="none" w="sm" len="sm"/>
          </a:ln>
        </p:spPr>
      </p:cxnSp>
      <p:cxnSp>
        <p:nvCxnSpPr>
          <p:cNvPr id="173" name="Google Shape;173;p17"/>
          <p:cNvCxnSpPr>
            <a:stCxn id="143" idx="3"/>
            <a:endCxn id="151" idx="1"/>
          </p:cNvCxnSpPr>
          <p:nvPr/>
        </p:nvCxnSpPr>
        <p:spPr>
          <a:xfrm>
            <a:off x="5754423" y="5507667"/>
            <a:ext cx="249900" cy="9900"/>
          </a:xfrm>
          <a:prstGeom prst="straightConnector1">
            <a:avLst/>
          </a:prstGeom>
          <a:noFill/>
          <a:ln w="9525" cap="flat" cmpd="sng">
            <a:solidFill>
              <a:schemeClr val="accent1"/>
            </a:solidFill>
            <a:prstDash val="solid"/>
            <a:miter lim="800000"/>
            <a:headEnd type="none" w="sm" len="sm"/>
            <a:tailEnd type="none" w="sm" len="sm"/>
          </a:ln>
        </p:spPr>
      </p:cxnSp>
      <p:cxnSp>
        <p:nvCxnSpPr>
          <p:cNvPr id="174" name="Google Shape;174;p17"/>
          <p:cNvCxnSpPr>
            <a:stCxn id="143" idx="3"/>
            <a:endCxn id="152" idx="1"/>
          </p:cNvCxnSpPr>
          <p:nvPr/>
        </p:nvCxnSpPr>
        <p:spPr>
          <a:xfrm>
            <a:off x="5754423" y="5507667"/>
            <a:ext cx="237600" cy="74610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8"/>
          <p:cNvSpPr txBox="1">
            <a:spLocks noGrp="1"/>
          </p:cNvSpPr>
          <p:nvPr>
            <p:ph type="title"/>
          </p:nvPr>
        </p:nvSpPr>
        <p:spPr>
          <a:xfrm>
            <a:off x="258050" y="342300"/>
            <a:ext cx="2676900" cy="18759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br>
              <a:rPr lang="en-GB" sz="2400" b="1">
                <a:solidFill>
                  <a:schemeClr val="lt1"/>
                </a:solidFill>
                <a:latin typeface="Gill Sans"/>
                <a:ea typeface="Gill Sans"/>
                <a:cs typeface="Gill Sans"/>
                <a:sym typeface="Gill Sans"/>
              </a:rPr>
            </a:br>
            <a:br>
              <a:rPr lang="en-GB" sz="2400" b="1">
                <a:solidFill>
                  <a:schemeClr val="lt1"/>
                </a:solidFill>
                <a:latin typeface="Gill Sans"/>
                <a:ea typeface="Gill Sans"/>
                <a:cs typeface="Gill Sans"/>
                <a:sym typeface="Gill Sans"/>
              </a:rPr>
            </a:br>
            <a:r>
              <a:rPr lang="en-GB" sz="2400" b="1">
                <a:solidFill>
                  <a:schemeClr val="lt1"/>
                </a:solidFill>
                <a:latin typeface="Gill Sans"/>
                <a:ea typeface="Gill Sans"/>
                <a:cs typeface="Gill Sans"/>
                <a:sym typeface="Gill Sans"/>
              </a:rPr>
              <a:t>Hydromx Heat Transfer Solution </a:t>
            </a:r>
            <a:endParaRPr/>
          </a:p>
        </p:txBody>
      </p:sp>
      <p:grpSp>
        <p:nvGrpSpPr>
          <p:cNvPr id="181" name="Google Shape;181;p18"/>
          <p:cNvGrpSpPr/>
          <p:nvPr/>
        </p:nvGrpSpPr>
        <p:grpSpPr>
          <a:xfrm>
            <a:off x="3088504" y="210705"/>
            <a:ext cx="2879702" cy="6395848"/>
            <a:chOff x="3048598" y="210705"/>
            <a:chExt cx="8592716" cy="1961570"/>
          </a:xfrm>
        </p:grpSpPr>
        <p:sp>
          <p:nvSpPr>
            <p:cNvPr id="182" name="Google Shape;182;p18"/>
            <p:cNvSpPr/>
            <p:nvPr/>
          </p:nvSpPr>
          <p:spPr>
            <a:xfrm>
              <a:off x="3048598" y="210705"/>
              <a:ext cx="8592716" cy="196157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407232"/>
                </a:solidFill>
                <a:latin typeface="Gill Sans"/>
                <a:ea typeface="Gill Sans"/>
                <a:cs typeface="Gill Sans"/>
                <a:sym typeface="Gill Sans"/>
              </a:endParaRPr>
            </a:p>
          </p:txBody>
        </p:sp>
        <p:sp>
          <p:nvSpPr>
            <p:cNvPr id="183" name="Google Shape;183;p18"/>
            <p:cNvSpPr txBox="1"/>
            <p:nvPr/>
          </p:nvSpPr>
          <p:spPr>
            <a:xfrm>
              <a:off x="3120871" y="300066"/>
              <a:ext cx="8437800" cy="1708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407232"/>
                </a:buClr>
                <a:buSzPts val="2800"/>
                <a:buFont typeface="Calibri"/>
                <a:buNone/>
              </a:pPr>
              <a:r>
                <a:rPr lang="en-GB" sz="2800" b="1" i="0" u="none" strike="noStrike" cap="none">
                  <a:solidFill>
                    <a:srgbClr val="407232"/>
                  </a:solidFill>
                  <a:latin typeface="Gill Sans"/>
                  <a:ea typeface="Gill Sans"/>
                  <a:cs typeface="Gill Sans"/>
                  <a:sym typeface="Gill Sans"/>
                </a:rPr>
                <a:t>Hydromx</a:t>
              </a:r>
              <a:endParaRPr>
                <a:latin typeface="Gill Sans"/>
                <a:ea typeface="Gill Sans"/>
                <a:cs typeface="Gill Sans"/>
                <a:sym typeface="Gill Sans"/>
              </a:endParaRPr>
            </a:p>
            <a:p>
              <a:pPr marL="0" marR="0" lvl="0" indent="0" algn="l" rtl="0">
                <a:lnSpc>
                  <a:spcPct val="100000"/>
                </a:lnSpc>
                <a:spcBef>
                  <a:spcPts val="0"/>
                </a:spcBef>
                <a:spcAft>
                  <a:spcPts val="0"/>
                </a:spcAft>
                <a:buClr>
                  <a:schemeClr val="dk1"/>
                </a:buClr>
                <a:buSzPts val="2800"/>
                <a:buFont typeface="Calibri"/>
                <a:buNone/>
              </a:pPr>
              <a:endParaRPr sz="2800" b="1" i="0" u="none" strike="noStrike" cap="none">
                <a:solidFill>
                  <a:srgbClr val="407232"/>
                </a:solidFill>
                <a:latin typeface="Calibri"/>
                <a:ea typeface="Calibri"/>
                <a:cs typeface="Calibri"/>
                <a:sym typeface="Calibri"/>
              </a:endParaRPr>
            </a:p>
            <a:p>
              <a:pPr marL="0" marR="0" lvl="0" indent="0" algn="l" rtl="0">
                <a:lnSpc>
                  <a:spcPct val="100000"/>
                </a:lnSpc>
                <a:spcBef>
                  <a:spcPts val="0"/>
                </a:spcBef>
                <a:spcAft>
                  <a:spcPts val="0"/>
                </a:spcAft>
                <a:buClr>
                  <a:srgbClr val="407232"/>
                </a:buClr>
                <a:buSzPts val="2000"/>
                <a:buFont typeface="Calibri"/>
                <a:buNone/>
              </a:pPr>
              <a:r>
                <a:rPr lang="en-GB" sz="2000" i="0" u="none" strike="noStrike" cap="none">
                  <a:solidFill>
                    <a:srgbClr val="407232"/>
                  </a:solidFill>
                  <a:latin typeface="Gill Sans"/>
                  <a:ea typeface="Gill Sans"/>
                  <a:cs typeface="Gill Sans"/>
                  <a:sym typeface="Gill Sans"/>
                </a:rPr>
                <a:t>Hydromx is a nanotechnology heat transfer solution which is used to improve the heat transfer within a closed-loop heating system such as a boiler and radiators. This is achieved by reaching the required temperature faster, meaning that the energy required is vastly reduced, therefore saving money and cutting carbon emissions.</a:t>
              </a:r>
              <a:endParaRPr>
                <a:latin typeface="Gill Sans"/>
                <a:ea typeface="Gill Sans"/>
                <a:cs typeface="Gill Sans"/>
                <a:sym typeface="Gill Sans"/>
              </a:endParaRPr>
            </a:p>
          </p:txBody>
        </p:sp>
      </p:grpSp>
      <p:grpSp>
        <p:nvGrpSpPr>
          <p:cNvPr id="184" name="Google Shape;184;p18"/>
          <p:cNvGrpSpPr/>
          <p:nvPr/>
        </p:nvGrpSpPr>
        <p:grpSpPr>
          <a:xfrm>
            <a:off x="6164582" y="2518117"/>
            <a:ext cx="5880439" cy="4088473"/>
            <a:chOff x="3038296" y="2289463"/>
            <a:chExt cx="2763494" cy="4288758"/>
          </a:xfrm>
        </p:grpSpPr>
        <p:sp>
          <p:nvSpPr>
            <p:cNvPr id="185" name="Google Shape;185;p18"/>
            <p:cNvSpPr/>
            <p:nvPr/>
          </p:nvSpPr>
          <p:spPr>
            <a:xfrm>
              <a:off x="3038296" y="2289463"/>
              <a:ext cx="2733670" cy="4288758"/>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407232"/>
                </a:solidFill>
                <a:latin typeface="Gill Sans"/>
                <a:ea typeface="Gill Sans"/>
                <a:cs typeface="Gill Sans"/>
                <a:sym typeface="Gill Sans"/>
              </a:endParaRPr>
            </a:p>
          </p:txBody>
        </p:sp>
        <p:sp>
          <p:nvSpPr>
            <p:cNvPr id="186" name="Google Shape;186;p18"/>
            <p:cNvSpPr txBox="1"/>
            <p:nvPr/>
          </p:nvSpPr>
          <p:spPr>
            <a:xfrm>
              <a:off x="3068190" y="2289463"/>
              <a:ext cx="2733600" cy="3649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The benefits of Hydromx:</a:t>
              </a:r>
              <a:endParaRPr>
                <a:latin typeface="Gill Sans"/>
                <a:ea typeface="Gill Sans"/>
                <a:cs typeface="Gill Sans"/>
                <a:sym typeface="Gill Sans"/>
              </a:endParaRPr>
            </a:p>
            <a:p>
              <a:pPr marL="0" marR="0" lvl="0" indent="0" algn="l" rtl="0">
                <a:lnSpc>
                  <a:spcPct val="100000"/>
                </a:lnSpc>
                <a:spcBef>
                  <a:spcPts val="0"/>
                </a:spcBef>
                <a:spcAft>
                  <a:spcPts val="0"/>
                </a:spcAft>
                <a:buClr>
                  <a:schemeClr val="dk1"/>
                </a:buClr>
                <a:buSzPts val="2200"/>
                <a:buFont typeface="Calibri"/>
                <a:buNone/>
              </a:pPr>
              <a:endParaRPr sz="2200" i="0" u="none" strike="noStrike" cap="none">
                <a:solidFill>
                  <a:srgbClr val="407232"/>
                </a:solidFill>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Reduces heating demand by 20-35% with commensurate carbon savings</a:t>
              </a:r>
              <a:endParaRPr>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Cuts gas flue emissions, improving air quality</a:t>
              </a:r>
              <a:endParaRPr>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Warms home quicker 2.4 times quicke</a:t>
              </a:r>
              <a:r>
                <a:rPr lang="en-GB" sz="2200">
                  <a:solidFill>
                    <a:srgbClr val="407232"/>
                  </a:solidFill>
                  <a:latin typeface="Gill Sans"/>
                  <a:ea typeface="Gill Sans"/>
                  <a:cs typeface="Gill Sans"/>
                  <a:sym typeface="Gill Sans"/>
                </a:rPr>
                <a:t>r</a:t>
              </a:r>
              <a:endParaRPr>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Installation is quick with minimum disruption.</a:t>
              </a:r>
              <a:endParaRPr>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Little annual maintenance and extends boiler life</a:t>
              </a:r>
              <a:endParaRPr>
                <a:latin typeface="Gill Sans"/>
                <a:ea typeface="Gill Sans"/>
                <a:cs typeface="Gill Sans"/>
                <a:sym typeface="Gill Sans"/>
              </a:endParaRPr>
            </a:p>
            <a:p>
              <a:pPr marL="0" marR="0" lvl="0" indent="0" algn="l" rtl="0">
                <a:lnSpc>
                  <a:spcPct val="100000"/>
                </a:lnSpc>
                <a:spcBef>
                  <a:spcPts val="0"/>
                </a:spcBef>
                <a:spcAft>
                  <a:spcPts val="0"/>
                </a:spcAft>
                <a:buClr>
                  <a:srgbClr val="407232"/>
                </a:buClr>
                <a:buSzPts val="2200"/>
                <a:buFont typeface="Calibri"/>
                <a:buNone/>
              </a:pPr>
              <a:r>
                <a:rPr lang="en-GB" sz="2200" i="0" u="none" strike="noStrike" cap="none">
                  <a:solidFill>
                    <a:srgbClr val="407232"/>
                  </a:solidFill>
                  <a:latin typeface="Gill Sans"/>
                  <a:ea typeface="Gill Sans"/>
                  <a:cs typeface="Gill Sans"/>
                  <a:sym typeface="Gill Sans"/>
                </a:rPr>
                <a:t>•  20-year warranty protection against corrosion and freezing.</a:t>
              </a:r>
              <a:endParaRPr>
                <a:latin typeface="Gill Sans"/>
                <a:ea typeface="Gill Sans"/>
                <a:cs typeface="Gill Sans"/>
                <a:sym typeface="Gill Sans"/>
              </a:endParaRPr>
            </a:p>
          </p:txBody>
        </p:sp>
      </p:grpSp>
      <p:pic>
        <p:nvPicPr>
          <p:cNvPr id="187" name="Google Shape;187;p18" descr="High temperature outline"/>
          <p:cNvPicPr preferRelativeResize="0"/>
          <p:nvPr/>
        </p:nvPicPr>
        <p:blipFill rotWithShape="1">
          <a:blip r:embed="rId3">
            <a:alphaModFix/>
          </a:blip>
          <a:srcRect/>
          <a:stretch/>
        </p:blipFill>
        <p:spPr>
          <a:xfrm>
            <a:off x="928790" y="3099173"/>
            <a:ext cx="1229954" cy="1229954"/>
          </a:xfrm>
          <a:prstGeom prst="rect">
            <a:avLst/>
          </a:prstGeom>
          <a:noFill/>
          <a:ln>
            <a:noFill/>
          </a:ln>
        </p:spPr>
      </p:pic>
      <p:sp>
        <p:nvSpPr>
          <p:cNvPr id="188" name="Google Shape;188;p18"/>
          <p:cNvSpPr/>
          <p:nvPr/>
        </p:nvSpPr>
        <p:spPr>
          <a:xfrm>
            <a:off x="6121263" y="224353"/>
            <a:ext cx="5855802" cy="1993852"/>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407232"/>
              </a:solidFill>
              <a:latin typeface="Gill Sans"/>
              <a:ea typeface="Gill Sans"/>
              <a:cs typeface="Gill Sans"/>
              <a:sym typeface="Gill Sans"/>
            </a:endParaRPr>
          </a:p>
        </p:txBody>
      </p:sp>
      <p:sp>
        <p:nvSpPr>
          <p:cNvPr id="189" name="Google Shape;189;p18"/>
          <p:cNvSpPr/>
          <p:nvPr/>
        </p:nvSpPr>
        <p:spPr>
          <a:xfrm>
            <a:off x="6196359" y="466474"/>
            <a:ext cx="5816879" cy="1477328"/>
          </a:xfrm>
          <a:prstGeom prst="rect">
            <a:avLst/>
          </a:prstGeom>
          <a:noFill/>
          <a:ln>
            <a:noFill/>
          </a:ln>
        </p:spPr>
        <p:txBody>
          <a:bodyPr spcFirstLastPara="1" wrap="square" lIns="91425" tIns="45700" rIns="91425" bIns="45700" anchor="t" anchorCtr="0">
            <a:noAutofit/>
          </a:bodyPr>
          <a:lstStyle/>
          <a:p>
            <a:pPr marL="171450" marR="0" lvl="0" indent="-171450" algn="l" rtl="0">
              <a:lnSpc>
                <a:spcPct val="100000"/>
              </a:lnSpc>
              <a:spcBef>
                <a:spcPts val="0"/>
              </a:spcBef>
              <a:spcAft>
                <a:spcPts val="0"/>
              </a:spcAft>
              <a:buClr>
                <a:srgbClr val="407232"/>
              </a:buClr>
              <a:buSzPts val="1800"/>
              <a:buFont typeface="Arial"/>
              <a:buChar char="•"/>
            </a:pPr>
            <a:r>
              <a:rPr lang="en-GB" sz="1800" b="1" i="0" u="none" strike="noStrike" cap="none">
                <a:solidFill>
                  <a:srgbClr val="407232"/>
                </a:solidFill>
                <a:latin typeface="Gill Sans"/>
                <a:ea typeface="Gill Sans"/>
                <a:cs typeface="Gill Sans"/>
                <a:sym typeface="Gill Sans"/>
              </a:rPr>
              <a:t>Cost to install:        		           </a:t>
            </a:r>
            <a:r>
              <a:rPr lang="en-GB" sz="1800" i="0" u="none" strike="noStrike" cap="none">
                <a:solidFill>
                  <a:srgbClr val="407232"/>
                </a:solidFill>
                <a:latin typeface="Gill Sans"/>
                <a:ea typeface="Gill Sans"/>
                <a:cs typeface="Gill Sans"/>
                <a:sym typeface="Gill Sans"/>
              </a:rPr>
              <a:t>£1</a:t>
            </a:r>
            <a:r>
              <a:rPr lang="en-GB" sz="1800">
                <a:solidFill>
                  <a:srgbClr val="407232"/>
                </a:solidFill>
                <a:latin typeface="Gill Sans"/>
                <a:ea typeface="Gill Sans"/>
                <a:cs typeface="Gill Sans"/>
                <a:sym typeface="Gill Sans"/>
              </a:rPr>
              <a:t>500</a:t>
            </a:r>
            <a:endParaRPr sz="1800" b="1" i="0" u="none" strike="noStrike" cap="none">
              <a:solidFill>
                <a:srgbClr val="407232"/>
              </a:solidFill>
              <a:latin typeface="Gill Sans"/>
              <a:ea typeface="Gill Sans"/>
              <a:cs typeface="Gill Sans"/>
              <a:sym typeface="Gill Sans"/>
            </a:endParaRPr>
          </a:p>
          <a:p>
            <a:pPr marL="171450" marR="0" lvl="0" indent="-171450" algn="l" rtl="0">
              <a:lnSpc>
                <a:spcPct val="100000"/>
              </a:lnSpc>
              <a:spcBef>
                <a:spcPts val="0"/>
              </a:spcBef>
              <a:spcAft>
                <a:spcPts val="0"/>
              </a:spcAft>
              <a:buClr>
                <a:srgbClr val="407232"/>
              </a:buClr>
              <a:buSzPts val="1800"/>
              <a:buFont typeface="Arial"/>
              <a:buChar char="•"/>
            </a:pPr>
            <a:r>
              <a:rPr lang="en-GB" sz="1800" b="1" i="0" u="none" strike="noStrike" cap="none">
                <a:solidFill>
                  <a:srgbClr val="407232"/>
                </a:solidFill>
                <a:latin typeface="Gill Sans"/>
                <a:ea typeface="Gill Sans"/>
                <a:cs typeface="Gill Sans"/>
                <a:sym typeface="Gill Sans"/>
              </a:rPr>
              <a:t>Energy saving pa:                       </a:t>
            </a:r>
            <a:r>
              <a:rPr lang="en-GB" sz="1800" i="0" u="none" strike="noStrike" cap="none">
                <a:solidFill>
                  <a:srgbClr val="407232"/>
                </a:solidFill>
                <a:latin typeface="Gill Sans"/>
                <a:ea typeface="Gill Sans"/>
                <a:cs typeface="Gill Sans"/>
                <a:sym typeface="Gill Sans"/>
              </a:rPr>
              <a:t>£</a:t>
            </a:r>
            <a:r>
              <a:rPr lang="en-GB" sz="1800">
                <a:solidFill>
                  <a:srgbClr val="407232"/>
                </a:solidFill>
                <a:latin typeface="Gill Sans"/>
                <a:ea typeface="Gill Sans"/>
                <a:cs typeface="Gill Sans"/>
                <a:sym typeface="Gill Sans"/>
              </a:rPr>
              <a:t>280</a:t>
            </a:r>
            <a:endParaRPr sz="1800" b="1" i="0" u="none" strike="noStrike" cap="none">
              <a:solidFill>
                <a:srgbClr val="407232"/>
              </a:solidFill>
              <a:latin typeface="Gill Sans"/>
              <a:ea typeface="Gill Sans"/>
              <a:cs typeface="Gill Sans"/>
              <a:sym typeface="Gill Sans"/>
            </a:endParaRPr>
          </a:p>
          <a:p>
            <a:pPr marL="171450" marR="0" lvl="0" indent="-171450" algn="l" rtl="0">
              <a:lnSpc>
                <a:spcPct val="100000"/>
              </a:lnSpc>
              <a:spcBef>
                <a:spcPts val="0"/>
              </a:spcBef>
              <a:spcAft>
                <a:spcPts val="0"/>
              </a:spcAft>
              <a:buClr>
                <a:srgbClr val="407232"/>
              </a:buClr>
              <a:buSzPts val="1800"/>
              <a:buFont typeface="Arial"/>
              <a:buChar char="•"/>
            </a:pPr>
            <a:r>
              <a:rPr lang="en-GB" sz="1800" b="1" i="0" u="none" strike="noStrike" cap="none">
                <a:solidFill>
                  <a:srgbClr val="407232"/>
                </a:solidFill>
                <a:latin typeface="Gill Sans"/>
                <a:ea typeface="Gill Sans"/>
                <a:cs typeface="Gill Sans"/>
                <a:sym typeface="Gill Sans"/>
              </a:rPr>
              <a:t>Payback (years):		           </a:t>
            </a:r>
            <a:r>
              <a:rPr lang="en-GB" sz="1800" b="1">
                <a:solidFill>
                  <a:srgbClr val="407232"/>
                </a:solidFill>
                <a:latin typeface="Gill Sans"/>
                <a:ea typeface="Gill Sans"/>
                <a:cs typeface="Gill Sans"/>
                <a:sym typeface="Gill Sans"/>
              </a:rPr>
              <a:t> </a:t>
            </a:r>
            <a:r>
              <a:rPr lang="en-GB" sz="1800">
                <a:solidFill>
                  <a:srgbClr val="407232"/>
                </a:solidFill>
                <a:latin typeface="Gill Sans"/>
                <a:ea typeface="Gill Sans"/>
                <a:cs typeface="Gill Sans"/>
                <a:sym typeface="Gill Sans"/>
              </a:rPr>
              <a:t>5.35</a:t>
            </a:r>
            <a:endParaRPr sz="1800" b="1" i="0" u="none" strike="noStrike" cap="none">
              <a:solidFill>
                <a:srgbClr val="407232"/>
              </a:solidFill>
              <a:latin typeface="Gill Sans"/>
              <a:ea typeface="Gill Sans"/>
              <a:cs typeface="Gill Sans"/>
              <a:sym typeface="Gill Sans"/>
            </a:endParaRPr>
          </a:p>
          <a:p>
            <a:pPr marL="171450" marR="0" lvl="0" indent="-171450" algn="l" rtl="0">
              <a:lnSpc>
                <a:spcPct val="100000"/>
              </a:lnSpc>
              <a:spcBef>
                <a:spcPts val="0"/>
              </a:spcBef>
              <a:spcAft>
                <a:spcPts val="0"/>
              </a:spcAft>
              <a:buClr>
                <a:srgbClr val="407232"/>
              </a:buClr>
              <a:buSzPts val="1800"/>
              <a:buFont typeface="Arial"/>
              <a:buChar char="•"/>
            </a:pPr>
            <a:r>
              <a:rPr lang="en-GB" sz="1800" b="1" i="0" u="none" strike="noStrike" cap="none">
                <a:solidFill>
                  <a:srgbClr val="407232"/>
                </a:solidFill>
                <a:latin typeface="Gill Sans"/>
                <a:ea typeface="Gill Sans"/>
                <a:cs typeface="Gill Sans"/>
                <a:sym typeface="Gill Sans"/>
              </a:rPr>
              <a:t>CO2 saved pa:   	                   </a:t>
            </a:r>
            <a:r>
              <a:rPr lang="en-GB" sz="1800" i="0" u="none" strike="noStrike" cap="none">
                <a:solidFill>
                  <a:srgbClr val="407232"/>
                </a:solidFill>
                <a:latin typeface="Gill Sans"/>
                <a:ea typeface="Gill Sans"/>
                <a:cs typeface="Gill Sans"/>
                <a:sym typeface="Gill Sans"/>
              </a:rPr>
              <a:t>0.</a:t>
            </a:r>
            <a:r>
              <a:rPr lang="en-GB" sz="1800">
                <a:solidFill>
                  <a:srgbClr val="407232"/>
                </a:solidFill>
                <a:latin typeface="Gill Sans"/>
                <a:ea typeface="Gill Sans"/>
                <a:cs typeface="Gill Sans"/>
                <a:sym typeface="Gill Sans"/>
              </a:rPr>
              <a:t>75 t</a:t>
            </a:r>
            <a:r>
              <a:rPr lang="en-GB" sz="1800" i="0" u="none" strike="noStrike" cap="none">
                <a:solidFill>
                  <a:srgbClr val="407232"/>
                </a:solidFill>
                <a:latin typeface="Gill Sans"/>
                <a:ea typeface="Gill Sans"/>
                <a:cs typeface="Gill Sans"/>
                <a:sym typeface="Gill Sans"/>
              </a:rPr>
              <a:t>onnes</a:t>
            </a:r>
            <a:endParaRPr sz="1800" b="1" i="0" u="none" strike="noStrike" cap="none">
              <a:solidFill>
                <a:srgbClr val="407232"/>
              </a:solidFill>
              <a:latin typeface="Gill Sans"/>
              <a:ea typeface="Gill Sans"/>
              <a:cs typeface="Gill Sans"/>
              <a:sym typeface="Gill Sans"/>
            </a:endParaRPr>
          </a:p>
          <a:p>
            <a:pPr marL="171450" marR="0" lvl="0" indent="-171450" algn="l" rtl="0">
              <a:lnSpc>
                <a:spcPct val="100000"/>
              </a:lnSpc>
              <a:spcBef>
                <a:spcPts val="0"/>
              </a:spcBef>
              <a:spcAft>
                <a:spcPts val="0"/>
              </a:spcAft>
              <a:buClr>
                <a:srgbClr val="407232"/>
              </a:buClr>
              <a:buSzPts val="1800"/>
              <a:buFont typeface="Arial"/>
              <a:buChar char="•"/>
            </a:pPr>
            <a:r>
              <a:rPr lang="en-GB" sz="1800" b="1" i="0" u="none" strike="noStrike" cap="none">
                <a:solidFill>
                  <a:srgbClr val="407232"/>
                </a:solidFill>
                <a:latin typeface="Gill Sans"/>
                <a:ea typeface="Gill Sans"/>
                <a:cs typeface="Gill Sans"/>
                <a:sym typeface="Gill Sans"/>
              </a:rPr>
              <a:t>Boiler life extension saving:       </a:t>
            </a:r>
            <a:r>
              <a:rPr lang="en-GB" sz="1800" b="1">
                <a:solidFill>
                  <a:srgbClr val="407232"/>
                </a:solidFill>
                <a:latin typeface="Gill Sans"/>
                <a:ea typeface="Gill Sans"/>
                <a:cs typeface="Gill Sans"/>
                <a:sym typeface="Gill Sans"/>
              </a:rPr>
              <a:t>£</a:t>
            </a:r>
            <a:r>
              <a:rPr lang="en-GB" sz="1800" i="0" u="none" strike="noStrike" cap="none">
                <a:solidFill>
                  <a:srgbClr val="407232"/>
                </a:solidFill>
                <a:latin typeface="Gill Sans"/>
                <a:ea typeface="Gill Sans"/>
                <a:cs typeface="Gill Sans"/>
                <a:sym typeface="Gill Sans"/>
              </a:rPr>
              <a:t>33 a year</a:t>
            </a:r>
            <a:endParaRPr>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9"/>
          <p:cNvSpPr/>
          <p:nvPr/>
        </p:nvSpPr>
        <p:spPr>
          <a:xfrm>
            <a:off x="7884425" y="3576790"/>
            <a:ext cx="4102200" cy="9519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6" name="Google Shape;196;p19"/>
          <p:cNvSpPr/>
          <p:nvPr/>
        </p:nvSpPr>
        <p:spPr>
          <a:xfrm>
            <a:off x="7955900" y="1987186"/>
            <a:ext cx="4102200" cy="12084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171450" lvl="0" indent="-171450" algn="l" rtl="0">
              <a:spcBef>
                <a:spcPts val="0"/>
              </a:spcBef>
              <a:spcAft>
                <a:spcPts val="0"/>
              </a:spcAft>
              <a:buClr>
                <a:schemeClr val="accent2"/>
              </a:buClr>
              <a:buSzPts val="1400"/>
              <a:buChar char="•"/>
            </a:pPr>
            <a:r>
              <a:rPr lang="en-GB" b="1">
                <a:solidFill>
                  <a:schemeClr val="accent2"/>
                </a:solidFill>
                <a:latin typeface="Gill Sans"/>
                <a:ea typeface="Gill Sans"/>
                <a:cs typeface="Gill Sans"/>
                <a:sym typeface="Gill Sans"/>
              </a:rPr>
              <a:t>Consider differential between you tariff and export rate</a:t>
            </a:r>
            <a:endParaRPr b="1">
              <a:solidFill>
                <a:schemeClr val="accent2"/>
              </a:solidFill>
              <a:latin typeface="Gill Sans"/>
              <a:ea typeface="Gill Sans"/>
              <a:cs typeface="Gill Sans"/>
              <a:sym typeface="Gill Sans"/>
            </a:endParaRPr>
          </a:p>
          <a:p>
            <a:pPr marL="171450" lvl="0" indent="-171450" algn="l" rtl="0">
              <a:spcBef>
                <a:spcPts val="0"/>
              </a:spcBef>
              <a:spcAft>
                <a:spcPts val="0"/>
              </a:spcAft>
              <a:buClr>
                <a:schemeClr val="accent2"/>
              </a:buClr>
              <a:buSzPts val="1400"/>
              <a:buChar char="•"/>
            </a:pPr>
            <a:r>
              <a:rPr lang="en-GB" b="1">
                <a:solidFill>
                  <a:schemeClr val="accent2"/>
                </a:solidFill>
                <a:latin typeface="Gill Sans"/>
                <a:ea typeface="Gill Sans"/>
                <a:cs typeface="Gill Sans"/>
                <a:sym typeface="Gill Sans"/>
              </a:rPr>
              <a:t>Could you benefit from a time of use tariff like economy &amp; Octopus’ Agile tariff.</a:t>
            </a:r>
            <a:endParaRPr b="1">
              <a:solidFill>
                <a:schemeClr val="accent2"/>
              </a:solidFill>
              <a:latin typeface="Gill Sans"/>
              <a:ea typeface="Gill Sans"/>
              <a:cs typeface="Gill Sans"/>
              <a:sym typeface="Gill Sans"/>
            </a:endParaRPr>
          </a:p>
          <a:p>
            <a:pPr marL="45720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 name="Google Shape;197;p19"/>
          <p:cNvSpPr txBox="1">
            <a:spLocks noGrp="1"/>
          </p:cNvSpPr>
          <p:nvPr>
            <p:ph type="title"/>
          </p:nvPr>
        </p:nvSpPr>
        <p:spPr>
          <a:xfrm>
            <a:off x="244326" y="780035"/>
            <a:ext cx="2571300" cy="16002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Renewable Energy Options</a:t>
            </a:r>
            <a:endParaRPr/>
          </a:p>
        </p:txBody>
      </p:sp>
      <p:sp>
        <p:nvSpPr>
          <p:cNvPr id="198" name="Google Shape;198;p19"/>
          <p:cNvSpPr txBox="1">
            <a:spLocks noGrp="1"/>
          </p:cNvSpPr>
          <p:nvPr>
            <p:ph type="body" idx="1"/>
          </p:nvPr>
        </p:nvSpPr>
        <p:spPr>
          <a:xfrm>
            <a:off x="374279" y="4796992"/>
            <a:ext cx="2398800" cy="13890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1600"/>
              <a:buNone/>
            </a:pPr>
            <a:r>
              <a:rPr lang="en-GB">
                <a:solidFill>
                  <a:schemeClr val="lt1"/>
                </a:solidFill>
                <a:latin typeface="Gill Sans"/>
                <a:ea typeface="Gill Sans"/>
                <a:cs typeface="Gill Sans"/>
                <a:sym typeface="Gill Sans"/>
              </a:rPr>
              <a:t>Implementing renewable energy technologies can eliminate your remaining home energy carbon footprint</a:t>
            </a:r>
            <a:endParaRPr/>
          </a:p>
        </p:txBody>
      </p:sp>
      <p:sp>
        <p:nvSpPr>
          <p:cNvPr id="199" name="Google Shape;199;p19"/>
          <p:cNvSpPr/>
          <p:nvPr/>
        </p:nvSpPr>
        <p:spPr>
          <a:xfrm>
            <a:off x="3225002" y="281705"/>
            <a:ext cx="4459800" cy="29604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19"/>
          <p:cNvSpPr txBox="1"/>
          <p:nvPr/>
        </p:nvSpPr>
        <p:spPr>
          <a:xfrm>
            <a:off x="3541636" y="4254341"/>
            <a:ext cx="22590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lt1"/>
                </a:solidFill>
                <a:latin typeface="Calibri"/>
                <a:ea typeface="Calibri"/>
                <a:cs typeface="Calibri"/>
                <a:sym typeface="Calibri"/>
              </a:rPr>
              <a:t>Floor Insulation</a:t>
            </a:r>
            <a:endParaRPr/>
          </a:p>
        </p:txBody>
      </p:sp>
      <p:sp>
        <p:nvSpPr>
          <p:cNvPr id="201" name="Google Shape;201;p19"/>
          <p:cNvSpPr/>
          <p:nvPr/>
        </p:nvSpPr>
        <p:spPr>
          <a:xfrm>
            <a:off x="3225005" y="3542414"/>
            <a:ext cx="4459800" cy="29886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2" name="Google Shape;202;p19"/>
          <p:cNvSpPr txBox="1"/>
          <p:nvPr/>
        </p:nvSpPr>
        <p:spPr>
          <a:xfrm>
            <a:off x="3480924" y="455663"/>
            <a:ext cx="4040400" cy="3263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SOLAR PV</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Solar photovoltaic generates electrical energy from sunlight through an array of panels generally fixed on a south facing sunny roof.  The energy can either be used in your home or exported to the National Grid for someone else to use. </a:t>
            </a:r>
            <a:endParaRPr sz="14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Battery storage can also be considered.  Here you need to consider the cost of the battery and how many cycles it will last. This will allow you to calculate the cost per cycle and therefore if it is economical for you.</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sp>
        <p:nvSpPr>
          <p:cNvPr id="203" name="Google Shape;203;p19"/>
          <p:cNvSpPr txBox="1"/>
          <p:nvPr/>
        </p:nvSpPr>
        <p:spPr>
          <a:xfrm>
            <a:off x="3342062" y="3631365"/>
            <a:ext cx="4179300" cy="2893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AIR SOURCE HEAT PUMP</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Air source heat pumps capture heat that is in the air and concentrate it up to a higher temperature with the use of a refrigerant.  </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Heat pumps work best when you can reduce the heating load to a minimum and spread the load over a longer period.  They therefore work better in well insulated homes with under-floor heating or over sized radiators.  </a:t>
            </a:r>
            <a:endParaRPr/>
          </a:p>
          <a:p>
            <a:pPr marL="0" marR="0" lvl="0" indent="0" algn="l" rtl="0">
              <a:spcBef>
                <a:spcPts val="0"/>
              </a:spcBef>
              <a:spcAft>
                <a:spcPts val="0"/>
              </a:spcAft>
              <a:buNone/>
            </a:pPr>
            <a:r>
              <a:rPr lang="en-GB" sz="1400">
                <a:solidFill>
                  <a:schemeClr val="accent2"/>
                </a:solidFill>
                <a:latin typeface="Gill Sans"/>
                <a:ea typeface="Gill Sans"/>
                <a:cs typeface="Gill Sans"/>
                <a:sym typeface="Gill Sans"/>
              </a:rPr>
              <a:t>To incentivise householders to make the change, the government has set up </a:t>
            </a:r>
            <a:r>
              <a:rPr lang="en-GB">
                <a:solidFill>
                  <a:schemeClr val="accent2"/>
                </a:solidFill>
                <a:latin typeface="Gill Sans"/>
                <a:ea typeface="Gill Sans"/>
                <a:cs typeface="Gill Sans"/>
                <a:sym typeface="Gill Sans"/>
              </a:rPr>
              <a:t>the Boiler Upgrade scheme which offers a £7500 grant towards the purchase.</a:t>
            </a:r>
            <a:endParaRPr sz="12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pic>
        <p:nvPicPr>
          <p:cNvPr id="204" name="Google Shape;204;p19" descr="A picture containing text, vector graphics  Description automatically generated"/>
          <p:cNvPicPr preferRelativeResize="0"/>
          <p:nvPr/>
        </p:nvPicPr>
        <p:blipFill rotWithShape="1">
          <a:blip r:embed="rId3">
            <a:alphaModFix/>
          </a:blip>
          <a:srcRect/>
          <a:stretch/>
        </p:blipFill>
        <p:spPr>
          <a:xfrm>
            <a:off x="510046" y="2488897"/>
            <a:ext cx="2039939" cy="2039939"/>
          </a:xfrm>
          <a:prstGeom prst="rect">
            <a:avLst/>
          </a:prstGeom>
          <a:noFill/>
          <a:ln>
            <a:noFill/>
          </a:ln>
        </p:spPr>
      </p:pic>
      <p:sp>
        <p:nvSpPr>
          <p:cNvPr id="205" name="Google Shape;205;p19"/>
          <p:cNvSpPr/>
          <p:nvPr/>
        </p:nvSpPr>
        <p:spPr>
          <a:xfrm>
            <a:off x="7891260" y="3555228"/>
            <a:ext cx="4231500" cy="954000"/>
          </a:xfrm>
          <a:prstGeom prst="rect">
            <a:avLst/>
          </a:prstGeom>
          <a:noFill/>
          <a:ln>
            <a:noFill/>
          </a:ln>
        </p:spPr>
        <p:txBody>
          <a:bodyPr spcFirstLastPara="1" wrap="square" lIns="91425" tIns="45700" rIns="91425" bIns="45700" anchor="t" anchorCtr="0">
            <a:noAutofit/>
          </a:bodyPr>
          <a:lstStyle/>
          <a:p>
            <a:pPr marL="171450" marR="0" lvl="0" indent="-171450" algn="l" rtl="0">
              <a:spcBef>
                <a:spcPts val="0"/>
              </a:spcBef>
              <a:spcAft>
                <a:spcPts val="0"/>
              </a:spcAft>
              <a:buClr>
                <a:schemeClr val="accent2"/>
              </a:buClr>
              <a:buSzPts val="1400"/>
              <a:buFont typeface="Arial"/>
              <a:buChar char="•"/>
            </a:pPr>
            <a:r>
              <a:rPr lang="en-GB" sz="1400" b="1">
                <a:solidFill>
                  <a:schemeClr val="accent2"/>
                </a:solidFill>
                <a:latin typeface="Gill Sans"/>
                <a:ea typeface="Gill Sans"/>
                <a:cs typeface="Gill Sans"/>
                <a:sym typeface="Gill Sans"/>
              </a:rPr>
              <a:t>Cost to install:		£1</a:t>
            </a:r>
            <a:r>
              <a:rPr lang="en-GB" b="1">
                <a:solidFill>
                  <a:schemeClr val="accent2"/>
                </a:solidFill>
                <a:latin typeface="Gill Sans"/>
                <a:ea typeface="Gill Sans"/>
                <a:cs typeface="Gill Sans"/>
                <a:sym typeface="Gill Sans"/>
              </a:rPr>
              <a:t>2.5-15</a:t>
            </a:r>
            <a:r>
              <a:rPr lang="en-GB" sz="1400" b="1">
                <a:solidFill>
                  <a:schemeClr val="accent2"/>
                </a:solidFill>
                <a:latin typeface="Gill Sans"/>
                <a:ea typeface="Gill Sans"/>
                <a:cs typeface="Gill Sans"/>
                <a:sym typeface="Gill Sans"/>
              </a:rPr>
              <a:t>k</a:t>
            </a:r>
            <a:endParaRPr b="1"/>
          </a:p>
          <a:p>
            <a:pPr marL="171450" marR="0" lvl="0" indent="-171450" algn="l" rtl="0">
              <a:spcBef>
                <a:spcPts val="0"/>
              </a:spcBef>
              <a:spcAft>
                <a:spcPts val="0"/>
              </a:spcAft>
              <a:buClr>
                <a:schemeClr val="accent2"/>
              </a:buClr>
              <a:buSzPts val="1400"/>
              <a:buFont typeface="Arial"/>
              <a:buChar char="•"/>
            </a:pPr>
            <a:r>
              <a:rPr lang="en-GB" sz="1400" b="1">
                <a:solidFill>
                  <a:schemeClr val="accent2"/>
                </a:solidFill>
                <a:latin typeface="Gill Sans"/>
                <a:ea typeface="Gill Sans"/>
                <a:cs typeface="Gill Sans"/>
                <a:sym typeface="Gill Sans"/>
              </a:rPr>
              <a:t>Energy saving pa: 		gas:</a:t>
            </a:r>
            <a:r>
              <a:rPr lang="en-GB" b="1">
                <a:solidFill>
                  <a:schemeClr val="accent2"/>
                </a:solidFill>
                <a:latin typeface="Gill Sans"/>
                <a:ea typeface="Gill Sans"/>
                <a:cs typeface="Gill Sans"/>
                <a:sym typeface="Gill Sans"/>
              </a:rPr>
              <a:t>elec</a:t>
            </a:r>
            <a:r>
              <a:rPr lang="en-GB" sz="1400" b="1">
                <a:solidFill>
                  <a:schemeClr val="accent2"/>
                </a:solidFill>
                <a:latin typeface="Gill Sans"/>
                <a:ea typeface="Gill Sans"/>
                <a:cs typeface="Gill Sans"/>
                <a:sym typeface="Gill Sans"/>
              </a:rPr>
              <a:t> dependent</a:t>
            </a:r>
            <a:endParaRPr b="1"/>
          </a:p>
          <a:p>
            <a:pPr marL="171450" marR="0" lvl="0" indent="-171450" algn="l" rtl="0">
              <a:spcBef>
                <a:spcPts val="0"/>
              </a:spcBef>
              <a:spcAft>
                <a:spcPts val="0"/>
              </a:spcAft>
              <a:buClr>
                <a:schemeClr val="accent2"/>
              </a:buClr>
              <a:buSzPts val="1400"/>
              <a:buFont typeface="Arial"/>
              <a:buChar char="•"/>
            </a:pPr>
            <a:r>
              <a:rPr lang="en-GB" b="1">
                <a:solidFill>
                  <a:schemeClr val="accent2"/>
                </a:solidFill>
                <a:latin typeface="Gill Sans"/>
                <a:ea typeface="Gill Sans"/>
                <a:cs typeface="Gill Sans"/>
                <a:sym typeface="Gill Sans"/>
              </a:rPr>
              <a:t>BUS Grant</a:t>
            </a:r>
            <a:r>
              <a:rPr lang="en-GB" sz="1400" b="1">
                <a:solidFill>
                  <a:schemeClr val="accent2"/>
                </a:solidFill>
                <a:latin typeface="Gill Sans"/>
                <a:ea typeface="Gill Sans"/>
                <a:cs typeface="Gill Sans"/>
                <a:sym typeface="Gill Sans"/>
              </a:rPr>
              <a:t>:			£</a:t>
            </a:r>
            <a:r>
              <a:rPr lang="en-GB" b="1">
                <a:solidFill>
                  <a:schemeClr val="accent2"/>
                </a:solidFill>
                <a:latin typeface="Gill Sans"/>
                <a:ea typeface="Gill Sans"/>
                <a:cs typeface="Gill Sans"/>
                <a:sym typeface="Gill Sans"/>
              </a:rPr>
              <a:t>7500</a:t>
            </a:r>
            <a:endParaRPr b="1"/>
          </a:p>
          <a:p>
            <a:pPr marL="171450" marR="0" lvl="0" indent="-171450" algn="l" rtl="0">
              <a:spcBef>
                <a:spcPts val="0"/>
              </a:spcBef>
              <a:spcAft>
                <a:spcPts val="0"/>
              </a:spcAft>
              <a:buClr>
                <a:schemeClr val="accent2"/>
              </a:buClr>
              <a:buSzPts val="1400"/>
              <a:buFont typeface="Arial"/>
              <a:buChar char="•"/>
            </a:pPr>
            <a:r>
              <a:rPr lang="en-GB" sz="1400" b="1">
                <a:solidFill>
                  <a:schemeClr val="accent2"/>
                </a:solidFill>
                <a:latin typeface="Gill Sans"/>
                <a:ea typeface="Gill Sans"/>
                <a:cs typeface="Gill Sans"/>
                <a:sym typeface="Gill Sans"/>
              </a:rPr>
              <a:t>CO2 saved pa:			</a:t>
            </a:r>
            <a:r>
              <a:rPr lang="en-GB" b="1">
                <a:solidFill>
                  <a:schemeClr val="accent2"/>
                </a:solidFill>
                <a:latin typeface="Gill Sans"/>
                <a:ea typeface="Gill Sans"/>
                <a:cs typeface="Gill Sans"/>
                <a:sym typeface="Gill Sans"/>
              </a:rPr>
              <a:t>2.8 </a:t>
            </a:r>
            <a:r>
              <a:rPr lang="en-GB" sz="1400" b="1">
                <a:solidFill>
                  <a:schemeClr val="accent2"/>
                </a:solidFill>
                <a:latin typeface="Gill Sans"/>
                <a:ea typeface="Gill Sans"/>
                <a:cs typeface="Gill Sans"/>
                <a:sym typeface="Gill Sans"/>
              </a:rPr>
              <a:t>tonnes</a:t>
            </a:r>
            <a:endParaRPr b="1"/>
          </a:p>
        </p:txBody>
      </p:sp>
      <p:sp>
        <p:nvSpPr>
          <p:cNvPr id="206" name="Google Shape;206;p19"/>
          <p:cNvSpPr/>
          <p:nvPr/>
        </p:nvSpPr>
        <p:spPr>
          <a:xfrm>
            <a:off x="7948325" y="281701"/>
            <a:ext cx="4102200" cy="14658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7" name="Google Shape;207;p19"/>
          <p:cNvSpPr/>
          <p:nvPr/>
        </p:nvSpPr>
        <p:spPr>
          <a:xfrm>
            <a:off x="7891260" y="4717916"/>
            <a:ext cx="4102200" cy="18384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8" name="Google Shape;208;p19"/>
          <p:cNvSpPr/>
          <p:nvPr/>
        </p:nvSpPr>
        <p:spPr>
          <a:xfrm>
            <a:off x="7963414" y="424526"/>
            <a:ext cx="4171500" cy="1385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p>
          <a:p>
            <a:pPr marL="171450" marR="0" lvl="0" indent="-171450" algn="l" rtl="0">
              <a:spcBef>
                <a:spcPts val="0"/>
              </a:spcBef>
              <a:spcAft>
                <a:spcPts val="0"/>
              </a:spcAft>
              <a:buClr>
                <a:schemeClr val="accent2"/>
              </a:buClr>
              <a:buSzPts val="1400"/>
              <a:buFont typeface="Arial"/>
              <a:buChar char="•"/>
            </a:pPr>
            <a:r>
              <a:rPr lang="en-GB" b="1">
                <a:solidFill>
                  <a:schemeClr val="accent2"/>
                </a:solidFill>
                <a:latin typeface="Gill Sans"/>
                <a:ea typeface="Gill Sans"/>
                <a:cs typeface="Gill Sans"/>
                <a:sym typeface="Gill Sans"/>
              </a:rPr>
              <a:t>Cost of instal: 			£5000</a:t>
            </a:r>
            <a:endParaRPr b="1">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400"/>
              <a:buFont typeface="Arial"/>
              <a:buChar char="•"/>
            </a:pPr>
            <a:r>
              <a:rPr lang="en-GB" b="1">
                <a:solidFill>
                  <a:schemeClr val="accent2"/>
                </a:solidFill>
                <a:latin typeface="Gill Sans"/>
                <a:ea typeface="Gill Sans"/>
                <a:cs typeface="Gill Sans"/>
                <a:sym typeface="Gill Sans"/>
              </a:rPr>
              <a:t>Energy savings p.a		£607	</a:t>
            </a:r>
            <a:endParaRPr/>
          </a:p>
          <a:p>
            <a:pPr marL="171450" marR="0" lvl="0" indent="-171450" algn="l" rtl="0">
              <a:spcBef>
                <a:spcPts val="0"/>
              </a:spcBef>
              <a:spcAft>
                <a:spcPts val="0"/>
              </a:spcAft>
              <a:buClr>
                <a:schemeClr val="accent2"/>
              </a:buClr>
              <a:buSzPts val="1400"/>
              <a:buFont typeface="Arial"/>
              <a:buChar char="•"/>
            </a:pPr>
            <a:r>
              <a:rPr lang="en-GB" sz="1400" b="1">
                <a:solidFill>
                  <a:schemeClr val="accent2"/>
                </a:solidFill>
                <a:latin typeface="Gill Sans"/>
                <a:ea typeface="Gill Sans"/>
                <a:cs typeface="Gill Sans"/>
                <a:sym typeface="Gill Sans"/>
              </a:rPr>
              <a:t>CO2 saved </a:t>
            </a:r>
            <a:r>
              <a:rPr lang="en-GB" b="1">
                <a:solidFill>
                  <a:schemeClr val="accent2"/>
                </a:solidFill>
                <a:latin typeface="Gill Sans"/>
                <a:ea typeface="Gill Sans"/>
                <a:cs typeface="Gill Sans"/>
                <a:sym typeface="Gill Sans"/>
              </a:rPr>
              <a:t>			</a:t>
            </a:r>
            <a:r>
              <a:rPr lang="en-GB" sz="1400" b="1">
                <a:solidFill>
                  <a:schemeClr val="accent2"/>
                </a:solidFill>
                <a:latin typeface="Gill Sans"/>
                <a:ea typeface="Gill Sans"/>
                <a:cs typeface="Gill Sans"/>
                <a:sym typeface="Gill Sans"/>
              </a:rPr>
              <a:t>0.</a:t>
            </a:r>
            <a:r>
              <a:rPr lang="en-GB" b="1">
                <a:solidFill>
                  <a:schemeClr val="accent2"/>
                </a:solidFill>
                <a:latin typeface="Gill Sans"/>
                <a:ea typeface="Gill Sans"/>
                <a:cs typeface="Gill Sans"/>
                <a:sym typeface="Gill Sans"/>
              </a:rPr>
              <a:t>43</a:t>
            </a:r>
            <a:r>
              <a:rPr lang="en-GB" sz="1400" b="1">
                <a:solidFill>
                  <a:schemeClr val="accent2"/>
                </a:solidFill>
                <a:latin typeface="Gill Sans"/>
                <a:ea typeface="Gill Sans"/>
                <a:cs typeface="Gill Sans"/>
                <a:sym typeface="Gill Sans"/>
              </a:rPr>
              <a:t> tonnes</a:t>
            </a:r>
            <a:endParaRPr/>
          </a:p>
          <a:p>
            <a:pPr marL="171450" marR="0" lvl="0" indent="-171450" algn="l" rtl="0">
              <a:spcBef>
                <a:spcPts val="0"/>
              </a:spcBef>
              <a:spcAft>
                <a:spcPts val="0"/>
              </a:spcAft>
              <a:buClr>
                <a:schemeClr val="accent2"/>
              </a:buClr>
              <a:buSzPts val="1400"/>
              <a:buFont typeface="Arial"/>
              <a:buChar char="•"/>
            </a:pPr>
            <a:r>
              <a:rPr lang="en-GB" sz="1400" b="1">
                <a:solidFill>
                  <a:schemeClr val="accent2"/>
                </a:solidFill>
                <a:latin typeface="Gill Sans"/>
                <a:ea typeface="Gill Sans"/>
                <a:cs typeface="Gill Sans"/>
                <a:sym typeface="Gill Sans"/>
              </a:rPr>
              <a:t>Payback in year </a:t>
            </a:r>
            <a:r>
              <a:rPr lang="en-GB" b="1">
                <a:solidFill>
                  <a:schemeClr val="accent2"/>
                </a:solidFill>
                <a:latin typeface="Gill Sans"/>
                <a:ea typeface="Gill Sans"/>
                <a:cs typeface="Gill Sans"/>
                <a:sym typeface="Gill Sans"/>
              </a:rPr>
              <a:t> 		8.23 years</a:t>
            </a:r>
            <a:endParaRPr sz="1400" b="1">
              <a:solidFill>
                <a:schemeClr val="accent2"/>
              </a:solidFill>
              <a:latin typeface="Gill Sans"/>
              <a:ea typeface="Gill Sans"/>
              <a:cs typeface="Gill Sans"/>
              <a:sym typeface="Gill Sans"/>
            </a:endParaRPr>
          </a:p>
        </p:txBody>
      </p:sp>
      <p:sp>
        <p:nvSpPr>
          <p:cNvPr id="209" name="Google Shape;209;p19"/>
          <p:cNvSpPr/>
          <p:nvPr/>
        </p:nvSpPr>
        <p:spPr>
          <a:xfrm>
            <a:off x="7921182" y="4868882"/>
            <a:ext cx="3896400" cy="1815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400" b="1">
                <a:solidFill>
                  <a:schemeClr val="accent2"/>
                </a:solidFill>
                <a:latin typeface="Gill Sans"/>
                <a:ea typeface="Gill Sans"/>
                <a:cs typeface="Gill Sans"/>
                <a:sym typeface="Gill Sans"/>
              </a:rPr>
              <a:t>By moving to a cheaper electricity tariff, the heat pump running costs could become cheaper than gas running costs.</a:t>
            </a:r>
            <a:endParaRPr/>
          </a:p>
          <a:p>
            <a:pPr marL="0" marR="0" lvl="0" indent="0" algn="l" rtl="0">
              <a:spcBef>
                <a:spcPts val="0"/>
              </a:spcBef>
              <a:spcAft>
                <a:spcPts val="0"/>
              </a:spcAft>
              <a:buNone/>
            </a:pPr>
            <a:r>
              <a:rPr lang="en-GB" sz="1400" b="1">
                <a:solidFill>
                  <a:schemeClr val="accent2"/>
                </a:solidFill>
                <a:latin typeface="Gill Sans"/>
                <a:ea typeface="Gill Sans"/>
                <a:cs typeface="Gill Sans"/>
                <a:sym typeface="Gill Sans"/>
              </a:rPr>
              <a:t>This includes </a:t>
            </a:r>
            <a:r>
              <a:rPr lang="en-GB" sz="1400" b="1" u="sng">
                <a:solidFill>
                  <a:schemeClr val="accent2"/>
                </a:solidFill>
                <a:latin typeface="Gill Sans"/>
                <a:ea typeface="Gill Sans"/>
                <a:cs typeface="Gill Sans"/>
                <a:sym typeface="Gill Sans"/>
              </a:rPr>
              <a:t>£</a:t>
            </a:r>
            <a:r>
              <a:rPr lang="en-GB" b="1" u="sng">
                <a:solidFill>
                  <a:schemeClr val="accent2"/>
                </a:solidFill>
                <a:latin typeface="Gill Sans"/>
                <a:ea typeface="Gill Sans"/>
                <a:cs typeface="Gill Sans"/>
                <a:sym typeface="Gill Sans"/>
              </a:rPr>
              <a:t>92</a:t>
            </a:r>
            <a:r>
              <a:rPr lang="en-GB" sz="1400" b="1" u="sng">
                <a:solidFill>
                  <a:schemeClr val="accent2"/>
                </a:solidFill>
                <a:latin typeface="Gill Sans"/>
                <a:ea typeface="Gill Sans"/>
                <a:cs typeface="Gill Sans"/>
                <a:sym typeface="Gill Sans"/>
              </a:rPr>
              <a:t> </a:t>
            </a:r>
            <a:r>
              <a:rPr lang="en-GB" sz="1400" b="1">
                <a:solidFill>
                  <a:schemeClr val="accent2"/>
                </a:solidFill>
                <a:latin typeface="Gill Sans"/>
                <a:ea typeface="Gill Sans"/>
                <a:cs typeface="Gill Sans"/>
                <a:sym typeface="Gill Sans"/>
              </a:rPr>
              <a:t>of standing charge for gas.</a:t>
            </a:r>
            <a:endParaRPr/>
          </a:p>
          <a:p>
            <a:pPr marL="0" marR="0" lvl="0" indent="0" algn="l" rtl="0">
              <a:spcBef>
                <a:spcPts val="0"/>
              </a:spcBef>
              <a:spcAft>
                <a:spcPts val="0"/>
              </a:spcAft>
              <a:buNone/>
            </a:pPr>
            <a:r>
              <a:rPr lang="en-GB" sz="1400" b="1">
                <a:solidFill>
                  <a:schemeClr val="accent2"/>
                </a:solidFill>
                <a:latin typeface="Gill Sans"/>
                <a:ea typeface="Gill Sans"/>
                <a:cs typeface="Gill Sans"/>
                <a:sym typeface="Gill Sans"/>
              </a:rPr>
              <a:t>In this scenario, you would be required to swap your gas hob for an electric hob.</a:t>
            </a:r>
            <a:endParaRPr/>
          </a:p>
          <a:p>
            <a:pPr marL="0" marR="0" lvl="0" indent="0" algn="l" rtl="0">
              <a:spcBef>
                <a:spcPts val="0"/>
              </a:spcBef>
              <a:spcAft>
                <a:spcPts val="0"/>
              </a:spcAft>
              <a:buNone/>
            </a:pPr>
            <a:endParaRPr sz="1400">
              <a:solidFill>
                <a:schemeClr val="accent2"/>
              </a:solidFill>
              <a:latin typeface="Gill Sans"/>
              <a:ea typeface="Gill Sans"/>
              <a:cs typeface="Gill Sans"/>
              <a:sym typeface="Gill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0"/>
          <p:cNvSpPr txBox="1">
            <a:spLocks noGrp="1"/>
          </p:cNvSpPr>
          <p:nvPr>
            <p:ph type="title"/>
          </p:nvPr>
        </p:nvSpPr>
        <p:spPr>
          <a:xfrm>
            <a:off x="244325" y="281699"/>
            <a:ext cx="2571300" cy="12675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Radiant heating options</a:t>
            </a:r>
            <a:endParaRPr>
              <a:latin typeface="Gill Sans"/>
              <a:ea typeface="Gill Sans"/>
              <a:cs typeface="Gill Sans"/>
              <a:sym typeface="Gill Sans"/>
            </a:endParaRPr>
          </a:p>
        </p:txBody>
      </p:sp>
      <p:sp>
        <p:nvSpPr>
          <p:cNvPr id="216" name="Google Shape;216;p20"/>
          <p:cNvSpPr txBox="1">
            <a:spLocks noGrp="1"/>
          </p:cNvSpPr>
          <p:nvPr>
            <p:ph type="body" idx="1"/>
          </p:nvPr>
        </p:nvSpPr>
        <p:spPr>
          <a:xfrm>
            <a:off x="330575" y="1803002"/>
            <a:ext cx="2398800" cy="4416900"/>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lt1"/>
              </a:buClr>
              <a:buSzPts val="1600"/>
              <a:buNone/>
            </a:pPr>
            <a:r>
              <a:rPr lang="en-GB" sz="1200">
                <a:solidFill>
                  <a:schemeClr val="lt1"/>
                </a:solidFill>
                <a:latin typeface="Gill Sans"/>
                <a:ea typeface="Gill Sans"/>
                <a:cs typeface="Gill Sans"/>
                <a:sym typeface="Gill Sans"/>
              </a:rPr>
              <a:t>I</a:t>
            </a:r>
            <a:r>
              <a:rPr lang="en-GB" sz="1500">
                <a:solidFill>
                  <a:schemeClr val="lt1"/>
                </a:solidFill>
                <a:latin typeface="Gill Sans"/>
                <a:ea typeface="Gill Sans"/>
                <a:cs typeface="Gill Sans"/>
                <a:sym typeface="Gill Sans"/>
              </a:rPr>
              <a:t>nfrared heat is a form of radiant heat, similar to the sun. While traditional radiators heat a room through convection heat, far infrared heats people and objects, providing a more efficient and effective way of heating a space.</a:t>
            </a:r>
            <a:endParaRPr sz="1500">
              <a:solidFill>
                <a:schemeClr val="lt1"/>
              </a:solidFill>
              <a:latin typeface="Gill Sans"/>
              <a:ea typeface="Gill Sans"/>
              <a:cs typeface="Gill Sans"/>
              <a:sym typeface="Gill Sans"/>
            </a:endParaRPr>
          </a:p>
          <a:p>
            <a:pPr marL="0" lvl="0" indent="0" algn="l" rtl="0">
              <a:lnSpc>
                <a:spcPct val="90000"/>
              </a:lnSpc>
              <a:spcBef>
                <a:spcPts val="0"/>
              </a:spcBef>
              <a:spcAft>
                <a:spcPts val="0"/>
              </a:spcAft>
              <a:buClr>
                <a:schemeClr val="lt1"/>
              </a:buClr>
              <a:buSzPts val="1600"/>
              <a:buNone/>
            </a:pPr>
            <a:endParaRPr sz="1500">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1600"/>
              <a:buNone/>
            </a:pPr>
            <a:endParaRPr sz="1500">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1600"/>
              <a:buNone/>
            </a:pPr>
            <a:r>
              <a:rPr lang="en-GB" sz="1500">
                <a:solidFill>
                  <a:schemeClr val="lt1"/>
                </a:solidFill>
                <a:latin typeface="Gill Sans"/>
                <a:ea typeface="Gill Sans"/>
                <a:cs typeface="Gill Sans"/>
                <a:sym typeface="Gill Sans"/>
              </a:rPr>
              <a:t>The sector is pushing for regulatory approval to be considered a renewable heat source with efficiency rates of 250%.</a:t>
            </a:r>
            <a:endParaRPr sz="1500">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1600"/>
              <a:buNone/>
            </a:pPr>
            <a:endParaRPr sz="1500">
              <a:solidFill>
                <a:schemeClr val="lt1"/>
              </a:solidFill>
              <a:latin typeface="Gill Sans"/>
              <a:ea typeface="Gill Sans"/>
              <a:cs typeface="Gill Sans"/>
              <a:sym typeface="Gill Sans"/>
            </a:endParaRPr>
          </a:p>
          <a:p>
            <a:pPr marL="0" lvl="0" indent="0" algn="ctr" rtl="0">
              <a:lnSpc>
                <a:spcPct val="90000"/>
              </a:lnSpc>
              <a:spcBef>
                <a:spcPts val="0"/>
              </a:spcBef>
              <a:spcAft>
                <a:spcPts val="0"/>
              </a:spcAft>
              <a:buClr>
                <a:schemeClr val="lt1"/>
              </a:buClr>
              <a:buSzPts val="1600"/>
              <a:buNone/>
            </a:pPr>
            <a:r>
              <a:rPr lang="en-GB" sz="1500">
                <a:solidFill>
                  <a:schemeClr val="lt1"/>
                </a:solidFill>
                <a:latin typeface="Gill Sans"/>
                <a:ea typeface="Gill Sans"/>
                <a:cs typeface="Gill Sans"/>
                <a:sym typeface="Gill Sans"/>
              </a:rPr>
              <a:t>Worth  considering in conservation areas, where damp is an issue and for those who living a fews rooms in a large house.</a:t>
            </a:r>
            <a:endParaRPr sz="1500">
              <a:solidFill>
                <a:schemeClr val="lt1"/>
              </a:solidFill>
              <a:latin typeface="Gill Sans"/>
              <a:ea typeface="Gill Sans"/>
              <a:cs typeface="Gill Sans"/>
              <a:sym typeface="Gill Sans"/>
            </a:endParaRPr>
          </a:p>
        </p:txBody>
      </p:sp>
      <p:sp>
        <p:nvSpPr>
          <p:cNvPr id="217" name="Google Shape;217;p20"/>
          <p:cNvSpPr/>
          <p:nvPr/>
        </p:nvSpPr>
        <p:spPr>
          <a:xfrm>
            <a:off x="3225002" y="281705"/>
            <a:ext cx="4459849" cy="2960259"/>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18" name="Google Shape;218;p20"/>
          <p:cNvSpPr txBox="1"/>
          <p:nvPr/>
        </p:nvSpPr>
        <p:spPr>
          <a:xfrm>
            <a:off x="3541636" y="4254341"/>
            <a:ext cx="2259107"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lt1"/>
                </a:solidFill>
                <a:latin typeface="Calibri"/>
                <a:ea typeface="Calibri"/>
                <a:cs typeface="Calibri"/>
                <a:sym typeface="Calibri"/>
              </a:rPr>
              <a:t>Floor Insulation</a:t>
            </a:r>
            <a:endParaRPr/>
          </a:p>
        </p:txBody>
      </p:sp>
      <p:sp>
        <p:nvSpPr>
          <p:cNvPr id="219" name="Google Shape;219;p20"/>
          <p:cNvSpPr/>
          <p:nvPr/>
        </p:nvSpPr>
        <p:spPr>
          <a:xfrm>
            <a:off x="3225005" y="3542414"/>
            <a:ext cx="4459846" cy="2988553"/>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0" name="Google Shape;220;p20"/>
          <p:cNvSpPr txBox="1"/>
          <p:nvPr/>
        </p:nvSpPr>
        <p:spPr>
          <a:xfrm>
            <a:off x="3480924" y="455663"/>
            <a:ext cx="4040400" cy="310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Infrared Heating panels</a:t>
            </a:r>
            <a:endParaRPr sz="1600" b="1"/>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The oldest of the technologies.  These panels can be fixed to walls or ceiling.</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They heat up to between 100º and 120º and quickly start to beam heat onto room occupants, so heat can be felt within 1-2 minutes</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Within  30-40 minutes walls, floors and furniture with start to emit heat and so warm the air temp.</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They can be controlled with in-room thermostats and through smart apps</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sp>
        <p:nvSpPr>
          <p:cNvPr id="221" name="Google Shape;221;p20"/>
          <p:cNvSpPr txBox="1"/>
          <p:nvPr/>
        </p:nvSpPr>
        <p:spPr>
          <a:xfrm>
            <a:off x="3342062" y="3631365"/>
            <a:ext cx="4179300" cy="2462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Carbon fibre heat</a:t>
            </a:r>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Works in a similar fashion to IR panels but the surface temperature only rises to 35-40º.</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Install in ceilings and sometimes walls. Offering a larger surface area and more even heat.</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The rolls are embedded into the ceiling, so are unseen once installed.</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a:solidFill>
                  <a:schemeClr val="accent2"/>
                </a:solidFill>
                <a:latin typeface="Gill Sans"/>
                <a:ea typeface="Gill Sans"/>
                <a:cs typeface="Gill Sans"/>
                <a:sym typeface="Gill Sans"/>
              </a:rPr>
              <a:t>Controls can be via thermostats or occupancy sensors.</a:t>
            </a: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sp>
        <p:nvSpPr>
          <p:cNvPr id="222" name="Google Shape;222;p20"/>
          <p:cNvSpPr/>
          <p:nvPr/>
        </p:nvSpPr>
        <p:spPr>
          <a:xfrm>
            <a:off x="7955864" y="1549076"/>
            <a:ext cx="4171531" cy="138499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p>
          <a:p>
            <a:pPr marL="457200" marR="0" lvl="0" indent="0" algn="l" rtl="0">
              <a:spcBef>
                <a:spcPts val="0"/>
              </a:spcBef>
              <a:spcAft>
                <a:spcPts val="0"/>
              </a:spcAft>
              <a:buNone/>
            </a:pPr>
            <a:endParaRPr sz="1400" b="1">
              <a:solidFill>
                <a:schemeClr val="accent2"/>
              </a:solidFill>
              <a:latin typeface="Gill Sans"/>
              <a:ea typeface="Gill Sans"/>
              <a:cs typeface="Gill Sans"/>
              <a:sym typeface="Gill Sans"/>
            </a:endParaRPr>
          </a:p>
        </p:txBody>
      </p:sp>
      <p:pic>
        <p:nvPicPr>
          <p:cNvPr id="223" name="Google Shape;223;p20"/>
          <p:cNvPicPr preferRelativeResize="0"/>
          <p:nvPr/>
        </p:nvPicPr>
        <p:blipFill>
          <a:blip r:embed="rId3">
            <a:alphaModFix/>
          </a:blip>
          <a:stretch>
            <a:fillRect/>
          </a:stretch>
        </p:blipFill>
        <p:spPr>
          <a:xfrm>
            <a:off x="8289225" y="207121"/>
            <a:ext cx="3292574" cy="2988550"/>
          </a:xfrm>
          <a:prstGeom prst="rect">
            <a:avLst/>
          </a:prstGeom>
          <a:noFill/>
          <a:ln>
            <a:noFill/>
          </a:ln>
        </p:spPr>
      </p:pic>
      <p:pic>
        <p:nvPicPr>
          <p:cNvPr id="224" name="Google Shape;224;p20"/>
          <p:cNvPicPr preferRelativeResize="0"/>
          <p:nvPr/>
        </p:nvPicPr>
        <p:blipFill>
          <a:blip r:embed="rId4">
            <a:alphaModFix/>
          </a:blip>
          <a:stretch>
            <a:fillRect/>
          </a:stretch>
        </p:blipFill>
        <p:spPr>
          <a:xfrm>
            <a:off x="7940451" y="3714846"/>
            <a:ext cx="4202350" cy="25050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1"/>
          <p:cNvSpPr txBox="1">
            <a:spLocks noGrp="1"/>
          </p:cNvSpPr>
          <p:nvPr>
            <p:ph type="title"/>
          </p:nvPr>
        </p:nvSpPr>
        <p:spPr>
          <a:xfrm>
            <a:off x="249754" y="479878"/>
            <a:ext cx="2571300" cy="16002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Insulation</a:t>
            </a:r>
            <a:endParaRPr/>
          </a:p>
        </p:txBody>
      </p:sp>
      <p:sp>
        <p:nvSpPr>
          <p:cNvPr id="231" name="Google Shape;231;p21"/>
          <p:cNvSpPr txBox="1">
            <a:spLocks noGrp="1"/>
          </p:cNvSpPr>
          <p:nvPr>
            <p:ph type="body" idx="1"/>
          </p:nvPr>
        </p:nvSpPr>
        <p:spPr>
          <a:xfrm>
            <a:off x="386568" y="4866876"/>
            <a:ext cx="2398800" cy="20748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1600"/>
              <a:buNone/>
            </a:pPr>
            <a:r>
              <a:rPr lang="en-GB">
                <a:solidFill>
                  <a:schemeClr val="lt1"/>
                </a:solidFill>
                <a:latin typeface="Gill Sans"/>
                <a:ea typeface="Gill Sans"/>
                <a:cs typeface="Gill Sans"/>
                <a:sym typeface="Gill Sans"/>
              </a:rPr>
              <a:t>Heat escapes from your home through the roof, walls, floor and windows</a:t>
            </a:r>
            <a:endParaRPr/>
          </a:p>
        </p:txBody>
      </p:sp>
      <p:sp>
        <p:nvSpPr>
          <p:cNvPr id="232" name="Google Shape;232;p21"/>
          <p:cNvSpPr/>
          <p:nvPr/>
        </p:nvSpPr>
        <p:spPr>
          <a:xfrm>
            <a:off x="7641381" y="327348"/>
            <a:ext cx="4176300" cy="29415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3" name="Google Shape;233;p21"/>
          <p:cNvSpPr/>
          <p:nvPr/>
        </p:nvSpPr>
        <p:spPr>
          <a:xfrm>
            <a:off x="3225005" y="327032"/>
            <a:ext cx="4176300" cy="29415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4" name="Google Shape;234;p21"/>
          <p:cNvSpPr/>
          <p:nvPr/>
        </p:nvSpPr>
        <p:spPr>
          <a:xfrm>
            <a:off x="3235306" y="3608381"/>
            <a:ext cx="4176300" cy="2941500"/>
          </a:xfrm>
          <a:prstGeom prst="rect">
            <a:avLst/>
          </a:prstGeom>
          <a:solidFill>
            <a:srgbClr val="E8ECE4"/>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5" name="Google Shape;235;p21"/>
          <p:cNvSpPr/>
          <p:nvPr/>
        </p:nvSpPr>
        <p:spPr>
          <a:xfrm>
            <a:off x="7641381" y="3608381"/>
            <a:ext cx="4176300" cy="29415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6" name="Google Shape;236;p21"/>
          <p:cNvSpPr txBox="1"/>
          <p:nvPr/>
        </p:nvSpPr>
        <p:spPr>
          <a:xfrm>
            <a:off x="2016234" y="2746318"/>
            <a:ext cx="12087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Roof: 25%</a:t>
            </a:r>
            <a:endParaRPr/>
          </a:p>
        </p:txBody>
      </p:sp>
      <p:sp>
        <p:nvSpPr>
          <p:cNvPr id="237" name="Google Shape;237;p21"/>
          <p:cNvSpPr txBox="1"/>
          <p:nvPr/>
        </p:nvSpPr>
        <p:spPr>
          <a:xfrm>
            <a:off x="325051" y="2784794"/>
            <a:ext cx="9051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Walls: 35%</a:t>
            </a:r>
            <a:endParaRPr/>
          </a:p>
        </p:txBody>
      </p:sp>
      <p:sp>
        <p:nvSpPr>
          <p:cNvPr id="238" name="Google Shape;238;p21"/>
          <p:cNvSpPr txBox="1"/>
          <p:nvPr/>
        </p:nvSpPr>
        <p:spPr>
          <a:xfrm>
            <a:off x="251943" y="4238216"/>
            <a:ext cx="9252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Floor: 15%</a:t>
            </a:r>
            <a:endParaRPr/>
          </a:p>
        </p:txBody>
      </p:sp>
      <p:sp>
        <p:nvSpPr>
          <p:cNvPr id="239" name="Google Shape;239;p21"/>
          <p:cNvSpPr txBox="1"/>
          <p:nvPr/>
        </p:nvSpPr>
        <p:spPr>
          <a:xfrm>
            <a:off x="1805150" y="4238229"/>
            <a:ext cx="11346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chemeClr val="lt1"/>
                </a:solidFill>
                <a:latin typeface="Gill Sans"/>
                <a:ea typeface="Gill Sans"/>
                <a:cs typeface="Gill Sans"/>
                <a:sym typeface="Gill Sans"/>
              </a:rPr>
              <a:t>Windows: 25%</a:t>
            </a:r>
            <a:endParaRPr/>
          </a:p>
        </p:txBody>
      </p:sp>
      <p:sp>
        <p:nvSpPr>
          <p:cNvPr id="240" name="Google Shape;240;p21"/>
          <p:cNvSpPr txBox="1"/>
          <p:nvPr/>
        </p:nvSpPr>
        <p:spPr>
          <a:xfrm>
            <a:off x="4384466" y="632133"/>
            <a:ext cx="22284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WALL INSULATION</a:t>
            </a:r>
            <a:endParaRPr/>
          </a:p>
        </p:txBody>
      </p:sp>
      <p:sp>
        <p:nvSpPr>
          <p:cNvPr id="241" name="Google Shape;241;p21"/>
          <p:cNvSpPr txBox="1"/>
          <p:nvPr/>
        </p:nvSpPr>
        <p:spPr>
          <a:xfrm>
            <a:off x="4092632" y="3878465"/>
            <a:ext cx="2811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FLOOR INSULATION</a:t>
            </a:r>
            <a:endParaRPr/>
          </a:p>
        </p:txBody>
      </p:sp>
      <p:sp>
        <p:nvSpPr>
          <p:cNvPr id="242" name="Google Shape;242;p21"/>
          <p:cNvSpPr txBox="1"/>
          <p:nvPr/>
        </p:nvSpPr>
        <p:spPr>
          <a:xfrm>
            <a:off x="3648165" y="4578849"/>
            <a:ext cx="3352800" cy="14775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accent2"/>
                </a:solidFill>
                <a:latin typeface="Gill Sans"/>
                <a:ea typeface="Gill Sans"/>
                <a:cs typeface="Gill Sans"/>
                <a:sym typeface="Gill Sans"/>
              </a:rPr>
              <a:t>Solid, Suspended or Timber</a:t>
            </a:r>
            <a:endParaRPr/>
          </a:p>
          <a:p>
            <a:pPr marL="0" marR="0" lvl="0" indent="0" algn="ctr"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Cost to install: £2500</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Energy saving pa: £84</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CO2 saved p.a.: 0.22 tonnes</a:t>
            </a:r>
            <a:endParaRPr/>
          </a:p>
        </p:txBody>
      </p:sp>
      <p:pic>
        <p:nvPicPr>
          <p:cNvPr id="243" name="Google Shape;243;p21"/>
          <p:cNvPicPr preferRelativeResize="0"/>
          <p:nvPr/>
        </p:nvPicPr>
        <p:blipFill rotWithShape="1">
          <a:blip r:embed="rId3">
            <a:alphaModFix/>
          </a:blip>
          <a:srcRect/>
          <a:stretch/>
        </p:blipFill>
        <p:spPr>
          <a:xfrm>
            <a:off x="850998" y="2945629"/>
            <a:ext cx="1270000" cy="1270000"/>
          </a:xfrm>
          <a:prstGeom prst="rect">
            <a:avLst/>
          </a:prstGeom>
          <a:noFill/>
          <a:ln>
            <a:noFill/>
          </a:ln>
        </p:spPr>
      </p:pic>
      <p:sp>
        <p:nvSpPr>
          <p:cNvPr id="244" name="Google Shape;244;p21"/>
          <p:cNvSpPr txBox="1"/>
          <p:nvPr/>
        </p:nvSpPr>
        <p:spPr>
          <a:xfrm>
            <a:off x="3822273" y="1077158"/>
            <a:ext cx="3352800" cy="203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accent2"/>
                </a:solidFill>
                <a:latin typeface="Gill Sans"/>
                <a:ea typeface="Gill Sans"/>
                <a:cs typeface="Gill Sans"/>
                <a:sym typeface="Gill Sans"/>
              </a:rPr>
              <a:t>Solid Wall Insulation</a:t>
            </a:r>
            <a:endParaRPr/>
          </a:p>
          <a:p>
            <a:pPr marL="0" marR="0" lvl="0" indent="0" algn="ctr"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Cost to install: £150-260/sqm</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Energy saving pa: £290</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CO2 saved pa: 0.80 tons</a:t>
            </a:r>
            <a:endParaRPr sz="1800">
              <a:solidFill>
                <a:schemeClr val="accent2"/>
              </a:solidFill>
              <a:latin typeface="Gill Sans"/>
              <a:ea typeface="Gill Sans"/>
              <a:cs typeface="Gill Sans"/>
              <a:sym typeface="Gill Sans"/>
            </a:endParaRPr>
          </a:p>
          <a:p>
            <a:pPr marL="0" marR="0" lvl="0" indent="0" algn="ctr" rtl="0">
              <a:spcBef>
                <a:spcPts val="0"/>
              </a:spcBef>
              <a:spcAft>
                <a:spcPts val="0"/>
              </a:spcAft>
              <a:buNone/>
            </a:pPr>
            <a:endParaRPr sz="1800">
              <a:solidFill>
                <a:schemeClr val="accent2"/>
              </a:solidFill>
              <a:latin typeface="Gill Sans"/>
              <a:ea typeface="Gill Sans"/>
              <a:cs typeface="Gill Sans"/>
              <a:sym typeface="Gill Sans"/>
            </a:endParaRPr>
          </a:p>
          <a:p>
            <a:pPr marL="0" marR="0" lvl="0" indent="0" algn="ctr" rtl="0">
              <a:spcBef>
                <a:spcPts val="0"/>
              </a:spcBef>
              <a:spcAft>
                <a:spcPts val="0"/>
              </a:spcAft>
              <a:buNone/>
            </a:pPr>
            <a:r>
              <a:rPr lang="en-GB" sz="1800">
                <a:solidFill>
                  <a:schemeClr val="accent2"/>
                </a:solidFill>
                <a:latin typeface="Gill Sans"/>
                <a:ea typeface="Gill Sans"/>
                <a:cs typeface="Gill Sans"/>
                <a:sym typeface="Gill Sans"/>
              </a:rPr>
              <a:t>Affordable option: Cork Sol</a:t>
            </a:r>
            <a:endParaRPr sz="1800">
              <a:solidFill>
                <a:schemeClr val="accent2"/>
              </a:solidFill>
              <a:latin typeface="Gill Sans"/>
              <a:ea typeface="Gill Sans"/>
              <a:cs typeface="Gill Sans"/>
              <a:sym typeface="Gill Sans"/>
            </a:endParaRPr>
          </a:p>
        </p:txBody>
      </p:sp>
      <p:sp>
        <p:nvSpPr>
          <p:cNvPr id="245" name="Google Shape;245;p21"/>
          <p:cNvSpPr txBox="1"/>
          <p:nvPr/>
        </p:nvSpPr>
        <p:spPr>
          <a:xfrm>
            <a:off x="8757279" y="632133"/>
            <a:ext cx="22590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LOFT INSULATION</a:t>
            </a:r>
            <a:endParaRPr/>
          </a:p>
        </p:txBody>
      </p:sp>
      <p:sp>
        <p:nvSpPr>
          <p:cNvPr id="246" name="Google Shape;246;p21"/>
          <p:cNvSpPr txBox="1"/>
          <p:nvPr/>
        </p:nvSpPr>
        <p:spPr>
          <a:xfrm>
            <a:off x="8176312" y="1243853"/>
            <a:ext cx="3420900" cy="1477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Cost to install: 	£300-£600</a:t>
            </a:r>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Energy saving pa: £210</a:t>
            </a:r>
            <a:endParaRPr/>
          </a:p>
          <a:p>
            <a:pPr marL="171450" marR="0" lvl="0" indent="-171450" algn="l"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CO2 saved pa:	0.56 tons</a:t>
            </a:r>
            <a:endParaRPr sz="1800">
              <a:solidFill>
                <a:schemeClr val="accent2"/>
              </a:solidFill>
              <a:latin typeface="Gill Sans"/>
              <a:ea typeface="Gill Sans"/>
              <a:cs typeface="Gill Sans"/>
              <a:sym typeface="Gill Sans"/>
            </a:endParaRPr>
          </a:p>
          <a:p>
            <a:pPr marL="171450" marR="0" lvl="0" indent="-171450" algn="l" rtl="0">
              <a:spcBef>
                <a:spcPts val="0"/>
              </a:spcBef>
              <a:spcAft>
                <a:spcPts val="0"/>
              </a:spcAft>
              <a:buClr>
                <a:schemeClr val="accent2"/>
              </a:buClr>
              <a:buSzPts val="1800"/>
              <a:buFont typeface="Gill Sans"/>
              <a:buChar char="•"/>
            </a:pPr>
            <a:r>
              <a:rPr lang="en-GB" sz="1800">
                <a:solidFill>
                  <a:schemeClr val="accent2"/>
                </a:solidFill>
                <a:latin typeface="Gill Sans"/>
                <a:ea typeface="Gill Sans"/>
                <a:cs typeface="Gill Sans"/>
                <a:sym typeface="Gill Sans"/>
              </a:rPr>
              <a:t>Requirement now 270mm</a:t>
            </a:r>
            <a:endParaRPr sz="1800">
              <a:solidFill>
                <a:schemeClr val="accent2"/>
              </a:solidFill>
              <a:latin typeface="Gill Sans"/>
              <a:ea typeface="Gill Sans"/>
              <a:cs typeface="Gill Sans"/>
              <a:sym typeface="Gill Sans"/>
            </a:endParaRPr>
          </a:p>
        </p:txBody>
      </p:sp>
      <p:sp>
        <p:nvSpPr>
          <p:cNvPr id="247" name="Google Shape;247;p21"/>
          <p:cNvSpPr txBox="1"/>
          <p:nvPr/>
        </p:nvSpPr>
        <p:spPr>
          <a:xfrm>
            <a:off x="8599997" y="3816159"/>
            <a:ext cx="2730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WINDOW  GLAZING</a:t>
            </a:r>
            <a:endParaRPr/>
          </a:p>
        </p:txBody>
      </p:sp>
      <p:sp>
        <p:nvSpPr>
          <p:cNvPr id="248" name="Google Shape;248;p21"/>
          <p:cNvSpPr txBox="1"/>
          <p:nvPr/>
        </p:nvSpPr>
        <p:spPr>
          <a:xfrm>
            <a:off x="8176312" y="4558935"/>
            <a:ext cx="3332400" cy="17547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accent2"/>
                </a:solidFill>
                <a:latin typeface="Gill Sans"/>
                <a:ea typeface="Gill Sans"/>
                <a:cs typeface="Gill Sans"/>
                <a:sym typeface="Gill Sans"/>
              </a:rPr>
              <a:t>Double or Triple</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Cost per window: £400-£600</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Energy saving pa: £128</a:t>
            </a:r>
            <a:endParaRPr/>
          </a:p>
          <a:p>
            <a:pPr marL="171450" marR="0" lvl="0" indent="-171450" algn="ctr" rtl="0">
              <a:spcBef>
                <a:spcPts val="0"/>
              </a:spcBef>
              <a:spcAft>
                <a:spcPts val="0"/>
              </a:spcAft>
              <a:buClr>
                <a:schemeClr val="accent2"/>
              </a:buClr>
              <a:buSzPts val="1800"/>
              <a:buFont typeface="Arial"/>
              <a:buChar char="•"/>
            </a:pPr>
            <a:r>
              <a:rPr lang="en-GB" sz="1800">
                <a:solidFill>
                  <a:schemeClr val="accent2"/>
                </a:solidFill>
                <a:latin typeface="Gill Sans"/>
                <a:ea typeface="Gill Sans"/>
                <a:cs typeface="Gill Sans"/>
                <a:sym typeface="Gill Sans"/>
              </a:rPr>
              <a:t>CO2 saved pa: 0.56 tons</a:t>
            </a:r>
            <a:endParaRPr sz="1800">
              <a:solidFill>
                <a:schemeClr val="accent2"/>
              </a:solidFill>
              <a:latin typeface="Gill Sans"/>
              <a:ea typeface="Gill Sans"/>
              <a:cs typeface="Gill Sans"/>
              <a:sym typeface="Gill Sans"/>
            </a:endParaRPr>
          </a:p>
          <a:p>
            <a:pPr marL="457200" marR="0" lvl="0" indent="0" algn="ctr" rtl="0">
              <a:spcBef>
                <a:spcPts val="0"/>
              </a:spcBef>
              <a:spcAft>
                <a:spcPts val="0"/>
              </a:spcAft>
              <a:buNone/>
            </a:pPr>
            <a:endParaRPr sz="1800">
              <a:solidFill>
                <a:schemeClr val="accent2"/>
              </a:solidFill>
              <a:latin typeface="Gill Sans"/>
              <a:ea typeface="Gill Sans"/>
              <a:cs typeface="Gill Sans"/>
              <a:sym typeface="Gill Sans"/>
            </a:endParaRPr>
          </a:p>
          <a:p>
            <a:pPr marL="0" lvl="0" indent="0" algn="ctr" rtl="0">
              <a:spcBef>
                <a:spcPts val="0"/>
              </a:spcBef>
              <a:spcAft>
                <a:spcPts val="0"/>
              </a:spcAft>
              <a:buClr>
                <a:schemeClr val="dk1"/>
              </a:buClr>
              <a:buSzPts val="1100"/>
              <a:buFont typeface="Arial"/>
              <a:buNone/>
            </a:pPr>
            <a:r>
              <a:rPr lang="en-GB" sz="1800">
                <a:solidFill>
                  <a:schemeClr val="accent2"/>
                </a:solidFill>
                <a:latin typeface="Gill Sans"/>
                <a:ea typeface="Gill Sans"/>
                <a:cs typeface="Gill Sans"/>
                <a:sym typeface="Gill Sans"/>
              </a:rPr>
              <a:t>Affordable option: Acrylic glazing</a:t>
            </a:r>
            <a:endParaRPr sz="1800">
              <a:solidFill>
                <a:schemeClr val="accent2"/>
              </a:solidFill>
              <a:latin typeface="Gill Sans"/>
              <a:ea typeface="Gill Sans"/>
              <a:cs typeface="Gill Sans"/>
              <a:sym typeface="Gill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2"/>
          <p:cNvSpPr txBox="1">
            <a:spLocks noGrp="1"/>
          </p:cNvSpPr>
          <p:nvPr>
            <p:ph type="title"/>
          </p:nvPr>
        </p:nvSpPr>
        <p:spPr>
          <a:xfrm>
            <a:off x="513975" y="2363874"/>
            <a:ext cx="2571300" cy="1267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2400"/>
              <a:buFont typeface="Gill Sans"/>
              <a:buNone/>
            </a:pPr>
            <a:r>
              <a:rPr lang="en-GB" sz="2400" b="1">
                <a:solidFill>
                  <a:schemeClr val="lt1"/>
                </a:solidFill>
                <a:latin typeface="Gill Sans"/>
                <a:ea typeface="Gill Sans"/>
                <a:cs typeface="Gill Sans"/>
                <a:sym typeface="Gill Sans"/>
              </a:rPr>
              <a:t>Grants</a:t>
            </a:r>
            <a:endParaRPr sz="2400" b="1">
              <a:solidFill>
                <a:schemeClr val="lt1"/>
              </a:solidFill>
              <a:latin typeface="Gill Sans"/>
              <a:ea typeface="Gill Sans"/>
              <a:cs typeface="Gill Sans"/>
              <a:sym typeface="Gill Sans"/>
            </a:endParaRPr>
          </a:p>
          <a:p>
            <a:pPr marL="0" lvl="0" indent="0" algn="l" rtl="0">
              <a:lnSpc>
                <a:spcPct val="90000"/>
              </a:lnSpc>
              <a:spcBef>
                <a:spcPts val="0"/>
              </a:spcBef>
              <a:spcAft>
                <a:spcPts val="0"/>
              </a:spcAft>
              <a:buClr>
                <a:schemeClr val="lt1"/>
              </a:buClr>
              <a:buSzPts val="2400"/>
              <a:buFont typeface="Gill Sans"/>
              <a:buNone/>
            </a:pPr>
            <a:endParaRPr sz="2400" b="1">
              <a:solidFill>
                <a:schemeClr val="lt1"/>
              </a:solidFill>
              <a:latin typeface="Gill Sans"/>
              <a:ea typeface="Gill Sans"/>
              <a:cs typeface="Gill Sans"/>
              <a:sym typeface="Gill Sans"/>
            </a:endParaRPr>
          </a:p>
        </p:txBody>
      </p:sp>
      <p:sp>
        <p:nvSpPr>
          <p:cNvPr id="255" name="Google Shape;255;p22"/>
          <p:cNvSpPr/>
          <p:nvPr/>
        </p:nvSpPr>
        <p:spPr>
          <a:xfrm>
            <a:off x="3225000" y="281700"/>
            <a:ext cx="8371500" cy="30150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56" name="Google Shape;256;p22"/>
          <p:cNvSpPr txBox="1"/>
          <p:nvPr/>
        </p:nvSpPr>
        <p:spPr>
          <a:xfrm>
            <a:off x="3541636" y="4254341"/>
            <a:ext cx="2259000" cy="338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lt1"/>
                </a:solidFill>
                <a:latin typeface="Calibri"/>
                <a:ea typeface="Calibri"/>
                <a:cs typeface="Calibri"/>
                <a:sym typeface="Calibri"/>
              </a:rPr>
              <a:t>Floor Insulation</a:t>
            </a:r>
            <a:endParaRPr/>
          </a:p>
        </p:txBody>
      </p:sp>
      <p:sp>
        <p:nvSpPr>
          <p:cNvPr id="257" name="Google Shape;257;p22"/>
          <p:cNvSpPr/>
          <p:nvPr/>
        </p:nvSpPr>
        <p:spPr>
          <a:xfrm>
            <a:off x="3225000" y="3542425"/>
            <a:ext cx="8432700" cy="28089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58" name="Google Shape;258;p22"/>
          <p:cNvSpPr txBox="1"/>
          <p:nvPr/>
        </p:nvSpPr>
        <p:spPr>
          <a:xfrm>
            <a:off x="3480926" y="455675"/>
            <a:ext cx="8005500" cy="3078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accent2"/>
                </a:solidFill>
                <a:latin typeface="Gill Sans"/>
                <a:ea typeface="Gill Sans"/>
                <a:cs typeface="Gill Sans"/>
                <a:sym typeface="Gill Sans"/>
              </a:rPr>
              <a:t>Great British Insulation Scheme</a:t>
            </a:r>
            <a:endParaRPr sz="1600" b="1"/>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sz="1700">
                <a:solidFill>
                  <a:schemeClr val="accent2"/>
                </a:solidFill>
                <a:latin typeface="Gill Sans"/>
                <a:ea typeface="Gill Sans"/>
                <a:cs typeface="Gill Sans"/>
                <a:sym typeface="Gill Sans"/>
              </a:rPr>
              <a:t>The scheme provides free or cheaper insulation to eligible households Including homeowners, landlords and tenants. The scheme covers cavity wall and loft insulation only. Energy Supplier lead process.</a:t>
            </a:r>
            <a:endParaRPr sz="17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700">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sz="1700">
                <a:solidFill>
                  <a:schemeClr val="accent2"/>
                </a:solidFill>
                <a:latin typeface="Gill Sans"/>
                <a:ea typeface="Gill Sans"/>
                <a:cs typeface="Gill Sans"/>
                <a:sym typeface="Gill Sans"/>
              </a:rPr>
              <a:t>Eligibility:</a:t>
            </a:r>
            <a:endParaRPr sz="1700">
              <a:solidFill>
                <a:schemeClr val="accent2"/>
              </a:solidFill>
              <a:latin typeface="Gill Sans"/>
              <a:ea typeface="Gill Sans"/>
              <a:cs typeface="Gill Sans"/>
              <a:sym typeface="Gill Sans"/>
            </a:endParaRPr>
          </a:p>
          <a:p>
            <a:pPr marL="457200" marR="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EPC rating D-G</a:t>
            </a:r>
            <a:endParaRPr sz="1700">
              <a:solidFill>
                <a:schemeClr val="accent2"/>
              </a:solidFill>
              <a:latin typeface="Gill Sans"/>
              <a:ea typeface="Gill Sans"/>
              <a:cs typeface="Gill Sans"/>
              <a:sym typeface="Gill Sans"/>
            </a:endParaRPr>
          </a:p>
          <a:p>
            <a:pPr marL="457200" marR="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Council Tax band A-D</a:t>
            </a:r>
            <a:endParaRPr sz="1700">
              <a:solidFill>
                <a:schemeClr val="accent2"/>
              </a:solidFill>
              <a:latin typeface="Gill Sans"/>
              <a:ea typeface="Gill Sans"/>
              <a:cs typeface="Gill Sans"/>
              <a:sym typeface="Gill Sans"/>
            </a:endParaRPr>
          </a:p>
          <a:p>
            <a:pPr marL="457200" marR="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Household income/ Income support</a:t>
            </a:r>
            <a:endParaRPr sz="17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sp>
        <p:nvSpPr>
          <p:cNvPr id="259" name="Google Shape;259;p22"/>
          <p:cNvSpPr txBox="1"/>
          <p:nvPr/>
        </p:nvSpPr>
        <p:spPr>
          <a:xfrm>
            <a:off x="3342041" y="3631375"/>
            <a:ext cx="7374000" cy="330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accent2"/>
                </a:solidFill>
                <a:latin typeface="Gill Sans"/>
                <a:ea typeface="Gill Sans"/>
                <a:cs typeface="Gill Sans"/>
                <a:sym typeface="Gill Sans"/>
              </a:rPr>
              <a:t>Warm Homes Grant</a:t>
            </a:r>
            <a:endParaRPr/>
          </a:p>
          <a:p>
            <a:pPr marL="0" marR="0" lvl="0" indent="0" algn="l" rtl="0">
              <a:spcBef>
                <a:spcPts val="0"/>
              </a:spcBef>
              <a:spcAft>
                <a:spcPts val="0"/>
              </a:spcAft>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r>
              <a:rPr lang="en-GB" sz="1700">
                <a:solidFill>
                  <a:schemeClr val="accent2"/>
                </a:solidFill>
                <a:latin typeface="Gill Sans"/>
                <a:ea typeface="Gill Sans"/>
                <a:cs typeface="Gill Sans"/>
                <a:sym typeface="Gill Sans"/>
              </a:rPr>
              <a:t>The scheme providing funding for renewable heat and energy efficiency measures.   Launches in April 2025. LA lead grant scheme.  GLA has bid for $600m of funding over 3 years. Up to £30k of funding.</a:t>
            </a:r>
            <a:endParaRPr sz="1700">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700">
              <a:solidFill>
                <a:schemeClr val="accent2"/>
              </a:solidFill>
              <a:latin typeface="Gill Sans"/>
              <a:ea typeface="Gill Sans"/>
              <a:cs typeface="Gill Sans"/>
              <a:sym typeface="Gill Sans"/>
            </a:endParaRPr>
          </a:p>
          <a:p>
            <a:pPr marL="0" lvl="0" indent="0" algn="l" rtl="0">
              <a:spcBef>
                <a:spcPts val="0"/>
              </a:spcBef>
              <a:spcAft>
                <a:spcPts val="0"/>
              </a:spcAft>
              <a:buNone/>
            </a:pPr>
            <a:r>
              <a:rPr lang="en-GB" sz="1700">
                <a:solidFill>
                  <a:schemeClr val="accent2"/>
                </a:solidFill>
                <a:latin typeface="Gill Sans"/>
                <a:ea typeface="Gill Sans"/>
                <a:cs typeface="Gill Sans"/>
                <a:sym typeface="Gill Sans"/>
              </a:rPr>
              <a:t>Eligibility:</a:t>
            </a:r>
            <a:endParaRPr sz="1700">
              <a:solidFill>
                <a:schemeClr val="accent2"/>
              </a:solidFill>
              <a:latin typeface="Gill Sans"/>
              <a:ea typeface="Gill Sans"/>
              <a:cs typeface="Gill Sans"/>
              <a:sym typeface="Gill Sans"/>
            </a:endParaRPr>
          </a:p>
          <a:p>
            <a:pPr marL="45720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One of : IMD eligible postcode/ Income support/ Income under £36k</a:t>
            </a:r>
            <a:endParaRPr sz="1700">
              <a:solidFill>
                <a:schemeClr val="accent2"/>
              </a:solidFill>
              <a:latin typeface="Gill Sans"/>
              <a:ea typeface="Gill Sans"/>
              <a:cs typeface="Gill Sans"/>
              <a:sym typeface="Gill Sans"/>
            </a:endParaRPr>
          </a:p>
          <a:p>
            <a:pPr marL="45720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Landlords:  1 property only. 50% match funding.</a:t>
            </a:r>
            <a:endParaRPr sz="1700">
              <a:solidFill>
                <a:schemeClr val="accent2"/>
              </a:solidFill>
              <a:latin typeface="Gill Sans"/>
              <a:ea typeface="Gill Sans"/>
              <a:cs typeface="Gill Sans"/>
              <a:sym typeface="Gill Sans"/>
            </a:endParaRPr>
          </a:p>
          <a:p>
            <a:pPr marL="457200" lvl="0" indent="-336550" algn="l" rtl="0">
              <a:spcBef>
                <a:spcPts val="0"/>
              </a:spcBef>
              <a:spcAft>
                <a:spcPts val="0"/>
              </a:spcAft>
              <a:buClr>
                <a:schemeClr val="accent2"/>
              </a:buClr>
              <a:buSzPts val="1700"/>
              <a:buFont typeface="Gill Sans"/>
              <a:buChar char="●"/>
            </a:pPr>
            <a:r>
              <a:rPr lang="en-GB" sz="1700">
                <a:solidFill>
                  <a:schemeClr val="accent2"/>
                </a:solidFill>
                <a:latin typeface="Gill Sans"/>
                <a:ea typeface="Gill Sans"/>
                <a:cs typeface="Gill Sans"/>
                <a:sym typeface="Gill Sans"/>
              </a:rPr>
              <a:t>EPC rating D-G</a:t>
            </a:r>
            <a:endParaRPr sz="1700">
              <a:solidFill>
                <a:schemeClr val="accent2"/>
              </a:solidFill>
              <a:latin typeface="Gill Sans"/>
              <a:ea typeface="Gill Sans"/>
              <a:cs typeface="Gill Sans"/>
              <a:sym typeface="Gill Sans"/>
            </a:endParaRPr>
          </a:p>
          <a:p>
            <a:pPr marL="0" lvl="0" indent="0" algn="l" rtl="0">
              <a:spcBef>
                <a:spcPts val="0"/>
              </a:spcBef>
              <a:spcAft>
                <a:spcPts val="0"/>
              </a:spcAft>
              <a:buNone/>
            </a:pPr>
            <a:endParaRPr sz="1700">
              <a:solidFill>
                <a:schemeClr val="accent2"/>
              </a:solidFill>
              <a:latin typeface="Gill Sans"/>
              <a:ea typeface="Gill Sans"/>
              <a:cs typeface="Gill Sans"/>
              <a:sym typeface="Gill Sans"/>
            </a:endParaRPr>
          </a:p>
          <a:p>
            <a:pPr marL="0" lvl="0" indent="0" algn="l" rtl="0">
              <a:spcBef>
                <a:spcPts val="0"/>
              </a:spcBef>
              <a:spcAft>
                <a:spcPts val="0"/>
              </a:spcAft>
              <a:buClr>
                <a:schemeClr val="dk1"/>
              </a:buClr>
              <a:buFont typeface="Arial"/>
              <a:buNone/>
            </a:pPr>
            <a:endParaRPr>
              <a:solidFill>
                <a:schemeClr val="accent2"/>
              </a:solidFill>
              <a:latin typeface="Gill Sans"/>
              <a:ea typeface="Gill Sans"/>
              <a:cs typeface="Gill Sans"/>
              <a:sym typeface="Gill Sans"/>
            </a:endParaRPr>
          </a:p>
          <a:p>
            <a:pPr marL="0" marR="0" lvl="0" indent="0" algn="l" rtl="0">
              <a:spcBef>
                <a:spcPts val="0"/>
              </a:spcBef>
              <a:spcAft>
                <a:spcPts val="0"/>
              </a:spcAft>
              <a:buNone/>
            </a:pPr>
            <a:endParaRPr sz="1200">
              <a:solidFill>
                <a:schemeClr val="accent2"/>
              </a:solidFill>
              <a:latin typeface="Gill Sans"/>
              <a:ea typeface="Gill Sans"/>
              <a:cs typeface="Gill Sans"/>
              <a:sym typeface="Gill Sans"/>
            </a:endParaRPr>
          </a:p>
        </p:txBody>
      </p:sp>
      <p:sp>
        <p:nvSpPr>
          <p:cNvPr id="260" name="Google Shape;260;p22"/>
          <p:cNvSpPr/>
          <p:nvPr/>
        </p:nvSpPr>
        <p:spPr>
          <a:xfrm>
            <a:off x="7955864" y="1549076"/>
            <a:ext cx="4171500" cy="1385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p>
          <a:p>
            <a:pPr marL="457200" marR="0" lvl="0" indent="0" algn="l" rtl="0">
              <a:spcBef>
                <a:spcPts val="0"/>
              </a:spcBef>
              <a:spcAft>
                <a:spcPts val="0"/>
              </a:spcAft>
              <a:buNone/>
            </a:pPr>
            <a:endParaRPr sz="1400" b="1">
              <a:solidFill>
                <a:schemeClr val="accent2"/>
              </a:solidFill>
              <a:latin typeface="Gill Sans"/>
              <a:ea typeface="Gill Sans"/>
              <a:cs typeface="Gill Sans"/>
              <a:sym typeface="Gill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23"/>
          <p:cNvSpPr/>
          <p:nvPr/>
        </p:nvSpPr>
        <p:spPr>
          <a:xfrm>
            <a:off x="3225000" y="281700"/>
            <a:ext cx="8371500" cy="6254700"/>
          </a:xfrm>
          <a:prstGeom prst="rect">
            <a:avLst/>
          </a:prstGeom>
          <a:solidFill>
            <a:srgbClr val="D1D9CA"/>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67" name="Google Shape;267;p23"/>
          <p:cNvSpPr txBox="1"/>
          <p:nvPr/>
        </p:nvSpPr>
        <p:spPr>
          <a:xfrm>
            <a:off x="3472375" y="421525"/>
            <a:ext cx="8005500" cy="5345100"/>
          </a:xfrm>
          <a:prstGeom prst="rect">
            <a:avLst/>
          </a:prstGeom>
          <a:noFill/>
          <a:ln>
            <a:noFill/>
          </a:ln>
        </p:spPr>
        <p:txBody>
          <a:bodyPr spcFirstLastPara="1" wrap="square" lIns="91425" tIns="45700" rIns="91425" bIns="45700" anchor="t" anchorCtr="0">
            <a:spAutoFit/>
          </a:bodyPr>
          <a:lstStyle/>
          <a:p>
            <a:pPr marL="0" lvl="0" indent="0" algn="l" rtl="0">
              <a:lnSpc>
                <a:spcPct val="150000"/>
              </a:lnSpc>
              <a:spcBef>
                <a:spcPts val="0"/>
              </a:spcBef>
              <a:spcAft>
                <a:spcPts val="0"/>
              </a:spcAft>
              <a:buNone/>
            </a:pPr>
            <a:r>
              <a:rPr lang="en-GB" sz="1500" b="1">
                <a:solidFill>
                  <a:schemeClr val="accent2"/>
                </a:solidFill>
              </a:rPr>
              <a:t>Home Energy Transformations</a:t>
            </a:r>
            <a:endParaRPr sz="1500" b="1">
              <a:solidFill>
                <a:schemeClr val="accent2"/>
              </a:solidFill>
            </a:endParaRPr>
          </a:p>
          <a:p>
            <a:pPr marL="0" lvl="0" indent="0" algn="l" rtl="0">
              <a:lnSpc>
                <a:spcPct val="115000"/>
              </a:lnSpc>
              <a:spcBef>
                <a:spcPts val="0"/>
              </a:spcBef>
              <a:spcAft>
                <a:spcPts val="0"/>
              </a:spcAft>
              <a:buNone/>
            </a:pPr>
            <a:r>
              <a:rPr lang="en-GB" sz="1500">
                <a:solidFill>
                  <a:schemeClr val="lt1"/>
                </a:solidFill>
              </a:rPr>
              <a:t>Onezero is a company delivering quality </a:t>
            </a:r>
            <a:r>
              <a:rPr lang="en-GB" sz="1500" b="1">
                <a:solidFill>
                  <a:schemeClr val="lt1"/>
                </a:solidFill>
              </a:rPr>
              <a:t>solar, battery and heat pump</a:t>
            </a:r>
            <a:r>
              <a:rPr lang="en-GB" sz="1500">
                <a:solidFill>
                  <a:schemeClr val="lt1"/>
                </a:solidFill>
              </a:rPr>
              <a:t> technology at scale. Our ambition is to </a:t>
            </a:r>
            <a:r>
              <a:rPr lang="en-GB" sz="1500" b="1">
                <a:solidFill>
                  <a:schemeClr val="lt1"/>
                </a:solidFill>
              </a:rPr>
              <a:t>get homes off of fossil fuels</a:t>
            </a:r>
            <a:r>
              <a:rPr lang="en-GB" sz="1500">
                <a:solidFill>
                  <a:schemeClr val="lt1"/>
                </a:solidFill>
              </a:rPr>
              <a:t> and </a:t>
            </a:r>
            <a:r>
              <a:rPr lang="en-GB" sz="1500" b="1">
                <a:solidFill>
                  <a:schemeClr val="lt1"/>
                </a:solidFill>
              </a:rPr>
              <a:t>reduce your bills</a:t>
            </a:r>
            <a:r>
              <a:rPr lang="en-GB" sz="1500">
                <a:solidFill>
                  <a:schemeClr val="lt1"/>
                </a:solidFill>
              </a:rPr>
              <a:t> by making renewable home energy solutions accessible and affordable. We walk customers through the entire process, from your initial proposal, surveys and quote, to booking in the trades and completing your pre and post installation paperwork. </a:t>
            </a:r>
            <a:endParaRPr sz="1500">
              <a:solidFill>
                <a:schemeClr val="lt1"/>
              </a:solidFill>
            </a:endParaRPr>
          </a:p>
          <a:p>
            <a:pPr marL="0" lvl="0" indent="0" algn="l" rtl="0">
              <a:lnSpc>
                <a:spcPct val="115000"/>
              </a:lnSpc>
              <a:spcBef>
                <a:spcPts val="0"/>
              </a:spcBef>
              <a:spcAft>
                <a:spcPts val="0"/>
              </a:spcAft>
              <a:buNone/>
            </a:pPr>
            <a:endParaRPr sz="1500">
              <a:solidFill>
                <a:schemeClr val="lt1"/>
              </a:solidFill>
            </a:endParaRPr>
          </a:p>
          <a:p>
            <a:pPr marL="0" lvl="0" indent="0" algn="l" rtl="0">
              <a:lnSpc>
                <a:spcPct val="150000"/>
              </a:lnSpc>
              <a:spcBef>
                <a:spcPts val="0"/>
              </a:spcBef>
              <a:spcAft>
                <a:spcPts val="0"/>
              </a:spcAft>
              <a:buNone/>
            </a:pPr>
            <a:r>
              <a:rPr lang="en-GB" sz="1500" b="1">
                <a:solidFill>
                  <a:schemeClr val="accent2"/>
                </a:solidFill>
              </a:rPr>
              <a:t>Bottom-up &amp; Community Focused</a:t>
            </a:r>
            <a:endParaRPr sz="1500" b="1">
              <a:solidFill>
                <a:schemeClr val="accent2"/>
              </a:solidFill>
            </a:endParaRPr>
          </a:p>
          <a:p>
            <a:pPr marL="0" lvl="0" indent="0" algn="l" rtl="0">
              <a:lnSpc>
                <a:spcPct val="115000"/>
              </a:lnSpc>
              <a:spcBef>
                <a:spcPts val="0"/>
              </a:spcBef>
              <a:spcAft>
                <a:spcPts val="0"/>
              </a:spcAft>
              <a:buNone/>
            </a:pPr>
            <a:r>
              <a:rPr lang="en-GB" sz="1500">
                <a:solidFill>
                  <a:schemeClr val="lt1"/>
                </a:solidFill>
              </a:rPr>
              <a:t>Our approach to business is bottom-up, working closely with communities in developing </a:t>
            </a:r>
            <a:r>
              <a:rPr lang="en-GB" sz="1500" b="1">
                <a:solidFill>
                  <a:schemeClr val="lt1"/>
                </a:solidFill>
              </a:rPr>
              <a:t>street-by-street strategies</a:t>
            </a:r>
            <a:r>
              <a:rPr lang="en-GB" sz="1500">
                <a:solidFill>
                  <a:schemeClr val="lt1"/>
                </a:solidFill>
              </a:rPr>
              <a:t> for installations. This involves our team collaborating with local community energy groups (e.g. CREW Energy, Wandsworth) and other actors to identify areas with strong interest in de-carbonising their homes. We choose to use </a:t>
            </a:r>
            <a:r>
              <a:rPr lang="en-GB" sz="1500" b="1">
                <a:solidFill>
                  <a:schemeClr val="lt1"/>
                </a:solidFill>
              </a:rPr>
              <a:t>certified local tradespeople</a:t>
            </a:r>
            <a:r>
              <a:rPr lang="en-GB" sz="1500">
                <a:solidFill>
                  <a:schemeClr val="lt1"/>
                </a:solidFill>
              </a:rPr>
              <a:t> to keep the money in the local economy and upskill your local workforce. </a:t>
            </a:r>
            <a:endParaRPr sz="1500">
              <a:solidFill>
                <a:schemeClr val="lt1"/>
              </a:solidFill>
            </a:endParaRPr>
          </a:p>
          <a:p>
            <a:pPr marL="0" lvl="0" indent="0" algn="l" rtl="0">
              <a:lnSpc>
                <a:spcPct val="115000"/>
              </a:lnSpc>
              <a:spcBef>
                <a:spcPts val="0"/>
              </a:spcBef>
              <a:spcAft>
                <a:spcPts val="0"/>
              </a:spcAft>
              <a:buNone/>
            </a:pPr>
            <a:endParaRPr sz="1500">
              <a:solidFill>
                <a:srgbClr val="407232"/>
              </a:solidFill>
            </a:endParaRPr>
          </a:p>
          <a:p>
            <a:pPr marL="0" lvl="0" indent="0" algn="l" rtl="0">
              <a:lnSpc>
                <a:spcPct val="150000"/>
              </a:lnSpc>
              <a:spcBef>
                <a:spcPts val="0"/>
              </a:spcBef>
              <a:spcAft>
                <a:spcPts val="0"/>
              </a:spcAft>
              <a:buNone/>
            </a:pPr>
            <a:r>
              <a:rPr lang="en-GB" sz="1500" b="1">
                <a:solidFill>
                  <a:srgbClr val="407232"/>
                </a:solidFill>
              </a:rPr>
              <a:t>Putting Homes at the Centre of the Energy System</a:t>
            </a:r>
            <a:endParaRPr sz="1500" b="1">
              <a:solidFill>
                <a:srgbClr val="407232"/>
              </a:solidFill>
            </a:endParaRPr>
          </a:p>
          <a:p>
            <a:pPr marL="0" lvl="0" indent="0" algn="l" rtl="0">
              <a:lnSpc>
                <a:spcPct val="115000"/>
              </a:lnSpc>
              <a:spcBef>
                <a:spcPts val="0"/>
              </a:spcBef>
              <a:spcAft>
                <a:spcPts val="0"/>
              </a:spcAft>
              <a:buNone/>
            </a:pPr>
            <a:r>
              <a:rPr lang="en-GB" sz="1500">
                <a:solidFill>
                  <a:schemeClr val="lt1"/>
                </a:solidFill>
              </a:rPr>
              <a:t>Once your home is generating and storing electricity, we can begin to work with digital tools to maximise your benefits. How? This is achieved by coordinating your system with the grid’s intermittency and by aggregating and managing your system as part of a local, distributed energy resource. The results can be outstanding!</a:t>
            </a:r>
            <a:endParaRPr sz="1500"/>
          </a:p>
        </p:txBody>
      </p:sp>
      <p:sp>
        <p:nvSpPr>
          <p:cNvPr id="268" name="Google Shape;268;p23"/>
          <p:cNvSpPr txBox="1"/>
          <p:nvPr/>
        </p:nvSpPr>
        <p:spPr>
          <a:xfrm>
            <a:off x="301375" y="986875"/>
            <a:ext cx="2612700" cy="8496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GB" sz="2400" b="1">
                <a:solidFill>
                  <a:schemeClr val="lt1"/>
                </a:solidFill>
                <a:latin typeface="Gill Sans"/>
                <a:ea typeface="Gill Sans"/>
                <a:cs typeface="Gill Sans"/>
                <a:sym typeface="Gill Sans"/>
              </a:rPr>
              <a:t>Our Partner</a:t>
            </a:r>
            <a:endParaRPr sz="2400" b="1">
              <a:solidFill>
                <a:schemeClr val="lt1"/>
              </a:solidFill>
              <a:latin typeface="Gill Sans"/>
              <a:ea typeface="Gill Sans"/>
              <a:cs typeface="Gill Sans"/>
              <a:sym typeface="Gill Sans"/>
            </a:endParaRPr>
          </a:p>
          <a:p>
            <a:pPr marL="0" lvl="0" indent="0" algn="l" rtl="0">
              <a:lnSpc>
                <a:spcPct val="90000"/>
              </a:lnSpc>
              <a:spcBef>
                <a:spcPts val="0"/>
              </a:spcBef>
              <a:spcAft>
                <a:spcPts val="0"/>
              </a:spcAft>
              <a:buNone/>
            </a:pPr>
            <a:endParaRPr sz="2400" b="1">
              <a:solidFill>
                <a:schemeClr val="lt1"/>
              </a:solidFill>
              <a:latin typeface="Gill Sans"/>
              <a:ea typeface="Gill Sans"/>
              <a:cs typeface="Gill Sans"/>
              <a:sym typeface="Gill Sans"/>
            </a:endParaRPr>
          </a:p>
        </p:txBody>
      </p:sp>
      <p:pic>
        <p:nvPicPr>
          <p:cNvPr id="269" name="Google Shape;269;p23" descr="Logo_Stamp_whitetext.png"/>
          <p:cNvPicPr preferRelativeResize="0"/>
          <p:nvPr/>
        </p:nvPicPr>
        <p:blipFill rotWithShape="1">
          <a:blip r:embed="rId3">
            <a:alphaModFix/>
          </a:blip>
          <a:srcRect/>
          <a:stretch/>
        </p:blipFill>
        <p:spPr>
          <a:xfrm rot="903304">
            <a:off x="774433" y="2897325"/>
            <a:ext cx="1403285" cy="132277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2C3C43"/>
      </a:dk2>
      <a:lt2>
        <a:srgbClr val="EBEBEB"/>
      </a:lt2>
      <a:accent1>
        <a:srgbClr val="7EAD54"/>
      </a:accent1>
      <a:accent2>
        <a:srgbClr val="407232"/>
      </a:accent2>
      <a:accent3>
        <a:srgbClr val="8DA17D"/>
      </a:accent3>
      <a:accent4>
        <a:srgbClr val="B686A4"/>
      </a:accent4>
      <a:accent5>
        <a:srgbClr val="797EA0"/>
      </a:accent5>
      <a:accent6>
        <a:srgbClr val="83776A"/>
      </a:accent6>
      <a:hlink>
        <a:srgbClr val="B686A4"/>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1673</Words>
  <Application>Microsoft Office PowerPoint</Application>
  <PresentationFormat>Widescreen</PresentationFormat>
  <Paragraphs>208</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Gill Sans</vt:lpstr>
      <vt:lpstr>Arial</vt:lpstr>
      <vt:lpstr>Office Theme</vt:lpstr>
      <vt:lpstr>  Pathway zero  “Just do something”   Toby@crewenergy.london</vt:lpstr>
      <vt:lpstr>Change behaviours and save energy</vt:lpstr>
      <vt:lpstr>   Energy Efficiency Technologies       </vt:lpstr>
      <vt:lpstr>  Hydromx Heat Transfer Solution </vt:lpstr>
      <vt:lpstr>Renewable Energy Options</vt:lpstr>
      <vt:lpstr>Radiant heating options</vt:lpstr>
      <vt:lpstr>Insulation</vt:lpstr>
      <vt:lpstr>Grants </vt:lpstr>
      <vt:lpstr>PowerPoint Presentation</vt:lpstr>
      <vt:lpstr>#JustDoSomething   @crewenergyldn  www.crewenergy.london  toby@crewenergy.london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Camilla Wheal</dc:creator>
  <cp:lastModifiedBy>Camilla Wheal</cp:lastModifiedBy>
  <cp:revision>1</cp:revision>
  <dcterms:modified xsi:type="dcterms:W3CDTF">2025-02-12T07:04:42Z</dcterms:modified>
</cp:coreProperties>
</file>