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sldIdLst>
    <p:sldId id="258" r:id="rId5"/>
    <p:sldId id="2147477606" r:id="rId6"/>
    <p:sldId id="2147473781" r:id="rId7"/>
    <p:sldId id="2147477607" r:id="rId8"/>
    <p:sldId id="2147477609" r:id="rId9"/>
    <p:sldId id="2147477610" r:id="rId10"/>
    <p:sldId id="2147482355" r:id="rId11"/>
    <p:sldId id="2147482354" r:id="rId12"/>
    <p:sldId id="2147482341" r:id="rId13"/>
    <p:sldId id="2147482338" r:id="rId14"/>
    <p:sldId id="2147482356" r:id="rId15"/>
    <p:sldId id="2147477603" r:id="rId16"/>
    <p:sldId id="2147473799" r:id="rId17"/>
    <p:sldId id="2147473782" r:id="rId18"/>
    <p:sldId id="2147473785" r:id="rId19"/>
    <p:sldId id="2147473787" r:id="rId20"/>
    <p:sldId id="2147473788" r:id="rId21"/>
    <p:sldId id="214747378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352816-7ED4-6485-14CB-BD162F048D6E}" name="Heidi Mulhall (NHS South West London ICB)" initials="HM" userId="S::Heidi.Mulhall@swlondon.nhs.uk::afe5a838-ee7a-4e03-9b41-6ef21c89287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F024BB-FE89-CF43-D6C2-14593F5AB333}" v="19" dt="2025-10-20T15:35:36.898"/>
    <p1510:client id="{285BA883-4D9F-A13E-3639-D724E2728B86}" v="374" dt="2025-10-20T14:29:49.751"/>
    <p1510:client id="{A2E5C8C8-A64B-3B73-212C-6A50D214B1DE}" v="26" dt="2025-10-21T12:37:22.9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898" autoAdjust="0"/>
  </p:normalViewPr>
  <p:slideViewPr>
    <p:cSldViewPr snapToGrid="0">
      <p:cViewPr varScale="1">
        <p:scale>
          <a:sx n="89" d="100"/>
          <a:sy n="89" d="100"/>
        </p:scale>
        <p:origin x="131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O'Neill (NHS South West London ICB)" userId="S::caroline.o'neill@swlondon.nhs.uk::9af4dddd-3139-40d3-bd7c-2293aef8e509" providerId="AD" clId="Web-{08F024BB-FE89-CF43-D6C2-14593F5AB333}"/>
    <pc:docChg chg="modSld">
      <pc:chgData name="Caroline O'Neill (NHS South West London ICB)" userId="S::caroline.o'neill@swlondon.nhs.uk::9af4dddd-3139-40d3-bd7c-2293aef8e509" providerId="AD" clId="Web-{08F024BB-FE89-CF43-D6C2-14593F5AB333}" dt="2025-10-20T15:35:34.273" v="17" actId="20577"/>
      <pc:docMkLst>
        <pc:docMk/>
      </pc:docMkLst>
      <pc:sldChg chg="modSp">
        <pc:chgData name="Caroline O'Neill (NHS South West London ICB)" userId="S::caroline.o'neill@swlondon.nhs.uk::9af4dddd-3139-40d3-bd7c-2293aef8e509" providerId="AD" clId="Web-{08F024BB-FE89-CF43-D6C2-14593F5AB333}" dt="2025-10-20T15:35:13.865" v="11" actId="20577"/>
        <pc:sldMkLst>
          <pc:docMk/>
          <pc:sldMk cId="2390600852" sldId="258"/>
        </pc:sldMkLst>
        <pc:spChg chg="mod">
          <ac:chgData name="Caroline O'Neill (NHS South West London ICB)" userId="S::caroline.o'neill@swlondon.nhs.uk::9af4dddd-3139-40d3-bd7c-2293aef8e509" providerId="AD" clId="Web-{08F024BB-FE89-CF43-D6C2-14593F5AB333}" dt="2025-10-20T15:35:13.865" v="11" actId="20577"/>
          <ac:spMkLst>
            <pc:docMk/>
            <pc:sldMk cId="2390600852" sldId="258"/>
            <ac:spMk id="2" creationId="{D26A301F-BF77-5D50-9781-B230EA03A2B5}"/>
          </ac:spMkLst>
        </pc:spChg>
      </pc:sldChg>
      <pc:sldChg chg="modSp">
        <pc:chgData name="Caroline O'Neill (NHS South West London ICB)" userId="S::caroline.o'neill@swlondon.nhs.uk::9af4dddd-3139-40d3-bd7c-2293aef8e509" providerId="AD" clId="Web-{08F024BB-FE89-CF43-D6C2-14593F5AB333}" dt="2025-10-20T15:35:34.273" v="17" actId="20577"/>
        <pc:sldMkLst>
          <pc:docMk/>
          <pc:sldMk cId="1892343328" sldId="2147482341"/>
        </pc:sldMkLst>
        <pc:spChg chg="mod">
          <ac:chgData name="Caroline O'Neill (NHS South West London ICB)" userId="S::caroline.o'neill@swlondon.nhs.uk::9af4dddd-3139-40d3-bd7c-2293aef8e509" providerId="AD" clId="Web-{08F024BB-FE89-CF43-D6C2-14593F5AB333}" dt="2025-10-20T15:35:34.273" v="17" actId="20577"/>
          <ac:spMkLst>
            <pc:docMk/>
            <pc:sldMk cId="1892343328" sldId="2147482341"/>
            <ac:spMk id="2" creationId="{2B49B9A7-EA61-98FD-DCDA-6B681CB0F126}"/>
          </ac:spMkLst>
        </pc:spChg>
      </pc:sldChg>
    </pc:docChg>
  </pc:docChgLst>
  <pc:docChgLst>
    <pc:chgData name="Caroline O'Neill (NHS South West London ICB)" userId="S::caroline.o'neill@swlondon.nhs.uk::9af4dddd-3139-40d3-bd7c-2293aef8e509" providerId="AD" clId="Web-{A2E5C8C8-A64B-3B73-212C-6A50D214B1DE}"/>
    <pc:docChg chg="modSld">
      <pc:chgData name="Caroline O'Neill (NHS South West London ICB)" userId="S::caroline.o'neill@swlondon.nhs.uk::9af4dddd-3139-40d3-bd7c-2293aef8e509" providerId="AD" clId="Web-{A2E5C8C8-A64B-3B73-212C-6A50D214B1DE}" dt="2025-10-21T14:10:14.986" v="26"/>
      <pc:docMkLst>
        <pc:docMk/>
      </pc:docMkLst>
      <pc:sldChg chg="modNotes">
        <pc:chgData name="Caroline O'Neill (NHS South West London ICB)" userId="S::caroline.o'neill@swlondon.nhs.uk::9af4dddd-3139-40d3-bd7c-2293aef8e509" providerId="AD" clId="Web-{A2E5C8C8-A64B-3B73-212C-6A50D214B1DE}" dt="2025-10-21T14:10:14.986" v="26"/>
        <pc:sldMkLst>
          <pc:docMk/>
          <pc:sldMk cId="2390600852" sldId="258"/>
        </pc:sldMkLst>
      </pc:sldChg>
      <pc:sldChg chg="modSp">
        <pc:chgData name="Caroline O'Neill (NHS South West London ICB)" userId="S::caroline.o'neill@swlondon.nhs.uk::9af4dddd-3139-40d3-bd7c-2293aef8e509" providerId="AD" clId="Web-{A2E5C8C8-A64B-3B73-212C-6A50D214B1DE}" dt="2025-10-21T12:37:22.902" v="25" actId="20577"/>
        <pc:sldMkLst>
          <pc:docMk/>
          <pc:sldMk cId="1913776339" sldId="2147482355"/>
        </pc:sldMkLst>
        <pc:spChg chg="mod">
          <ac:chgData name="Caroline O'Neill (NHS South West London ICB)" userId="S::caroline.o'neill@swlondon.nhs.uk::9af4dddd-3139-40d3-bd7c-2293aef8e509" providerId="AD" clId="Web-{A2E5C8C8-A64B-3B73-212C-6A50D214B1DE}" dt="2025-10-21T12:37:22.902" v="25" actId="20577"/>
          <ac:spMkLst>
            <pc:docMk/>
            <pc:sldMk cId="1913776339" sldId="2147482355"/>
            <ac:spMk id="3" creationId="{F6CA86EB-3AD1-EEB4-13A2-EA95CAEF76EF}"/>
          </ac:spMkLst>
        </pc:spChg>
      </pc:sldChg>
    </pc:docChg>
  </pc:docChgLst>
  <pc:docChgLst>
    <pc:chgData name="Caroline O'Neill (NHS South West London ICB)" userId="9af4dddd-3139-40d3-bd7c-2293aef8e509" providerId="ADAL" clId="{31B00F9F-177F-4B01-9FA4-447B49773C96}"/>
    <pc:docChg chg="undo custSel addSld delSld modSld sldOrd">
      <pc:chgData name="Caroline O'Neill (NHS South West London ICB)" userId="9af4dddd-3139-40d3-bd7c-2293aef8e509" providerId="ADAL" clId="{31B00F9F-177F-4B01-9FA4-447B49773C96}" dt="2025-10-21T14:15:07.841" v="1387" actId="313"/>
      <pc:docMkLst>
        <pc:docMk/>
      </pc:docMkLst>
      <pc:sldChg chg="modSp mod modNotesTx">
        <pc:chgData name="Caroline O'Neill (NHS South West London ICB)" userId="9af4dddd-3139-40d3-bd7c-2293aef8e509" providerId="ADAL" clId="{31B00F9F-177F-4B01-9FA4-447B49773C96}" dt="2025-10-21T14:13:27.833" v="1368" actId="313"/>
        <pc:sldMkLst>
          <pc:docMk/>
          <pc:sldMk cId="2390600852" sldId="258"/>
        </pc:sldMkLst>
        <pc:spChg chg="mod">
          <ac:chgData name="Caroline O'Neill (NHS South West London ICB)" userId="9af4dddd-3139-40d3-bd7c-2293aef8e509" providerId="ADAL" clId="{31B00F9F-177F-4B01-9FA4-447B49773C96}" dt="2025-10-21T14:13:27.833" v="1368" actId="313"/>
          <ac:spMkLst>
            <pc:docMk/>
            <pc:sldMk cId="2390600852" sldId="258"/>
            <ac:spMk id="2" creationId="{D26A301F-BF77-5D50-9781-B230EA03A2B5}"/>
          </ac:spMkLst>
        </pc:spChg>
        <pc:spChg chg="mod">
          <ac:chgData name="Caroline O'Neill (NHS South West London ICB)" userId="9af4dddd-3139-40d3-bd7c-2293aef8e509" providerId="ADAL" clId="{31B00F9F-177F-4B01-9FA4-447B49773C96}" dt="2025-10-20T14:33:13.795" v="84" actId="20577"/>
          <ac:spMkLst>
            <pc:docMk/>
            <pc:sldMk cId="2390600852" sldId="258"/>
            <ac:spMk id="3" creationId="{ADF9238D-EF7F-686A-7C86-14AD2D1DEAD5}"/>
          </ac:spMkLst>
        </pc:spChg>
      </pc:sldChg>
      <pc:sldChg chg="modSp mod">
        <pc:chgData name="Caroline O'Neill (NHS South West London ICB)" userId="9af4dddd-3139-40d3-bd7c-2293aef8e509" providerId="ADAL" clId="{31B00F9F-177F-4B01-9FA4-447B49773C96}" dt="2025-10-21T14:14:21.774" v="1376" actId="2"/>
        <pc:sldMkLst>
          <pc:docMk/>
          <pc:sldMk cId="2765786568" sldId="2147473781"/>
        </pc:sldMkLst>
        <pc:spChg chg="mod">
          <ac:chgData name="Caroline O'Neill (NHS South West London ICB)" userId="9af4dddd-3139-40d3-bd7c-2293aef8e509" providerId="ADAL" clId="{31B00F9F-177F-4B01-9FA4-447B49773C96}" dt="2025-10-21T14:14:21.774" v="1376" actId="2"/>
          <ac:spMkLst>
            <pc:docMk/>
            <pc:sldMk cId="2765786568" sldId="2147473781"/>
            <ac:spMk id="16" creationId="{3965C8DF-EFBE-B73E-E853-39E31413A891}"/>
          </ac:spMkLst>
        </pc:spChg>
      </pc:sldChg>
      <pc:sldChg chg="modSp mod">
        <pc:chgData name="Caroline O'Neill (NHS South West London ICB)" userId="9af4dddd-3139-40d3-bd7c-2293aef8e509" providerId="ADAL" clId="{31B00F9F-177F-4B01-9FA4-447B49773C96}" dt="2025-10-21T14:14:26.732" v="1379" actId="2"/>
        <pc:sldMkLst>
          <pc:docMk/>
          <pc:sldMk cId="3753840134" sldId="2147473782"/>
        </pc:sldMkLst>
        <pc:spChg chg="mod">
          <ac:chgData name="Caroline O'Neill (NHS South West London ICB)" userId="9af4dddd-3139-40d3-bd7c-2293aef8e509" providerId="ADAL" clId="{31B00F9F-177F-4B01-9FA4-447B49773C96}" dt="2025-10-21T14:14:26.732" v="1379" actId="2"/>
          <ac:spMkLst>
            <pc:docMk/>
            <pc:sldMk cId="3753840134" sldId="2147473782"/>
            <ac:spMk id="3" creationId="{B7BF7D77-9CD2-5BB9-DA03-03FCF4290CFC}"/>
          </ac:spMkLst>
        </pc:spChg>
        <pc:spChg chg="mod">
          <ac:chgData name="Caroline O'Neill (NHS South West London ICB)" userId="9af4dddd-3139-40d3-bd7c-2293aef8e509" providerId="ADAL" clId="{31B00F9F-177F-4B01-9FA4-447B49773C96}" dt="2025-10-21T14:14:25.495" v="1378" actId="2"/>
          <ac:spMkLst>
            <pc:docMk/>
            <pc:sldMk cId="3753840134" sldId="2147473782"/>
            <ac:spMk id="6" creationId="{00CE14D2-A8BA-EDD5-EE9C-9E4E843D9832}"/>
          </ac:spMkLst>
        </pc:spChg>
      </pc:sldChg>
      <pc:sldChg chg="modSp mod">
        <pc:chgData name="Caroline O'Neill (NHS South West London ICB)" userId="9af4dddd-3139-40d3-bd7c-2293aef8e509" providerId="ADAL" clId="{31B00F9F-177F-4B01-9FA4-447B49773C96}" dt="2025-10-21T14:14:30.273" v="1380" actId="313"/>
        <pc:sldMkLst>
          <pc:docMk/>
          <pc:sldMk cId="211141409" sldId="2147473785"/>
        </pc:sldMkLst>
        <pc:spChg chg="mod">
          <ac:chgData name="Caroline O'Neill (NHS South West London ICB)" userId="9af4dddd-3139-40d3-bd7c-2293aef8e509" providerId="ADAL" clId="{31B00F9F-177F-4B01-9FA4-447B49773C96}" dt="2025-10-21T14:14:30.273" v="1380" actId="313"/>
          <ac:spMkLst>
            <pc:docMk/>
            <pc:sldMk cId="211141409" sldId="2147473785"/>
            <ac:spMk id="7" creationId="{B139FC6B-8F40-4044-E8BB-CD677CA7EF8F}"/>
          </ac:spMkLst>
        </pc:spChg>
      </pc:sldChg>
      <pc:sldChg chg="modSp mod">
        <pc:chgData name="Caroline O'Neill (NHS South West London ICB)" userId="9af4dddd-3139-40d3-bd7c-2293aef8e509" providerId="ADAL" clId="{31B00F9F-177F-4B01-9FA4-447B49773C96}" dt="2025-10-21T14:14:59.483" v="1386" actId="20577"/>
        <pc:sldMkLst>
          <pc:docMk/>
          <pc:sldMk cId="665184107" sldId="2147473787"/>
        </pc:sldMkLst>
        <pc:spChg chg="mod">
          <ac:chgData name="Caroline O'Neill (NHS South West London ICB)" userId="9af4dddd-3139-40d3-bd7c-2293aef8e509" providerId="ADAL" clId="{31B00F9F-177F-4B01-9FA4-447B49773C96}" dt="2025-10-21T14:14:59.483" v="1386" actId="20577"/>
          <ac:spMkLst>
            <pc:docMk/>
            <pc:sldMk cId="665184107" sldId="2147473787"/>
            <ac:spMk id="7" creationId="{B02FBF89-6F47-7614-5792-87E1114A7930}"/>
          </ac:spMkLst>
        </pc:spChg>
      </pc:sldChg>
      <pc:sldChg chg="modSp mod">
        <pc:chgData name="Caroline O'Neill (NHS South West London ICB)" userId="9af4dddd-3139-40d3-bd7c-2293aef8e509" providerId="ADAL" clId="{31B00F9F-177F-4B01-9FA4-447B49773C96}" dt="2025-10-21T14:15:07.841" v="1387" actId="313"/>
        <pc:sldMkLst>
          <pc:docMk/>
          <pc:sldMk cId="3466874092" sldId="2147473788"/>
        </pc:sldMkLst>
        <pc:spChg chg="mod">
          <ac:chgData name="Caroline O'Neill (NHS South West London ICB)" userId="9af4dddd-3139-40d3-bd7c-2293aef8e509" providerId="ADAL" clId="{31B00F9F-177F-4B01-9FA4-447B49773C96}" dt="2025-10-21T14:15:07.841" v="1387" actId="313"/>
          <ac:spMkLst>
            <pc:docMk/>
            <pc:sldMk cId="3466874092" sldId="2147473788"/>
            <ac:spMk id="7" creationId="{77F5616C-A1B8-8136-EBBA-B7EC71B75091}"/>
          </ac:spMkLst>
        </pc:spChg>
      </pc:sldChg>
      <pc:sldChg chg="modSp mod modNotesTx">
        <pc:chgData name="Caroline O'Neill (NHS South West London ICB)" userId="9af4dddd-3139-40d3-bd7c-2293aef8e509" providerId="ADAL" clId="{31B00F9F-177F-4B01-9FA4-447B49773C96}" dt="2025-10-21T14:14:14.494" v="1374" actId="2"/>
        <pc:sldMkLst>
          <pc:docMk/>
          <pc:sldMk cId="214222123" sldId="2147477606"/>
        </pc:sldMkLst>
        <pc:spChg chg="mod">
          <ac:chgData name="Caroline O'Neill (NHS South West London ICB)" userId="9af4dddd-3139-40d3-bd7c-2293aef8e509" providerId="ADAL" clId="{31B00F9F-177F-4B01-9FA4-447B49773C96}" dt="2025-10-20T14:49:47.717" v="506" actId="255"/>
          <ac:spMkLst>
            <pc:docMk/>
            <pc:sldMk cId="214222123" sldId="2147477606"/>
            <ac:spMk id="3" creationId="{F3A37DAB-BC19-4F8E-5000-43DA82B398CF}"/>
          </ac:spMkLst>
        </pc:spChg>
        <pc:spChg chg="mod">
          <ac:chgData name="Caroline O'Neill (NHS South West London ICB)" userId="9af4dddd-3139-40d3-bd7c-2293aef8e509" providerId="ADAL" clId="{31B00F9F-177F-4B01-9FA4-447B49773C96}" dt="2025-10-21T14:13:47.455" v="1373" actId="27636"/>
          <ac:spMkLst>
            <pc:docMk/>
            <pc:sldMk cId="214222123" sldId="2147477606"/>
            <ac:spMk id="10" creationId="{153297D8-D5C1-1E59-D186-4ED810F28EBC}"/>
          </ac:spMkLst>
        </pc:spChg>
        <pc:spChg chg="mod">
          <ac:chgData name="Caroline O'Neill (NHS South West London ICB)" userId="9af4dddd-3139-40d3-bd7c-2293aef8e509" providerId="ADAL" clId="{31B00F9F-177F-4B01-9FA4-447B49773C96}" dt="2025-10-21T14:13:33.351" v="1369" actId="313"/>
          <ac:spMkLst>
            <pc:docMk/>
            <pc:sldMk cId="214222123" sldId="2147477606"/>
            <ac:spMk id="38" creationId="{576AC4D5-837E-06F2-5004-48535542B7F5}"/>
          </ac:spMkLst>
        </pc:spChg>
      </pc:sldChg>
      <pc:sldChg chg="modSp mod">
        <pc:chgData name="Caroline O'Neill (NHS South West London ICB)" userId="9af4dddd-3139-40d3-bd7c-2293aef8e509" providerId="ADAL" clId="{31B00F9F-177F-4B01-9FA4-447B49773C96}" dt="2025-10-20T14:45:27.702" v="302" actId="14100"/>
        <pc:sldMkLst>
          <pc:docMk/>
          <pc:sldMk cId="1261789550" sldId="2147477607"/>
        </pc:sldMkLst>
        <pc:spChg chg="mod">
          <ac:chgData name="Caroline O'Neill (NHS South West London ICB)" userId="9af4dddd-3139-40d3-bd7c-2293aef8e509" providerId="ADAL" clId="{31B00F9F-177F-4B01-9FA4-447B49773C96}" dt="2025-10-20T14:45:27.702" v="302" actId="14100"/>
          <ac:spMkLst>
            <pc:docMk/>
            <pc:sldMk cId="1261789550" sldId="2147477607"/>
            <ac:spMk id="8" creationId="{2A091434-B5DC-3442-1195-5AD3DF10F5E4}"/>
          </ac:spMkLst>
        </pc:spChg>
      </pc:sldChg>
      <pc:sldChg chg="modSp mod">
        <pc:chgData name="Caroline O'Neill (NHS South West London ICB)" userId="9af4dddd-3139-40d3-bd7c-2293aef8e509" providerId="ADAL" clId="{31B00F9F-177F-4B01-9FA4-447B49773C96}" dt="2025-10-21T14:14:23.452" v="1377" actId="2"/>
        <pc:sldMkLst>
          <pc:docMk/>
          <pc:sldMk cId="2434752083" sldId="2147477609"/>
        </pc:sldMkLst>
        <pc:spChg chg="mod">
          <ac:chgData name="Caroline O'Neill (NHS South West London ICB)" userId="9af4dddd-3139-40d3-bd7c-2293aef8e509" providerId="ADAL" clId="{31B00F9F-177F-4B01-9FA4-447B49773C96}" dt="2025-10-21T14:14:23.452" v="1377" actId="2"/>
          <ac:spMkLst>
            <pc:docMk/>
            <pc:sldMk cId="2434752083" sldId="2147477609"/>
            <ac:spMk id="3" creationId="{FAE6A01E-08F5-E355-8B84-E44132F855C8}"/>
          </ac:spMkLst>
        </pc:spChg>
      </pc:sldChg>
      <pc:sldChg chg="del">
        <pc:chgData name="Caroline O'Neill (NHS South West London ICB)" userId="9af4dddd-3139-40d3-bd7c-2293aef8e509" providerId="ADAL" clId="{31B00F9F-177F-4B01-9FA4-447B49773C96}" dt="2025-10-20T15:23:16.511" v="1185" actId="2696"/>
        <pc:sldMkLst>
          <pc:docMk/>
          <pc:sldMk cId="3014808485" sldId="2147477617"/>
        </pc:sldMkLst>
      </pc:sldChg>
      <pc:sldChg chg="del">
        <pc:chgData name="Caroline O'Neill (NHS South West London ICB)" userId="9af4dddd-3139-40d3-bd7c-2293aef8e509" providerId="ADAL" clId="{31B00F9F-177F-4B01-9FA4-447B49773C96}" dt="2025-10-20T15:23:22.016" v="1186" actId="2696"/>
        <pc:sldMkLst>
          <pc:docMk/>
          <pc:sldMk cId="965905804" sldId="2147477618"/>
        </pc:sldMkLst>
      </pc:sldChg>
      <pc:sldChg chg="modSp mod modNotesTx">
        <pc:chgData name="Caroline O'Neill (NHS South West London ICB)" userId="9af4dddd-3139-40d3-bd7c-2293aef8e509" providerId="ADAL" clId="{31B00F9F-177F-4B01-9FA4-447B49773C96}" dt="2025-10-20T14:46:44.727" v="385"/>
        <pc:sldMkLst>
          <pc:docMk/>
          <pc:sldMk cId="3382959897" sldId="2147482338"/>
        </pc:sldMkLst>
        <pc:spChg chg="mod">
          <ac:chgData name="Caroline O'Neill (NHS South West London ICB)" userId="9af4dddd-3139-40d3-bd7c-2293aef8e509" providerId="ADAL" clId="{31B00F9F-177F-4B01-9FA4-447B49773C96}" dt="2025-10-20T14:40:28.533" v="208" actId="6549"/>
          <ac:spMkLst>
            <pc:docMk/>
            <pc:sldMk cId="3382959897" sldId="2147482338"/>
            <ac:spMk id="6" creationId="{0D216B7E-9DE8-E481-361C-BE5D789C4135}"/>
          </ac:spMkLst>
        </pc:spChg>
      </pc:sldChg>
      <pc:sldChg chg="modSp mod">
        <pc:chgData name="Caroline O'Neill (NHS South West London ICB)" userId="9af4dddd-3139-40d3-bd7c-2293aef8e509" providerId="ADAL" clId="{31B00F9F-177F-4B01-9FA4-447B49773C96}" dt="2025-10-20T14:36:40.606" v="131" actId="20577"/>
        <pc:sldMkLst>
          <pc:docMk/>
          <pc:sldMk cId="1892343328" sldId="2147482341"/>
        </pc:sldMkLst>
        <pc:spChg chg="mod">
          <ac:chgData name="Caroline O'Neill (NHS South West London ICB)" userId="9af4dddd-3139-40d3-bd7c-2293aef8e509" providerId="ADAL" clId="{31B00F9F-177F-4B01-9FA4-447B49773C96}" dt="2025-10-20T14:35:10.879" v="104" actId="1076"/>
          <ac:spMkLst>
            <pc:docMk/>
            <pc:sldMk cId="1892343328" sldId="2147482341"/>
            <ac:spMk id="2" creationId="{2B49B9A7-EA61-98FD-DCDA-6B681CB0F126}"/>
          </ac:spMkLst>
        </pc:spChg>
        <pc:spChg chg="mod">
          <ac:chgData name="Caroline O'Neill (NHS South West London ICB)" userId="9af4dddd-3139-40d3-bd7c-2293aef8e509" providerId="ADAL" clId="{31B00F9F-177F-4B01-9FA4-447B49773C96}" dt="2025-10-20T14:36:40.606" v="131" actId="20577"/>
          <ac:spMkLst>
            <pc:docMk/>
            <pc:sldMk cId="1892343328" sldId="2147482341"/>
            <ac:spMk id="3" creationId="{437F9431-6CFC-7DFD-9AAD-DDCD56ED0534}"/>
          </ac:spMkLst>
        </pc:spChg>
        <pc:picChg chg="mod">
          <ac:chgData name="Caroline O'Neill (NHS South West London ICB)" userId="9af4dddd-3139-40d3-bd7c-2293aef8e509" providerId="ADAL" clId="{31B00F9F-177F-4B01-9FA4-447B49773C96}" dt="2025-10-20T14:34:51.475" v="100" actId="1076"/>
          <ac:picMkLst>
            <pc:docMk/>
            <pc:sldMk cId="1892343328" sldId="2147482341"/>
            <ac:picMk id="4" creationId="{AB53074A-2A95-6DA3-0C62-8FFF0DD3E82E}"/>
          </ac:picMkLst>
        </pc:picChg>
        <pc:picChg chg="mod">
          <ac:chgData name="Caroline O'Neill (NHS South West London ICB)" userId="9af4dddd-3139-40d3-bd7c-2293aef8e509" providerId="ADAL" clId="{31B00F9F-177F-4B01-9FA4-447B49773C96}" dt="2025-10-20T14:34:43.105" v="97" actId="1076"/>
          <ac:picMkLst>
            <pc:docMk/>
            <pc:sldMk cId="1892343328" sldId="2147482341"/>
            <ac:picMk id="6" creationId="{B8A3C4E8-D114-34FC-FD21-82543BD59C61}"/>
          </ac:picMkLst>
        </pc:picChg>
        <pc:picChg chg="mod">
          <ac:chgData name="Caroline O'Neill (NHS South West London ICB)" userId="9af4dddd-3139-40d3-bd7c-2293aef8e509" providerId="ADAL" clId="{31B00F9F-177F-4B01-9FA4-447B49773C96}" dt="2025-10-20T14:34:53.906" v="101" actId="1076"/>
          <ac:picMkLst>
            <pc:docMk/>
            <pc:sldMk cId="1892343328" sldId="2147482341"/>
            <ac:picMk id="8" creationId="{7C933954-DD16-AAF4-AC22-784E21BCDE00}"/>
          </ac:picMkLst>
        </pc:picChg>
      </pc:sldChg>
      <pc:sldChg chg="addSp delSp modSp new mod">
        <pc:chgData name="Caroline O'Neill (NHS South West London ICB)" userId="9af4dddd-3139-40d3-bd7c-2293aef8e509" providerId="ADAL" clId="{31B00F9F-177F-4B01-9FA4-447B49773C96}" dt="2025-10-20T15:19:05.282" v="985" actId="22"/>
        <pc:sldMkLst>
          <pc:docMk/>
          <pc:sldMk cId="1913776339" sldId="2147482355"/>
        </pc:sldMkLst>
        <pc:spChg chg="mod">
          <ac:chgData name="Caroline O'Neill (NHS South West London ICB)" userId="9af4dddd-3139-40d3-bd7c-2293aef8e509" providerId="ADAL" clId="{31B00F9F-177F-4B01-9FA4-447B49773C96}" dt="2025-10-20T15:17:32.573" v="978" actId="1076"/>
          <ac:spMkLst>
            <pc:docMk/>
            <pc:sldMk cId="1913776339" sldId="2147482355"/>
            <ac:spMk id="2" creationId="{B58F2524-295E-5929-F1A8-71F0A10D19E2}"/>
          </ac:spMkLst>
        </pc:spChg>
        <pc:spChg chg="mod">
          <ac:chgData name="Caroline O'Neill (NHS South West London ICB)" userId="9af4dddd-3139-40d3-bd7c-2293aef8e509" providerId="ADAL" clId="{31B00F9F-177F-4B01-9FA4-447B49773C96}" dt="2025-10-20T15:18:56.673" v="983" actId="313"/>
          <ac:spMkLst>
            <pc:docMk/>
            <pc:sldMk cId="1913776339" sldId="2147482355"/>
            <ac:spMk id="3" creationId="{F6CA86EB-3AD1-EEB4-13A2-EA95CAEF76EF}"/>
          </ac:spMkLst>
        </pc:spChg>
        <pc:spChg chg="add del">
          <ac:chgData name="Caroline O'Neill (NHS South West London ICB)" userId="9af4dddd-3139-40d3-bd7c-2293aef8e509" providerId="ADAL" clId="{31B00F9F-177F-4B01-9FA4-447B49773C96}" dt="2025-10-20T15:19:05.282" v="985" actId="22"/>
          <ac:spMkLst>
            <pc:docMk/>
            <pc:sldMk cId="1913776339" sldId="2147482355"/>
            <ac:spMk id="5" creationId="{37C62AA1-17DE-E248-1203-8E47870E20A7}"/>
          </ac:spMkLst>
        </pc:spChg>
      </pc:sldChg>
      <pc:sldChg chg="modSp new mod ord">
        <pc:chgData name="Caroline O'Neill (NHS South West London ICB)" userId="9af4dddd-3139-40d3-bd7c-2293aef8e509" providerId="ADAL" clId="{31B00F9F-177F-4B01-9FA4-447B49773C96}" dt="2025-10-20T15:22:41.888" v="1184" actId="12"/>
        <pc:sldMkLst>
          <pc:docMk/>
          <pc:sldMk cId="3415304424" sldId="2147482356"/>
        </pc:sldMkLst>
        <pc:spChg chg="mod">
          <ac:chgData name="Caroline O'Neill (NHS South West London ICB)" userId="9af4dddd-3139-40d3-bd7c-2293aef8e509" providerId="ADAL" clId="{31B00F9F-177F-4B01-9FA4-447B49773C96}" dt="2025-10-20T15:22:27.002" v="1183" actId="1076"/>
          <ac:spMkLst>
            <pc:docMk/>
            <pc:sldMk cId="3415304424" sldId="2147482356"/>
            <ac:spMk id="2" creationId="{70C4E296-26F9-F3F1-11B5-0799EC3553BE}"/>
          </ac:spMkLst>
        </pc:spChg>
        <pc:spChg chg="mod">
          <ac:chgData name="Caroline O'Neill (NHS South West London ICB)" userId="9af4dddd-3139-40d3-bd7c-2293aef8e509" providerId="ADAL" clId="{31B00F9F-177F-4B01-9FA4-447B49773C96}" dt="2025-10-20T15:22:41.888" v="1184" actId="12"/>
          <ac:spMkLst>
            <pc:docMk/>
            <pc:sldMk cId="3415304424" sldId="2147482356"/>
            <ac:spMk id="3" creationId="{CC0C381E-D39B-7B69-296B-CFA4B06D6EE3}"/>
          </ac:spMkLst>
        </pc:spChg>
      </pc:sldChg>
      <pc:sldChg chg="new del">
        <pc:chgData name="Caroline O'Neill (NHS South West London ICB)" userId="9af4dddd-3139-40d3-bd7c-2293aef8e509" providerId="ADAL" clId="{31B00F9F-177F-4B01-9FA4-447B49773C96}" dt="2025-10-20T15:18:41.674" v="982" actId="47"/>
        <pc:sldMkLst>
          <pc:docMk/>
          <pc:sldMk cId="3910893565" sldId="2147482356"/>
        </pc:sldMkLst>
      </pc:sldChg>
      <pc:sldChg chg="new del">
        <pc:chgData name="Caroline O'Neill (NHS South West London ICB)" userId="9af4dddd-3139-40d3-bd7c-2293aef8e509" providerId="ADAL" clId="{31B00F9F-177F-4B01-9FA4-447B49773C96}" dt="2025-10-20T15:18:40.264" v="981" actId="47"/>
        <pc:sldMkLst>
          <pc:docMk/>
          <pc:sldMk cId="739329335" sldId="2147482357"/>
        </pc:sldMkLst>
      </pc:sldChg>
    </pc:docChg>
  </pc:docChgLst>
  <pc:docChgLst>
    <pc:chgData name="Caroline O'Neill (NHS South West London ICB)" userId="S::caroline.o'neill@swlondon.nhs.uk::9af4dddd-3139-40d3-bd7c-2293aef8e509" providerId="AD" clId="Web-{285BA883-4D9F-A13E-3639-D724E2728B86}"/>
    <pc:docChg chg="addSld delSld modSld sldOrd">
      <pc:chgData name="Caroline O'Neill (NHS South West London ICB)" userId="S::caroline.o'neill@swlondon.nhs.uk::9af4dddd-3139-40d3-bd7c-2293aef8e509" providerId="AD" clId="Web-{285BA883-4D9F-A13E-3639-D724E2728B86}" dt="2025-10-20T14:29:49.751" v="261"/>
      <pc:docMkLst>
        <pc:docMk/>
      </pc:docMkLst>
      <pc:sldChg chg="mod modShow">
        <pc:chgData name="Caroline O'Neill (NHS South West London ICB)" userId="S::caroline.o'neill@swlondon.nhs.uk::9af4dddd-3139-40d3-bd7c-2293aef8e509" providerId="AD" clId="Web-{285BA883-4D9F-A13E-3639-D724E2728B86}" dt="2025-10-20T13:00:02.417" v="0"/>
        <pc:sldMkLst>
          <pc:docMk/>
          <pc:sldMk cId="3014808485" sldId="2147477617"/>
        </pc:sldMkLst>
      </pc:sldChg>
      <pc:sldChg chg="mod ord modShow">
        <pc:chgData name="Caroline O'Neill (NHS South West London ICB)" userId="S::caroline.o'neill@swlondon.nhs.uk::9af4dddd-3139-40d3-bd7c-2293aef8e509" providerId="AD" clId="Web-{285BA883-4D9F-A13E-3639-D724E2728B86}" dt="2025-10-20T13:00:49.153" v="5"/>
        <pc:sldMkLst>
          <pc:docMk/>
          <pc:sldMk cId="965905804" sldId="2147477618"/>
        </pc:sldMkLst>
      </pc:sldChg>
      <pc:sldChg chg="add">
        <pc:chgData name="Caroline O'Neill (NHS South West London ICB)" userId="S::caroline.o'neill@swlondon.nhs.uk::9af4dddd-3139-40d3-bd7c-2293aef8e509" providerId="AD" clId="Web-{285BA883-4D9F-A13E-3639-D724E2728B86}" dt="2025-10-20T13:00:11.058" v="3"/>
        <pc:sldMkLst>
          <pc:docMk/>
          <pc:sldMk cId="3382959897" sldId="2147482338"/>
        </pc:sldMkLst>
      </pc:sldChg>
      <pc:sldChg chg="modSp add">
        <pc:chgData name="Caroline O'Neill (NHS South West London ICB)" userId="S::caroline.o'neill@swlondon.nhs.uk::9af4dddd-3139-40d3-bd7c-2293aef8e509" providerId="AD" clId="Web-{285BA883-4D9F-A13E-3639-D724E2728B86}" dt="2025-10-20T13:13:28.697" v="94" actId="1076"/>
        <pc:sldMkLst>
          <pc:docMk/>
          <pc:sldMk cId="1892343328" sldId="2147482341"/>
        </pc:sldMkLst>
        <pc:spChg chg="mod">
          <ac:chgData name="Caroline O'Neill (NHS South West London ICB)" userId="S::caroline.o'neill@swlondon.nhs.uk::9af4dddd-3139-40d3-bd7c-2293aef8e509" providerId="AD" clId="Web-{285BA883-4D9F-A13E-3639-D724E2728B86}" dt="2025-10-20T13:13:09.337" v="93" actId="1076"/>
          <ac:spMkLst>
            <pc:docMk/>
            <pc:sldMk cId="1892343328" sldId="2147482341"/>
            <ac:spMk id="2" creationId="{2B49B9A7-EA61-98FD-DCDA-6B681CB0F126}"/>
          </ac:spMkLst>
        </pc:spChg>
        <pc:spChg chg="mod">
          <ac:chgData name="Caroline O'Neill (NHS South West London ICB)" userId="S::caroline.o'neill@swlondon.nhs.uk::9af4dddd-3139-40d3-bd7c-2293aef8e509" providerId="AD" clId="Web-{285BA883-4D9F-A13E-3639-D724E2728B86}" dt="2025-10-20T13:13:28.697" v="94" actId="1076"/>
          <ac:spMkLst>
            <pc:docMk/>
            <pc:sldMk cId="1892343328" sldId="2147482341"/>
            <ac:spMk id="3" creationId="{437F9431-6CFC-7DFD-9AAD-DDCD56ED0534}"/>
          </ac:spMkLst>
        </pc:spChg>
      </pc:sldChg>
      <pc:sldChg chg="addSp delSp modSp add">
        <pc:chgData name="Caroline O'Neill (NHS South West London ICB)" userId="S::caroline.o'neill@swlondon.nhs.uk::9af4dddd-3139-40d3-bd7c-2293aef8e509" providerId="AD" clId="Web-{285BA883-4D9F-A13E-3639-D724E2728B86}" dt="2025-10-20T13:39:47.091" v="259" actId="14100"/>
        <pc:sldMkLst>
          <pc:docMk/>
          <pc:sldMk cId="321770904" sldId="2147482354"/>
        </pc:sldMkLst>
        <pc:spChg chg="mod ord topLvl">
          <ac:chgData name="Caroline O'Neill (NHS South West London ICB)" userId="S::caroline.o'neill@swlondon.nhs.uk::9af4dddd-3139-40d3-bd7c-2293aef8e509" providerId="AD" clId="Web-{285BA883-4D9F-A13E-3639-D724E2728B86}" dt="2025-10-20T13:09:49.653" v="65"/>
          <ac:spMkLst>
            <pc:docMk/>
            <pc:sldMk cId="321770904" sldId="2147482354"/>
            <ac:spMk id="2" creationId="{1F84A995-CB2D-6DFF-671E-3EE68350FE38}"/>
          </ac:spMkLst>
        </pc:spChg>
        <pc:spChg chg="del mod">
          <ac:chgData name="Caroline O'Neill (NHS South West London ICB)" userId="S::caroline.o'neill@swlondon.nhs.uk::9af4dddd-3139-40d3-bd7c-2293aef8e509" providerId="AD" clId="Web-{285BA883-4D9F-A13E-3639-D724E2728B86}" dt="2025-10-20T13:12:40.539" v="91"/>
          <ac:spMkLst>
            <pc:docMk/>
            <pc:sldMk cId="321770904" sldId="2147482354"/>
            <ac:spMk id="3" creationId="{93D42EC5-8315-3404-E7F1-CC932749643A}"/>
          </ac:spMkLst>
        </pc:spChg>
        <pc:spChg chg="mod">
          <ac:chgData name="Caroline O'Neill (NHS South West London ICB)" userId="S::caroline.o'neill@swlondon.nhs.uk::9af4dddd-3139-40d3-bd7c-2293aef8e509" providerId="AD" clId="Web-{285BA883-4D9F-A13E-3639-D724E2728B86}" dt="2025-10-20T13:02:19.624" v="12" actId="1076"/>
          <ac:spMkLst>
            <pc:docMk/>
            <pc:sldMk cId="321770904" sldId="2147482354"/>
            <ac:spMk id="8" creationId="{009F7B7E-1E91-EDA4-79DE-01C45EDDE469}"/>
          </ac:spMkLst>
        </pc:spChg>
        <pc:spChg chg="add del mod">
          <ac:chgData name="Caroline O'Neill (NHS South West London ICB)" userId="S::caroline.o'neill@swlondon.nhs.uk::9af4dddd-3139-40d3-bd7c-2293aef8e509" providerId="AD" clId="Web-{285BA883-4D9F-A13E-3639-D724E2728B86}" dt="2025-10-20T13:26:25" v="102"/>
          <ac:spMkLst>
            <pc:docMk/>
            <pc:sldMk cId="321770904" sldId="2147482354"/>
            <ac:spMk id="17" creationId="{96F2BF05-9987-189C-FB6B-A0EB58BECBD4}"/>
          </ac:spMkLst>
        </pc:spChg>
        <pc:spChg chg="add mod">
          <ac:chgData name="Caroline O'Neill (NHS South West London ICB)" userId="S::caroline.o'neill@swlondon.nhs.uk::9af4dddd-3139-40d3-bd7c-2293aef8e509" providerId="AD" clId="Web-{285BA883-4D9F-A13E-3639-D724E2728B86}" dt="2025-10-20T13:38:55.700" v="253"/>
          <ac:spMkLst>
            <pc:docMk/>
            <pc:sldMk cId="321770904" sldId="2147482354"/>
            <ac:spMk id="18" creationId="{6A393129-5CFB-5C69-A461-0F84C37440C9}"/>
          </ac:spMkLst>
        </pc:spChg>
        <pc:spChg chg="mod">
          <ac:chgData name="Caroline O'Neill (NHS South West London ICB)" userId="S::caroline.o'neill@swlondon.nhs.uk::9af4dddd-3139-40d3-bd7c-2293aef8e509" providerId="AD" clId="Web-{285BA883-4D9F-A13E-3639-D724E2728B86}" dt="2025-10-20T13:07:27.207" v="47" actId="14100"/>
          <ac:spMkLst>
            <pc:docMk/>
            <pc:sldMk cId="321770904" sldId="2147482354"/>
            <ac:spMk id="22" creationId="{02DAC02A-F7BC-5CD1-EF4D-AA0C3074472C}"/>
          </ac:spMkLst>
        </pc:spChg>
        <pc:spChg chg="mod topLvl">
          <ac:chgData name="Caroline O'Neill (NHS South West London ICB)" userId="S::caroline.o'neill@swlondon.nhs.uk::9af4dddd-3139-40d3-bd7c-2293aef8e509" providerId="AD" clId="Web-{285BA883-4D9F-A13E-3639-D724E2728B86}" dt="2025-10-20T13:07:56.379" v="50" actId="1076"/>
          <ac:spMkLst>
            <pc:docMk/>
            <pc:sldMk cId="321770904" sldId="2147482354"/>
            <ac:spMk id="23" creationId="{D635A99C-32AD-95AF-B1C3-5E877DF794AA}"/>
          </ac:spMkLst>
        </pc:spChg>
        <pc:spChg chg="mod">
          <ac:chgData name="Caroline O'Neill (NHS South West London ICB)" userId="S::caroline.o'neill@swlondon.nhs.uk::9af4dddd-3139-40d3-bd7c-2293aef8e509" providerId="AD" clId="Web-{285BA883-4D9F-A13E-3639-D724E2728B86}" dt="2025-10-20T13:14:27.949" v="98" actId="1076"/>
          <ac:spMkLst>
            <pc:docMk/>
            <pc:sldMk cId="321770904" sldId="2147482354"/>
            <ac:spMk id="26" creationId="{CBBE78F4-EA9A-6786-C0EB-53C6C65A1389}"/>
          </ac:spMkLst>
        </pc:spChg>
        <pc:spChg chg="mod">
          <ac:chgData name="Caroline O'Neill (NHS South West London ICB)" userId="S::caroline.o'neill@swlondon.nhs.uk::9af4dddd-3139-40d3-bd7c-2293aef8e509" providerId="AD" clId="Web-{285BA883-4D9F-A13E-3639-D724E2728B86}" dt="2025-10-20T13:37:56.336" v="252" actId="1076"/>
          <ac:spMkLst>
            <pc:docMk/>
            <pc:sldMk cId="321770904" sldId="2147482354"/>
            <ac:spMk id="27" creationId="{15C9160A-BED9-7373-A969-73B079F2DE8E}"/>
          </ac:spMkLst>
        </pc:spChg>
        <pc:spChg chg="mod topLvl">
          <ac:chgData name="Caroline O'Neill (NHS South West London ICB)" userId="S::caroline.o'neill@swlondon.nhs.uk::9af4dddd-3139-40d3-bd7c-2293aef8e509" providerId="AD" clId="Web-{285BA883-4D9F-A13E-3639-D724E2728B86}" dt="2025-10-20T13:09:10.494" v="60" actId="14100"/>
          <ac:spMkLst>
            <pc:docMk/>
            <pc:sldMk cId="321770904" sldId="2147482354"/>
            <ac:spMk id="41" creationId="{7A5D67C6-A883-B03D-FD5A-FE2E1C03F6F3}"/>
          </ac:spMkLst>
        </pc:spChg>
        <pc:spChg chg="mod">
          <ac:chgData name="Caroline O'Neill (NHS South West London ICB)" userId="S::caroline.o'neill@swlondon.nhs.uk::9af4dddd-3139-40d3-bd7c-2293aef8e509" providerId="AD" clId="Web-{285BA883-4D9F-A13E-3639-D724E2728B86}" dt="2025-10-20T13:11:18.237" v="77" actId="14100"/>
          <ac:spMkLst>
            <pc:docMk/>
            <pc:sldMk cId="321770904" sldId="2147482354"/>
            <ac:spMk id="49" creationId="{B41CFED7-CEA4-52CE-EA81-A4A4FF0061B1}"/>
          </ac:spMkLst>
        </pc:spChg>
        <pc:spChg chg="mod">
          <ac:chgData name="Caroline O'Neill (NHS South West London ICB)" userId="S::caroline.o'neill@swlondon.nhs.uk::9af4dddd-3139-40d3-bd7c-2293aef8e509" providerId="AD" clId="Web-{285BA883-4D9F-A13E-3639-D724E2728B86}" dt="2025-10-20T13:03:48.188" v="17" actId="1076"/>
          <ac:spMkLst>
            <pc:docMk/>
            <pc:sldMk cId="321770904" sldId="2147482354"/>
            <ac:spMk id="51" creationId="{3F3B05F2-9660-91D1-0174-6FB865BB8619}"/>
          </ac:spMkLst>
        </pc:spChg>
        <pc:spChg chg="mod">
          <ac:chgData name="Caroline O'Neill (NHS South West London ICB)" userId="S::caroline.o'neill@swlondon.nhs.uk::9af4dddd-3139-40d3-bd7c-2293aef8e509" providerId="AD" clId="Web-{285BA883-4D9F-A13E-3639-D724E2728B86}" dt="2025-10-20T13:08:55.633" v="56" actId="1076"/>
          <ac:spMkLst>
            <pc:docMk/>
            <pc:sldMk cId="321770904" sldId="2147482354"/>
            <ac:spMk id="52" creationId="{FA81CCD7-F4F4-F7C8-D7A2-C905A0EC8DC4}"/>
          </ac:spMkLst>
        </pc:spChg>
        <pc:spChg chg="mod">
          <ac:chgData name="Caroline O'Neill (NHS South West London ICB)" userId="S::caroline.o'neill@swlondon.nhs.uk::9af4dddd-3139-40d3-bd7c-2293aef8e509" providerId="AD" clId="Web-{285BA883-4D9F-A13E-3639-D724E2728B86}" dt="2025-10-20T13:39:10.544" v="255" actId="1076"/>
          <ac:spMkLst>
            <pc:docMk/>
            <pc:sldMk cId="321770904" sldId="2147482354"/>
            <ac:spMk id="53" creationId="{9F91EBFE-86B5-BE66-2AEE-79F748E5ED50}"/>
          </ac:spMkLst>
        </pc:spChg>
        <pc:spChg chg="mod">
          <ac:chgData name="Caroline O'Neill (NHS South West London ICB)" userId="S::caroline.o'neill@swlondon.nhs.uk::9af4dddd-3139-40d3-bd7c-2293aef8e509" providerId="AD" clId="Web-{285BA883-4D9F-A13E-3639-D724E2728B86}" dt="2025-10-20T13:02:34.749" v="13" actId="1076"/>
          <ac:spMkLst>
            <pc:docMk/>
            <pc:sldMk cId="321770904" sldId="2147482354"/>
            <ac:spMk id="54" creationId="{13691DB8-E36C-499D-45F5-199D30CD090C}"/>
          </ac:spMkLst>
        </pc:spChg>
        <pc:spChg chg="mod">
          <ac:chgData name="Caroline O'Neill (NHS South West London ICB)" userId="S::caroline.o'neill@swlondon.nhs.uk::9af4dddd-3139-40d3-bd7c-2293aef8e509" providerId="AD" clId="Web-{285BA883-4D9F-A13E-3639-D724E2728B86}" dt="2025-10-20T13:03:52.719" v="19" actId="1076"/>
          <ac:spMkLst>
            <pc:docMk/>
            <pc:sldMk cId="321770904" sldId="2147482354"/>
            <ac:spMk id="56" creationId="{3917E4E7-CFB6-A550-8281-657AF6264935}"/>
          </ac:spMkLst>
        </pc:spChg>
        <pc:spChg chg="mod topLvl">
          <ac:chgData name="Caroline O'Neill (NHS South West London ICB)" userId="S::caroline.o'neill@swlondon.nhs.uk::9af4dddd-3139-40d3-bd7c-2293aef8e509" providerId="AD" clId="Web-{285BA883-4D9F-A13E-3639-D724E2728B86}" dt="2025-10-20T13:09:10.462" v="59" actId="14100"/>
          <ac:spMkLst>
            <pc:docMk/>
            <pc:sldMk cId="321770904" sldId="2147482354"/>
            <ac:spMk id="57" creationId="{CD9E83D6-DDC5-4FF9-5F6F-06356F73FB63}"/>
          </ac:spMkLst>
        </pc:spChg>
        <pc:spChg chg="mod">
          <ac:chgData name="Caroline O'Neill (NHS South West London ICB)" userId="S::caroline.o'neill@swlondon.nhs.uk::9af4dddd-3139-40d3-bd7c-2293aef8e509" providerId="AD" clId="Web-{285BA883-4D9F-A13E-3639-D724E2728B86}" dt="2025-10-20T13:13:43.026" v="95" actId="1076"/>
          <ac:spMkLst>
            <pc:docMk/>
            <pc:sldMk cId="321770904" sldId="2147482354"/>
            <ac:spMk id="59" creationId="{B2636184-967F-D222-DC52-26681A3DF1F5}"/>
          </ac:spMkLst>
        </pc:spChg>
        <pc:grpChg chg="add mod">
          <ac:chgData name="Caroline O'Neill (NHS South West London ICB)" userId="S::caroline.o'neill@swlondon.nhs.uk::9af4dddd-3139-40d3-bd7c-2293aef8e509" providerId="AD" clId="Web-{285BA883-4D9F-A13E-3639-D724E2728B86}" dt="2025-10-20T13:09:29.761" v="64" actId="1076"/>
          <ac:grpSpMkLst>
            <pc:docMk/>
            <pc:sldMk cId="321770904" sldId="2147482354"/>
            <ac:grpSpMk id="4" creationId="{3667A654-378B-8349-7A74-8B1FE49FA714}"/>
          </ac:grpSpMkLst>
        </pc:grpChg>
        <pc:grpChg chg="add del mod">
          <ac:chgData name="Caroline O'Neill (NHS South West London ICB)" userId="S::caroline.o'neill@swlondon.nhs.uk::9af4dddd-3139-40d3-bd7c-2293aef8e509" providerId="AD" clId="Web-{285BA883-4D9F-A13E-3639-D724E2728B86}" dt="2025-10-20T13:06:51.581" v="41"/>
          <ac:grpSpMkLst>
            <pc:docMk/>
            <pc:sldMk cId="321770904" sldId="2147482354"/>
            <ac:grpSpMk id="6" creationId="{C9DDB15F-CA1C-1EAA-9571-1E0F24DCC56D}"/>
          </ac:grpSpMkLst>
        </pc:grpChg>
        <pc:grpChg chg="add del mod">
          <ac:chgData name="Caroline O'Neill (NHS South West London ICB)" userId="S::caroline.o'neill@swlondon.nhs.uk::9af4dddd-3139-40d3-bd7c-2293aef8e509" providerId="AD" clId="Web-{285BA883-4D9F-A13E-3639-D724E2728B86}" dt="2025-10-20T13:09:04.337" v="58"/>
          <ac:grpSpMkLst>
            <pc:docMk/>
            <pc:sldMk cId="321770904" sldId="2147482354"/>
            <ac:grpSpMk id="9" creationId="{A07BCE63-6D70-9B77-2B19-F5A79AB60E80}"/>
          </ac:grpSpMkLst>
        </pc:grpChg>
        <pc:grpChg chg="add mod">
          <ac:chgData name="Caroline O'Neill (NHS South West London ICB)" userId="S::caroline.o'neill@swlondon.nhs.uk::9af4dddd-3139-40d3-bd7c-2293aef8e509" providerId="AD" clId="Web-{285BA883-4D9F-A13E-3639-D724E2728B86}" dt="2025-10-20T13:10:33.469" v="70" actId="1076"/>
          <ac:grpSpMkLst>
            <pc:docMk/>
            <pc:sldMk cId="321770904" sldId="2147482354"/>
            <ac:grpSpMk id="11" creationId="{1A51ABA9-050F-BC77-B95F-6A426A1B25A9}"/>
          </ac:grpSpMkLst>
        </pc:grpChg>
        <pc:grpChg chg="add mod">
          <ac:chgData name="Caroline O'Neill (NHS South West London ICB)" userId="S::caroline.o'neill@swlondon.nhs.uk::9af4dddd-3139-40d3-bd7c-2293aef8e509" providerId="AD" clId="Web-{285BA883-4D9F-A13E-3639-D724E2728B86}" dt="2025-10-20T13:39:27.950" v="257" actId="1076"/>
          <ac:grpSpMkLst>
            <pc:docMk/>
            <pc:sldMk cId="321770904" sldId="2147482354"/>
            <ac:grpSpMk id="12" creationId="{67163EBF-B9E5-989C-4C22-CB7C46DF2AAB}"/>
          </ac:grpSpMkLst>
        </pc:grpChg>
        <pc:grpChg chg="add mod">
          <ac:chgData name="Caroline O'Neill (NHS South West London ICB)" userId="S::caroline.o'neill@swlondon.nhs.uk::9af4dddd-3139-40d3-bd7c-2293aef8e509" providerId="AD" clId="Web-{285BA883-4D9F-A13E-3639-D724E2728B86}" dt="2025-10-20T13:10:16.405" v="68" actId="1076"/>
          <ac:grpSpMkLst>
            <pc:docMk/>
            <pc:sldMk cId="321770904" sldId="2147482354"/>
            <ac:grpSpMk id="13" creationId="{38731AFC-4A48-9AD9-2D9D-EAA257B078C7}"/>
          </ac:grpSpMkLst>
        </pc:grpChg>
        <pc:grpChg chg="add mod">
          <ac:chgData name="Caroline O'Neill (NHS South West London ICB)" userId="S::caroline.o'neill@swlondon.nhs.uk::9af4dddd-3139-40d3-bd7c-2293aef8e509" providerId="AD" clId="Web-{285BA883-4D9F-A13E-3639-D724E2728B86}" dt="2025-10-20T13:12:46.929" v="92" actId="1076"/>
          <ac:grpSpMkLst>
            <pc:docMk/>
            <pc:sldMk cId="321770904" sldId="2147482354"/>
            <ac:grpSpMk id="15" creationId="{CA882543-25F3-68A2-22CE-4FC471E487E5}"/>
          </ac:grpSpMkLst>
        </pc:grpChg>
        <pc:grpChg chg="add mod">
          <ac:chgData name="Caroline O'Neill (NHS South West London ICB)" userId="S::caroline.o'neill@swlondon.nhs.uk::9af4dddd-3139-40d3-bd7c-2293aef8e509" providerId="AD" clId="Web-{285BA883-4D9F-A13E-3639-D724E2728B86}" dt="2025-10-20T13:37:09.820" v="246" actId="1076"/>
          <ac:grpSpMkLst>
            <pc:docMk/>
            <pc:sldMk cId="321770904" sldId="2147482354"/>
            <ac:grpSpMk id="16" creationId="{524AB7D7-0CD2-B93A-1363-50168CBAD59E}"/>
          </ac:grpSpMkLst>
        </pc:grpChg>
        <pc:grpChg chg="mod">
          <ac:chgData name="Caroline O'Neill (NHS South West London ICB)" userId="S::caroline.o'neill@swlondon.nhs.uk::9af4dddd-3139-40d3-bd7c-2293aef8e509" providerId="AD" clId="Web-{285BA883-4D9F-A13E-3639-D724E2728B86}" dt="2025-10-20T13:14:14.261" v="96" actId="1076"/>
          <ac:grpSpMkLst>
            <pc:docMk/>
            <pc:sldMk cId="321770904" sldId="2147482354"/>
            <ac:grpSpMk id="61" creationId="{E6BBF937-4A4B-33F5-110D-75EC817B8DD7}"/>
          </ac:grpSpMkLst>
        </pc:grpChg>
        <pc:picChg chg="mod">
          <ac:chgData name="Caroline O'Neill (NHS South West London ICB)" userId="S::caroline.o'neill@swlondon.nhs.uk::9af4dddd-3139-40d3-bd7c-2293aef8e509" providerId="AD" clId="Web-{285BA883-4D9F-A13E-3639-D724E2728B86}" dt="2025-10-20T13:39:19.856" v="256" actId="1076"/>
          <ac:picMkLst>
            <pc:docMk/>
            <pc:sldMk cId="321770904" sldId="2147482354"/>
            <ac:picMk id="5" creationId="{9DE9761B-B581-79C3-DB40-BB818D878FEA}"/>
          </ac:picMkLst>
        </pc:picChg>
        <pc:picChg chg="mod">
          <ac:chgData name="Caroline O'Neill (NHS South West London ICB)" userId="S::caroline.o'neill@swlondon.nhs.uk::9af4dddd-3139-40d3-bd7c-2293aef8e509" providerId="AD" clId="Web-{285BA883-4D9F-A13E-3639-D724E2728B86}" dt="2025-10-20T13:14:14.277" v="97" actId="1076"/>
          <ac:picMkLst>
            <pc:docMk/>
            <pc:sldMk cId="321770904" sldId="2147482354"/>
            <ac:picMk id="10" creationId="{D4EBCB50-31D0-2D81-6319-FCD13C2943EC}"/>
          </ac:picMkLst>
        </pc:picChg>
        <pc:picChg chg="mod">
          <ac:chgData name="Caroline O'Neill (NHS South West London ICB)" userId="S::caroline.o'neill@swlondon.nhs.uk::9af4dddd-3139-40d3-bd7c-2293aef8e509" providerId="AD" clId="Web-{285BA883-4D9F-A13E-3639-D724E2728B86}" dt="2025-10-20T13:14:44.997" v="99" actId="1076"/>
          <ac:picMkLst>
            <pc:docMk/>
            <pc:sldMk cId="321770904" sldId="2147482354"/>
            <ac:picMk id="14" creationId="{AD982BB0-97AF-2E4B-73E1-B5435B3CB950}"/>
          </ac:picMkLst>
        </pc:picChg>
        <pc:picChg chg="mod topLvl">
          <ac:chgData name="Caroline O'Neill (NHS South West London ICB)" userId="S::caroline.o'neill@swlondon.nhs.uk::9af4dddd-3139-40d3-bd7c-2293aef8e509" providerId="AD" clId="Web-{285BA883-4D9F-A13E-3639-D724E2728B86}" dt="2025-10-20T13:08:01.129" v="51" actId="1076"/>
          <ac:picMkLst>
            <pc:docMk/>
            <pc:sldMk cId="321770904" sldId="2147482354"/>
            <ac:picMk id="60" creationId="{95AAC9E5-02BA-3D2E-6647-E0AD1E16D7D4}"/>
          </ac:picMkLst>
        </pc:picChg>
        <pc:picChg chg="mod topLvl">
          <ac:chgData name="Caroline O'Neill (NHS South West London ICB)" userId="S::caroline.o'neill@swlondon.nhs.uk::9af4dddd-3139-40d3-bd7c-2293aef8e509" providerId="AD" clId="Web-{285BA883-4D9F-A13E-3639-D724E2728B86}" dt="2025-10-20T13:09:10.509" v="61" actId="14100"/>
          <ac:picMkLst>
            <pc:docMk/>
            <pc:sldMk cId="321770904" sldId="2147482354"/>
            <ac:picMk id="1024" creationId="{1FB945D8-C65B-394F-6FDA-321732DE4431}"/>
          </ac:picMkLst>
        </pc:picChg>
        <pc:picChg chg="mod">
          <ac:chgData name="Caroline O'Neill (NHS South West London ICB)" userId="S::caroline.o'neill@swlondon.nhs.uk::9af4dddd-3139-40d3-bd7c-2293aef8e509" providerId="AD" clId="Web-{285BA883-4D9F-A13E-3639-D724E2728B86}" dt="2025-10-20T13:03:48.219" v="18" actId="1076"/>
          <ac:picMkLst>
            <pc:docMk/>
            <pc:sldMk cId="321770904" sldId="2147482354"/>
            <ac:picMk id="1026" creationId="{7F876274-E5AC-21BD-E612-D56A040480FD}"/>
          </ac:picMkLst>
        </pc:picChg>
        <pc:picChg chg="mod">
          <ac:chgData name="Caroline O'Neill (NHS South West London ICB)" userId="S::caroline.o'neill@swlondon.nhs.uk::9af4dddd-3139-40d3-bd7c-2293aef8e509" providerId="AD" clId="Web-{285BA883-4D9F-A13E-3639-D724E2728B86}" dt="2025-10-20T13:08:55.664" v="57" actId="1076"/>
          <ac:picMkLst>
            <pc:docMk/>
            <pc:sldMk cId="321770904" sldId="2147482354"/>
            <ac:picMk id="1028" creationId="{5FB31CBB-C147-4A59-DCEA-D508EF2692A7}"/>
          </ac:picMkLst>
        </pc:picChg>
        <pc:cxnChg chg="mod">
          <ac:chgData name="Caroline O'Neill (NHS South West London ICB)" userId="S::caroline.o'neill@swlondon.nhs.uk::9af4dddd-3139-40d3-bd7c-2293aef8e509" providerId="AD" clId="Web-{285BA883-4D9F-A13E-3639-D724E2728B86}" dt="2025-10-20T13:39:47.091" v="259" actId="14100"/>
          <ac:cxnSpMkLst>
            <pc:docMk/>
            <pc:sldMk cId="321770904" sldId="2147482354"/>
            <ac:cxnSpMk id="7" creationId="{494D7868-57CB-52AE-B676-6E4E673CFD55}"/>
          </ac:cxnSpMkLst>
        </pc:cxnChg>
      </pc:sldChg>
      <pc:sldChg chg="new del">
        <pc:chgData name="Caroline O'Neill (NHS South West London ICB)" userId="S::caroline.o'neill@swlondon.nhs.uk::9af4dddd-3139-40d3-bd7c-2293aef8e509" providerId="AD" clId="Web-{285BA883-4D9F-A13E-3639-D724E2728B86}" dt="2025-10-20T14:29:49.751" v="261"/>
        <pc:sldMkLst>
          <pc:docMk/>
          <pc:sldMk cId="2599032416" sldId="214748235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C6038B-5232-4F6A-9B75-4851145C669E}" type="datetimeFigureOut">
              <a:rPr lang="en-GB" smtClean="0"/>
              <a:t>21/10/2025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A8DCBB-A2C6-4BD9-B05D-E75266868D82}" type="slidenum">
              <a:rPr lang="en-GB" smtClean="0"/>
              <a:t>‹#›</a:t>
            </a:fld>
            <a:endParaRPr lang="en-GB" dirty="0"/>
          </a:p>
        </p:txBody>
      </p:sp>
    </p:spTree>
    <p:extLst>
      <p:ext uri="{BB962C8B-B14F-4D97-AF65-F5344CB8AC3E}">
        <p14:creationId xmlns:p14="http://schemas.microsoft.com/office/powerpoint/2010/main" val="2660062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11A87F-D4DB-45C8-9314-5DB585165B5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15967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FA969-3E0E-306C-4C40-68C7154A8C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6E1C5A-328C-A240-5E4A-75D6CA98C0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5D4591-D8DA-7064-0E1F-C9992340919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72FD4A7-E163-2838-DF77-3571B6CAC9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98551F-9201-6F41-9067-2CF16A723A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1685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55C55-4546-CBC2-F982-A4FA4ECED4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D9CF8E-CF41-84C6-4999-EA75D6BEA0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5795C3-B27F-0CF3-7957-16F01ACBA82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648042D-9A38-82BF-EB22-D4D7B57E5D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98551F-9201-6F41-9067-2CF16A723A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584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Grants split into 2 funds: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Health communities borough topic – Kingston was hyptertension or high BP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Digital and health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E0F35-B658-48D4-AAF6-F0BAAA13549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25259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A8DCBB-A2C6-4BD9-B05D-E75266868D82}" type="slidenum">
              <a:rPr lang="en-GB" smtClean="0"/>
              <a:t>7</a:t>
            </a:fld>
            <a:endParaRPr lang="en-GB" dirty="0"/>
          </a:p>
        </p:txBody>
      </p:sp>
    </p:spTree>
    <p:extLst>
      <p:ext uri="{BB962C8B-B14F-4D97-AF65-F5344CB8AC3E}">
        <p14:creationId xmlns:p14="http://schemas.microsoft.com/office/powerpoint/2010/main" val="2624471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57913-DDB7-F960-DF28-072ACAAC80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B65D52-70BD-5765-934F-86D30BA95F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E67BAE-7291-D0C2-28B6-0B63FD67C1D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p:txBody>
      </p:sp>
      <p:sp>
        <p:nvSpPr>
          <p:cNvPr id="4" name="Slide Number Placeholder 3">
            <a:extLst>
              <a:ext uri="{FF2B5EF4-FFF2-40B4-BE49-F238E27FC236}">
                <a16:creationId xmlns:a16="http://schemas.microsoft.com/office/drawing/2014/main" id="{D67906BF-38C0-2ECA-0AE6-8BE63D17A30C}"/>
              </a:ext>
            </a:extLst>
          </p:cNvPr>
          <p:cNvSpPr>
            <a:spLocks noGrp="1"/>
          </p:cNvSpPr>
          <p:nvPr>
            <p:ph type="sldNum" sz="quarter" idx="5"/>
          </p:nvPr>
        </p:nvSpPr>
        <p:spPr/>
        <p:txBody>
          <a:bodyPr/>
          <a:lstStyle/>
          <a:p>
            <a:fld id="{DD98551F-9201-6F41-9067-2CF16A723A96}" type="slidenum">
              <a:rPr lang="en-GB" smtClean="0"/>
              <a:t>8</a:t>
            </a:fld>
            <a:endParaRPr lang="en-GB" dirty="0"/>
          </a:p>
        </p:txBody>
      </p:sp>
    </p:spTree>
    <p:extLst>
      <p:ext uri="{BB962C8B-B14F-4D97-AF65-F5344CB8AC3E}">
        <p14:creationId xmlns:p14="http://schemas.microsoft.com/office/powerpoint/2010/main" val="1702843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Say they are cross cutting across SWL?</a:t>
            </a:r>
          </a:p>
        </p:txBody>
      </p:sp>
      <p:sp>
        <p:nvSpPr>
          <p:cNvPr id="4" name="Slide Number Placeholder 3"/>
          <p:cNvSpPr>
            <a:spLocks noGrp="1"/>
          </p:cNvSpPr>
          <p:nvPr>
            <p:ph type="sldNum" sz="quarter" idx="5"/>
          </p:nvPr>
        </p:nvSpPr>
        <p:spPr/>
        <p:txBody>
          <a:bodyPr/>
          <a:lstStyle/>
          <a:p>
            <a:fld id="{89E6A639-F694-4548-9833-B41186BF82B2}" type="slidenum">
              <a:rPr lang="en-GB" smtClean="0"/>
              <a:t>9</a:t>
            </a:fld>
            <a:endParaRPr lang="en-GB" dirty="0"/>
          </a:p>
        </p:txBody>
      </p:sp>
    </p:spTree>
    <p:extLst>
      <p:ext uri="{BB962C8B-B14F-4D97-AF65-F5344CB8AC3E}">
        <p14:creationId xmlns:p14="http://schemas.microsoft.com/office/powerpoint/2010/main" val="3143397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NHS Trusts – KRFT, YHC and across SWL</a:t>
            </a:r>
          </a:p>
          <a:p>
            <a:endParaRPr lang="en-GB" dirty="0"/>
          </a:p>
          <a:p>
            <a:r>
              <a:rPr lang="en-GB" dirty="0"/>
              <a:t>Ambient voice technology - note taking technology so the clinician can pay attention to the patient rather than record keeping</a:t>
            </a:r>
          </a:p>
        </p:txBody>
      </p:sp>
      <p:sp>
        <p:nvSpPr>
          <p:cNvPr id="4" name="Slide Number Placeholder 3"/>
          <p:cNvSpPr>
            <a:spLocks noGrp="1"/>
          </p:cNvSpPr>
          <p:nvPr>
            <p:ph type="sldNum" sz="quarter" idx="5"/>
          </p:nvPr>
        </p:nvSpPr>
        <p:spPr/>
        <p:txBody>
          <a:bodyPr/>
          <a:lstStyle/>
          <a:p>
            <a:fld id="{45A8DCBB-A2C6-4BD9-B05D-E75266868D82}" type="slidenum">
              <a:rPr lang="en-GB" smtClean="0"/>
              <a:t>10</a:t>
            </a:fld>
            <a:endParaRPr lang="en-GB" dirty="0"/>
          </a:p>
        </p:txBody>
      </p:sp>
    </p:spTree>
    <p:extLst>
      <p:ext uri="{BB962C8B-B14F-4D97-AF65-F5344CB8AC3E}">
        <p14:creationId xmlns:p14="http://schemas.microsoft.com/office/powerpoint/2010/main" val="1536362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4A659-6990-7AFE-1B4D-6FC4A6A13D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15EAC0-6BB1-2AC0-48E7-ABB7532A8A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872E66-4095-7FD4-2F74-4BC8C97781D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FE26BA6-D341-7702-3D91-07EC57D0B7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98551F-9201-6F41-9067-2CF16A723A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661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6CA37-B358-AAD4-0DEE-E94070BD71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1C7697-5BA1-ECF5-8D64-50C2CEFF1B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DE56B5-7A6F-A101-7698-292C363B46E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A44E55E-D37E-4ED6-F4D8-6F1420D05E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98551F-9201-6F41-9067-2CF16A723A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8827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7F91C-5175-5581-570B-86A67F2E67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EA58DD-753D-74D0-34C3-D3877AAF7F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933E8D-FD0A-3732-909F-C38B624E53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A8FB903-7A98-EF7D-DD5B-17DF901C37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98551F-9201-6F41-9067-2CF16A723A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54858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descr="Icon&#10;&#10;Description automatically generated with low confidence">
            <a:extLst>
              <a:ext uri="{FF2B5EF4-FFF2-40B4-BE49-F238E27FC236}">
                <a16:creationId xmlns:a16="http://schemas.microsoft.com/office/drawing/2014/main" id="{84515607-1F08-1D10-9030-6680D88F468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06" y="3276001"/>
            <a:ext cx="4406987" cy="3581999"/>
          </a:xfrm>
          <a:prstGeom prst="rect">
            <a:avLst/>
          </a:prstGeom>
        </p:spPr>
      </p:pic>
      <p:sp>
        <p:nvSpPr>
          <p:cNvPr id="2" name="Title 1">
            <a:extLst>
              <a:ext uri="{FF2B5EF4-FFF2-40B4-BE49-F238E27FC236}">
                <a16:creationId xmlns:a16="http://schemas.microsoft.com/office/drawing/2014/main" id="{4AF8968C-3784-5B9B-20BE-46E42641B31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E7AB1086-8557-8767-DC3E-B5B2330419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10" name="Picture 9" descr="Graphical user interface&#10;&#10;Description automatically generated">
            <a:extLst>
              <a:ext uri="{FF2B5EF4-FFF2-40B4-BE49-F238E27FC236}">
                <a16:creationId xmlns:a16="http://schemas.microsoft.com/office/drawing/2014/main" id="{5E1607CE-FF7E-0134-E349-EEE7694F74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81046" y="278485"/>
            <a:ext cx="2419358" cy="1361440"/>
          </a:xfrm>
          <a:prstGeom prst="rect">
            <a:avLst/>
          </a:prstGeom>
        </p:spPr>
      </p:pic>
    </p:spTree>
    <p:extLst>
      <p:ext uri="{BB962C8B-B14F-4D97-AF65-F5344CB8AC3E}">
        <p14:creationId xmlns:p14="http://schemas.microsoft.com/office/powerpoint/2010/main" val="1651219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8344695-A726-AFDC-391D-229BC7BEA02F}"/>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2" y="-1"/>
            <a:ext cx="12192001" cy="6858001"/>
          </a:xfrm>
          <a:prstGeom prst="rect">
            <a:avLst/>
          </a:prstGeom>
        </p:spPr>
      </p:pic>
      <p:pic>
        <p:nvPicPr>
          <p:cNvPr id="7" name="Picture 6">
            <a:extLst>
              <a:ext uri="{FF2B5EF4-FFF2-40B4-BE49-F238E27FC236}">
                <a16:creationId xmlns:a16="http://schemas.microsoft.com/office/drawing/2014/main" id="{7D1ACE45-E771-C6E1-0D2D-9581663EE7F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55064" y="3276001"/>
            <a:ext cx="4369480" cy="3581999"/>
          </a:xfrm>
          <a:prstGeom prst="rect">
            <a:avLst/>
          </a:prstGeom>
        </p:spPr>
      </p:pic>
      <p:sp>
        <p:nvSpPr>
          <p:cNvPr id="10" name="Triangle 6">
            <a:extLst>
              <a:ext uri="{FF2B5EF4-FFF2-40B4-BE49-F238E27FC236}">
                <a16:creationId xmlns:a16="http://schemas.microsoft.com/office/drawing/2014/main" id="{BF31A195-91F1-E491-ADAC-A18108A08602}"/>
              </a:ext>
            </a:extLst>
          </p:cNvPr>
          <p:cNvSpPr/>
          <p:nvPr userDrawn="1"/>
        </p:nvSpPr>
        <p:spPr>
          <a:xfrm rot="17032892">
            <a:off x="5381138" y="-1980680"/>
            <a:ext cx="6563256" cy="8925282"/>
          </a:xfrm>
          <a:custGeom>
            <a:avLst/>
            <a:gdLst>
              <a:gd name="connsiteX0" fmla="*/ 0 w 11052314"/>
              <a:gd name="connsiteY0" fmla="*/ 9819861 h 9819861"/>
              <a:gd name="connsiteX1" fmla="*/ 5526157 w 11052314"/>
              <a:gd name="connsiteY1" fmla="*/ 0 h 9819861"/>
              <a:gd name="connsiteX2" fmla="*/ 11052314 w 11052314"/>
              <a:gd name="connsiteY2" fmla="*/ 9819861 h 9819861"/>
              <a:gd name="connsiteX3" fmla="*/ 0 w 11052314"/>
              <a:gd name="connsiteY3" fmla="*/ 9819861 h 9819861"/>
              <a:gd name="connsiteX0" fmla="*/ 0 w 11052314"/>
              <a:gd name="connsiteY0" fmla="*/ 8568188 h 8568188"/>
              <a:gd name="connsiteX1" fmla="*/ 8415500 w 11052314"/>
              <a:gd name="connsiteY1" fmla="*/ 0 h 8568188"/>
              <a:gd name="connsiteX2" fmla="*/ 11052314 w 11052314"/>
              <a:gd name="connsiteY2" fmla="*/ 8568188 h 8568188"/>
              <a:gd name="connsiteX3" fmla="*/ 0 w 11052314"/>
              <a:gd name="connsiteY3" fmla="*/ 8568188 h 8568188"/>
              <a:gd name="connsiteX0" fmla="*/ 0 w 10427021"/>
              <a:gd name="connsiteY0" fmla="*/ 8568188 h 8568188"/>
              <a:gd name="connsiteX1" fmla="*/ 8415500 w 10427021"/>
              <a:gd name="connsiteY1" fmla="*/ 0 h 8568188"/>
              <a:gd name="connsiteX2" fmla="*/ 10427021 w 10427021"/>
              <a:gd name="connsiteY2" fmla="*/ 8026525 h 8568188"/>
              <a:gd name="connsiteX3" fmla="*/ 0 w 10427021"/>
              <a:gd name="connsiteY3" fmla="*/ 8568188 h 8568188"/>
              <a:gd name="connsiteX0" fmla="*/ 0 w 6563256"/>
              <a:gd name="connsiteY0" fmla="*/ 9620000 h 9620000"/>
              <a:gd name="connsiteX1" fmla="*/ 4551735 w 6563256"/>
              <a:gd name="connsiteY1" fmla="*/ 0 h 9620000"/>
              <a:gd name="connsiteX2" fmla="*/ 6563256 w 6563256"/>
              <a:gd name="connsiteY2" fmla="*/ 8026525 h 9620000"/>
              <a:gd name="connsiteX3" fmla="*/ 0 w 6563256"/>
              <a:gd name="connsiteY3" fmla="*/ 9620000 h 9620000"/>
              <a:gd name="connsiteX0" fmla="*/ 0 w 6563256"/>
              <a:gd name="connsiteY0" fmla="*/ 8925282 h 8925282"/>
              <a:gd name="connsiteX1" fmla="*/ 4723422 w 6563256"/>
              <a:gd name="connsiteY1" fmla="*/ 0 h 8925282"/>
              <a:gd name="connsiteX2" fmla="*/ 6563256 w 6563256"/>
              <a:gd name="connsiteY2" fmla="*/ 7331807 h 8925282"/>
              <a:gd name="connsiteX3" fmla="*/ 0 w 6563256"/>
              <a:gd name="connsiteY3" fmla="*/ 8925282 h 8925282"/>
            </a:gdLst>
            <a:ahLst/>
            <a:cxnLst>
              <a:cxn ang="0">
                <a:pos x="connsiteX0" y="connsiteY0"/>
              </a:cxn>
              <a:cxn ang="0">
                <a:pos x="connsiteX1" y="connsiteY1"/>
              </a:cxn>
              <a:cxn ang="0">
                <a:pos x="connsiteX2" y="connsiteY2"/>
              </a:cxn>
              <a:cxn ang="0">
                <a:pos x="connsiteX3" y="connsiteY3"/>
              </a:cxn>
            </a:cxnLst>
            <a:rect l="l" t="t" r="r" b="b"/>
            <a:pathLst>
              <a:path w="6563256" h="8925282">
                <a:moveTo>
                  <a:pt x="0" y="8925282"/>
                </a:moveTo>
                <a:lnTo>
                  <a:pt x="4723422" y="0"/>
                </a:lnTo>
                <a:lnTo>
                  <a:pt x="6563256" y="7331807"/>
                </a:lnTo>
                <a:lnTo>
                  <a:pt x="0" y="8925282"/>
                </a:lnTo>
                <a:close/>
              </a:path>
            </a:pathLst>
          </a:custGeom>
          <a:gradFill flip="none" rotWithShape="1">
            <a:gsLst>
              <a:gs pos="0">
                <a:schemeClr val="bg1">
                  <a:alpha val="0"/>
                </a:schemeClr>
              </a:gs>
              <a:gs pos="49000">
                <a:schemeClr val="bg1">
                  <a:alpha val="0"/>
                </a:schemeClr>
              </a:gs>
              <a:gs pos="81000">
                <a:schemeClr val="bg1"/>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descr="Graphical user interface&#10;&#10;Description automatically generated">
            <a:extLst>
              <a:ext uri="{FF2B5EF4-FFF2-40B4-BE49-F238E27FC236}">
                <a16:creationId xmlns:a16="http://schemas.microsoft.com/office/drawing/2014/main" id="{D40E9D08-E00F-BA58-2164-9F1C4844FD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81046" y="278485"/>
            <a:ext cx="2419358" cy="1361440"/>
          </a:xfrm>
          <a:prstGeom prst="rect">
            <a:avLst/>
          </a:prstGeom>
        </p:spPr>
      </p:pic>
      <p:sp>
        <p:nvSpPr>
          <p:cNvPr id="9" name="Rectangle 8">
            <a:extLst>
              <a:ext uri="{FF2B5EF4-FFF2-40B4-BE49-F238E27FC236}">
                <a16:creationId xmlns:a16="http://schemas.microsoft.com/office/drawing/2014/main" id="{959DFCB0-1EE9-4A0E-9FA6-9269595F121D}"/>
              </a:ext>
            </a:extLst>
          </p:cNvPr>
          <p:cNvSpPr/>
          <p:nvPr userDrawn="1"/>
        </p:nvSpPr>
        <p:spPr>
          <a:xfrm>
            <a:off x="617212" y="3971925"/>
            <a:ext cx="9173396" cy="2298699"/>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849620" y="4157664"/>
            <a:ext cx="8561080" cy="1394404"/>
          </a:xfrm>
        </p:spPr>
        <p:txBody>
          <a:bodyPr anchor="b">
            <a:noAutofit/>
          </a:bodyPr>
          <a:lstStyle>
            <a:lvl1pPr>
              <a:defRPr sz="44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849620" y="5731706"/>
            <a:ext cx="8561080" cy="538918"/>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204822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9_Section Head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660A9D8-C8FA-847B-5D81-D851F738C428}"/>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856464" cy="6858000"/>
          </a:xfrm>
          <a:prstGeom prst="rect">
            <a:avLst/>
          </a:prstGeom>
        </p:spPr>
      </p:pic>
      <p:pic>
        <p:nvPicPr>
          <p:cNvPr id="10" name="Picture 9" descr="Icon&#10;&#10;Description automatically generated">
            <a:extLst>
              <a:ext uri="{FF2B5EF4-FFF2-40B4-BE49-F238E27FC236}">
                <a16:creationId xmlns:a16="http://schemas.microsoft.com/office/drawing/2014/main" id="{1F464F95-97B7-721F-3362-8FBEDB5C9DB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486983" y="3276001"/>
            <a:ext cx="4369481" cy="3581999"/>
          </a:xfrm>
          <a:prstGeom prst="rect">
            <a:avLst/>
          </a:prstGeom>
        </p:spPr>
      </p:pic>
      <p:sp>
        <p:nvSpPr>
          <p:cNvPr id="9" name="Rectangle 8">
            <a:extLst>
              <a:ext uri="{FF2B5EF4-FFF2-40B4-BE49-F238E27FC236}">
                <a16:creationId xmlns:a16="http://schemas.microsoft.com/office/drawing/2014/main" id="{959DFCB0-1EE9-4A0E-9FA6-9269595F121D}"/>
              </a:ext>
            </a:extLst>
          </p:cNvPr>
          <p:cNvSpPr/>
          <p:nvPr userDrawn="1"/>
        </p:nvSpPr>
        <p:spPr>
          <a:xfrm>
            <a:off x="311577" y="3616239"/>
            <a:ext cx="6539645" cy="2331161"/>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solidFill>
            </a:endParaRPr>
          </a:p>
        </p:txBody>
      </p:sp>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716078" y="3986330"/>
            <a:ext cx="5804403" cy="1221217"/>
          </a:xfrm>
        </p:spPr>
        <p:txBody>
          <a:bodyPr anchor="b">
            <a:noAutofit/>
          </a:bodyPr>
          <a:lstStyle>
            <a:lvl1pPr>
              <a:defRPr sz="44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716078" y="5326521"/>
            <a:ext cx="5804402" cy="715949"/>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6" name="Picture 15" descr="Graphical user interface&#10;&#10;Description automatically generated">
            <a:extLst>
              <a:ext uri="{FF2B5EF4-FFF2-40B4-BE49-F238E27FC236}">
                <a16:creationId xmlns:a16="http://schemas.microsoft.com/office/drawing/2014/main" id="{E77FEB43-2EA9-77EB-3360-BEF17256FEC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81046" y="278485"/>
            <a:ext cx="2419358" cy="1361440"/>
          </a:xfrm>
          <a:prstGeom prst="rect">
            <a:avLst/>
          </a:prstGeom>
        </p:spPr>
      </p:pic>
    </p:spTree>
    <p:extLst>
      <p:ext uri="{BB962C8B-B14F-4D97-AF65-F5344CB8AC3E}">
        <p14:creationId xmlns:p14="http://schemas.microsoft.com/office/powerpoint/2010/main" val="60197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D8DE0-C179-948E-7905-1C1F84D9A28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6176AA1-BA1D-1C3D-1F5E-97E40BCCCD2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249F6EA-408A-D7DC-881F-1F922A77763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142301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D036D-FF17-47F9-C352-0B7DBC72451E}"/>
              </a:ext>
            </a:extLst>
          </p:cNvPr>
          <p:cNvSpPr>
            <a:spLocks noGrp="1"/>
          </p:cNvSpPr>
          <p:nvPr>
            <p:ph type="title"/>
          </p:nvPr>
        </p:nvSpPr>
        <p:spPr>
          <a:xfrm>
            <a:off x="291596" y="264541"/>
            <a:ext cx="9189450" cy="439547"/>
          </a:xfrm>
        </p:spPr>
        <p:txBody>
          <a:bodyPr>
            <a:noAutofit/>
          </a:bodyPr>
          <a:lstStyle>
            <a:lvl1pPr>
              <a:defRPr sz="2800" b="1"/>
            </a:lvl1pPr>
          </a:lstStyle>
          <a:p>
            <a:r>
              <a:rPr lang="en-GB"/>
              <a:t>Click to edit Master title style</a:t>
            </a:r>
          </a:p>
        </p:txBody>
      </p:sp>
    </p:spTree>
    <p:extLst>
      <p:ext uri="{BB962C8B-B14F-4D97-AF65-F5344CB8AC3E}">
        <p14:creationId xmlns:p14="http://schemas.microsoft.com/office/powerpoint/2010/main" val="3914768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9C666D-C54F-0908-5AC1-6BA6367EA717}"/>
              </a:ext>
            </a:extLst>
          </p:cNvPr>
          <p:cNvSpPr/>
          <p:nvPr userDrawn="1"/>
        </p:nvSpPr>
        <p:spPr>
          <a:xfrm>
            <a:off x="9448801" y="85727"/>
            <a:ext cx="2743200" cy="1325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1F0F9702-661C-8C8B-B0E3-262CBA96ED21}"/>
              </a:ext>
            </a:extLst>
          </p:cNvPr>
          <p:cNvSpPr>
            <a:spLocks noGrp="1"/>
          </p:cNvSpPr>
          <p:nvPr>
            <p:ph type="title"/>
          </p:nvPr>
        </p:nvSpPr>
        <p:spPr>
          <a:xfrm>
            <a:off x="291596" y="365125"/>
            <a:ext cx="9847502" cy="1325563"/>
          </a:xfrm>
        </p:spPr>
        <p:txBody>
          <a:bodyPr>
            <a:normAutofit/>
          </a:bodyPr>
          <a:lstStyle>
            <a:lvl1pPr>
              <a:defRPr sz="4000">
                <a:solidFill>
                  <a:schemeClr val="accent2">
                    <a:lumMod val="75000"/>
                  </a:schemeClr>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C6A86671-490A-897D-53E0-BBF3EF6226E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CD82DB2-FC72-0A1B-4DE8-58746AC5960B}"/>
              </a:ext>
            </a:extLst>
          </p:cNvPr>
          <p:cNvSpPr>
            <a:spLocks noGrp="1"/>
          </p:cNvSpPr>
          <p:nvPr>
            <p:ph type="dt" sz="half" idx="10"/>
          </p:nvPr>
        </p:nvSpPr>
        <p:spPr>
          <a:xfrm>
            <a:off x="838200" y="6356350"/>
            <a:ext cx="2743200" cy="365125"/>
          </a:xfrm>
          <a:prstGeom prst="rect">
            <a:avLst/>
          </a:prstGeom>
        </p:spPr>
        <p:txBody>
          <a:bodyPr/>
          <a:lstStyle/>
          <a:p>
            <a:fld id="{7184D3E8-EB16-7049-8CFD-BBCB2D70B026}" type="datetime1">
              <a:rPr lang="en-GB" smtClean="0"/>
              <a:t>21/10/2025</a:t>
            </a:fld>
            <a:endParaRPr lang="en-GB" dirty="0"/>
          </a:p>
        </p:txBody>
      </p:sp>
      <p:sp>
        <p:nvSpPr>
          <p:cNvPr id="5" name="Footer Placeholder 4">
            <a:extLst>
              <a:ext uri="{FF2B5EF4-FFF2-40B4-BE49-F238E27FC236}">
                <a16:creationId xmlns:a16="http://schemas.microsoft.com/office/drawing/2014/main" id="{D8F3B4BA-F8A6-6ABE-C86B-5313CC7DFCD2}"/>
              </a:ext>
            </a:extLst>
          </p:cNvPr>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6" name="Slide Number Placeholder 5">
            <a:extLst>
              <a:ext uri="{FF2B5EF4-FFF2-40B4-BE49-F238E27FC236}">
                <a16:creationId xmlns:a16="http://schemas.microsoft.com/office/drawing/2014/main" id="{A3002209-1FDB-E23D-24F1-0C6AF9F93F58}"/>
              </a:ext>
            </a:extLst>
          </p:cNvPr>
          <p:cNvSpPr>
            <a:spLocks noGrp="1"/>
          </p:cNvSpPr>
          <p:nvPr>
            <p:ph type="sldNum" sz="quarter" idx="12"/>
          </p:nvPr>
        </p:nvSpPr>
        <p:spPr>
          <a:xfrm>
            <a:off x="9224936" y="6407149"/>
            <a:ext cx="2743200" cy="365125"/>
          </a:xfrm>
          <a:prstGeom prst="rect">
            <a:avLst/>
          </a:prstGeom>
        </p:spPr>
        <p:txBody>
          <a:bodyPr/>
          <a:lstStyle/>
          <a:p>
            <a:fld id="{97EE8412-344B-4A62-BD9B-853B63951050}" type="slidenum">
              <a:rPr lang="en-GB" smtClean="0"/>
              <a:t>‹#›</a:t>
            </a:fld>
            <a:endParaRPr lang="en-GB" dirty="0"/>
          </a:p>
        </p:txBody>
      </p:sp>
      <p:pic>
        <p:nvPicPr>
          <p:cNvPr id="7" name="Picture 6">
            <a:extLst>
              <a:ext uri="{FF2B5EF4-FFF2-40B4-BE49-F238E27FC236}">
                <a16:creationId xmlns:a16="http://schemas.microsoft.com/office/drawing/2014/main" id="{75DBE37B-FFA1-292F-8B6F-7D4CED79C025}"/>
              </a:ext>
            </a:extLst>
          </p:cNvPr>
          <p:cNvPicPr>
            <a:picLocks noChangeAspect="1"/>
          </p:cNvPicPr>
          <p:nvPr userDrawn="1"/>
        </p:nvPicPr>
        <p:blipFill>
          <a:blip r:embed="rId2"/>
          <a:stretch>
            <a:fillRect/>
          </a:stretch>
        </p:blipFill>
        <p:spPr>
          <a:xfrm>
            <a:off x="540285" y="6589711"/>
            <a:ext cx="11017297" cy="80861"/>
          </a:xfrm>
          <a:prstGeom prst="rect">
            <a:avLst/>
          </a:prstGeom>
        </p:spPr>
      </p:pic>
      <p:pic>
        <p:nvPicPr>
          <p:cNvPr id="8" name="Picture 7">
            <a:extLst>
              <a:ext uri="{FF2B5EF4-FFF2-40B4-BE49-F238E27FC236}">
                <a16:creationId xmlns:a16="http://schemas.microsoft.com/office/drawing/2014/main" id="{98460B2B-B2E5-5F80-1487-0A1B4F6DEA90}"/>
              </a:ext>
            </a:extLst>
          </p:cNvPr>
          <p:cNvPicPr>
            <a:picLocks noChangeAspect="1"/>
          </p:cNvPicPr>
          <p:nvPr userDrawn="1"/>
        </p:nvPicPr>
        <p:blipFill>
          <a:blip r:embed="rId3"/>
          <a:stretch>
            <a:fillRect/>
          </a:stretch>
        </p:blipFill>
        <p:spPr>
          <a:xfrm>
            <a:off x="10524066" y="328777"/>
            <a:ext cx="1282967" cy="666640"/>
          </a:xfrm>
          <a:prstGeom prst="rect">
            <a:avLst/>
          </a:prstGeom>
        </p:spPr>
      </p:pic>
    </p:spTree>
    <p:extLst>
      <p:ext uri="{BB962C8B-B14F-4D97-AF65-F5344CB8AC3E}">
        <p14:creationId xmlns:p14="http://schemas.microsoft.com/office/powerpoint/2010/main" val="1583870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123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L Template slide" type="tx">
  <p:cSld name="CL Template slide">
    <p:spTree>
      <p:nvGrpSpPr>
        <p:cNvPr id="1" name="Shape 12"/>
        <p:cNvGrpSpPr/>
        <p:nvPr/>
      </p:nvGrpSpPr>
      <p:grpSpPr>
        <a:xfrm>
          <a:off x="0" y="0"/>
          <a:ext cx="0" cy="0"/>
          <a:chOff x="0" y="0"/>
          <a:chExt cx="0" cy="0"/>
        </a:xfrm>
      </p:grpSpPr>
      <p:sp>
        <p:nvSpPr>
          <p:cNvPr id="13" name="Google Shape;13;p155"/>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chemeClr val="dk1"/>
              </a:buClr>
              <a:buSzPts val="1800"/>
              <a:buChar char="●"/>
              <a:defRPr sz="2000">
                <a:latin typeface="Arial"/>
                <a:ea typeface="Arial"/>
                <a:cs typeface="Arial"/>
                <a:sym typeface="Arial"/>
              </a:defRPr>
            </a:lvl1pPr>
            <a:lvl2pPr marL="914400" lvl="1" indent="-317500" algn="l">
              <a:lnSpc>
                <a:spcPct val="115000"/>
              </a:lnSpc>
              <a:spcBef>
                <a:spcPts val="1600"/>
              </a:spcBef>
              <a:spcAft>
                <a:spcPts val="0"/>
              </a:spcAft>
              <a:buClr>
                <a:schemeClr val="dk1"/>
              </a:buClr>
              <a:buSzPts val="1400"/>
              <a:buChar char="○"/>
              <a:defRPr/>
            </a:lvl2pPr>
            <a:lvl3pPr marL="1371600" lvl="2" indent="-317500" algn="l">
              <a:lnSpc>
                <a:spcPct val="115000"/>
              </a:lnSpc>
              <a:spcBef>
                <a:spcPts val="1600"/>
              </a:spcBef>
              <a:spcAft>
                <a:spcPts val="0"/>
              </a:spcAft>
              <a:buClr>
                <a:schemeClr val="dk1"/>
              </a:buClr>
              <a:buSzPts val="1400"/>
              <a:buChar char="■"/>
              <a:defRPr/>
            </a:lvl3pPr>
            <a:lvl4pPr marL="1828800" lvl="3" indent="-317500" algn="l">
              <a:lnSpc>
                <a:spcPct val="115000"/>
              </a:lnSpc>
              <a:spcBef>
                <a:spcPts val="1600"/>
              </a:spcBef>
              <a:spcAft>
                <a:spcPts val="0"/>
              </a:spcAft>
              <a:buClr>
                <a:schemeClr val="dk1"/>
              </a:buClr>
              <a:buSzPts val="1400"/>
              <a:buChar char="●"/>
              <a:defRPr/>
            </a:lvl4pPr>
            <a:lvl5pPr marL="2286000" lvl="4" indent="-317500" algn="l">
              <a:lnSpc>
                <a:spcPct val="115000"/>
              </a:lnSpc>
              <a:spcBef>
                <a:spcPts val="1600"/>
              </a:spcBef>
              <a:spcAft>
                <a:spcPts val="0"/>
              </a:spcAft>
              <a:buClr>
                <a:schemeClr val="dk1"/>
              </a:buClr>
              <a:buSzPts val="1400"/>
              <a:buChar char="○"/>
              <a:defRPr/>
            </a:lvl5pPr>
            <a:lvl6pPr marL="2743200" lvl="5" indent="-317500" algn="l">
              <a:lnSpc>
                <a:spcPct val="115000"/>
              </a:lnSpc>
              <a:spcBef>
                <a:spcPts val="1600"/>
              </a:spcBef>
              <a:spcAft>
                <a:spcPts val="0"/>
              </a:spcAft>
              <a:buClr>
                <a:schemeClr val="dk1"/>
              </a:buClr>
              <a:buSzPts val="1400"/>
              <a:buChar char="■"/>
              <a:defRPr/>
            </a:lvl6pPr>
            <a:lvl7pPr marL="3200400" lvl="6" indent="-317500" algn="l">
              <a:lnSpc>
                <a:spcPct val="115000"/>
              </a:lnSpc>
              <a:spcBef>
                <a:spcPts val="1600"/>
              </a:spcBef>
              <a:spcAft>
                <a:spcPts val="0"/>
              </a:spcAft>
              <a:buClr>
                <a:schemeClr val="dk1"/>
              </a:buClr>
              <a:buSzPts val="1400"/>
              <a:buChar char="●"/>
              <a:defRPr/>
            </a:lvl7pPr>
            <a:lvl8pPr marL="3657600" lvl="7" indent="-317500" algn="l">
              <a:lnSpc>
                <a:spcPct val="115000"/>
              </a:lnSpc>
              <a:spcBef>
                <a:spcPts val="1600"/>
              </a:spcBef>
              <a:spcAft>
                <a:spcPts val="0"/>
              </a:spcAft>
              <a:buClr>
                <a:schemeClr val="dk1"/>
              </a:buClr>
              <a:buSzPts val="1400"/>
              <a:buChar char="○"/>
              <a:defRPr/>
            </a:lvl8pPr>
            <a:lvl9pPr marL="4114800" lvl="8" indent="-317500" algn="l">
              <a:lnSpc>
                <a:spcPct val="115000"/>
              </a:lnSpc>
              <a:spcBef>
                <a:spcPts val="1600"/>
              </a:spcBef>
              <a:spcAft>
                <a:spcPts val="1600"/>
              </a:spcAft>
              <a:buClr>
                <a:schemeClr val="dk1"/>
              </a:buClr>
              <a:buSzPts val="1400"/>
              <a:buChar char="■"/>
              <a:defRPr/>
            </a:lvl9pPr>
          </a:lstStyle>
          <a:p>
            <a:endParaRPr/>
          </a:p>
        </p:txBody>
      </p:sp>
      <p:sp>
        <p:nvSpPr>
          <p:cNvPr id="14" name="Google Shape;14;p155"/>
          <p:cNvSpPr txBox="1">
            <a:spLocks noGrp="1"/>
          </p:cNvSpPr>
          <p:nvPr>
            <p:ph type="sldNum" idx="12"/>
          </p:nvPr>
        </p:nvSpPr>
        <p:spPr>
          <a:xfrm>
            <a:off x="11296611" y="6217623"/>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dirty="0"/>
          </a:p>
        </p:txBody>
      </p:sp>
      <p:sp>
        <p:nvSpPr>
          <p:cNvPr id="15" name="Google Shape;15;p155"/>
          <p:cNvSpPr txBox="1">
            <a:spLocks noGrp="1"/>
          </p:cNvSpPr>
          <p:nvPr>
            <p:ph type="title"/>
          </p:nvPr>
        </p:nvSpPr>
        <p:spPr>
          <a:xfrm>
            <a:off x="415600" y="593367"/>
            <a:ext cx="11360800" cy="763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2800"/>
              <a:buFont typeface="Arial"/>
              <a:buNone/>
              <a:defRPr sz="2800"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481986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tx2"/>
        </a:solidFill>
        <a:effectLst/>
      </p:bgPr>
    </p:bg>
    <p:spTree>
      <p:nvGrpSpPr>
        <p:cNvPr id="1" name=""/>
        <p:cNvGrpSpPr/>
        <p:nvPr/>
      </p:nvGrpSpPr>
      <p:grpSpPr>
        <a:xfrm>
          <a:off x="0" y="0"/>
          <a:ext cx="0" cy="0"/>
          <a:chOff x="0" y="0"/>
          <a:chExt cx="0" cy="0"/>
        </a:xfrm>
      </p:grpSpPr>
      <p:pic>
        <p:nvPicPr>
          <p:cNvPr id="15" name="Picture 14" descr="Icon&#10;&#10;Description automatically generated">
            <a:extLst>
              <a:ext uri="{FF2B5EF4-FFF2-40B4-BE49-F238E27FC236}">
                <a16:creationId xmlns:a16="http://schemas.microsoft.com/office/drawing/2014/main" id="{8A441DAA-A2E9-76F1-276D-D74CF4E31E6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207600"/>
            <a:ext cx="4438716" cy="3650400"/>
          </a:xfrm>
          <a:prstGeom prst="rect">
            <a:avLst/>
          </a:prstGeom>
        </p:spPr>
      </p:pic>
      <p:sp>
        <p:nvSpPr>
          <p:cNvPr id="2" name="Title 1">
            <a:extLst>
              <a:ext uri="{FF2B5EF4-FFF2-40B4-BE49-F238E27FC236}">
                <a16:creationId xmlns:a16="http://schemas.microsoft.com/office/drawing/2014/main" id="{4AF8968C-3784-5B9B-20BE-46E42641B313}"/>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E7AB1086-8557-8767-DC3E-B5B233041929}"/>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11" name="Picture 10" descr="Logo, company name&#10;&#10;Description automatically generated">
            <a:extLst>
              <a:ext uri="{FF2B5EF4-FFF2-40B4-BE49-F238E27FC236}">
                <a16:creationId xmlns:a16="http://schemas.microsoft.com/office/drawing/2014/main" id="{FEB66B16-EF9A-F160-EED3-99DA3055BF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91877" y="278485"/>
            <a:ext cx="2419358" cy="1361440"/>
          </a:xfrm>
          <a:prstGeom prst="rect">
            <a:avLst/>
          </a:prstGeom>
        </p:spPr>
      </p:pic>
    </p:spTree>
    <p:extLst>
      <p:ext uri="{BB962C8B-B14F-4D97-AF65-F5344CB8AC3E}">
        <p14:creationId xmlns:p14="http://schemas.microsoft.com/office/powerpoint/2010/main" val="3917980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F9702-661C-8C8B-B0E3-262CBA96ED21}"/>
              </a:ext>
            </a:extLst>
          </p:cNvPr>
          <p:cNvSpPr>
            <a:spLocks noGrp="1"/>
          </p:cNvSpPr>
          <p:nvPr>
            <p:ph type="title"/>
          </p:nvPr>
        </p:nvSpPr>
        <p:spPr>
          <a:xfrm>
            <a:off x="291596" y="273303"/>
            <a:ext cx="9189450" cy="407734"/>
          </a:xfrm>
        </p:spPr>
        <p:txBody>
          <a:bodyPr>
            <a:normAutofit/>
          </a:bodyPr>
          <a:lstStyle>
            <a:lvl1pPr>
              <a:defRPr sz="2800" b="1"/>
            </a:lvl1pPr>
          </a:lstStyle>
          <a:p>
            <a:r>
              <a:rPr lang="en-GB"/>
              <a:t>Click to edit Master title style</a:t>
            </a:r>
          </a:p>
        </p:txBody>
      </p:sp>
      <p:sp>
        <p:nvSpPr>
          <p:cNvPr id="3" name="Content Placeholder 2">
            <a:extLst>
              <a:ext uri="{FF2B5EF4-FFF2-40B4-BE49-F238E27FC236}">
                <a16:creationId xmlns:a16="http://schemas.microsoft.com/office/drawing/2014/main" id="{C6A86671-490A-897D-53E0-BBF3EF6226E3}"/>
              </a:ext>
            </a:extLst>
          </p:cNvPr>
          <p:cNvSpPr>
            <a:spLocks noGrp="1"/>
          </p:cNvSpPr>
          <p:nvPr>
            <p:ph idx="1"/>
          </p:nvPr>
        </p:nvSpPr>
        <p:spPr/>
        <p:txBody>
          <a:bodyPr/>
          <a:lstStyle>
            <a:lvl1pPr indent="0">
              <a:lnSpc>
                <a:spcPct val="100000"/>
              </a:lnSpc>
              <a:defRPr/>
            </a:lvl1pPr>
            <a:lvl2pPr indent="0">
              <a:lnSpc>
                <a:spcPct val="100000"/>
              </a:lnSpc>
              <a:defRPr/>
            </a:lvl2pPr>
            <a:lvl3pPr indent="0">
              <a:lnSpc>
                <a:spcPct val="100000"/>
              </a:lnSpc>
              <a:defRPr/>
            </a:lvl3pPr>
            <a:lvl4pPr indent="0">
              <a:lnSpc>
                <a:spcPct val="100000"/>
              </a:lnSpc>
              <a:defRPr/>
            </a:lvl4pPr>
            <a:lvl5pPr indent="0">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Icon&#10;&#10;Description automatically generated">
            <a:extLst>
              <a:ext uri="{FF2B5EF4-FFF2-40B4-BE49-F238E27FC236}">
                <a16:creationId xmlns:a16="http://schemas.microsoft.com/office/drawing/2014/main" id="{44226EDC-6156-50DC-15DD-4FBBAF09D1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16557" y="4910667"/>
            <a:ext cx="2375443" cy="1947333"/>
          </a:xfrm>
          <a:prstGeom prst="rect">
            <a:avLst/>
          </a:prstGeom>
        </p:spPr>
      </p:pic>
    </p:spTree>
    <p:extLst>
      <p:ext uri="{BB962C8B-B14F-4D97-AF65-F5344CB8AC3E}">
        <p14:creationId xmlns:p14="http://schemas.microsoft.com/office/powerpoint/2010/main" val="2059841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F9702-661C-8C8B-B0E3-262CBA96ED21}"/>
              </a:ext>
            </a:extLst>
          </p:cNvPr>
          <p:cNvSpPr>
            <a:spLocks noGrp="1"/>
          </p:cNvSpPr>
          <p:nvPr>
            <p:ph type="title"/>
          </p:nvPr>
        </p:nvSpPr>
        <p:spPr>
          <a:xfrm>
            <a:off x="291596" y="310262"/>
            <a:ext cx="9189450" cy="315912"/>
          </a:xfrm>
        </p:spPr>
        <p:txBody>
          <a:bodyPr>
            <a:noAutofit/>
          </a:bodyPr>
          <a:lstStyle>
            <a:lvl1pPr>
              <a:defRPr sz="2800" b="1"/>
            </a:lvl1pPr>
          </a:lstStyle>
          <a:p>
            <a:r>
              <a:rPr lang="en-GB"/>
              <a:t>Click to edit Master title style</a:t>
            </a:r>
          </a:p>
        </p:txBody>
      </p:sp>
      <p:sp>
        <p:nvSpPr>
          <p:cNvPr id="3" name="Content Placeholder 2">
            <a:extLst>
              <a:ext uri="{FF2B5EF4-FFF2-40B4-BE49-F238E27FC236}">
                <a16:creationId xmlns:a16="http://schemas.microsoft.com/office/drawing/2014/main" id="{C6A86671-490A-897D-53E0-BBF3EF6226E3}"/>
              </a:ext>
            </a:extLst>
          </p:cNvPr>
          <p:cNvSpPr>
            <a:spLocks noGrp="1"/>
          </p:cNvSpPr>
          <p:nvPr>
            <p:ph idx="1"/>
          </p:nvPr>
        </p:nvSpPr>
        <p:spPr/>
        <p:txBody>
          <a:bodyPr/>
          <a:lstStyle>
            <a:lvl1pPr indent="0">
              <a:lnSpc>
                <a:spcPct val="100000"/>
              </a:lnSpc>
              <a:defRPr/>
            </a:lvl1pPr>
            <a:lvl2pPr indent="0">
              <a:lnSpc>
                <a:spcPct val="100000"/>
              </a:lnSpc>
              <a:defRPr/>
            </a:lvl2pPr>
            <a:lvl3pPr indent="0">
              <a:lnSpc>
                <a:spcPct val="100000"/>
              </a:lnSpc>
              <a:defRPr/>
            </a:lvl3pPr>
            <a:lvl4pPr indent="0">
              <a:lnSpc>
                <a:spcPct val="100000"/>
              </a:lnSpc>
              <a:defRPr/>
            </a:lvl4pPr>
            <a:lvl5pPr indent="0">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239616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4174684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1_Section Hea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8344695-A726-AFDC-391D-229BC7BEA02F}"/>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a:stretch/>
        </p:blipFill>
        <p:spPr>
          <a:xfrm>
            <a:off x="-68833" y="814"/>
            <a:ext cx="12254233" cy="6857186"/>
          </a:xfrm>
          <a:prstGeom prst="rect">
            <a:avLst/>
          </a:prstGeom>
        </p:spPr>
      </p:pic>
      <p:sp>
        <p:nvSpPr>
          <p:cNvPr id="9" name="Rectangle 8">
            <a:extLst>
              <a:ext uri="{FF2B5EF4-FFF2-40B4-BE49-F238E27FC236}">
                <a16:creationId xmlns:a16="http://schemas.microsoft.com/office/drawing/2014/main" id="{959DFCB0-1EE9-4A0E-9FA6-9269595F121D}"/>
              </a:ext>
            </a:extLst>
          </p:cNvPr>
          <p:cNvSpPr/>
          <p:nvPr userDrawn="1"/>
        </p:nvSpPr>
        <p:spPr>
          <a:xfrm>
            <a:off x="6600" y="4176271"/>
            <a:ext cx="6539645" cy="2331161"/>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solidFill>
            </a:endParaRPr>
          </a:p>
        </p:txBody>
      </p:sp>
      <p:pic>
        <p:nvPicPr>
          <p:cNvPr id="10" name="Picture 9" descr="Icon&#10;&#10;Description automatically generated">
            <a:extLst>
              <a:ext uri="{FF2B5EF4-FFF2-40B4-BE49-F238E27FC236}">
                <a16:creationId xmlns:a16="http://schemas.microsoft.com/office/drawing/2014/main" id="{1F464F95-97B7-721F-3362-8FBEDB5C9DB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051119" y="3276001"/>
            <a:ext cx="4369481" cy="3581999"/>
          </a:xfrm>
          <a:prstGeom prst="rect">
            <a:avLst/>
          </a:prstGeom>
        </p:spPr>
      </p:pic>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411101" y="4546362"/>
            <a:ext cx="5804403" cy="1221217"/>
          </a:xfrm>
        </p:spPr>
        <p:txBody>
          <a:bodyPr anchor="b">
            <a:noAutofit/>
          </a:bodyPr>
          <a:lstStyle>
            <a:lvl1pPr>
              <a:defRPr sz="44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411101" y="5886553"/>
            <a:ext cx="5804402" cy="715949"/>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12" name="Picture 11">
            <a:extLst>
              <a:ext uri="{FF2B5EF4-FFF2-40B4-BE49-F238E27FC236}">
                <a16:creationId xmlns:a16="http://schemas.microsoft.com/office/drawing/2014/main" id="{5AAB1FDB-A18F-600B-9D83-45E584DD295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481046" y="278485"/>
            <a:ext cx="2419358" cy="1361439"/>
          </a:xfrm>
          <a:prstGeom prst="rect">
            <a:avLst/>
          </a:prstGeom>
        </p:spPr>
      </p:pic>
    </p:spTree>
    <p:extLst>
      <p:ext uri="{BB962C8B-B14F-4D97-AF65-F5344CB8AC3E}">
        <p14:creationId xmlns:p14="http://schemas.microsoft.com/office/powerpoint/2010/main" val="569895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10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F552B6B-13A1-ABF7-5AC9-98A8E640DBF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6" name="Picture 15" descr="Icon&#10;&#10;Description automatically generated with medium confidence">
            <a:extLst>
              <a:ext uri="{FF2B5EF4-FFF2-40B4-BE49-F238E27FC236}">
                <a16:creationId xmlns:a16="http://schemas.microsoft.com/office/drawing/2014/main" id="{E589B117-F60B-FE5A-752E-2303DFA2A29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00" y="3276478"/>
            <a:ext cx="4406400" cy="3581522"/>
          </a:xfrm>
          <a:prstGeom prst="rect">
            <a:avLst/>
          </a:prstGeom>
        </p:spPr>
      </p:pic>
      <p:pic>
        <p:nvPicPr>
          <p:cNvPr id="8" name="Picture 7" descr="Graphical user interface&#10;&#10;Description automatically generated">
            <a:extLst>
              <a:ext uri="{FF2B5EF4-FFF2-40B4-BE49-F238E27FC236}">
                <a16:creationId xmlns:a16="http://schemas.microsoft.com/office/drawing/2014/main" id="{D40E9D08-E00F-BA58-2164-9F1C4844FD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81046" y="278485"/>
            <a:ext cx="2419358" cy="1361440"/>
          </a:xfrm>
          <a:prstGeom prst="rect">
            <a:avLst/>
          </a:prstGeom>
        </p:spPr>
      </p:pic>
      <p:sp>
        <p:nvSpPr>
          <p:cNvPr id="9" name="Rectangle 8">
            <a:extLst>
              <a:ext uri="{FF2B5EF4-FFF2-40B4-BE49-F238E27FC236}">
                <a16:creationId xmlns:a16="http://schemas.microsoft.com/office/drawing/2014/main" id="{959DFCB0-1EE9-4A0E-9FA6-9269595F121D}"/>
              </a:ext>
            </a:extLst>
          </p:cNvPr>
          <p:cNvSpPr/>
          <p:nvPr userDrawn="1"/>
        </p:nvSpPr>
        <p:spPr>
          <a:xfrm>
            <a:off x="6572250" y="2134443"/>
            <a:ext cx="5658894" cy="3581521"/>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solidFill>
            </a:endParaRPr>
          </a:p>
        </p:txBody>
      </p:sp>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6929438" y="2637532"/>
            <a:ext cx="4970965" cy="2338579"/>
          </a:xfrm>
        </p:spPr>
        <p:txBody>
          <a:bodyPr anchor="b">
            <a:noAutofit/>
          </a:bodyPr>
          <a:lstStyle>
            <a:lvl1pPr>
              <a:defRPr sz="44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6929436" y="5095085"/>
            <a:ext cx="4970965" cy="715949"/>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298824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2_Section Header">
    <p:spTree>
      <p:nvGrpSpPr>
        <p:cNvPr id="1" name=""/>
        <p:cNvGrpSpPr/>
        <p:nvPr/>
      </p:nvGrpSpPr>
      <p:grpSpPr>
        <a:xfrm>
          <a:off x="0" y="0"/>
          <a:ext cx="0" cy="0"/>
          <a:chOff x="0" y="0"/>
          <a:chExt cx="0" cy="0"/>
        </a:xfrm>
      </p:grpSpPr>
      <p:pic>
        <p:nvPicPr>
          <p:cNvPr id="10" name="Picture 9" descr="A person looking at a piece of paper&#10;&#10;Description automatically generated">
            <a:extLst>
              <a:ext uri="{FF2B5EF4-FFF2-40B4-BE49-F238E27FC236}">
                <a16:creationId xmlns:a16="http://schemas.microsoft.com/office/drawing/2014/main" id="{EE25FFE9-4FC9-C0BD-EA0B-AD3327390D53}"/>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231144" cy="6858001"/>
          </a:xfrm>
          <a:prstGeom prst="rect">
            <a:avLst/>
          </a:prstGeom>
        </p:spPr>
      </p:pic>
      <p:pic>
        <p:nvPicPr>
          <p:cNvPr id="16" name="Picture 15" descr="Icon&#10;&#10;Description automatically generated with medium confidence">
            <a:extLst>
              <a:ext uri="{FF2B5EF4-FFF2-40B4-BE49-F238E27FC236}">
                <a16:creationId xmlns:a16="http://schemas.microsoft.com/office/drawing/2014/main" id="{E589B117-F60B-FE5A-752E-2303DFA2A29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00" y="3276478"/>
            <a:ext cx="4406400" cy="3581522"/>
          </a:xfrm>
          <a:prstGeom prst="rect">
            <a:avLst/>
          </a:prstGeom>
        </p:spPr>
      </p:pic>
      <p:pic>
        <p:nvPicPr>
          <p:cNvPr id="8" name="Picture 7" descr="Graphical user interface&#10;&#10;Description automatically generated">
            <a:extLst>
              <a:ext uri="{FF2B5EF4-FFF2-40B4-BE49-F238E27FC236}">
                <a16:creationId xmlns:a16="http://schemas.microsoft.com/office/drawing/2014/main" id="{D40E9D08-E00F-BA58-2164-9F1C4844FD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81046" y="278485"/>
            <a:ext cx="2419358" cy="1361440"/>
          </a:xfrm>
          <a:prstGeom prst="rect">
            <a:avLst/>
          </a:prstGeom>
        </p:spPr>
      </p:pic>
      <p:sp>
        <p:nvSpPr>
          <p:cNvPr id="9" name="Rectangle 8">
            <a:extLst>
              <a:ext uri="{FF2B5EF4-FFF2-40B4-BE49-F238E27FC236}">
                <a16:creationId xmlns:a16="http://schemas.microsoft.com/office/drawing/2014/main" id="{959DFCB0-1EE9-4A0E-9FA6-9269595F121D}"/>
              </a:ext>
            </a:extLst>
          </p:cNvPr>
          <p:cNvSpPr/>
          <p:nvPr userDrawn="1"/>
        </p:nvSpPr>
        <p:spPr>
          <a:xfrm>
            <a:off x="5691499" y="4176271"/>
            <a:ext cx="6539645" cy="2331161"/>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solidFill>
            </a:endParaRPr>
          </a:p>
        </p:txBody>
      </p:sp>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6096000" y="4546362"/>
            <a:ext cx="5804403" cy="1221217"/>
          </a:xfrm>
        </p:spPr>
        <p:txBody>
          <a:bodyPr anchor="b">
            <a:noAutofit/>
          </a:bodyPr>
          <a:lstStyle>
            <a:lvl1pPr>
              <a:defRPr sz="44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6096000" y="5886553"/>
            <a:ext cx="5804402" cy="715949"/>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4058373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11" name="Picture 10" descr="A person reading a book&#10;&#10;Description automatically generated">
            <a:extLst>
              <a:ext uri="{FF2B5EF4-FFF2-40B4-BE49-F238E27FC236}">
                <a16:creationId xmlns:a16="http://schemas.microsoft.com/office/drawing/2014/main" id="{4C0D5578-4F04-9FBB-6D6B-D7AE506E6E24}"/>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31144" cy="6858000"/>
          </a:xfrm>
          <a:prstGeom prst="rect">
            <a:avLst/>
          </a:prstGeom>
        </p:spPr>
      </p:pic>
      <p:pic>
        <p:nvPicPr>
          <p:cNvPr id="16" name="Picture 15" descr="Icon&#10;&#10;Description automatically generated with medium confidence">
            <a:extLst>
              <a:ext uri="{FF2B5EF4-FFF2-40B4-BE49-F238E27FC236}">
                <a16:creationId xmlns:a16="http://schemas.microsoft.com/office/drawing/2014/main" id="{E589B117-F60B-FE5A-752E-2303DFA2A29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00" y="3276478"/>
            <a:ext cx="4406400" cy="3581522"/>
          </a:xfrm>
          <a:prstGeom prst="rect">
            <a:avLst/>
          </a:prstGeom>
        </p:spPr>
      </p:pic>
      <p:sp>
        <p:nvSpPr>
          <p:cNvPr id="9" name="Rectangle 8">
            <a:extLst>
              <a:ext uri="{FF2B5EF4-FFF2-40B4-BE49-F238E27FC236}">
                <a16:creationId xmlns:a16="http://schemas.microsoft.com/office/drawing/2014/main" id="{959DFCB0-1EE9-4A0E-9FA6-9269595F121D}"/>
              </a:ext>
            </a:extLst>
          </p:cNvPr>
          <p:cNvSpPr/>
          <p:nvPr userDrawn="1"/>
        </p:nvSpPr>
        <p:spPr>
          <a:xfrm>
            <a:off x="5691499" y="3381986"/>
            <a:ext cx="6539645" cy="23311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2"/>
              </a:solidFill>
            </a:endParaRPr>
          </a:p>
        </p:txBody>
      </p:sp>
      <p:sp>
        <p:nvSpPr>
          <p:cNvPr id="2" name="Title 1">
            <a:extLst>
              <a:ext uri="{FF2B5EF4-FFF2-40B4-BE49-F238E27FC236}">
                <a16:creationId xmlns:a16="http://schemas.microsoft.com/office/drawing/2014/main" id="{A94F352C-6184-0155-8D78-A79AA1A3B69B}"/>
              </a:ext>
            </a:extLst>
          </p:cNvPr>
          <p:cNvSpPr>
            <a:spLocks noGrp="1"/>
          </p:cNvSpPr>
          <p:nvPr>
            <p:ph type="title"/>
          </p:nvPr>
        </p:nvSpPr>
        <p:spPr>
          <a:xfrm>
            <a:off x="6096000" y="3752077"/>
            <a:ext cx="5804403" cy="1221217"/>
          </a:xfrm>
        </p:spPr>
        <p:txBody>
          <a:bodyPr anchor="b">
            <a:noAutofit/>
          </a:bodyPr>
          <a:lstStyle>
            <a:lvl1pPr>
              <a:defRPr sz="4400">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21D4DCAC-7BA9-7E29-2AA9-38E4623AFE6A}"/>
              </a:ext>
            </a:extLst>
          </p:cNvPr>
          <p:cNvSpPr>
            <a:spLocks noGrp="1"/>
          </p:cNvSpPr>
          <p:nvPr>
            <p:ph type="body" idx="1"/>
          </p:nvPr>
        </p:nvSpPr>
        <p:spPr>
          <a:xfrm>
            <a:off x="6096000" y="5092268"/>
            <a:ext cx="5804402" cy="715949"/>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7" name="Picture 6" descr="Graphical user interface&#10;&#10;Description automatically generated">
            <a:extLst>
              <a:ext uri="{FF2B5EF4-FFF2-40B4-BE49-F238E27FC236}">
                <a16:creationId xmlns:a16="http://schemas.microsoft.com/office/drawing/2014/main" id="{F2A712D8-CC00-823B-A646-9781CB77FF1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81046" y="278485"/>
            <a:ext cx="2419358" cy="1361440"/>
          </a:xfrm>
          <a:prstGeom prst="rect">
            <a:avLst/>
          </a:prstGeom>
        </p:spPr>
      </p:pic>
    </p:spTree>
    <p:extLst>
      <p:ext uri="{BB962C8B-B14F-4D97-AF65-F5344CB8AC3E}">
        <p14:creationId xmlns:p14="http://schemas.microsoft.com/office/powerpoint/2010/main" val="4230465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8C71D3-1102-9D50-9D7C-897159F43488}"/>
              </a:ext>
            </a:extLst>
          </p:cNvPr>
          <p:cNvSpPr>
            <a:spLocks noGrp="1"/>
          </p:cNvSpPr>
          <p:nvPr>
            <p:ph type="title"/>
          </p:nvPr>
        </p:nvSpPr>
        <p:spPr>
          <a:xfrm>
            <a:off x="291596" y="268922"/>
            <a:ext cx="9189450" cy="412115"/>
          </a:xfrm>
          <a:prstGeom prst="rect">
            <a:avLst/>
          </a:prstGeom>
        </p:spPr>
        <p:txBody>
          <a:bodyPr vert="horz" lIns="91440" tIns="45720" rIns="91440" bIns="45720" rtlCol="0" anchor="ctr">
            <a:noAutofit/>
          </a:bodyPr>
          <a:lstStyle/>
          <a:p>
            <a:r>
              <a:rPr lang="en-GB"/>
              <a:t>Click to edit Master title style</a:t>
            </a:r>
          </a:p>
        </p:txBody>
      </p:sp>
      <p:sp>
        <p:nvSpPr>
          <p:cNvPr id="3" name="Text Placeholder 2">
            <a:extLst>
              <a:ext uri="{FF2B5EF4-FFF2-40B4-BE49-F238E27FC236}">
                <a16:creationId xmlns:a16="http://schemas.microsoft.com/office/drawing/2014/main" id="{187B3F9D-06AE-8A01-C5F1-E73852CB6E1C}"/>
              </a:ext>
            </a:extLst>
          </p:cNvPr>
          <p:cNvSpPr>
            <a:spLocks noGrp="1"/>
          </p:cNvSpPr>
          <p:nvPr>
            <p:ph type="body" idx="1"/>
          </p:nvPr>
        </p:nvSpPr>
        <p:spPr>
          <a:xfrm>
            <a:off x="291596" y="1825625"/>
            <a:ext cx="11608808"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7" name="Picture 6" descr="Graphical user interface&#10;&#10;Description automatically generated">
            <a:extLst>
              <a:ext uri="{FF2B5EF4-FFF2-40B4-BE49-F238E27FC236}">
                <a16:creationId xmlns:a16="http://schemas.microsoft.com/office/drawing/2014/main" id="{846CF252-C3AB-F2E0-5AEA-3BDE22BA8ED0}"/>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9481046" y="278485"/>
            <a:ext cx="2419358" cy="1361440"/>
          </a:xfrm>
          <a:prstGeom prst="rect">
            <a:avLst/>
          </a:prstGeom>
        </p:spPr>
      </p:pic>
    </p:spTree>
    <p:extLst>
      <p:ext uri="{BB962C8B-B14F-4D97-AF65-F5344CB8AC3E}">
        <p14:creationId xmlns:p14="http://schemas.microsoft.com/office/powerpoint/2010/main" val="2045194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l" defTabSz="914400" rtl="0" eaLnBrk="1" latinLnBrk="0" hangingPunct="1">
        <a:lnSpc>
          <a:spcPct val="90000"/>
        </a:lnSpc>
        <a:spcBef>
          <a:spcPct val="0"/>
        </a:spcBef>
        <a:buNone/>
        <a:defRPr sz="28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9.sv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39.sv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41.jpeg"/><Relationship Id="rId4" Type="http://schemas.openxmlformats.org/officeDocument/2006/relationships/image" Target="../media/image39.sv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42.jpeg"/><Relationship Id="rId4" Type="http://schemas.openxmlformats.org/officeDocument/2006/relationships/image" Target="../media/image39.sv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39.sv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9.svg"/><Relationship Id="rId11" Type="http://schemas.openxmlformats.org/officeDocument/2006/relationships/image" Target="../media/image24.svg"/><Relationship Id="rId5" Type="http://schemas.openxmlformats.org/officeDocument/2006/relationships/image" Target="../media/image18.png"/><Relationship Id="rId15" Type="http://schemas.openxmlformats.org/officeDocument/2006/relationships/image" Target="../media/image28.jpeg"/><Relationship Id="rId10" Type="http://schemas.openxmlformats.org/officeDocument/2006/relationships/image" Target="../media/image23.png"/><Relationship Id="rId4" Type="http://schemas.openxmlformats.org/officeDocument/2006/relationships/hyperlink" Target="https://data.sutton.gov.uk/wp-content/uploads/2023/06/Online-version-Suttons-Strategic-Needs-Assessment-Borough-Profile-1.pdf" TargetMode="External"/><Relationship Id="rId9" Type="http://schemas.openxmlformats.org/officeDocument/2006/relationships/image" Target="../media/image22.svg"/><Relationship Id="rId1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s://www.southwestlondonics.org.uk/insights/insights-from-communities-winter-2024-25/"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6.jpe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A301F-BF77-5D50-9781-B230EA03A2B5}"/>
              </a:ext>
            </a:extLst>
          </p:cNvPr>
          <p:cNvSpPr>
            <a:spLocks noGrp="1"/>
          </p:cNvSpPr>
          <p:nvPr>
            <p:ph type="ctrTitle"/>
          </p:nvPr>
        </p:nvSpPr>
        <p:spPr>
          <a:xfrm>
            <a:off x="1660071" y="1902506"/>
            <a:ext cx="9144000" cy="2387600"/>
          </a:xfrm>
        </p:spPr>
        <p:txBody>
          <a:bodyPr/>
          <a:lstStyle/>
          <a:p>
            <a:r>
              <a:rPr lang="en-GB" sz="4000" dirty="0">
                <a:latin typeface="Arial"/>
                <a:cs typeface="Arial"/>
              </a:rPr>
              <a:t>Insights from people and communities in Kingston </a:t>
            </a:r>
            <a:r>
              <a:rPr lang="en-GB" sz="4000" dirty="0">
                <a:effectLst/>
                <a:latin typeface="Arial"/>
                <a:ea typeface="Times New Roman" panose="02020603050405020304" pitchFamily="18" charset="0"/>
                <a:cs typeface="Arial"/>
              </a:rPr>
              <a:t> (Spring grants </a:t>
            </a:r>
            <a:r>
              <a:rPr lang="en-GB" sz="4000" dirty="0">
                <a:latin typeface="Arial"/>
                <a:ea typeface="Times New Roman" panose="02020603050405020304" pitchFamily="18" charset="0"/>
                <a:cs typeface="Arial"/>
              </a:rPr>
              <a:t>engagement fund)</a:t>
            </a:r>
            <a:br>
              <a:rPr lang="en-GB" sz="4000" dirty="0">
                <a:effectLst/>
                <a:ea typeface="Times New Roman" panose="02020603050405020304" pitchFamily="18" charset="0"/>
              </a:rPr>
            </a:br>
            <a:br>
              <a:rPr lang="en-GB" sz="4000" dirty="0"/>
            </a:br>
            <a:r>
              <a:rPr lang="en-GB" sz="4000" dirty="0">
                <a:latin typeface="Arial"/>
                <a:cs typeface="Arial"/>
              </a:rPr>
              <a:t>KVA health &amp; wellbeing network</a:t>
            </a:r>
          </a:p>
        </p:txBody>
      </p:sp>
      <p:sp>
        <p:nvSpPr>
          <p:cNvPr id="3" name="Subtitle 2">
            <a:extLst>
              <a:ext uri="{FF2B5EF4-FFF2-40B4-BE49-F238E27FC236}">
                <a16:creationId xmlns:a16="http://schemas.microsoft.com/office/drawing/2014/main" id="{ADF9238D-EF7F-686A-7C86-14AD2D1DEAD5}"/>
              </a:ext>
            </a:extLst>
          </p:cNvPr>
          <p:cNvSpPr>
            <a:spLocks noGrp="1"/>
          </p:cNvSpPr>
          <p:nvPr>
            <p:ph type="subTitle" idx="1"/>
          </p:nvPr>
        </p:nvSpPr>
        <p:spPr>
          <a:xfrm>
            <a:off x="1524000" y="4373109"/>
            <a:ext cx="9144000" cy="884691"/>
          </a:xfrm>
        </p:spPr>
        <p:txBody>
          <a:bodyPr vert="horz" lIns="91440" tIns="45720" rIns="91440" bIns="45720" rtlCol="0" anchor="t">
            <a:normAutofit/>
          </a:bodyPr>
          <a:lstStyle/>
          <a:p>
            <a:r>
              <a:rPr lang="en-GB" dirty="0">
                <a:latin typeface="Arial"/>
                <a:cs typeface="Arial"/>
              </a:rPr>
              <a:t>22 October 2025 </a:t>
            </a:r>
          </a:p>
          <a:p>
            <a:r>
              <a:rPr lang="en-GB" dirty="0"/>
              <a:t>Caroline O’Neill, Senior community engagement manager </a:t>
            </a:r>
          </a:p>
        </p:txBody>
      </p:sp>
    </p:spTree>
    <p:extLst>
      <p:ext uri="{BB962C8B-B14F-4D97-AF65-F5344CB8AC3E}">
        <p14:creationId xmlns:p14="http://schemas.microsoft.com/office/powerpoint/2010/main" val="2390600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B696E-00AD-B64F-48B9-AC0E4CA807AA}"/>
              </a:ext>
            </a:extLst>
          </p:cNvPr>
          <p:cNvSpPr>
            <a:spLocks noGrp="1"/>
          </p:cNvSpPr>
          <p:nvPr>
            <p:ph type="title"/>
          </p:nvPr>
        </p:nvSpPr>
        <p:spPr>
          <a:xfrm>
            <a:off x="278344" y="472012"/>
            <a:ext cx="10104620" cy="748567"/>
          </a:xfrm>
        </p:spPr>
        <p:txBody>
          <a:bodyPr>
            <a:noAutofit/>
          </a:bodyPr>
          <a:lstStyle/>
          <a:p>
            <a:r>
              <a:rPr lang="en-GB" sz="4000" b="1" dirty="0"/>
              <a:t>Digital and health insight – actions and next steps</a:t>
            </a:r>
            <a:endParaRPr lang="en-GB" sz="4000" b="1" dirty="0">
              <a:highlight>
                <a:srgbClr val="FFFF00"/>
              </a:highlight>
            </a:endParaRPr>
          </a:p>
        </p:txBody>
      </p:sp>
      <p:sp>
        <p:nvSpPr>
          <p:cNvPr id="5" name="Slide Number Placeholder 4">
            <a:extLst>
              <a:ext uri="{FF2B5EF4-FFF2-40B4-BE49-F238E27FC236}">
                <a16:creationId xmlns:a16="http://schemas.microsoft.com/office/drawing/2014/main" id="{E04EFC45-6567-6CD5-B8F0-56F886F6FA21}"/>
              </a:ext>
            </a:extLst>
          </p:cNvPr>
          <p:cNvSpPr>
            <a:spLocks noGrp="1"/>
          </p:cNvSpPr>
          <p:nvPr>
            <p:ph type="sldNum" sz="quarter" idx="12"/>
          </p:nvPr>
        </p:nvSpPr>
        <p:spPr/>
        <p:txBody>
          <a:bodyPr/>
          <a:lstStyle/>
          <a:p>
            <a:fld id="{97EE8412-344B-4A62-BD9B-853B63951050}" type="slidenum">
              <a:rPr lang="en-GB" smtClean="0"/>
              <a:t>10</a:t>
            </a:fld>
            <a:endParaRPr lang="en-GB" dirty="0"/>
          </a:p>
        </p:txBody>
      </p:sp>
      <p:sp>
        <p:nvSpPr>
          <p:cNvPr id="6" name="TextBox 5">
            <a:extLst>
              <a:ext uri="{FF2B5EF4-FFF2-40B4-BE49-F238E27FC236}">
                <a16:creationId xmlns:a16="http://schemas.microsoft.com/office/drawing/2014/main" id="{0D216B7E-9DE8-E481-361C-BE5D789C4135}"/>
              </a:ext>
            </a:extLst>
          </p:cNvPr>
          <p:cNvSpPr txBox="1"/>
          <p:nvPr/>
        </p:nvSpPr>
        <p:spPr>
          <a:xfrm>
            <a:off x="278344" y="1787209"/>
            <a:ext cx="11101754" cy="4062651"/>
          </a:xfrm>
          <a:prstGeom prst="rect">
            <a:avLst/>
          </a:prstGeom>
          <a:noFill/>
        </p:spPr>
        <p:txBody>
          <a:bodyPr wrap="square" rtlCol="0">
            <a:spAutoFit/>
          </a:bodyPr>
          <a:lstStyle/>
          <a:p>
            <a:pPr marL="342900" indent="-342900">
              <a:buFont typeface="+mj-lt"/>
              <a:buAutoNum type="arabicPeriod"/>
            </a:pPr>
            <a:r>
              <a:rPr lang="en-GB" sz="2400" dirty="0">
                <a:latin typeface="Arial" panose="020B0604020202020204" pitchFamily="34" charset="0"/>
                <a:cs typeface="Arial" panose="020B0604020202020204" pitchFamily="34" charset="0"/>
              </a:rPr>
              <a:t>Insight being shared with NHS trusts to help inform their decisions around their digital strategies, digital transformation and investment.</a:t>
            </a:r>
          </a:p>
          <a:p>
            <a:pPr marL="342900" indent="-342900">
              <a:buFont typeface="+mj-lt"/>
              <a:buAutoNum type="arabicPeriod"/>
            </a:pPr>
            <a:endParaRPr lang="en-GB" sz="2400" dirty="0">
              <a:latin typeface="Arial" panose="020B0604020202020204" pitchFamily="34" charset="0"/>
              <a:cs typeface="Arial" panose="020B0604020202020204" pitchFamily="34" charset="0"/>
            </a:endParaRPr>
          </a:p>
          <a:p>
            <a:pPr marL="342900" indent="-342900">
              <a:buFont typeface="+mj-lt"/>
              <a:buAutoNum type="arabicPeriod"/>
            </a:pPr>
            <a:r>
              <a:rPr lang="en-GB" sz="2400" dirty="0">
                <a:latin typeface="Arial" panose="020B0604020202020204" pitchFamily="34" charset="0"/>
                <a:cs typeface="Arial" panose="020B0604020202020204" pitchFamily="34" charset="0"/>
              </a:rPr>
              <a:t>This insight will help inform a business case being developed for ambient voice technology to be used across SWL in our four acute hospitals.</a:t>
            </a:r>
          </a:p>
          <a:p>
            <a:pPr marL="342900" indent="-342900">
              <a:buFont typeface="+mj-lt"/>
              <a:buAutoNum type="arabicPeriod"/>
            </a:pPr>
            <a:endParaRPr lang="en-GB" sz="2400" dirty="0">
              <a:latin typeface="Arial" panose="020B0604020202020204" pitchFamily="34" charset="0"/>
              <a:cs typeface="Arial" panose="020B0604020202020204" pitchFamily="34" charset="0"/>
            </a:endParaRPr>
          </a:p>
          <a:p>
            <a:pPr marL="342900" indent="-342900">
              <a:buFont typeface="+mj-lt"/>
              <a:buAutoNum type="arabicPeriod"/>
            </a:pPr>
            <a:r>
              <a:rPr lang="en-GB" sz="2400" dirty="0">
                <a:latin typeface="Arial" panose="020B0604020202020204" pitchFamily="34" charset="0"/>
                <a:cs typeface="Arial" panose="020B0604020202020204" pitchFamily="34" charset="0"/>
              </a:rPr>
              <a:t>Reporting and further discussions: </a:t>
            </a:r>
          </a:p>
          <a:p>
            <a:pPr marL="80010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With SWL Digital Leadership Team and at SWL Digital Board in October.</a:t>
            </a:r>
          </a:p>
          <a:p>
            <a:pPr marL="80010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SWL Chief Digital Information Officer taking the insight to London and National networks</a:t>
            </a:r>
            <a:endParaRPr lang="en-GB" dirty="0">
              <a:latin typeface="Arial" panose="020B0604020202020204" pitchFamily="34" charset="0"/>
              <a:cs typeface="Arial" panose="020B0604020202020204" pitchFamily="34" charset="0"/>
            </a:endParaRPr>
          </a:p>
          <a:p>
            <a:pPr marL="342900" indent="-342900">
              <a:buFont typeface="+mj-lt"/>
              <a:buAutoNum type="arabicPeriod"/>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2959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4E296-26F9-F3F1-11B5-0799EC3553BE}"/>
              </a:ext>
            </a:extLst>
          </p:cNvPr>
          <p:cNvSpPr>
            <a:spLocks noGrp="1"/>
          </p:cNvSpPr>
          <p:nvPr>
            <p:ph type="title"/>
          </p:nvPr>
        </p:nvSpPr>
        <p:spPr>
          <a:xfrm>
            <a:off x="291596" y="805114"/>
            <a:ext cx="9189450" cy="315912"/>
          </a:xfrm>
        </p:spPr>
        <p:txBody>
          <a:bodyPr/>
          <a:lstStyle/>
          <a:p>
            <a:r>
              <a:rPr lang="en-GB" sz="3200" dirty="0"/>
              <a:t>Learning and reflections</a:t>
            </a:r>
          </a:p>
        </p:txBody>
      </p:sp>
      <p:sp>
        <p:nvSpPr>
          <p:cNvPr id="3" name="Content Placeholder 2">
            <a:extLst>
              <a:ext uri="{FF2B5EF4-FFF2-40B4-BE49-F238E27FC236}">
                <a16:creationId xmlns:a16="http://schemas.microsoft.com/office/drawing/2014/main" id="{CC0C381E-D39B-7B69-296B-CFA4B06D6EE3}"/>
              </a:ext>
            </a:extLst>
          </p:cNvPr>
          <p:cNvSpPr>
            <a:spLocks noGrp="1"/>
          </p:cNvSpPr>
          <p:nvPr>
            <p:ph idx="1"/>
          </p:nvPr>
        </p:nvSpPr>
        <p:spPr/>
        <p:txBody>
          <a:bodyPr>
            <a:normAutofit fontScale="85000" lnSpcReduction="10000"/>
          </a:bodyPr>
          <a:lstStyle/>
          <a:p>
            <a:pPr marL="85725">
              <a:buNone/>
              <a:tabLst>
                <a:tab pos="892175" algn="l"/>
              </a:tabLst>
            </a:pPr>
            <a:r>
              <a:rPr lang="en-GB" dirty="0"/>
              <a:t>Some of the areas for us to consider for any similar programmes in future are:</a:t>
            </a:r>
          </a:p>
          <a:p>
            <a:pPr marL="542925" indent="-457200">
              <a:buFont typeface="Wingdings" panose="05000000000000000000" pitchFamily="2" charset="2"/>
              <a:buChar char="Ø"/>
              <a:tabLst>
                <a:tab pos="892175" algn="l"/>
              </a:tabLst>
            </a:pPr>
            <a:r>
              <a:rPr lang="en-GB" dirty="0"/>
              <a:t>Provide clearer information from the start about the key topics for engagement.</a:t>
            </a:r>
          </a:p>
          <a:p>
            <a:pPr marL="542925" indent="-457200">
              <a:buFont typeface="Wingdings" panose="05000000000000000000" pitchFamily="2" charset="2"/>
              <a:buChar char="Ø"/>
              <a:tabLst>
                <a:tab pos="892175" algn="l"/>
              </a:tabLst>
            </a:pPr>
            <a:r>
              <a:rPr lang="en-GB" dirty="0"/>
              <a:t>Build in more time between notifying successful organisations and the start of engagement activities and activities ending and insight submission.</a:t>
            </a:r>
          </a:p>
          <a:p>
            <a:pPr marL="542925" indent="-457200">
              <a:buFont typeface="Wingdings" panose="05000000000000000000" pitchFamily="2" charset="2"/>
              <a:buChar char="Ø"/>
              <a:tabLst>
                <a:tab pos="892175" algn="l"/>
              </a:tabLst>
            </a:pPr>
            <a:r>
              <a:rPr lang="en-GB" dirty="0"/>
              <a:t>Longer timeframe for delivering engagement activities.</a:t>
            </a:r>
          </a:p>
          <a:p>
            <a:pPr marL="542925" indent="-457200">
              <a:buFont typeface="Wingdings" panose="05000000000000000000" pitchFamily="2" charset="2"/>
              <a:buChar char="Ø"/>
              <a:tabLst>
                <a:tab pos="892175" algn="l"/>
              </a:tabLst>
            </a:pPr>
            <a:r>
              <a:rPr lang="en-GB" dirty="0"/>
              <a:t>Continue to have the helpful pre-application information session and training session for successful organisations.</a:t>
            </a:r>
          </a:p>
          <a:p>
            <a:pPr marL="542925" indent="-457200">
              <a:buFont typeface="Wingdings" panose="05000000000000000000" pitchFamily="2" charset="2"/>
              <a:buChar char="Ø"/>
              <a:tabLst>
                <a:tab pos="892175" algn="l"/>
              </a:tabLst>
            </a:pPr>
            <a:r>
              <a:rPr lang="en-GB" dirty="0"/>
              <a:t>Less questions with more focus on a particular topic.</a:t>
            </a:r>
          </a:p>
          <a:p>
            <a:pPr marL="542925" indent="-457200">
              <a:buFont typeface="Wingdings" panose="05000000000000000000" pitchFamily="2" charset="2"/>
              <a:buChar char="Ø"/>
              <a:tabLst>
                <a:tab pos="892175" algn="l"/>
              </a:tabLst>
            </a:pPr>
            <a:r>
              <a:rPr lang="en-GB" dirty="0"/>
              <a:t>Avoid school holidays</a:t>
            </a:r>
          </a:p>
          <a:p>
            <a:pPr marL="542925" indent="-457200">
              <a:buFont typeface="Wingdings" panose="05000000000000000000" pitchFamily="2" charset="2"/>
              <a:buChar char="Ø"/>
              <a:tabLst>
                <a:tab pos="892175" algn="l"/>
              </a:tabLst>
            </a:pPr>
            <a:r>
              <a:rPr lang="en-GB" dirty="0"/>
              <a:t>Consider providing more funding for the ask.</a:t>
            </a:r>
          </a:p>
          <a:p>
            <a:endParaRPr lang="en-GB" dirty="0"/>
          </a:p>
        </p:txBody>
      </p:sp>
    </p:spTree>
    <p:extLst>
      <p:ext uri="{BB962C8B-B14F-4D97-AF65-F5344CB8AC3E}">
        <p14:creationId xmlns:p14="http://schemas.microsoft.com/office/powerpoint/2010/main" val="3415304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B8D708-1FEA-7FA6-5C67-5B974A3D2A90}"/>
              </a:ext>
            </a:extLst>
          </p:cNvPr>
          <p:cNvSpPr>
            <a:spLocks noGrp="1"/>
          </p:cNvSpPr>
          <p:nvPr>
            <p:ph type="ctrTitle"/>
          </p:nvPr>
        </p:nvSpPr>
        <p:spPr/>
        <p:txBody>
          <a:bodyPr/>
          <a:lstStyle/>
          <a:p>
            <a:r>
              <a:rPr lang="en-GB" dirty="0"/>
              <a:t>Appendix 1 </a:t>
            </a:r>
          </a:p>
        </p:txBody>
      </p:sp>
      <p:sp>
        <p:nvSpPr>
          <p:cNvPr id="5" name="Subtitle 4">
            <a:extLst>
              <a:ext uri="{FF2B5EF4-FFF2-40B4-BE49-F238E27FC236}">
                <a16:creationId xmlns:a16="http://schemas.microsoft.com/office/drawing/2014/main" id="{C6004EE5-9756-8F2E-A37B-7452247DDDB3}"/>
              </a:ext>
            </a:extLst>
          </p:cNvPr>
          <p:cNvSpPr>
            <a:spLocks noGrp="1"/>
          </p:cNvSpPr>
          <p:nvPr>
            <p:ph type="subTitle" idx="1"/>
          </p:nvPr>
        </p:nvSpPr>
        <p:spPr/>
        <p:txBody>
          <a:bodyPr/>
          <a:lstStyle/>
          <a:p>
            <a:r>
              <a:rPr lang="en-GB" dirty="0"/>
              <a:t>Kingston – insight from spring grants </a:t>
            </a:r>
          </a:p>
        </p:txBody>
      </p:sp>
    </p:spTree>
    <p:extLst>
      <p:ext uri="{BB962C8B-B14F-4D97-AF65-F5344CB8AC3E}">
        <p14:creationId xmlns:p14="http://schemas.microsoft.com/office/powerpoint/2010/main" val="2725192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C0FFB8-E3D4-BE2A-F838-571A0638069A}"/>
              </a:ext>
            </a:extLst>
          </p:cNvPr>
          <p:cNvSpPr>
            <a:spLocks noGrp="1"/>
          </p:cNvSpPr>
          <p:nvPr>
            <p:ph type="ctrTitle"/>
          </p:nvPr>
        </p:nvSpPr>
        <p:spPr/>
        <p:txBody>
          <a:bodyPr/>
          <a:lstStyle/>
          <a:p>
            <a:r>
              <a:rPr lang="en-GB" b="1" dirty="0"/>
              <a:t>Kingston Neighbourhood reports</a:t>
            </a:r>
          </a:p>
        </p:txBody>
      </p:sp>
      <p:sp>
        <p:nvSpPr>
          <p:cNvPr id="6" name="Subtitle 5">
            <a:extLst>
              <a:ext uri="{FF2B5EF4-FFF2-40B4-BE49-F238E27FC236}">
                <a16:creationId xmlns:a16="http://schemas.microsoft.com/office/drawing/2014/main" id="{20846E6C-EE3C-DBF2-CA6F-2BCFCA3B2491}"/>
              </a:ext>
            </a:extLst>
          </p:cNvPr>
          <p:cNvSpPr>
            <a:spLocks noGrp="1"/>
          </p:cNvSpPr>
          <p:nvPr>
            <p:ph type="subTitle" idx="1"/>
          </p:nvPr>
        </p:nvSpPr>
        <p:spPr/>
        <p:txBody>
          <a:bodyPr/>
          <a:lstStyle/>
          <a:p>
            <a:r>
              <a:rPr lang="en-GB" dirty="0"/>
              <a:t>Insights from the spring VCSE grants engagement programme</a:t>
            </a:r>
          </a:p>
        </p:txBody>
      </p:sp>
      <p:sp>
        <p:nvSpPr>
          <p:cNvPr id="4" name="Slide Number Placeholder 3">
            <a:extLst>
              <a:ext uri="{FF2B5EF4-FFF2-40B4-BE49-F238E27FC236}">
                <a16:creationId xmlns:a16="http://schemas.microsoft.com/office/drawing/2014/main" id="{C91ECA61-7DF3-9BA6-06DA-BAC0CFB6BF8B}"/>
              </a:ext>
            </a:extLst>
          </p:cNvPr>
          <p:cNvSpPr>
            <a:spLocks noGrp="1"/>
          </p:cNvSpPr>
          <p:nvPr>
            <p:ph type="sldNum" sz="quarter" idx="4294967295"/>
          </p:nvPr>
        </p:nvSpPr>
        <p:spPr>
          <a:xfrm>
            <a:off x="9448800" y="64071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7EE8412-344B-4A62-BD9B-853B63951050}" type="slidenum">
              <a:rPr kumimoji="0" lang="en-GB"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5944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2815B-B890-5D8E-4F19-9BA4267B0F98}"/>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B32C5C8-3B17-C710-20BC-B84F505D3AF1}"/>
              </a:ext>
            </a:extLst>
          </p:cNvPr>
          <p:cNvSpPr>
            <a:spLocks noGrp="1"/>
          </p:cNvSpPr>
          <p:nvPr>
            <p:ph type="sldNum" sz="quarter" idx="12"/>
          </p:nvPr>
        </p:nvSpPr>
        <p:spPr>
          <a:xfrm>
            <a:off x="9224936" y="64071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7EE8412-344B-4A62-BD9B-853B63951050}" type="slidenum">
              <a:rPr kumimoji="0" lang="en-GB"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itle 1">
            <a:extLst>
              <a:ext uri="{FF2B5EF4-FFF2-40B4-BE49-F238E27FC236}">
                <a16:creationId xmlns:a16="http://schemas.microsoft.com/office/drawing/2014/main" id="{00CE14D2-A8BA-EDD5-EE9C-9E4E843D9832}"/>
              </a:ext>
            </a:extLst>
          </p:cNvPr>
          <p:cNvSpPr>
            <a:spLocks noGrp="1"/>
          </p:cNvSpPr>
          <p:nvPr>
            <p:ph type="title"/>
          </p:nvPr>
        </p:nvSpPr>
        <p:spPr>
          <a:xfrm>
            <a:off x="223860" y="210540"/>
            <a:ext cx="9167850" cy="706111"/>
          </a:xfrm>
        </p:spPr>
        <p:txBody>
          <a:bodyPr>
            <a:noAutofit/>
          </a:bodyPr>
          <a:lstStyle/>
          <a:p>
            <a:r>
              <a:rPr kumimoji="0" lang="en-GB" sz="2800" b="1" i="0" u="none" strike="noStrike" kern="1200" cap="none" spc="0" normalizeH="0" baseline="0" noProof="0" dirty="0">
                <a:ln>
                  <a:noFill/>
                </a:ln>
                <a:solidFill>
                  <a:srgbClr val="0072CE"/>
                </a:solidFill>
                <a:effectLst/>
                <a:uLnTx/>
                <a:uFillTx/>
                <a:latin typeface="Arial"/>
                <a:ea typeface="+mj-ea"/>
                <a:cs typeface="Arial"/>
              </a:rPr>
              <a:t>Neighbourhood report </a:t>
            </a:r>
            <a:br>
              <a:rPr kumimoji="0" lang="en-GB" sz="2800" b="1" i="0" u="none" strike="noStrike" kern="1200" cap="none" spc="0" normalizeH="0" baseline="0" noProof="0" dirty="0">
                <a:ln>
                  <a:noFill/>
                </a:ln>
                <a:solidFill>
                  <a:srgbClr val="0072CE"/>
                </a:solidFill>
                <a:effectLst/>
                <a:uLnTx/>
                <a:uFillTx/>
                <a:latin typeface="Arial"/>
                <a:ea typeface="+mj-ea"/>
                <a:cs typeface="Arial"/>
              </a:rPr>
            </a:br>
            <a:r>
              <a:rPr kumimoji="0" lang="en-GB" sz="2400" i="0" u="none" strike="noStrike" kern="1200" cap="none" spc="0" normalizeH="0" baseline="0" noProof="0" dirty="0">
                <a:ln>
                  <a:noFill/>
                </a:ln>
                <a:solidFill>
                  <a:srgbClr val="0072CE"/>
                </a:solidFill>
                <a:effectLst/>
                <a:uLnTx/>
                <a:uFillTx/>
                <a:latin typeface="Arial"/>
                <a:ea typeface="+mj-ea"/>
                <a:cs typeface="Arial"/>
              </a:rPr>
              <a:t>Canbury, Churchill, Orchard &amp; Berrylands PCN – what we heard</a:t>
            </a:r>
            <a:endParaRPr lang="en-GB" sz="2800" dirty="0">
              <a:latin typeface="Arial"/>
              <a:cs typeface="Arial"/>
            </a:endParaRPr>
          </a:p>
        </p:txBody>
      </p:sp>
      <p:sp>
        <p:nvSpPr>
          <p:cNvPr id="3" name="TextBox 2">
            <a:extLst>
              <a:ext uri="{FF2B5EF4-FFF2-40B4-BE49-F238E27FC236}">
                <a16:creationId xmlns:a16="http://schemas.microsoft.com/office/drawing/2014/main" id="{B7BF7D77-9CD2-5BB9-DA03-03FCF4290CFC}"/>
              </a:ext>
            </a:extLst>
          </p:cNvPr>
          <p:cNvSpPr txBox="1"/>
          <p:nvPr/>
        </p:nvSpPr>
        <p:spPr>
          <a:xfrm>
            <a:off x="223860" y="1057090"/>
            <a:ext cx="2562224" cy="2985433"/>
          </a:xfrm>
          <a:prstGeom prst="rect">
            <a:avLst/>
          </a:prstGeom>
          <a:noFill/>
          <a:ln w="38100">
            <a:solidFill>
              <a:srgbClr val="8191B6"/>
            </a:solidFill>
          </a:ln>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heard from: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RBKares  </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provides support for families on low incomes, refugees, and those dealing with substance abuse via its regular wellbeing events on the Cambridge Road Estate.</a:t>
            </a:r>
            <a:b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GB" sz="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Moving On Together </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supports individuals struggling with alcohol and drug addiction at weekly drop ins offering a hot meal, clothes and community.</a:t>
            </a:r>
          </a:p>
        </p:txBody>
      </p:sp>
      <p:sp>
        <p:nvSpPr>
          <p:cNvPr id="7" name="TextBox 6">
            <a:extLst>
              <a:ext uri="{FF2B5EF4-FFF2-40B4-BE49-F238E27FC236}">
                <a16:creationId xmlns:a16="http://schemas.microsoft.com/office/drawing/2014/main" id="{AF9021B7-A988-23EC-286B-A9E40893B5AA}"/>
              </a:ext>
            </a:extLst>
          </p:cNvPr>
          <p:cNvSpPr txBox="1"/>
          <p:nvPr/>
        </p:nvSpPr>
        <p:spPr>
          <a:xfrm>
            <a:off x="2933974" y="924526"/>
            <a:ext cx="8856407" cy="4308872"/>
          </a:xfrm>
          <a:prstGeom prst="rect">
            <a:avLst/>
          </a:prstGeom>
          <a:noFill/>
        </p:spPr>
        <p:txBody>
          <a:bodyPr wrap="square" lIns="91440" tIns="45720" rIns="91440" bIns="45720" rtlCol="0" anchor="t">
            <a:spAutoFit/>
          </a:bodyPr>
          <a:lstStyle/>
          <a:p>
            <a:pPr marL="285750" marR="0" lvl="0" indent="-285750" algn="l" defTabSz="914400" rtl="0" eaLnBrk="1" fontAlgn="base" latinLnBrk="0" hangingPunct="1">
              <a:lnSpc>
                <a:spcPct val="100000"/>
              </a:lnSpc>
              <a:spcBef>
                <a:spcPts val="120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Arial"/>
                <a:ea typeface="+mn-ea"/>
                <a:cs typeface="Arial"/>
              </a:rPr>
              <a:t>Booking and accessibility issues</a:t>
            </a:r>
            <a:r>
              <a:rPr kumimoji="0" lang="en-GB" sz="1600" b="0" i="0" u="none" strike="noStrike" kern="1200" cap="none" spc="0" normalizeH="0" baseline="0" noProof="0" dirty="0">
                <a:ln>
                  <a:noFill/>
                </a:ln>
                <a:solidFill>
                  <a:prstClr val="black"/>
                </a:solidFill>
                <a:effectLst/>
                <a:uLnTx/>
                <a:uFillTx/>
                <a:latin typeface="Arial"/>
                <a:ea typeface="+mn-ea"/>
                <a:cs typeface="Arial"/>
              </a:rPr>
              <a:t> (including language barriers) - can mean some turn to friends or online resources instead of healthcare professionals (RB Kares)</a:t>
            </a:r>
          </a:p>
          <a:p>
            <a:pPr marL="285750" marR="0" lvl="0" indent="-285750" algn="l" defTabSz="914400" rtl="0" eaLnBrk="1" fontAlgn="base" latinLnBrk="0" hangingPunct="1">
              <a:lnSpc>
                <a:spcPct val="100000"/>
              </a:lnSpc>
              <a:spcBef>
                <a:spcPts val="120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Arial"/>
                <a:ea typeface="+mn-ea"/>
                <a:cs typeface="Arial"/>
              </a:rPr>
              <a:t>Long waiting times</a:t>
            </a:r>
            <a:r>
              <a:rPr kumimoji="0" lang="en-GB" sz="1600" b="0" i="0" u="none" strike="noStrike" kern="1200" cap="none" spc="0" normalizeH="0" baseline="0" noProof="0" dirty="0">
                <a:ln>
                  <a:noFill/>
                </a:ln>
                <a:solidFill>
                  <a:prstClr val="black"/>
                </a:solidFill>
                <a:effectLst/>
                <a:uLnTx/>
                <a:uFillTx/>
                <a:latin typeface="Arial"/>
                <a:ea typeface="+mn-ea"/>
                <a:cs typeface="Arial"/>
              </a:rPr>
              <a:t> - experienced by most people: creates further barriers for vulnerable communities already affected by housing challenges and cost of living. (Moving on Together)</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Arial"/>
                <a:ea typeface="+mn-ea"/>
                <a:cs typeface="Arial"/>
              </a:rPr>
              <a:t>Access to dental services</a:t>
            </a:r>
            <a:r>
              <a:rPr kumimoji="0" lang="en-GB" sz="1600" b="0" i="0" u="none" strike="noStrike" kern="1200" cap="none" spc="0" normalizeH="0" baseline="0" noProof="0" dirty="0">
                <a:ln>
                  <a:noFill/>
                </a:ln>
                <a:solidFill>
                  <a:prstClr val="black"/>
                </a:solidFill>
                <a:effectLst/>
                <a:uLnTx/>
                <a:uFillTx/>
                <a:latin typeface="Arial"/>
                <a:ea typeface="+mn-ea"/>
                <a:cs typeface="Arial"/>
              </a:rPr>
              <a:t> - concerns over lack of services in the borough. Some attended the RB Kares wellbeing day specifically to visit the mobile dental unit.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base" latinLnBrk="0" hangingPunct="1">
              <a:lnSpc>
                <a:spcPct val="100000"/>
              </a:lnSpc>
              <a:spcBef>
                <a:spcPts val="120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Arial"/>
                <a:ea typeface="+mn-ea"/>
                <a:cs typeface="Arial"/>
              </a:rPr>
              <a:t>Support is needed for migrant communities</a:t>
            </a:r>
            <a:r>
              <a:rPr kumimoji="0" lang="en-GB" sz="1600" b="0" i="0" u="none" strike="noStrike" kern="1200" cap="none" spc="0" normalizeH="0" baseline="0" noProof="0" dirty="0">
                <a:ln>
                  <a:noFill/>
                </a:ln>
                <a:solidFill>
                  <a:prstClr val="black"/>
                </a:solidFill>
                <a:effectLst/>
                <a:uLnTx/>
                <a:uFillTx/>
                <a:latin typeface="Arial"/>
                <a:ea typeface="+mn-ea"/>
                <a:cs typeface="Arial"/>
              </a:rPr>
              <a:t> - to build trust and understand local health services. </a:t>
            </a:r>
          </a:p>
          <a:p>
            <a:pPr marL="285750" marR="0" lvl="0" indent="-285750" algn="l" defTabSz="914400" rtl="0" eaLnBrk="1" fontAlgn="base" latinLnBrk="0" hangingPunct="1">
              <a:lnSpc>
                <a:spcPct val="100000"/>
              </a:lnSpc>
              <a:spcBef>
                <a:spcPts val="120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Arial"/>
                <a:ea typeface="+mn-ea"/>
                <a:cs typeface="Arial"/>
              </a:rPr>
              <a:t>Challenges for healthy activities / lifestyle </a:t>
            </a:r>
            <a:r>
              <a:rPr kumimoji="0" lang="en-GB" sz="1600" b="0" i="0" u="none" strike="noStrike" kern="1200" cap="none" spc="0" normalizeH="0" baseline="0" noProof="0" dirty="0">
                <a:ln>
                  <a:noFill/>
                </a:ln>
                <a:solidFill>
                  <a:prstClr val="black"/>
                </a:solidFill>
                <a:effectLst/>
                <a:uLnTx/>
                <a:uFillTx/>
                <a:latin typeface="Arial"/>
                <a:ea typeface="+mn-ea"/>
                <a:cs typeface="Arial"/>
              </a:rPr>
              <a:t>- while there was good understanding of healthy behaviours (including social connection, exercise, pets and being in nature), key barriers raised were financial insecurity, housing, excessive stress and access to benefits were barriers to being healthy.</a:t>
            </a:r>
          </a:p>
          <a:p>
            <a:pPr marL="285750" marR="0" lvl="0" indent="-285750" algn="l" defTabSz="914400" rtl="0" eaLnBrk="1" fontAlgn="base" latinLnBrk="0" hangingPunct="1">
              <a:lnSpc>
                <a:spcPct val="100000"/>
              </a:lnSpc>
              <a:spcBef>
                <a:spcPts val="120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Arial"/>
                <a:ea typeface="+mn-ea"/>
                <a:cs typeface="Arial"/>
              </a:rPr>
              <a:t>Information on managing blood pressure</a:t>
            </a:r>
            <a:r>
              <a:rPr kumimoji="0" lang="en-GB" sz="1600" b="0" i="0" u="none" strike="noStrike" kern="1200" cap="none" spc="0" normalizeH="0" baseline="0" noProof="0" dirty="0">
                <a:ln>
                  <a:noFill/>
                </a:ln>
                <a:solidFill>
                  <a:prstClr val="black"/>
                </a:solidFill>
                <a:effectLst/>
                <a:uLnTx/>
                <a:uFillTx/>
                <a:latin typeface="Arial"/>
                <a:ea typeface="+mn-ea"/>
                <a:cs typeface="Arial"/>
              </a:rPr>
              <a:t> - people wanted better education and information from their GP about how to manage blood pressure (RB Kares)​ ​</a:t>
            </a:r>
          </a:p>
        </p:txBody>
      </p:sp>
      <p:pic>
        <p:nvPicPr>
          <p:cNvPr id="4" name="Picture 3" descr="A group of women standing under a tent&#10;&#10;AI-generated content may be incorrect.">
            <a:extLst>
              <a:ext uri="{FF2B5EF4-FFF2-40B4-BE49-F238E27FC236}">
                <a16:creationId xmlns:a16="http://schemas.microsoft.com/office/drawing/2014/main" id="{61473ACE-E50F-88C1-B6E5-1B801A2FF286}"/>
              </a:ext>
            </a:extLst>
          </p:cNvPr>
          <p:cNvPicPr>
            <a:picLocks noChangeAspect="1"/>
          </p:cNvPicPr>
          <p:nvPr/>
        </p:nvPicPr>
        <p:blipFill>
          <a:blip r:embed="rId3">
            <a:extLst>
              <a:ext uri="{28A0092B-C50C-407E-A947-70E740481C1C}">
                <a14:useLocalDpi xmlns:a14="http://schemas.microsoft.com/office/drawing/2010/main" val="0"/>
              </a:ext>
            </a:extLst>
          </a:blip>
          <a:srcRect l="19792" t="14982" r="12604"/>
          <a:stretch>
            <a:fillRect/>
          </a:stretch>
        </p:blipFill>
        <p:spPr>
          <a:xfrm>
            <a:off x="223860" y="4173063"/>
            <a:ext cx="2562224" cy="2416648"/>
          </a:xfrm>
          <a:prstGeom prst="rect">
            <a:avLst/>
          </a:prstGeom>
        </p:spPr>
      </p:pic>
      <p:sp>
        <p:nvSpPr>
          <p:cNvPr id="9" name="TextBox 8">
            <a:extLst>
              <a:ext uri="{FF2B5EF4-FFF2-40B4-BE49-F238E27FC236}">
                <a16:creationId xmlns:a16="http://schemas.microsoft.com/office/drawing/2014/main" id="{64BDBA79-DD17-550D-8892-EAE4254C0552}"/>
              </a:ext>
            </a:extLst>
          </p:cNvPr>
          <p:cNvSpPr txBox="1"/>
          <p:nvPr/>
        </p:nvSpPr>
        <p:spPr>
          <a:xfrm>
            <a:off x="9391891" y="5420160"/>
            <a:ext cx="2637034" cy="1169551"/>
          </a:xfrm>
          <a:prstGeom prst="rect">
            <a:avLst/>
          </a:prstGeom>
          <a:noFill/>
          <a:ln w="38100">
            <a:solidFill>
              <a:srgbClr val="8191B6"/>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"because of language barrier, it makes me hesitant to contact a doctor. I'm more likely to google or ask friend."</a:t>
            </a:r>
            <a:r>
              <a:rPr kumimoji="0" lang="en-GB" sz="1400" b="0" i="0" u="none" strike="noStrike" kern="1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(RB Kares attendee)</a:t>
            </a:r>
          </a:p>
        </p:txBody>
      </p:sp>
      <p:pic>
        <p:nvPicPr>
          <p:cNvPr id="10" name="Graphic 9" descr="Chat outline">
            <a:extLst>
              <a:ext uri="{FF2B5EF4-FFF2-40B4-BE49-F238E27FC236}">
                <a16:creationId xmlns:a16="http://schemas.microsoft.com/office/drawing/2014/main" id="{F90D091B-CF36-CC15-B0C8-754952FBD2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07071" y="4555708"/>
            <a:ext cx="1161065" cy="1161065"/>
          </a:xfrm>
          <a:prstGeom prst="rect">
            <a:avLst/>
          </a:prstGeom>
        </p:spPr>
      </p:pic>
      <p:sp>
        <p:nvSpPr>
          <p:cNvPr id="12" name="TextBox 11">
            <a:extLst>
              <a:ext uri="{FF2B5EF4-FFF2-40B4-BE49-F238E27FC236}">
                <a16:creationId xmlns:a16="http://schemas.microsoft.com/office/drawing/2014/main" id="{286B8522-E7EC-22EC-8EB6-DC961F0A1CAF}"/>
              </a:ext>
            </a:extLst>
          </p:cNvPr>
          <p:cNvSpPr txBox="1"/>
          <p:nvPr/>
        </p:nvSpPr>
        <p:spPr>
          <a:xfrm>
            <a:off x="2936590" y="5124099"/>
            <a:ext cx="6097712" cy="1477328"/>
          </a:xfrm>
          <a:prstGeom prst="rect">
            <a:avLst/>
          </a:prstGeom>
          <a:noFill/>
        </p:spPr>
        <p:txBody>
          <a:bodyPr wrap="square" lIns="91440" tIns="45720" rIns="91440" bIns="45720" anchor="t">
            <a:spAutoFit/>
          </a:bodyPr>
          <a:lstStyle/>
          <a:p>
            <a:pPr marL="285750" marR="0" lvl="0" indent="-285750" algn="l" defTabSz="914400" rtl="0" eaLnBrk="1" fontAlgn="base" latinLnBrk="0" hangingPunct="1">
              <a:lnSpc>
                <a:spcPct val="100000"/>
              </a:lnSpc>
              <a:spcBef>
                <a:spcPts val="120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Challenges for people with physical disability</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Alternative exercise options and support for those with limited mobility. ​</a:t>
            </a:r>
          </a:p>
          <a:p>
            <a:pPr marL="285750" marR="0" lvl="0" indent="-285750" algn="l" defTabSz="914400" rtl="0" eaLnBrk="1" fontAlgn="base" latinLnBrk="0" hangingPunct="1">
              <a:lnSpc>
                <a:spcPct val="100000"/>
              </a:lnSpc>
              <a:spcBef>
                <a:spcPts val="120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Impact of home environment on mental health</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especially for those unable to leave home​ - “</a:t>
            </a:r>
            <a:r>
              <a:rPr kumimoji="0" lang="en-GB" sz="1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P</a:t>
            </a:r>
            <a:r>
              <a:rPr kumimoji="0" lang="en-GB" sz="1600" b="0" i="1"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igeons on the balconies (Cambridge Gardens) is an issue, ”</a:t>
            </a:r>
            <a:r>
              <a:rPr kumimoji="0" lang="en-GB" sz="16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(Moving on Together)</a:t>
            </a:r>
          </a:p>
        </p:txBody>
      </p:sp>
    </p:spTree>
    <p:extLst>
      <p:ext uri="{BB962C8B-B14F-4D97-AF65-F5344CB8AC3E}">
        <p14:creationId xmlns:p14="http://schemas.microsoft.com/office/powerpoint/2010/main" val="3753840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B7DB1-0003-7E81-05BF-EB70989FD814}"/>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E43BB50-658F-28A1-DB5E-5BC0F465B72F}"/>
              </a:ext>
            </a:extLst>
          </p:cNvPr>
          <p:cNvSpPr>
            <a:spLocks noGrp="1"/>
          </p:cNvSpPr>
          <p:nvPr>
            <p:ph type="sldNum" sz="quarter" idx="12"/>
          </p:nvPr>
        </p:nvSpPr>
        <p:spPr>
          <a:xfrm>
            <a:off x="9224936" y="64071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7EE8412-344B-4A62-BD9B-853B63951050}" type="slidenum">
              <a:rPr kumimoji="0" lang="en-GB"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itle 1">
            <a:extLst>
              <a:ext uri="{FF2B5EF4-FFF2-40B4-BE49-F238E27FC236}">
                <a16:creationId xmlns:a16="http://schemas.microsoft.com/office/drawing/2014/main" id="{F7CE4C5E-9890-6C51-4072-B4290F626B78}"/>
              </a:ext>
            </a:extLst>
          </p:cNvPr>
          <p:cNvSpPr>
            <a:spLocks noGrp="1"/>
          </p:cNvSpPr>
          <p:nvPr>
            <p:ph type="title"/>
          </p:nvPr>
        </p:nvSpPr>
        <p:spPr>
          <a:xfrm>
            <a:off x="222487" y="102137"/>
            <a:ext cx="9167850" cy="706111"/>
          </a:xfrm>
        </p:spPr>
        <p:txBody>
          <a:bodyPr>
            <a:noAutofit/>
          </a:bodyPr>
          <a:lstStyle/>
          <a:p>
            <a:r>
              <a:rPr kumimoji="0" lang="en-GB" sz="2800" b="1" i="0" u="none" strike="noStrike" kern="1200" cap="none" spc="0" normalizeH="0" baseline="0" noProof="0" dirty="0">
                <a:ln>
                  <a:noFill/>
                </a:ln>
                <a:solidFill>
                  <a:srgbClr val="0072CE"/>
                </a:solidFill>
                <a:effectLst/>
                <a:uLnTx/>
                <a:uFillTx/>
                <a:latin typeface="Arial"/>
                <a:ea typeface="+mj-ea"/>
                <a:cs typeface="Arial"/>
              </a:rPr>
              <a:t>Neighbourhood report</a:t>
            </a:r>
            <a:br>
              <a:rPr kumimoji="0" lang="en-GB" sz="2800" b="1" i="0" u="none" strike="noStrike" kern="1200" cap="none" spc="0" normalizeH="0" baseline="0" noProof="0" dirty="0">
                <a:ln>
                  <a:noFill/>
                </a:ln>
                <a:solidFill>
                  <a:srgbClr val="0072CE"/>
                </a:solidFill>
                <a:effectLst/>
                <a:uLnTx/>
                <a:uFillTx/>
                <a:latin typeface="Arial"/>
                <a:ea typeface="+mj-ea"/>
                <a:cs typeface="Arial"/>
              </a:rPr>
            </a:br>
            <a:r>
              <a:rPr kumimoji="0" lang="en-GB" sz="2400" i="0" u="none" strike="noStrike" kern="1200" cap="none" spc="0" normalizeH="0" baseline="0" noProof="0" dirty="0">
                <a:ln>
                  <a:noFill/>
                </a:ln>
                <a:solidFill>
                  <a:srgbClr val="0072CE"/>
                </a:solidFill>
                <a:effectLst/>
                <a:uLnTx/>
                <a:uFillTx/>
                <a:latin typeface="Arial"/>
                <a:ea typeface="+mj-ea"/>
                <a:cs typeface="Arial"/>
              </a:rPr>
              <a:t>Kingston PCN – what we heard</a:t>
            </a:r>
            <a:endParaRPr lang="en-GB" sz="2800" dirty="0">
              <a:latin typeface="Arial"/>
              <a:cs typeface="Arial"/>
            </a:endParaRPr>
          </a:p>
        </p:txBody>
      </p:sp>
      <p:sp>
        <p:nvSpPr>
          <p:cNvPr id="3" name="TextBox 2">
            <a:extLst>
              <a:ext uri="{FF2B5EF4-FFF2-40B4-BE49-F238E27FC236}">
                <a16:creationId xmlns:a16="http://schemas.microsoft.com/office/drawing/2014/main" id="{09409223-F26B-5D4E-FDD9-C54A97E226E6}"/>
              </a:ext>
            </a:extLst>
          </p:cNvPr>
          <p:cNvSpPr txBox="1"/>
          <p:nvPr/>
        </p:nvSpPr>
        <p:spPr>
          <a:xfrm>
            <a:off x="223860" y="883513"/>
            <a:ext cx="2562224" cy="3801041"/>
          </a:xfrm>
          <a:prstGeom prst="rect">
            <a:avLst/>
          </a:prstGeom>
          <a:noFill/>
          <a:ln w="38100">
            <a:solidFill>
              <a:srgbClr val="A1EC54"/>
            </a:solidFill>
          </a:ln>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heard from:</a:t>
            </a:r>
            <a:b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GB" sz="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Hestia </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runs a club for adults experiencing mental health issues, low wellbeing or social isolation.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KCIL </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supports people with a disability to live independent and empowered lives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Migrant Advocacy Service </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supports migrants living, working, or studying in Kingston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Voice of Hope </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supports low-income families, women who have experienced domestic violence and people with poor mental health</a:t>
            </a:r>
          </a:p>
        </p:txBody>
      </p:sp>
      <p:sp>
        <p:nvSpPr>
          <p:cNvPr id="7" name="TextBox 6">
            <a:extLst>
              <a:ext uri="{FF2B5EF4-FFF2-40B4-BE49-F238E27FC236}">
                <a16:creationId xmlns:a16="http://schemas.microsoft.com/office/drawing/2014/main" id="{B139FC6B-8F40-4044-E8BB-CD677CA7EF8F}"/>
              </a:ext>
            </a:extLst>
          </p:cNvPr>
          <p:cNvSpPr txBox="1"/>
          <p:nvPr/>
        </p:nvSpPr>
        <p:spPr>
          <a:xfrm>
            <a:off x="2933974" y="883337"/>
            <a:ext cx="9165325" cy="4031873"/>
          </a:xfrm>
          <a:prstGeom prst="rect">
            <a:avLst/>
          </a:prstGeom>
          <a:noFill/>
        </p:spPr>
        <p:txBody>
          <a:bodyPr wrap="square" lIns="91440" tIns="45720" rIns="91440" bIns="45720" rtlCol="0" anchor="t">
            <a:spAutoFit/>
          </a:bodyPr>
          <a:lstStyle/>
          <a:p>
            <a:pPr marL="285750" marR="0" lvl="0" indent="-285750" algn="l" defTabSz="914400" rtl="0" eaLnBrk="1" fontAlgn="base" latinLnBrk="0" hangingPunct="1">
              <a:lnSpc>
                <a:spcPct val="100000"/>
              </a:lnSpc>
              <a:spcBef>
                <a:spcPts val="120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prstClr val="black"/>
                </a:solidFill>
                <a:effectLst/>
                <a:uLnTx/>
                <a:uFillTx/>
                <a:latin typeface="Arial"/>
                <a:ea typeface="+mn-ea"/>
                <a:cs typeface="Arial"/>
              </a:rPr>
              <a:t>Long waiting times</a:t>
            </a:r>
            <a:r>
              <a:rPr kumimoji="0" lang="en-GB" sz="1400" b="0" i="0" u="none" strike="noStrike" kern="1200" cap="none" spc="0" normalizeH="0" baseline="0" noProof="0" dirty="0">
                <a:ln>
                  <a:noFill/>
                </a:ln>
                <a:solidFill>
                  <a:prstClr val="black"/>
                </a:solidFill>
                <a:effectLst/>
                <a:uLnTx/>
                <a:uFillTx/>
                <a:latin typeface="Arial"/>
                <a:ea typeface="+mn-ea"/>
                <a:cs typeface="Arial"/>
              </a:rPr>
              <a:t> - in A&amp;E and for GP appointments can cause anxiety and leave people feeling neglected. Sense of services being stretched which means some will go privately and out of borough for care.</a:t>
            </a:r>
            <a:endParaRPr kumimoji="0" lang="en-US" sz="1400" b="0" i="0" u="none" strike="noStrike" kern="1200" cap="none" spc="0" normalizeH="0" baseline="0" noProof="0" dirty="0">
              <a:ln>
                <a:noFill/>
              </a:ln>
              <a:solidFill>
                <a:prstClr val="black"/>
              </a:solidFill>
              <a:effectLst/>
              <a:uLnTx/>
              <a:uFillTx/>
              <a:latin typeface="Arial"/>
              <a:ea typeface="Calibri"/>
              <a:cs typeface="Calibri"/>
            </a:endParaRPr>
          </a:p>
          <a:p>
            <a:pPr marL="285750" marR="0" lvl="0" indent="-285750" algn="l" defTabSz="914400" rtl="0" eaLnBrk="1" fontAlgn="base" latinLnBrk="0" hangingPunct="1">
              <a:lnSpc>
                <a:spcPct val="100000"/>
              </a:lnSpc>
              <a:spcBef>
                <a:spcPts val="120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prstClr val="black"/>
                </a:solidFill>
                <a:effectLst/>
                <a:uLnTx/>
                <a:uFillTx/>
                <a:latin typeface="Arial"/>
                <a:ea typeface="+mn-ea"/>
                <a:cs typeface="Arial"/>
              </a:rPr>
              <a:t>Transport challenges -</a:t>
            </a:r>
            <a:r>
              <a:rPr kumimoji="0" lang="en-GB" sz="1400" b="0" i="0" u="none" strike="noStrike" kern="1200" cap="none" spc="0" normalizeH="0" baseline="0" noProof="0" dirty="0">
                <a:ln>
                  <a:noFill/>
                </a:ln>
                <a:solidFill>
                  <a:prstClr val="black"/>
                </a:solidFill>
                <a:effectLst/>
                <a:uLnTx/>
                <a:uFillTx/>
                <a:latin typeface="Arial"/>
                <a:ea typeface="+mn-ea"/>
                <a:cs typeface="Arial"/>
              </a:rPr>
              <a:t> accessing services for those with chronic health issues.</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prstClr val="black"/>
                </a:solidFill>
                <a:effectLst/>
                <a:uLnTx/>
                <a:uFillTx/>
                <a:latin typeface="Arial"/>
                <a:ea typeface="+mn-ea"/>
                <a:cs typeface="Arial"/>
              </a:rPr>
              <a:t>Mental health service challenges – </a:t>
            </a:r>
            <a:r>
              <a:rPr kumimoji="0" lang="en-GB" sz="1400" b="0" i="0" u="none" strike="noStrike" kern="1200" cap="none" spc="0" normalizeH="0" baseline="0" noProof="0" dirty="0">
                <a:ln>
                  <a:noFill/>
                </a:ln>
                <a:solidFill>
                  <a:prstClr val="black"/>
                </a:solidFill>
                <a:effectLst/>
                <a:uLnTx/>
                <a:uFillTx/>
                <a:latin typeface="Arial"/>
                <a:ea typeface="+mn-ea"/>
                <a:cs typeface="Arial"/>
              </a:rPr>
              <a:t>slow or inconsistent mental health services </a:t>
            </a:r>
            <a:r>
              <a:rPr kumimoji="0" lang="en-GB" sz="1400" b="0" i="1" u="none" strike="noStrike" kern="1200" cap="none" spc="0" normalizeH="0" baseline="0" noProof="0" dirty="0">
                <a:ln>
                  <a:noFill/>
                </a:ln>
                <a:solidFill>
                  <a:prstClr val="black"/>
                </a:solidFill>
                <a:effectLst/>
                <a:uLnTx/>
                <a:uFillTx/>
                <a:latin typeface="Arial"/>
                <a:ea typeface="+mn-ea"/>
                <a:cs typeface="Arial"/>
              </a:rPr>
              <a:t>“Repeated cancellation and rescheduling of psychiatry appointments” (</a:t>
            </a:r>
            <a:r>
              <a:rPr kumimoji="0" lang="en-GB" sz="1400" b="0" i="0" u="none" strike="noStrike" kern="1200" cap="none" spc="0" normalizeH="0" baseline="0" noProof="0" dirty="0">
                <a:ln>
                  <a:noFill/>
                </a:ln>
                <a:solidFill>
                  <a:prstClr val="black"/>
                </a:solidFill>
                <a:effectLst/>
                <a:uLnTx/>
                <a:uFillTx/>
                <a:latin typeface="Arial"/>
                <a:ea typeface="+mn-ea"/>
                <a:cs typeface="Arial"/>
              </a:rPr>
              <a:t>Hestia)</a:t>
            </a:r>
            <a:endParaRPr kumimoji="0" lang="en-GB" sz="1400" b="0" i="0" u="none" strike="noStrike" kern="1200" cap="none" spc="0" normalizeH="0" baseline="0" noProof="0" dirty="0">
              <a:ln>
                <a:noFill/>
              </a:ln>
              <a:solidFill>
                <a:prstClr val="black"/>
              </a:solidFill>
              <a:effectLst/>
              <a:uLnTx/>
              <a:uFillTx/>
              <a:latin typeface="Arial"/>
              <a:ea typeface="Calibri"/>
              <a:cs typeface="Calibri"/>
            </a:endParaRP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prstClr val="black"/>
                </a:solidFill>
                <a:effectLst/>
                <a:uLnTx/>
                <a:uFillTx/>
                <a:latin typeface="Arial"/>
                <a:ea typeface="+mn-ea"/>
                <a:cs typeface="Arial"/>
              </a:rPr>
              <a:t>Limited language, digital and literacy skills - </a:t>
            </a:r>
            <a:r>
              <a:rPr kumimoji="0" lang="en-GB" sz="1400" b="0" i="0" u="none" strike="noStrike" kern="1200" cap="none" spc="0" normalizeH="0" baseline="0" noProof="0" dirty="0">
                <a:ln>
                  <a:noFill/>
                </a:ln>
                <a:solidFill>
                  <a:prstClr val="black"/>
                </a:solidFill>
                <a:effectLst/>
                <a:uLnTx/>
                <a:uFillTx/>
                <a:latin typeface="Arial"/>
                <a:ea typeface="+mn-ea"/>
                <a:cs typeface="Arial"/>
              </a:rPr>
              <a:t>are barriers  to accessing support e.g. courses for diabetic patients should be made available in different languages. (Migrant Advocacy Service) </a:t>
            </a:r>
          </a:p>
          <a:p>
            <a:pPr marL="285750" marR="0" lvl="0" indent="-285750" algn="l" defTabSz="914400" rtl="0" eaLnBrk="1" fontAlgn="base" latinLnBrk="0" hangingPunct="1">
              <a:lnSpc>
                <a:spcPct val="100000"/>
              </a:lnSpc>
              <a:spcBef>
                <a:spcPts val="120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prstClr val="black"/>
                </a:solidFill>
                <a:effectLst/>
                <a:uLnTx/>
                <a:uFillTx/>
                <a:latin typeface="Arial"/>
                <a:ea typeface="+mn-ea"/>
                <a:cs typeface="Arial"/>
              </a:rPr>
              <a:t>"Not being taken seriously" </a:t>
            </a:r>
            <a:r>
              <a:rPr kumimoji="0" lang="en-GB" sz="1400" b="0" i="0" u="none" strike="noStrike" kern="1200" cap="none" spc="0" normalizeH="0" baseline="0" noProof="0" dirty="0">
                <a:ln>
                  <a:noFill/>
                </a:ln>
                <a:solidFill>
                  <a:prstClr val="black"/>
                </a:solidFill>
                <a:effectLst/>
                <a:uLnTx/>
                <a:uFillTx/>
                <a:latin typeface="Arial"/>
                <a:ea typeface="+mn-ea"/>
                <a:cs typeface="Arial"/>
              </a:rPr>
              <a:t>People with an existing health condition or who are overweight feel that health care professionals treat their weight/condition as the reason for any health issue and other causes are not investigated or taken seriously.  </a:t>
            </a:r>
          </a:p>
          <a:p>
            <a:pPr marL="285750" marR="0" lvl="0" indent="-285750" algn="l" defTabSz="914400" rtl="0" eaLnBrk="1" fontAlgn="base" latinLnBrk="0" hangingPunct="1">
              <a:lnSpc>
                <a:spcPct val="100000"/>
              </a:lnSpc>
              <a:spcBef>
                <a:spcPts val="120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prstClr val="black"/>
                </a:solidFill>
                <a:effectLst/>
                <a:uLnTx/>
                <a:uFillTx/>
                <a:latin typeface="Arial"/>
                <a:ea typeface="+mn-ea"/>
                <a:cs typeface="Arial"/>
              </a:rPr>
              <a:t>Education and awareness to build confidence in managing own health – </a:t>
            </a:r>
            <a:r>
              <a:rPr kumimoji="0" lang="en-GB" sz="1400" b="0" i="0" u="none" strike="noStrike" kern="1200" cap="none" spc="0" normalizeH="0" baseline="0" noProof="0" dirty="0">
                <a:ln>
                  <a:noFill/>
                </a:ln>
                <a:solidFill>
                  <a:prstClr val="black"/>
                </a:solidFill>
                <a:effectLst/>
                <a:uLnTx/>
                <a:uFillTx/>
                <a:latin typeface="Arial"/>
                <a:ea typeface="+mn-ea"/>
                <a:cs typeface="Arial"/>
              </a:rPr>
              <a:t>of health monitoring tools, NHS 111 and non-urgent NHS services. Healthy lifestyle information for people with pre-existing health conditions.</a:t>
            </a:r>
          </a:p>
          <a:p>
            <a:pPr marL="285750" marR="0" lvl="0" indent="-285750" algn="l" defTabSz="914400" rtl="0" eaLnBrk="1" fontAlgn="base" latinLnBrk="0" hangingPunct="1">
              <a:lnSpc>
                <a:spcPct val="100000"/>
              </a:lnSpc>
              <a:spcBef>
                <a:spcPts val="120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prstClr val="black"/>
                </a:solidFill>
                <a:effectLst/>
                <a:uLnTx/>
                <a:uFillTx/>
                <a:latin typeface="Arial"/>
                <a:ea typeface="+mn-ea"/>
                <a:cs typeface="Arial"/>
              </a:rPr>
              <a:t>Challenges for healthy activities / lifestyle - </a:t>
            </a:r>
            <a:r>
              <a:rPr kumimoji="0" lang="en-GB" sz="1400" b="0" i="0" u="none" strike="noStrike" kern="1200" cap="none" spc="0" normalizeH="0" baseline="0" noProof="0" dirty="0">
                <a:ln>
                  <a:noFill/>
                </a:ln>
                <a:solidFill>
                  <a:prstClr val="black"/>
                </a:solidFill>
                <a:effectLst/>
                <a:uLnTx/>
                <a:uFillTx/>
                <a:latin typeface="Arial"/>
                <a:ea typeface="+mn-ea"/>
                <a:cs typeface="Arial"/>
              </a:rPr>
              <a:t>Family responsibilities, being a carer, being unemployed, and the cost of living were all challenges for maintaining healthy habits.  (Voices of Hope)</a:t>
            </a:r>
          </a:p>
        </p:txBody>
      </p:sp>
      <p:sp>
        <p:nvSpPr>
          <p:cNvPr id="9" name="TextBox 8">
            <a:extLst>
              <a:ext uri="{FF2B5EF4-FFF2-40B4-BE49-F238E27FC236}">
                <a16:creationId xmlns:a16="http://schemas.microsoft.com/office/drawing/2014/main" id="{C99408A8-2361-4D1D-0A29-1365A0DD8E3E}"/>
              </a:ext>
            </a:extLst>
          </p:cNvPr>
          <p:cNvSpPr txBox="1"/>
          <p:nvPr/>
        </p:nvSpPr>
        <p:spPr>
          <a:xfrm>
            <a:off x="9390337" y="5201928"/>
            <a:ext cx="2616440" cy="1384995"/>
          </a:xfrm>
          <a:prstGeom prst="rect">
            <a:avLst/>
          </a:prstGeom>
          <a:noFill/>
          <a:ln w="38100">
            <a:solidFill>
              <a:srgbClr val="A1EC54"/>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00" cap="none" spc="0" normalizeH="0" baseline="0" noProof="0" dirty="0">
                <a:ln>
                  <a:noFill/>
                </a:ln>
                <a:solidFill>
                  <a:prstClr val="black"/>
                </a:solidFill>
                <a:effectLst/>
                <a:uLnTx/>
                <a:uFillTx/>
                <a:latin typeface="Arial"/>
                <a:ea typeface="+mn-ea"/>
                <a:cs typeface="Arial"/>
              </a:rPr>
              <a:t>"I feel like I don't get taken seriously as doctors are so quick to write off a concern as part of my existing issues and not investigate properly“ </a:t>
            </a:r>
            <a:r>
              <a:rPr kumimoji="0" lang="en-GB" sz="1400" b="0" i="0" u="none" strike="noStrike" kern="100" cap="none" spc="0" normalizeH="0" baseline="0" noProof="0" dirty="0">
                <a:ln>
                  <a:noFill/>
                </a:ln>
                <a:solidFill>
                  <a:prstClr val="black"/>
                </a:solidFill>
                <a:effectLst/>
                <a:uLnTx/>
                <a:uFillTx/>
                <a:latin typeface="Arial"/>
                <a:ea typeface="+mn-ea"/>
                <a:cs typeface="Arial"/>
              </a:rPr>
              <a:t>(KCIL client)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Graphic 9" descr="Chat outline">
            <a:extLst>
              <a:ext uri="{FF2B5EF4-FFF2-40B4-BE49-F238E27FC236}">
                <a16:creationId xmlns:a16="http://schemas.microsoft.com/office/drawing/2014/main" id="{4E8E0B19-4EF0-7FBF-A3D2-CE8CABC1DB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38876" y="4339328"/>
            <a:ext cx="1161065" cy="1161065"/>
          </a:xfrm>
          <a:prstGeom prst="rect">
            <a:avLst/>
          </a:prstGeom>
        </p:spPr>
      </p:pic>
      <p:sp>
        <p:nvSpPr>
          <p:cNvPr id="8" name="TextBox 7">
            <a:extLst>
              <a:ext uri="{FF2B5EF4-FFF2-40B4-BE49-F238E27FC236}">
                <a16:creationId xmlns:a16="http://schemas.microsoft.com/office/drawing/2014/main" id="{7C8A8260-F826-15D8-9774-2464CE2C97CE}"/>
              </a:ext>
            </a:extLst>
          </p:cNvPr>
          <p:cNvSpPr txBox="1"/>
          <p:nvPr/>
        </p:nvSpPr>
        <p:spPr>
          <a:xfrm>
            <a:off x="2929410" y="4909909"/>
            <a:ext cx="6454116"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400" b="1" i="0" u="none" strike="noStrike" kern="1200" cap="none" spc="0" normalizeH="0" baseline="0" noProof="0" dirty="0">
                <a:ln>
                  <a:noFill/>
                </a:ln>
                <a:solidFill>
                  <a:prstClr val="black"/>
                </a:solidFill>
                <a:effectLst/>
                <a:uLnTx/>
                <a:uFillTx/>
                <a:latin typeface="Arial"/>
                <a:ea typeface="+mn-ea"/>
                <a:cs typeface="Arial"/>
              </a:rPr>
              <a:t>Enablers for healthy activities / lifestyle - </a:t>
            </a:r>
            <a:r>
              <a:rPr kumimoji="0" lang="en-GB" sz="1400" b="0" i="0" u="none" strike="noStrike" kern="1200" cap="none" spc="0" normalizeH="0" baseline="0" noProof="0" dirty="0">
                <a:ln>
                  <a:noFill/>
                </a:ln>
                <a:solidFill>
                  <a:prstClr val="black"/>
                </a:solidFill>
                <a:effectLst/>
                <a:uLnTx/>
                <a:uFillTx/>
                <a:latin typeface="Arial"/>
                <a:ea typeface="+mn-ea"/>
                <a:cs typeface="Arial"/>
              </a:rPr>
              <a:t>positive impact of local community support, free/subsidised inclusive groups/activities in reducing social isolation, financial difficulties and supporting mental health e.g. dial a ride; good energy club, community fridges, community cafes and lunch clubs.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1400" b="1" i="0" u="none" strike="noStrike" kern="1200" cap="none" spc="0" normalizeH="0" baseline="0" noProof="0" dirty="0">
                <a:ln>
                  <a:noFill/>
                </a:ln>
                <a:solidFill>
                  <a:prstClr val="black"/>
                </a:solidFill>
                <a:effectLst/>
                <a:uLnTx/>
                <a:uFillTx/>
                <a:latin typeface="Arial"/>
                <a:ea typeface="+mn-ea"/>
                <a:cs typeface="Arial"/>
              </a:rPr>
              <a:t>Accessibility of parks –</a:t>
            </a:r>
            <a:r>
              <a:rPr kumimoji="0" lang="en-GB" sz="1400" b="0" i="0" u="none" strike="noStrike" kern="1200" cap="none" spc="0" normalizeH="0" baseline="0" noProof="0" dirty="0">
                <a:ln>
                  <a:noFill/>
                </a:ln>
                <a:solidFill>
                  <a:prstClr val="black"/>
                </a:solidFill>
                <a:effectLst/>
                <a:uLnTx/>
                <a:uFillTx/>
                <a:latin typeface="Arial"/>
                <a:ea typeface="+mn-ea"/>
                <a:cs typeface="Arial"/>
              </a:rPr>
              <a:t> benefits</a:t>
            </a:r>
            <a:r>
              <a:rPr kumimoji="0" lang="en-GB" sz="1400" b="1" i="0" u="none" strike="noStrike" kern="1200" cap="none" spc="0" normalizeH="0" baseline="0" noProof="0" dirty="0">
                <a:ln>
                  <a:noFill/>
                </a:ln>
                <a:solidFill>
                  <a:prstClr val="black"/>
                </a:solidFill>
                <a:effectLst/>
                <a:uLnTx/>
                <a:uFillTx/>
                <a:latin typeface="Arial"/>
                <a:ea typeface="+mn-ea"/>
                <a:cs typeface="Arial"/>
              </a:rPr>
              <a:t> </a:t>
            </a:r>
            <a:r>
              <a:rPr kumimoji="0" lang="en-GB" sz="1400" b="0" i="0" u="none" strike="noStrike" kern="1200" cap="none" spc="0" normalizeH="0" baseline="0" noProof="0" dirty="0">
                <a:ln>
                  <a:noFill/>
                </a:ln>
                <a:solidFill>
                  <a:prstClr val="black"/>
                </a:solidFill>
                <a:effectLst/>
                <a:uLnTx/>
                <a:uFillTx/>
                <a:latin typeface="Arial"/>
                <a:ea typeface="+mn-ea"/>
                <a:cs typeface="Arial"/>
              </a:rPr>
              <a:t>of local green spaces and amenities outweighed by not all of them being accessible. (KCIL)</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descr="A group of women standing in front of a table full of food&#10;&#10;AI-generated content may be incorrect.">
            <a:extLst>
              <a:ext uri="{FF2B5EF4-FFF2-40B4-BE49-F238E27FC236}">
                <a16:creationId xmlns:a16="http://schemas.microsoft.com/office/drawing/2014/main" id="{B6A12DAA-DFBC-4A45-B493-1602F5BA5603}"/>
              </a:ext>
            </a:extLst>
          </p:cNvPr>
          <p:cNvPicPr>
            <a:picLocks noChangeAspect="1"/>
          </p:cNvPicPr>
          <p:nvPr/>
        </p:nvPicPr>
        <p:blipFill>
          <a:blip r:embed="rId5"/>
          <a:srcRect t="10695" r="4843" b="11041"/>
          <a:stretch>
            <a:fillRect/>
          </a:stretch>
        </p:blipFill>
        <p:spPr>
          <a:xfrm>
            <a:off x="220980" y="4759643"/>
            <a:ext cx="2565648" cy="1826321"/>
          </a:xfrm>
          <a:prstGeom prst="rect">
            <a:avLst/>
          </a:prstGeom>
        </p:spPr>
      </p:pic>
    </p:spTree>
    <p:extLst>
      <p:ext uri="{BB962C8B-B14F-4D97-AF65-F5344CB8AC3E}">
        <p14:creationId xmlns:p14="http://schemas.microsoft.com/office/powerpoint/2010/main" val="211141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F3A50-808E-6B5C-6F1D-AF759ABF180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E9C1CC2-AB1A-E4A8-3B9E-ECD0780D2F42}"/>
              </a:ext>
            </a:extLst>
          </p:cNvPr>
          <p:cNvSpPr>
            <a:spLocks noGrp="1"/>
          </p:cNvSpPr>
          <p:nvPr>
            <p:ph type="sldNum" sz="quarter" idx="12"/>
          </p:nvPr>
        </p:nvSpPr>
        <p:spPr>
          <a:xfrm>
            <a:off x="9224936" y="64071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7EE8412-344B-4A62-BD9B-853B63951050}" type="slidenum">
              <a:rPr kumimoji="0" lang="en-GB"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itle 1">
            <a:extLst>
              <a:ext uri="{FF2B5EF4-FFF2-40B4-BE49-F238E27FC236}">
                <a16:creationId xmlns:a16="http://schemas.microsoft.com/office/drawing/2014/main" id="{4A0ACBEE-3731-A1E1-0F78-4AFE64BE6266}"/>
              </a:ext>
            </a:extLst>
          </p:cNvPr>
          <p:cNvSpPr>
            <a:spLocks noGrp="1"/>
          </p:cNvSpPr>
          <p:nvPr>
            <p:ph type="title"/>
          </p:nvPr>
        </p:nvSpPr>
        <p:spPr>
          <a:xfrm>
            <a:off x="223860" y="175335"/>
            <a:ext cx="9587960" cy="706111"/>
          </a:xfrm>
        </p:spPr>
        <p:txBody>
          <a:bodyPr>
            <a:noAutofit/>
          </a:bodyPr>
          <a:lstStyle/>
          <a:p>
            <a:r>
              <a:rPr lang="en-GB" sz="2800" b="1" dirty="0">
                <a:solidFill>
                  <a:srgbClr val="0072CE"/>
                </a:solidFill>
                <a:latin typeface="Arial"/>
                <a:cs typeface="Arial"/>
              </a:rPr>
              <a:t>Neighbourhood report </a:t>
            </a:r>
            <a:br>
              <a:rPr lang="en-GB" sz="2800" b="1" dirty="0">
                <a:solidFill>
                  <a:srgbClr val="0072CE"/>
                </a:solidFill>
                <a:latin typeface="Arial"/>
                <a:cs typeface="Arial"/>
              </a:rPr>
            </a:br>
            <a:r>
              <a:rPr lang="en-GB" sz="2400" dirty="0">
                <a:solidFill>
                  <a:srgbClr val="0072CE"/>
                </a:solidFill>
                <a:latin typeface="Arial"/>
                <a:cs typeface="Arial"/>
              </a:rPr>
              <a:t>New Malden and Worcester Park </a:t>
            </a:r>
            <a:r>
              <a:rPr kumimoji="0" lang="en-GB" sz="2400" i="0" u="none" strike="noStrike" kern="1200" cap="none" spc="0" normalizeH="0" baseline="0" noProof="0" dirty="0">
                <a:ln>
                  <a:noFill/>
                </a:ln>
                <a:solidFill>
                  <a:srgbClr val="0072CE"/>
                </a:solidFill>
                <a:effectLst/>
                <a:uLnTx/>
                <a:uFillTx/>
                <a:latin typeface="Arial"/>
                <a:ea typeface="+mj-ea"/>
                <a:cs typeface="Arial"/>
              </a:rPr>
              <a:t>PCN – what we heard</a:t>
            </a:r>
            <a:endParaRPr lang="en-GB" sz="2800" dirty="0">
              <a:latin typeface="Arial"/>
              <a:cs typeface="Arial"/>
            </a:endParaRPr>
          </a:p>
        </p:txBody>
      </p:sp>
      <p:sp>
        <p:nvSpPr>
          <p:cNvPr id="3" name="TextBox 2">
            <a:extLst>
              <a:ext uri="{FF2B5EF4-FFF2-40B4-BE49-F238E27FC236}">
                <a16:creationId xmlns:a16="http://schemas.microsoft.com/office/drawing/2014/main" id="{8E542E53-BEF6-1ABF-A6C4-B24E8A443DC4}"/>
              </a:ext>
            </a:extLst>
          </p:cNvPr>
          <p:cNvSpPr txBox="1"/>
          <p:nvPr/>
        </p:nvSpPr>
        <p:spPr>
          <a:xfrm>
            <a:off x="223860" y="1057090"/>
            <a:ext cx="2562224" cy="3539430"/>
          </a:xfrm>
          <a:prstGeom prst="rect">
            <a:avLst/>
          </a:prstGeom>
          <a:noFill/>
          <a:ln w="38100">
            <a:solidFill>
              <a:srgbClr val="E3E235"/>
            </a:solidFill>
          </a:ln>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heard from:</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400" b="1"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br>
            <a:r>
              <a:rPr kumimoji="0" lang="en-GB" sz="1400" b="1"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Nanoom</a:t>
            </a:r>
            <a:r>
              <a:rPr kumimoji="0" lang="en-GB" sz="14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supports women from Korean backgrounds who are isolated and at risk of mental health challenges.</a:t>
            </a:r>
            <a:br>
              <a:rPr kumimoji="0" lang="en-GB" sz="14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br>
            <a:r>
              <a:rPr kumimoji="0" lang="en-GB" sz="1400" b="1"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The Centre for Community Development</a:t>
            </a:r>
            <a:r>
              <a:rPr kumimoji="0" lang="en-GB" sz="14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supports the older Tamil community to reduce isolation and enhance community connections.</a:t>
            </a:r>
            <a:br>
              <a:rPr kumimoji="0" lang="en-GB" sz="14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br>
            <a:r>
              <a:rPr kumimoji="0" lang="en-GB" sz="1400" b="1"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The New Malden Korean School </a:t>
            </a:r>
            <a:r>
              <a:rPr kumimoji="0" lang="en-GB" sz="14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runs a Saturday school for primary school-aged children and English tutoring for adults</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B02FBF89-6F47-7614-5792-87E1114A7930}"/>
              </a:ext>
            </a:extLst>
          </p:cNvPr>
          <p:cNvSpPr txBox="1"/>
          <p:nvPr/>
        </p:nvSpPr>
        <p:spPr>
          <a:xfrm>
            <a:off x="2933974" y="918642"/>
            <a:ext cx="8856407" cy="5740033"/>
          </a:xfrm>
          <a:prstGeom prst="rect">
            <a:avLst/>
          </a:prstGeom>
          <a:noFill/>
        </p:spPr>
        <p:txBody>
          <a:bodyPr wrap="square" lIns="91440" tIns="45720" rIns="91440" bIns="45720" rtlCol="0" anchor="t">
            <a:spAutoFit/>
          </a:bodyPr>
          <a:lstStyle/>
          <a:p>
            <a:pPr marL="283210" marR="0" lvl="0" indent="-283210" algn="l" defTabSz="914400" rtl="0" eaLnBrk="1" fontAlgn="auto" latinLnBrk="0" hangingPunct="1">
              <a:lnSpc>
                <a:spcPct val="100000"/>
              </a:lnSpc>
              <a:spcBef>
                <a:spcPts val="600"/>
              </a:spcBef>
              <a:spcAft>
                <a:spcPts val="0"/>
              </a:spcAft>
              <a:buClrTx/>
              <a:buSzTx/>
              <a:buFont typeface="Arial"/>
              <a:buChar char="•"/>
              <a:tabLst/>
              <a:defRPr/>
            </a:pPr>
            <a:r>
              <a:rPr kumimoji="0" lang="en-GB" sz="1400" b="1"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Long waits</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 – at A&amp;E and difficulty getting GP appointments </a:t>
            </a:r>
            <a:r>
              <a:rPr kumimoji="0" lang="en-US" sz="1400" b="0" i="0" u="none" strike="noStrike" kern="1200" cap="none" spc="0" normalizeH="0" baseline="0" noProof="0" dirty="0">
                <a:ln>
                  <a:noFill/>
                </a:ln>
                <a:solidFill>
                  <a:prstClr val="black"/>
                </a:solidFill>
                <a:effectLst/>
                <a:uLnTx/>
                <a:uFillTx/>
                <a:latin typeface="Arial"/>
                <a:ea typeface="+mn-ea"/>
                <a:cs typeface="Arial"/>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283210" marR="0" lvl="0" indent="-283210" algn="l" defTabSz="914400" rtl="0" eaLnBrk="1" fontAlgn="auto" latinLnBrk="0" hangingPunct="1">
              <a:lnSpc>
                <a:spcPct val="100000"/>
              </a:lnSpc>
              <a:spcBef>
                <a:spcPts val="600"/>
              </a:spcBef>
              <a:spcAft>
                <a:spcPts val="0"/>
              </a:spcAft>
              <a:buClrTx/>
              <a:buSzTx/>
              <a:buFont typeface="Arial"/>
              <a:buChar char="•"/>
              <a:tabLst/>
              <a:defRPr/>
            </a:pPr>
            <a:r>
              <a:rPr kumimoji="0" lang="en-GB" sz="1400" b="1"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Longer discussion time with GPs</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 - would enable more than one concern to be discussed (The Centre for Community Development)</a:t>
            </a:r>
            <a:r>
              <a:rPr kumimoji="0" lang="en-US" sz="1400" b="0" i="0" u="none" strike="noStrike" kern="1200" cap="none" spc="0" normalizeH="0" baseline="0" noProof="0" dirty="0">
                <a:ln>
                  <a:noFill/>
                </a:ln>
                <a:solidFill>
                  <a:prstClr val="black"/>
                </a:solidFill>
                <a:effectLst/>
                <a:uLnTx/>
                <a:uFillTx/>
                <a:latin typeface="Arial"/>
                <a:ea typeface="+mn-ea"/>
                <a:cs typeface="Arial"/>
              </a:rPr>
              <a:t> </a:t>
            </a:r>
            <a:endParaRPr kumimoji="0" lang="en-GB" sz="1400" b="0" i="0" u="none" strike="noStrike" kern="1200" cap="none" spc="0" normalizeH="0" baseline="0" noProof="0" dirty="0">
              <a:ln>
                <a:noFill/>
              </a:ln>
              <a:solidFill>
                <a:prstClr val="black"/>
              </a:solidFill>
              <a:effectLst/>
              <a:uLnTx/>
              <a:uFillTx/>
              <a:latin typeface="Arial"/>
              <a:ea typeface="+mn-ea"/>
              <a:cs typeface="Arial"/>
            </a:endParaRPr>
          </a:p>
          <a:p>
            <a:pPr marL="283210" marR="0" lvl="0" indent="-283210" algn="l" defTabSz="914400" rtl="0" eaLnBrk="1" fontAlgn="auto" latinLnBrk="0" hangingPunct="1">
              <a:lnSpc>
                <a:spcPct val="100000"/>
              </a:lnSpc>
              <a:spcBef>
                <a:spcPts val="600"/>
              </a:spcBef>
              <a:spcAft>
                <a:spcPts val="0"/>
              </a:spcAft>
              <a:buClrTx/>
              <a:buSzTx/>
              <a:buFont typeface="Arial"/>
              <a:buChar char="•"/>
              <a:tabLst/>
              <a:defRPr/>
            </a:pPr>
            <a:r>
              <a:rPr kumimoji="0" lang="en-GB" sz="1400" b="1"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Virtual GP appointments viewed negatively</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 </a:t>
            </a:r>
            <a:r>
              <a:rPr kumimoji="0" lang="en-GB" sz="1400" b="1"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by some</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 - at The New Malden Korean School, having been asked to ‘send a picture’</a:t>
            </a:r>
            <a:endParaRPr kumimoji="0" lang="en-GB" sz="1400" b="0" i="0" u="none" strike="noStrike" kern="1200" cap="none" spc="0" normalizeH="0" baseline="0" noProof="0" dirty="0">
              <a:ln>
                <a:noFill/>
              </a:ln>
              <a:solidFill>
                <a:prstClr val="black"/>
              </a:solidFill>
              <a:effectLst/>
              <a:uLnTx/>
              <a:uFillTx/>
              <a:latin typeface="Arial"/>
              <a:ea typeface="+mn-ea"/>
              <a:cs typeface="Arial"/>
            </a:endParaRPr>
          </a:p>
          <a:p>
            <a:pPr marL="283210" marR="0" lvl="0" indent="-283210" algn="l" defTabSz="914400" rtl="0" eaLnBrk="1" fontAlgn="auto" latinLnBrk="0" hangingPunct="1">
              <a:lnSpc>
                <a:spcPct val="100000"/>
              </a:lnSpc>
              <a:spcBef>
                <a:spcPts val="600"/>
              </a:spcBef>
              <a:spcAft>
                <a:spcPts val="0"/>
              </a:spcAft>
              <a:buClrTx/>
              <a:buSzTx/>
              <a:buFont typeface="Arial"/>
              <a:buChar char="•"/>
              <a:tabLst/>
              <a:defRPr/>
            </a:pPr>
            <a:r>
              <a:rPr kumimoji="0" lang="en-GB" sz="1400" b="1"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Communicating with receptionists in English is challenging</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 - for people whose first language isn’t English, especially after the ‘struggle’ to get through by phone</a:t>
            </a:r>
            <a:r>
              <a:rPr kumimoji="0" lang="en-GB" sz="1400" b="0" i="1"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 </a:t>
            </a:r>
            <a:endPar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Arial"/>
            </a:endParaRPr>
          </a:p>
          <a:p>
            <a:pPr marL="283210" marR="0" lvl="0" indent="-28321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   “I don’t speak much English, so I wait until my children to help me book online"</a:t>
            </a:r>
            <a:r>
              <a:rPr kumimoji="0" lang="en-GB" sz="1400" b="0" i="1" u="none" strike="noStrike" kern="1200" cap="none" spc="0" normalizeH="0" baseline="0" noProof="0" dirty="0">
                <a:ln>
                  <a:noFill/>
                </a:ln>
                <a:solidFill>
                  <a:prstClr val="black"/>
                </a:solidFill>
                <a:effectLst/>
                <a:uLnTx/>
                <a:uFillTx/>
                <a:latin typeface="Arial"/>
                <a:ea typeface="+mn-ea"/>
                <a:cs typeface="Arial"/>
              </a:rPr>
              <a:t> </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(Nanoom) </a:t>
            </a:r>
            <a:r>
              <a:rPr kumimoji="0" lang="en-US" sz="1400" b="0" i="0" u="none" strike="noStrike" kern="1200" cap="none" spc="0" normalizeH="0" baseline="0" noProof="0" dirty="0">
                <a:ln>
                  <a:noFill/>
                </a:ln>
                <a:solidFill>
                  <a:prstClr val="black"/>
                </a:solidFill>
                <a:effectLst/>
                <a:uLnTx/>
                <a:uFillTx/>
                <a:latin typeface="Arial"/>
                <a:ea typeface="+mn-ea"/>
                <a:cs typeface="Arial"/>
              </a:rPr>
              <a:t> </a:t>
            </a:r>
            <a:endParaRPr kumimoji="0" lang="en-GB" sz="1400" b="0" i="0" u="none" strike="noStrike" kern="1200" cap="none" spc="0" normalizeH="0" baseline="0" noProof="0" dirty="0">
              <a:ln>
                <a:noFill/>
              </a:ln>
              <a:solidFill>
                <a:prstClr val="black"/>
              </a:solidFill>
              <a:effectLst/>
              <a:uLnTx/>
              <a:uFillTx/>
              <a:latin typeface="Arial"/>
              <a:ea typeface="+mn-ea"/>
              <a:cs typeface="Arial"/>
            </a:endParaRPr>
          </a:p>
          <a:p>
            <a:pPr marL="283210" marR="0" lvl="0" indent="-283210" algn="l" defTabSz="914400" rtl="0" eaLnBrk="1" fontAlgn="auto" latinLnBrk="0" hangingPunct="1">
              <a:lnSpc>
                <a:spcPct val="100000"/>
              </a:lnSpc>
              <a:spcBef>
                <a:spcPts val="600"/>
              </a:spcBef>
              <a:spcAft>
                <a:spcPts val="0"/>
              </a:spcAft>
              <a:buClrTx/>
              <a:buSzTx/>
              <a:buFont typeface="Arial"/>
              <a:buChar char="•"/>
              <a:tabLst/>
              <a:defRPr/>
            </a:pPr>
            <a:r>
              <a:rPr kumimoji="0" lang="en-GB" sz="1400" b="1"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Technology splits opinion - </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Google Translate seen as helpful as well as causing errors/confusion, online appointments only available in English (</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Arial"/>
              </a:rPr>
              <a:t>Nanoom)</a:t>
            </a:r>
            <a:r>
              <a:rPr kumimoji="0" lang="en-GB" sz="1400" b="0" i="1"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 and </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the app described as convenient for those who don’t speak English, with </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Arial"/>
              </a:rPr>
              <a:t>technology said to be ‘an additional barrier to accessing care’ for older people (Nanoom)</a:t>
            </a:r>
            <a:endParaRPr kumimoji="0" lang="en-GB" sz="1400" b="0" i="1" u="none" strike="noStrike" kern="1200" cap="none" spc="0" normalizeH="0" baseline="0" noProof="0" dirty="0">
              <a:ln>
                <a:noFill/>
              </a:ln>
              <a:solidFill>
                <a:prstClr val="black"/>
              </a:solidFill>
              <a:effectLst/>
              <a:uLnTx/>
              <a:uFillTx/>
              <a:latin typeface="Arial"/>
              <a:ea typeface="Calibri" panose="020F0502020204030204"/>
              <a:cs typeface="Calibri"/>
            </a:endParaRPr>
          </a:p>
          <a:p>
            <a:pPr marL="283210" marR="0" lvl="0" indent="-28321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Arial"/>
                <a:ea typeface="Calibri" panose="020F0502020204030204"/>
                <a:cs typeface="Calibri"/>
              </a:rPr>
              <a:t>     “I use the NHS App as it is hard to contact them(GP).My English is not good.”(</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Arial"/>
              </a:rPr>
              <a:t>New Malden Korean School)</a:t>
            </a:r>
            <a:endParaRPr kumimoji="0" lang="en-GB" sz="1400" b="0" i="0" u="none" strike="noStrike" kern="1200" cap="none" spc="0" normalizeH="0" baseline="0" noProof="0" dirty="0">
              <a:ln>
                <a:noFill/>
              </a:ln>
              <a:solidFill>
                <a:prstClr val="black"/>
              </a:solidFill>
              <a:effectLst/>
              <a:uLnTx/>
              <a:uFillTx/>
              <a:latin typeface="Arial"/>
              <a:ea typeface="+mn-ea"/>
              <a:cs typeface="Arial"/>
            </a:endParaRPr>
          </a:p>
          <a:p>
            <a:pPr marL="283210" marR="0" lvl="0" indent="-28321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     "I am older and not good with phones or computers. I need someone to help me every time I try to make     </a:t>
            </a:r>
            <a:br>
              <a:rPr kumimoji="0" lang="en-GB" sz="1400" b="0" i="1"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br>
            <a:r>
              <a:rPr kumimoji="0" lang="en-GB" sz="1400" b="0" i="1"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an appointment"</a:t>
            </a:r>
            <a:r>
              <a:rPr kumimoji="0" lang="en-GB" sz="1400" b="0" i="1" u="none" strike="noStrike" kern="1200" cap="none" spc="0" normalizeH="0" baseline="0" noProof="0" dirty="0">
                <a:ln>
                  <a:noFill/>
                </a:ln>
                <a:solidFill>
                  <a:prstClr val="black"/>
                </a:solidFill>
                <a:effectLst/>
                <a:uLnTx/>
                <a:uFillTx/>
                <a:latin typeface="Arial"/>
                <a:ea typeface="Calibri" panose="020F0502020204030204"/>
                <a:cs typeface="Arial"/>
              </a:rPr>
              <a:t> </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Arial"/>
              </a:rPr>
              <a:t>(Nanoom) </a:t>
            </a:r>
          </a:p>
          <a:p>
            <a:pPr marL="283210" marR="0" lvl="0" indent="-283210" algn="l" defTabSz="914400" rtl="0" eaLnBrk="1" fontAlgn="auto" latinLnBrk="0" hangingPunct="1">
              <a:lnSpc>
                <a:spcPct val="100000"/>
              </a:lnSpc>
              <a:spcBef>
                <a:spcPts val="600"/>
              </a:spcBef>
              <a:spcAft>
                <a:spcPts val="0"/>
              </a:spcAft>
              <a:buClrTx/>
              <a:buSzTx/>
              <a:buFont typeface="Arial"/>
              <a:buChar char="•"/>
              <a:tabLst/>
              <a:defRPr/>
            </a:pPr>
            <a:r>
              <a:rPr kumimoji="0" lang="en-GB" sz="1400" b="1"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Many expressed challenges maintaining a healthy lifestyle</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 – wanting support such as stress relief, exercise and cooking recipes designed for the time-poor (carers) and with limited funds.  </a:t>
            </a:r>
            <a:r>
              <a:rPr kumimoji="0" lang="en-US" sz="1400" b="0" i="0" u="none" strike="noStrike" kern="1200" cap="none" spc="0" normalizeH="0" baseline="0" noProof="0" dirty="0">
                <a:ln>
                  <a:noFill/>
                </a:ln>
                <a:solidFill>
                  <a:prstClr val="black"/>
                </a:solidFill>
                <a:effectLst/>
                <a:uLnTx/>
                <a:uFillTx/>
                <a:latin typeface="Arial"/>
                <a:ea typeface="+mn-ea"/>
                <a:cs typeface="Arial"/>
              </a:rPr>
              <a:t> </a:t>
            </a:r>
            <a:endParaRPr kumimoji="0" lang="en-GB" sz="1400" b="0" i="0" u="none" strike="noStrike" kern="1200" cap="none" spc="0" normalizeH="0" baseline="0" noProof="0" dirty="0">
              <a:ln>
                <a:noFill/>
              </a:ln>
              <a:solidFill>
                <a:prstClr val="black"/>
              </a:solidFill>
              <a:effectLst/>
              <a:uLnTx/>
              <a:uFillTx/>
              <a:latin typeface="Arial"/>
              <a:ea typeface="+mn-ea"/>
              <a:cs typeface="Arial"/>
            </a:endParaRPr>
          </a:p>
          <a:p>
            <a:pPr marL="283210" marR="0" lvl="0" indent="-283210" algn="l" defTabSz="914400" rtl="0" eaLnBrk="1" fontAlgn="auto" latinLnBrk="0" hangingPunct="1">
              <a:lnSpc>
                <a:spcPct val="100000"/>
              </a:lnSpc>
              <a:spcBef>
                <a:spcPts val="600"/>
              </a:spcBef>
              <a:spcAft>
                <a:spcPts val="0"/>
              </a:spcAft>
              <a:buClrTx/>
              <a:buSzTx/>
              <a:buFont typeface="Arial"/>
              <a:buChar char="•"/>
              <a:tabLst/>
              <a:defRPr/>
            </a:pPr>
            <a:r>
              <a:rPr kumimoji="0" lang="en-GB" sz="1400" b="1"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A carer described </a:t>
            </a:r>
            <a:r>
              <a:rPr kumimoji="0" lang="en-US" sz="1400" b="1"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how </a:t>
            </a:r>
            <a:r>
              <a:rPr kumimoji="0" lang="en-GB" sz="1400" b="1"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‘stress, tiredness, and money worries make it hard’ to live a healthy lifestyle (</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Arial"/>
              </a:rPr>
              <a:t>the New Malden Korean School).</a:t>
            </a:r>
            <a:r>
              <a:rPr kumimoji="0" lang="en-GB" sz="1400" b="1"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 </a:t>
            </a:r>
            <a:endParaRPr kumimoji="0" lang="en-GB" sz="1400" b="0" i="1" u="none" strike="noStrike" kern="1200" cap="none" spc="0" normalizeH="0" baseline="0" noProof="0" dirty="0">
              <a:ln>
                <a:noFill/>
              </a:ln>
              <a:solidFill>
                <a:prstClr val="black"/>
              </a:solidFill>
              <a:effectLst/>
              <a:uLnTx/>
              <a:uFillTx/>
              <a:latin typeface="Arial"/>
              <a:ea typeface="Calibri"/>
              <a:cs typeface="Calibri"/>
            </a:endParaRPr>
          </a:p>
          <a:p>
            <a:pPr marL="283210" marR="0" lvl="0" indent="-283210" algn="l" defTabSz="914400" rtl="0" eaLnBrk="1" fontAlgn="auto" latinLnBrk="0" hangingPunct="1">
              <a:lnSpc>
                <a:spcPct val="100000"/>
              </a:lnSpc>
              <a:spcBef>
                <a:spcPts val="600"/>
              </a:spcBef>
              <a:spcAft>
                <a:spcPts val="0"/>
              </a:spcAft>
              <a:buClrTx/>
              <a:buSzTx/>
              <a:buFont typeface="Arial"/>
              <a:buChar char="•"/>
              <a:tabLst/>
              <a:defRPr/>
            </a:pPr>
            <a:r>
              <a:rPr kumimoji="0" lang="en-GB" sz="1400" b="1"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Lack of access to free or low-cost activities</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 - is highlighted as a big gap in Kingston (Nanoom)</a:t>
            </a:r>
            <a:r>
              <a:rPr kumimoji="0" lang="en-US" sz="1400" b="0" i="0" u="none" strike="noStrike" kern="1200" cap="none" spc="0" normalizeH="0" baseline="0" noProof="0" dirty="0">
                <a:ln>
                  <a:noFill/>
                </a:ln>
                <a:solidFill>
                  <a:prstClr val="black"/>
                </a:solidFill>
                <a:effectLst/>
                <a:uLnTx/>
                <a:uFillTx/>
                <a:latin typeface="Arial"/>
                <a:ea typeface="+mn-ea"/>
                <a:cs typeface="Arial"/>
              </a:rPr>
              <a:t> </a:t>
            </a:r>
            <a:endParaRPr kumimoji="0" lang="en-GB" sz="1400" b="0" i="0" u="none" strike="noStrike" kern="1200" cap="none" spc="0" normalizeH="0" baseline="0" noProof="0" dirty="0">
              <a:ln>
                <a:noFill/>
              </a:ln>
              <a:solidFill>
                <a:prstClr val="black"/>
              </a:solidFill>
              <a:effectLst/>
              <a:uLnTx/>
              <a:uFillTx/>
              <a:latin typeface="Arial"/>
              <a:ea typeface="+mn-ea"/>
              <a:cs typeface="Arial"/>
            </a:endParaRPr>
          </a:p>
          <a:p>
            <a:pPr marL="283210" marR="0" lvl="0" indent="-283210" algn="l" defTabSz="914400" rtl="0" eaLnBrk="1" fontAlgn="auto" latinLnBrk="0" hangingPunct="1">
              <a:lnSpc>
                <a:spcPct val="100000"/>
              </a:lnSpc>
              <a:spcBef>
                <a:spcPts val="600"/>
              </a:spcBef>
              <a:spcAft>
                <a:spcPts val="0"/>
              </a:spcAft>
              <a:buClrTx/>
              <a:buSzTx/>
              <a:buFont typeface="Arial"/>
              <a:buChar char="•"/>
              <a:tabLst/>
              <a:defRPr/>
            </a:pPr>
            <a:r>
              <a:rPr kumimoji="0" lang="en-GB" sz="1400" b="1"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Concerns that GPs don’t have time to advise about diet or vitamins</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 </a:t>
            </a:r>
            <a:b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b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(The Centre for Community Development)</a:t>
            </a:r>
            <a:r>
              <a:rPr kumimoji="0" lang="en-US" sz="1400" b="0" i="0" u="none" strike="noStrike" kern="1200" cap="none" spc="0" normalizeH="0" baseline="0" noProof="0" dirty="0">
                <a:ln>
                  <a:noFill/>
                </a:ln>
                <a:solidFill>
                  <a:prstClr val="black"/>
                </a:solidFill>
                <a:effectLst/>
                <a:uLnTx/>
                <a:uFillTx/>
                <a:latin typeface="Arial"/>
                <a:ea typeface="+mn-ea"/>
                <a:cs typeface="Arial"/>
              </a:rPr>
              <a:t> </a:t>
            </a:r>
            <a:endParaRPr kumimoji="0" lang="en-GB" sz="1400" b="0" i="0" u="none" strike="noStrike" kern="1200" cap="none" spc="0" normalizeH="0" baseline="0" noProof="0" dirty="0">
              <a:ln>
                <a:noFill/>
              </a:ln>
              <a:solidFill>
                <a:prstClr val="black"/>
              </a:solidFill>
              <a:effectLst/>
              <a:uLnTx/>
              <a:uFillTx/>
              <a:latin typeface="Arial"/>
              <a:ea typeface="+mn-ea"/>
              <a:cs typeface="Arial"/>
            </a:endParaRPr>
          </a:p>
          <a:p>
            <a:pPr marL="283210" marR="0" lvl="0" indent="-283210" algn="l" defTabSz="914400" rtl="0" eaLnBrk="1" fontAlgn="auto" latinLnBrk="0" hangingPunct="1">
              <a:lnSpc>
                <a:spcPct val="100000"/>
              </a:lnSpc>
              <a:spcBef>
                <a:spcPts val="600"/>
              </a:spcBef>
              <a:spcAft>
                <a:spcPts val="0"/>
              </a:spcAft>
              <a:buClrTx/>
              <a:buSzTx/>
              <a:buFont typeface="Arial"/>
              <a:buChar char="•"/>
              <a:tabLst/>
              <a:defRPr/>
            </a:pPr>
            <a:r>
              <a:rPr kumimoji="0" lang="en-GB" sz="1400" b="1"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Information in multiple languages is needed</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 (Nanoom).</a:t>
            </a:r>
            <a:endParaRPr kumimoji="0" lang="en-GB" sz="1400" b="0" i="0" u="none" strike="noStrike" kern="1200" cap="none" spc="0" normalizeH="0" baseline="0" noProof="0" dirty="0">
              <a:ln>
                <a:noFill/>
              </a:ln>
              <a:solidFill>
                <a:prstClr val="black"/>
              </a:solidFill>
              <a:effectLst/>
              <a:uLnTx/>
              <a:uFillTx/>
              <a:latin typeface="Arial"/>
              <a:ea typeface="+mn-ea"/>
              <a:cs typeface="Arial"/>
            </a:endParaRPr>
          </a:p>
        </p:txBody>
      </p:sp>
      <p:sp>
        <p:nvSpPr>
          <p:cNvPr id="9" name="TextBox 8">
            <a:extLst>
              <a:ext uri="{FF2B5EF4-FFF2-40B4-BE49-F238E27FC236}">
                <a16:creationId xmlns:a16="http://schemas.microsoft.com/office/drawing/2014/main" id="{2E17A30E-A912-13EC-776D-605589895B5C}"/>
              </a:ext>
            </a:extLst>
          </p:cNvPr>
          <p:cNvSpPr txBox="1"/>
          <p:nvPr/>
        </p:nvSpPr>
        <p:spPr>
          <a:xfrm>
            <a:off x="9292146" y="5972388"/>
            <a:ext cx="2637034" cy="738664"/>
          </a:xfrm>
          <a:prstGeom prst="rect">
            <a:avLst/>
          </a:prstGeom>
          <a:noFill/>
          <a:ln w="38100">
            <a:solidFill>
              <a:srgbClr val="E3E235"/>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“sometimes life is just too overwhelming to deal with it by myself” </a:t>
            </a:r>
            <a:r>
              <a:rPr kumimoji="0" lang="en-GB" sz="1400" b="0" i="0" u="none" strike="noStrike" kern="1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(Nanoom activity)</a:t>
            </a:r>
          </a:p>
        </p:txBody>
      </p:sp>
      <p:pic>
        <p:nvPicPr>
          <p:cNvPr id="10" name="Graphic 9" descr="Chat outline">
            <a:extLst>
              <a:ext uri="{FF2B5EF4-FFF2-40B4-BE49-F238E27FC236}">
                <a16:creationId xmlns:a16="http://schemas.microsoft.com/office/drawing/2014/main" id="{F362A22F-9C70-1F4C-14BD-78AFBD1D93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31589" y="5101650"/>
            <a:ext cx="1161065" cy="1161065"/>
          </a:xfrm>
          <a:prstGeom prst="rect">
            <a:avLst/>
          </a:prstGeom>
        </p:spPr>
      </p:pic>
      <p:pic>
        <p:nvPicPr>
          <p:cNvPr id="8" name="Picture 7" descr="A group of people sitting at a table&#10;&#10;AI-generated content may be incorrect.">
            <a:extLst>
              <a:ext uri="{FF2B5EF4-FFF2-40B4-BE49-F238E27FC236}">
                <a16:creationId xmlns:a16="http://schemas.microsoft.com/office/drawing/2014/main" id="{FCECD86B-E57B-AD7B-B948-52AB122B9B0D}"/>
              </a:ext>
            </a:extLst>
          </p:cNvPr>
          <p:cNvPicPr>
            <a:picLocks noChangeAspect="1"/>
          </p:cNvPicPr>
          <p:nvPr/>
        </p:nvPicPr>
        <p:blipFill>
          <a:blip r:embed="rId5">
            <a:extLst>
              <a:ext uri="{28A0092B-C50C-407E-A947-70E740481C1C}">
                <a14:useLocalDpi xmlns:a14="http://schemas.microsoft.com/office/drawing/2010/main" val="0"/>
              </a:ext>
            </a:extLst>
          </a:blip>
          <a:srcRect l="19568" t="22639" r="7510" b="20972"/>
          <a:stretch>
            <a:fillRect/>
          </a:stretch>
        </p:blipFill>
        <p:spPr>
          <a:xfrm>
            <a:off x="223860" y="4726592"/>
            <a:ext cx="2738656" cy="1589064"/>
          </a:xfrm>
          <a:prstGeom prst="rect">
            <a:avLst/>
          </a:prstGeom>
        </p:spPr>
      </p:pic>
    </p:spTree>
    <p:extLst>
      <p:ext uri="{BB962C8B-B14F-4D97-AF65-F5344CB8AC3E}">
        <p14:creationId xmlns:p14="http://schemas.microsoft.com/office/powerpoint/2010/main" val="665184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D6B9C-AAA5-D327-F52D-7FB7B113BC59}"/>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AA6236C-5D96-0565-E729-1423D7A5325A}"/>
              </a:ext>
            </a:extLst>
          </p:cNvPr>
          <p:cNvSpPr>
            <a:spLocks noGrp="1"/>
          </p:cNvSpPr>
          <p:nvPr>
            <p:ph type="sldNum" sz="quarter" idx="12"/>
          </p:nvPr>
        </p:nvSpPr>
        <p:spPr>
          <a:xfrm>
            <a:off x="9224936" y="64071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7EE8412-344B-4A62-BD9B-853B63951050}" type="slidenum">
              <a:rPr kumimoji="0" lang="en-GB"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itle 1">
            <a:extLst>
              <a:ext uri="{FF2B5EF4-FFF2-40B4-BE49-F238E27FC236}">
                <a16:creationId xmlns:a16="http://schemas.microsoft.com/office/drawing/2014/main" id="{F47F0C8D-5DD7-9F23-EE01-839E76A9C75A}"/>
              </a:ext>
            </a:extLst>
          </p:cNvPr>
          <p:cNvSpPr>
            <a:spLocks noGrp="1"/>
          </p:cNvSpPr>
          <p:nvPr>
            <p:ph type="title"/>
          </p:nvPr>
        </p:nvSpPr>
        <p:spPr>
          <a:xfrm>
            <a:off x="223860" y="175335"/>
            <a:ext cx="9167850" cy="706111"/>
          </a:xfrm>
        </p:spPr>
        <p:txBody>
          <a:bodyPr>
            <a:noAutofit/>
          </a:bodyPr>
          <a:lstStyle/>
          <a:p>
            <a:r>
              <a:rPr lang="en-GB" sz="2800" b="1" dirty="0">
                <a:solidFill>
                  <a:srgbClr val="0072CE"/>
                </a:solidFill>
                <a:latin typeface="Arial"/>
                <a:cs typeface="Arial"/>
              </a:rPr>
              <a:t>Neighbourhood report</a:t>
            </a:r>
            <a:br>
              <a:rPr lang="en-GB" sz="2800" b="1" dirty="0">
                <a:solidFill>
                  <a:srgbClr val="0072CE"/>
                </a:solidFill>
                <a:latin typeface="Arial"/>
                <a:cs typeface="Arial"/>
              </a:rPr>
            </a:br>
            <a:r>
              <a:rPr lang="en-GB" sz="2400" dirty="0">
                <a:solidFill>
                  <a:srgbClr val="0072CE"/>
                </a:solidFill>
                <a:latin typeface="Arial"/>
                <a:cs typeface="Arial"/>
              </a:rPr>
              <a:t>Chessington &amp; Surbiton PCN - w</a:t>
            </a:r>
            <a:r>
              <a:rPr kumimoji="0" lang="en-GB" sz="2400" i="0" u="none" strike="noStrike" kern="1200" cap="none" spc="0" normalizeH="0" baseline="0" noProof="0" dirty="0">
                <a:ln>
                  <a:noFill/>
                </a:ln>
                <a:solidFill>
                  <a:srgbClr val="0072CE"/>
                </a:solidFill>
                <a:effectLst/>
                <a:uLnTx/>
                <a:uFillTx/>
                <a:latin typeface="Arial"/>
                <a:ea typeface="+mj-ea"/>
                <a:cs typeface="Arial"/>
              </a:rPr>
              <a:t>hat we heard</a:t>
            </a:r>
            <a:endParaRPr lang="en-GB" sz="2800" dirty="0">
              <a:latin typeface="Arial"/>
              <a:cs typeface="Arial"/>
            </a:endParaRPr>
          </a:p>
        </p:txBody>
      </p:sp>
      <p:sp>
        <p:nvSpPr>
          <p:cNvPr id="3" name="TextBox 2">
            <a:extLst>
              <a:ext uri="{FF2B5EF4-FFF2-40B4-BE49-F238E27FC236}">
                <a16:creationId xmlns:a16="http://schemas.microsoft.com/office/drawing/2014/main" id="{6976EDD5-881D-CB2B-4DF9-BC1A4628C97A}"/>
              </a:ext>
            </a:extLst>
          </p:cNvPr>
          <p:cNvSpPr txBox="1"/>
          <p:nvPr/>
        </p:nvSpPr>
        <p:spPr>
          <a:xfrm>
            <a:off x="223860" y="1057090"/>
            <a:ext cx="2562224" cy="2677656"/>
          </a:xfrm>
          <a:prstGeom prst="rect">
            <a:avLst/>
          </a:prstGeom>
          <a:noFill/>
          <a:ln w="38100">
            <a:solidFill>
              <a:srgbClr val="75DDD1"/>
            </a:solidFill>
          </a:ln>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heard from:</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Kingston Carers Network </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supports unpaid carers in the borough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Kingston SEND Parent Carer Forum </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works in co-production with decision makers to ensure  experiences of families are considered in decision making </a:t>
            </a:r>
          </a:p>
        </p:txBody>
      </p:sp>
      <p:sp>
        <p:nvSpPr>
          <p:cNvPr id="7" name="TextBox 6">
            <a:extLst>
              <a:ext uri="{FF2B5EF4-FFF2-40B4-BE49-F238E27FC236}">
                <a16:creationId xmlns:a16="http://schemas.microsoft.com/office/drawing/2014/main" id="{77F5616C-A1B8-8136-EBBA-B7EC71B75091}"/>
              </a:ext>
            </a:extLst>
          </p:cNvPr>
          <p:cNvSpPr txBox="1"/>
          <p:nvPr/>
        </p:nvSpPr>
        <p:spPr>
          <a:xfrm>
            <a:off x="2933974" y="1027499"/>
            <a:ext cx="8856407" cy="5755422"/>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800"/>
              </a:spcBef>
              <a:spcAft>
                <a:spcPts val="0"/>
              </a:spcAft>
              <a:buClrTx/>
              <a:buSzTx/>
              <a:buFont typeface="Arial"/>
              <a:buChar char="•"/>
              <a:tabLst/>
              <a:defRPr/>
            </a:pPr>
            <a:r>
              <a:rPr kumimoji="0" lang="en-GB" sz="1400" b="1"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Long delays across NHS services</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 - make it feel </a:t>
            </a:r>
            <a:r>
              <a:rPr kumimoji="0" lang="en-GB" sz="1400" b="0" i="1"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‘not easy to get a GP appointment’ </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(Kingston Carers Network) and </a:t>
            </a:r>
            <a:r>
              <a:rPr kumimoji="0" lang="en-GB" sz="1400" b="0" i="1"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‘even longer to receive referrals’</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 (SEND PCF)</a:t>
            </a:r>
            <a:r>
              <a:rPr kumimoji="0" lang="en-US" sz="1400" b="0" i="0" u="none" strike="noStrike" kern="1200" cap="none" spc="0" normalizeH="0" baseline="0" noProof="0" dirty="0">
                <a:ln>
                  <a:noFill/>
                </a:ln>
                <a:solidFill>
                  <a:prstClr val="black"/>
                </a:solidFill>
                <a:effectLst/>
                <a:uLnTx/>
                <a:uFillTx/>
                <a:latin typeface="Arial"/>
                <a:ea typeface="+mn-ea"/>
                <a:cs typeface="Arial"/>
              </a:rPr>
              <a:t> </a:t>
            </a: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a:p>
            <a:pPr marL="285750" marR="0" lvl="0" indent="-285750" algn="l" defTabSz="914400" rtl="0" eaLnBrk="1" fontAlgn="auto" latinLnBrk="0" hangingPunct="1">
              <a:lnSpc>
                <a:spcPct val="100000"/>
              </a:lnSpc>
              <a:spcBef>
                <a:spcPts val="800"/>
              </a:spcBef>
              <a:spcAft>
                <a:spcPts val="0"/>
              </a:spcAft>
              <a:buClrTx/>
              <a:buSzTx/>
              <a:buFont typeface="Arial"/>
              <a:buChar char="•"/>
              <a:tabLst/>
              <a:defRPr/>
            </a:pPr>
            <a:r>
              <a:rPr kumimoji="0" lang="en-GB" sz="1400" b="1"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Online GP services and not being able to call is seen as </a:t>
            </a:r>
            <a:r>
              <a:rPr kumimoji="0" lang="en-GB" sz="1400" b="1" i="1"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‘a drop in service’</a:t>
            </a:r>
            <a:r>
              <a:rPr kumimoji="0" lang="en-GB" sz="1400" b="0" i="1"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 </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(KPCF) - with concern for those unable to use technology</a:t>
            </a:r>
            <a:r>
              <a:rPr kumimoji="0" lang="en-US" sz="1400" b="0" i="0" u="none" strike="noStrike" kern="1200" cap="none" spc="0" normalizeH="0" baseline="0" noProof="0" dirty="0">
                <a:ln>
                  <a:noFill/>
                </a:ln>
                <a:solidFill>
                  <a:prstClr val="black"/>
                </a:solidFill>
                <a:effectLst/>
                <a:uLnTx/>
                <a:uFillTx/>
                <a:latin typeface="Arial"/>
                <a:ea typeface="+mn-ea"/>
                <a:cs typeface="Arial"/>
              </a:rPr>
              <a:t> </a:t>
            </a:r>
            <a:endParaRPr kumimoji="0" lang="en-GB" sz="1800" b="0" i="0" u="none" strike="noStrike" kern="1200" cap="none" spc="0" normalizeH="0" baseline="0" noProof="0" dirty="0">
              <a:ln>
                <a:noFill/>
              </a:ln>
              <a:solidFill>
                <a:prstClr val="black"/>
              </a:solidFill>
              <a:effectLst/>
              <a:uLnTx/>
              <a:uFillTx/>
              <a:latin typeface="Arial"/>
              <a:ea typeface="+mn-ea"/>
              <a:cs typeface="Arial"/>
            </a:endParaRPr>
          </a:p>
          <a:p>
            <a:pPr marL="285750" marR="0" lvl="0" indent="-285750" algn="l" defTabSz="914400" rtl="0" eaLnBrk="1" fontAlgn="auto" latinLnBrk="0" hangingPunct="1">
              <a:lnSpc>
                <a:spcPct val="100000"/>
              </a:lnSpc>
              <a:spcBef>
                <a:spcPts val="800"/>
              </a:spcBef>
              <a:spcAft>
                <a:spcPts val="0"/>
              </a:spcAft>
              <a:buClrTx/>
              <a:buSzTx/>
              <a:buFont typeface="Arial"/>
              <a:buChar char="•"/>
              <a:tabLst/>
              <a:defRPr/>
            </a:pPr>
            <a:r>
              <a:rPr kumimoji="0" lang="en-GB" sz="1400" b="1"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Access to</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 </a:t>
            </a:r>
            <a:r>
              <a:rPr kumimoji="0" lang="en-GB" sz="1400" b="1"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children’s therapies are a particular concern</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 - with mixed messages making it feel "it depended on who you would see to get the information you needed" and "</a:t>
            </a:r>
            <a:r>
              <a:rPr kumimoji="0" lang="en-GB" sz="1400" b="0" i="1"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referring won't get you anything anyway"</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 (SEND PCF)</a:t>
            </a:r>
            <a:r>
              <a:rPr kumimoji="0" lang="en-US" sz="1400" b="0" i="0" u="none" strike="noStrike" kern="1200" cap="none" spc="0" normalizeH="0" baseline="0" noProof="0" dirty="0">
                <a:ln>
                  <a:noFill/>
                </a:ln>
                <a:solidFill>
                  <a:prstClr val="black"/>
                </a:solidFill>
                <a:effectLst/>
                <a:uLnTx/>
                <a:uFillTx/>
                <a:latin typeface="Arial"/>
                <a:ea typeface="+mn-ea"/>
                <a:cs typeface="Arial"/>
              </a:rPr>
              <a:t> </a:t>
            </a:r>
            <a:endParaRPr kumimoji="0" lang="en-GB" sz="1800" b="0" i="0" u="none" strike="noStrike" kern="1200" cap="none" spc="0" normalizeH="0" baseline="0" noProof="0" dirty="0">
              <a:ln>
                <a:noFill/>
              </a:ln>
              <a:solidFill>
                <a:prstClr val="black"/>
              </a:solidFill>
              <a:effectLst/>
              <a:uLnTx/>
              <a:uFillTx/>
              <a:latin typeface="Arial"/>
              <a:ea typeface="+mn-ea"/>
              <a:cs typeface="Arial"/>
            </a:endParaRPr>
          </a:p>
          <a:p>
            <a:pPr marL="285750" marR="0" lvl="0" indent="-285750" algn="l" defTabSz="914400" rtl="0" eaLnBrk="1" fontAlgn="auto" latinLnBrk="0" hangingPunct="1">
              <a:lnSpc>
                <a:spcPct val="100000"/>
              </a:lnSpc>
              <a:spcBef>
                <a:spcPts val="800"/>
              </a:spcBef>
              <a:spcAft>
                <a:spcPts val="0"/>
              </a:spcAft>
              <a:buClrTx/>
              <a:buSzTx/>
              <a:buFont typeface="Arial"/>
              <a:buChar char="•"/>
              <a:tabLst/>
              <a:defRPr/>
            </a:pPr>
            <a:r>
              <a:rPr kumimoji="0" lang="en-GB" sz="1400" b="1"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Delays are felt particularly damaging</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 - as </a:t>
            </a:r>
            <a:r>
              <a:rPr kumimoji="0" lang="en-GB" sz="1400" b="0" i="1"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“all the research says that earlier you can get support in, the longer term effects it has” </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(SEND PCF)</a:t>
            </a:r>
            <a:r>
              <a:rPr kumimoji="0" lang="en-US" sz="1400" b="0" i="0" u="none" strike="noStrike" kern="1200" cap="none" spc="0" normalizeH="0" baseline="0" noProof="0" dirty="0">
                <a:ln>
                  <a:noFill/>
                </a:ln>
                <a:solidFill>
                  <a:prstClr val="black"/>
                </a:solidFill>
                <a:effectLst/>
                <a:uLnTx/>
                <a:uFillTx/>
                <a:latin typeface="Arial"/>
                <a:ea typeface="+mn-ea"/>
                <a:cs typeface="Arial"/>
              </a:rPr>
              <a:t> </a:t>
            </a:r>
            <a:endParaRPr kumimoji="0" lang="en-GB" sz="1800" b="0" i="0" u="none" strike="noStrike" kern="1200" cap="none" spc="0" normalizeH="0" baseline="0" noProof="0" dirty="0">
              <a:ln>
                <a:noFill/>
              </a:ln>
              <a:solidFill>
                <a:prstClr val="black"/>
              </a:solidFill>
              <a:effectLst/>
              <a:uLnTx/>
              <a:uFillTx/>
              <a:latin typeface="Arial"/>
              <a:ea typeface="+mn-ea"/>
              <a:cs typeface="Arial"/>
            </a:endParaRPr>
          </a:p>
          <a:p>
            <a:pPr marL="285750" marR="0" lvl="0" indent="-285750" algn="l" defTabSz="914400" rtl="0" eaLnBrk="1" fontAlgn="auto" latinLnBrk="0" hangingPunct="1">
              <a:lnSpc>
                <a:spcPct val="100000"/>
              </a:lnSpc>
              <a:spcBef>
                <a:spcPts val="800"/>
              </a:spcBef>
              <a:spcAft>
                <a:spcPts val="0"/>
              </a:spcAft>
              <a:buClrTx/>
              <a:buSzTx/>
              <a:buFont typeface="Arial"/>
              <a:buChar char="•"/>
              <a:tabLst/>
              <a:defRPr/>
            </a:pPr>
            <a:r>
              <a:rPr kumimoji="0" lang="en-GB" sz="1400" b="1"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Mental Health also a particular worry</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 - with experience of waiting 18 months to get access to sessions and talking therapy limited to 3 sessions (KCN) </a:t>
            </a:r>
            <a:r>
              <a:rPr kumimoji="0" lang="en-US" sz="1400" b="0" i="0" u="none" strike="noStrike" kern="1200" cap="none" spc="0" normalizeH="0" baseline="0" noProof="0" dirty="0">
                <a:ln>
                  <a:noFill/>
                </a:ln>
                <a:solidFill>
                  <a:prstClr val="black"/>
                </a:solidFill>
                <a:effectLst/>
                <a:uLnTx/>
                <a:uFillTx/>
                <a:latin typeface="Arial"/>
                <a:ea typeface="+mn-ea"/>
                <a:cs typeface="Arial"/>
              </a:rPr>
              <a:t> </a:t>
            </a:r>
            <a:endParaRPr kumimoji="0" lang="en-GB" sz="1800" b="0" i="0" u="none" strike="noStrike" kern="1200" cap="none" spc="0" normalizeH="0" baseline="0" noProof="0" dirty="0">
              <a:ln>
                <a:noFill/>
              </a:ln>
              <a:solidFill>
                <a:prstClr val="black"/>
              </a:solidFill>
              <a:effectLst/>
              <a:uLnTx/>
              <a:uFillTx/>
              <a:latin typeface="Arial"/>
              <a:ea typeface="+mn-ea"/>
              <a:cs typeface="Arial"/>
            </a:endParaRPr>
          </a:p>
          <a:p>
            <a:pPr marL="285750" marR="0" lvl="0" indent="-285750" algn="l" defTabSz="914400" rtl="0" eaLnBrk="1" fontAlgn="auto" latinLnBrk="0" hangingPunct="1">
              <a:lnSpc>
                <a:spcPct val="100000"/>
              </a:lnSpc>
              <a:spcBef>
                <a:spcPts val="800"/>
              </a:spcBef>
              <a:spcAft>
                <a:spcPts val="0"/>
              </a:spcAft>
              <a:buClrTx/>
              <a:buSzTx/>
              <a:buFont typeface="Arial"/>
              <a:buChar char="•"/>
              <a:tabLst/>
              <a:defRPr/>
            </a:pPr>
            <a:r>
              <a:rPr kumimoji="0" lang="en-GB" sz="1400" b="1"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Allocating time to attend appointments</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 is expressed as ‘an additional challenge’</a:t>
            </a:r>
            <a:r>
              <a:rPr kumimoji="0" lang="en-GB" sz="1400" b="1"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 </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(KCN) to parent-carers</a:t>
            </a:r>
            <a:r>
              <a:rPr kumimoji="0" lang="en-GB" sz="1400" b="0" i="0" u="none" strike="noStrike" kern="1200" cap="none" spc="0" normalizeH="0" baseline="0" noProof="0" dirty="0">
                <a:ln>
                  <a:noFill/>
                </a:ln>
                <a:solidFill>
                  <a:prstClr val="black"/>
                </a:solidFill>
                <a:effectLst/>
                <a:uLnTx/>
                <a:uFillTx/>
                <a:latin typeface="Arial"/>
                <a:ea typeface="+mn-ea"/>
                <a:cs typeface="Arial"/>
              </a:rPr>
              <a:t> </a:t>
            </a:r>
            <a:endParaRPr kumimoji="0" lang="en-GB" sz="1800" b="0" i="0" u="none" strike="noStrike" kern="1200" cap="none" spc="0" normalizeH="0" baseline="0" noProof="0" dirty="0">
              <a:ln>
                <a:noFill/>
              </a:ln>
              <a:solidFill>
                <a:prstClr val="black"/>
              </a:solidFill>
              <a:effectLst/>
              <a:uLnTx/>
              <a:uFillTx/>
              <a:latin typeface="Arial"/>
              <a:ea typeface="+mn-ea"/>
              <a:cs typeface="Arial"/>
            </a:endParaRPr>
          </a:p>
          <a:p>
            <a:pPr marL="285750" marR="0" lvl="0" indent="-285750" algn="l" defTabSz="914400" rtl="0" eaLnBrk="1" fontAlgn="auto" latinLnBrk="0" hangingPunct="1">
              <a:lnSpc>
                <a:spcPct val="100000"/>
              </a:lnSpc>
              <a:spcBef>
                <a:spcPts val="800"/>
              </a:spcBef>
              <a:spcAft>
                <a:spcPts val="0"/>
              </a:spcAft>
              <a:buClrTx/>
              <a:buSzTx/>
              <a:buFont typeface="Arial"/>
              <a:buChar char="•"/>
              <a:tabLst/>
              <a:defRPr/>
            </a:pPr>
            <a:r>
              <a:rPr kumimoji="0" lang="en-GB" sz="1400" b="1"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Lack of time, carer stress and the cost of living</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 affects the ability to live a healthy lifestyle</a:t>
            </a:r>
            <a:r>
              <a:rPr kumimoji="0" lang="en-US" sz="1400" b="0" i="0" u="none" strike="noStrike" kern="1200" cap="none" spc="0" normalizeH="0" baseline="0" noProof="0" dirty="0">
                <a:ln>
                  <a:noFill/>
                </a:ln>
                <a:solidFill>
                  <a:prstClr val="black"/>
                </a:solidFill>
                <a:effectLst/>
                <a:uLnTx/>
                <a:uFillTx/>
                <a:latin typeface="Arial"/>
                <a:ea typeface="+mn-ea"/>
                <a:cs typeface="Arial"/>
              </a:rPr>
              <a:t> </a:t>
            </a:r>
            <a:endParaRPr kumimoji="0" lang="en-GB" sz="1800" b="0" i="0" u="none" strike="noStrike" kern="1200" cap="none" spc="0" normalizeH="0" baseline="0" noProof="0" dirty="0">
              <a:ln>
                <a:noFill/>
              </a:ln>
              <a:solidFill>
                <a:prstClr val="black"/>
              </a:solidFill>
              <a:effectLst/>
              <a:uLnTx/>
              <a:uFillTx/>
              <a:latin typeface="Arial"/>
              <a:ea typeface="+mn-ea"/>
              <a:cs typeface="Arial"/>
            </a:endParaRPr>
          </a:p>
          <a:p>
            <a:pPr marL="285750" marR="0" lvl="0" indent="-285750" algn="l" defTabSz="914400" rtl="0" eaLnBrk="1" fontAlgn="auto" latinLnBrk="0" hangingPunct="1">
              <a:lnSpc>
                <a:spcPct val="100000"/>
              </a:lnSpc>
              <a:spcBef>
                <a:spcPts val="800"/>
              </a:spcBef>
              <a:spcAft>
                <a:spcPts val="0"/>
              </a:spcAft>
              <a:buClrTx/>
              <a:buSzTx/>
              <a:buFont typeface="Arial"/>
              <a:buChar char="•"/>
              <a:tabLst/>
              <a:defRPr/>
            </a:pPr>
            <a:r>
              <a:rPr kumimoji="0" lang="en-GB" sz="1400" b="1"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Carers don’t necessarily have the time to look after themselves</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 (KCN)</a:t>
            </a:r>
            <a:r>
              <a:rPr kumimoji="0" lang="en-US" sz="1400" b="0" i="0" u="none" strike="noStrike" kern="1200" cap="none" spc="0" normalizeH="0" baseline="0" noProof="0" dirty="0">
                <a:ln>
                  <a:noFill/>
                </a:ln>
                <a:solidFill>
                  <a:prstClr val="black"/>
                </a:solidFill>
                <a:effectLst/>
                <a:uLnTx/>
                <a:uFillTx/>
                <a:latin typeface="Arial"/>
                <a:ea typeface="+mn-ea"/>
                <a:cs typeface="Arial"/>
              </a:rPr>
              <a:t> </a:t>
            </a:r>
            <a:endParaRPr kumimoji="0" lang="en-GB" sz="1800" b="0" i="0" u="none" strike="noStrike" kern="1200" cap="none" spc="0" normalizeH="0" baseline="0" noProof="0" dirty="0">
              <a:ln>
                <a:noFill/>
              </a:ln>
              <a:solidFill>
                <a:prstClr val="black"/>
              </a:solidFill>
              <a:effectLst/>
              <a:uLnTx/>
              <a:uFillTx/>
              <a:latin typeface="Arial"/>
              <a:ea typeface="+mn-ea"/>
              <a:cs typeface="Arial"/>
            </a:endParaRPr>
          </a:p>
          <a:p>
            <a:pPr marL="285750" marR="0" lvl="0" indent="-285750" algn="l" defTabSz="914400" rtl="0" eaLnBrk="1" fontAlgn="auto" latinLnBrk="0" hangingPunct="1">
              <a:lnSpc>
                <a:spcPct val="100000"/>
              </a:lnSpc>
              <a:spcBef>
                <a:spcPts val="800"/>
              </a:spcBef>
              <a:spcAft>
                <a:spcPts val="0"/>
              </a:spcAft>
              <a:buClrTx/>
              <a:buSzTx/>
              <a:buFont typeface="Arial"/>
              <a:buChar char="•"/>
              <a:tabLst/>
              <a:defRPr/>
            </a:pPr>
            <a:r>
              <a:rPr kumimoji="0" lang="en-GB" sz="1400" b="1"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Concessions for carers - for example gym memberships - could help</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 – enabling </a:t>
            </a:r>
            <a:b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b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regular exercise </a:t>
            </a:r>
            <a:r>
              <a:rPr kumimoji="0" lang="en-US"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for those with time </a:t>
            </a:r>
            <a:endParaRPr kumimoji="0" lang="en-US" sz="1400" b="0" i="0" u="none" strike="noStrike" kern="1200" cap="none" spc="0" normalizeH="0" baseline="0" noProof="0" dirty="0">
              <a:ln>
                <a:noFill/>
              </a:ln>
              <a:solidFill>
                <a:prstClr val="black"/>
              </a:solidFill>
              <a:effectLst/>
              <a:uLnTx/>
              <a:uFillTx/>
              <a:latin typeface="Arial"/>
              <a:ea typeface="+mn-ea"/>
              <a:cs typeface="Arial"/>
            </a:endParaRPr>
          </a:p>
          <a:p>
            <a:pPr marL="285750" marR="0" lvl="0" indent="-285750" algn="l" defTabSz="914400" rtl="0" eaLnBrk="1" fontAlgn="auto" latinLnBrk="0" hangingPunct="1">
              <a:lnSpc>
                <a:spcPct val="100000"/>
              </a:lnSpc>
              <a:spcBef>
                <a:spcPts val="800"/>
              </a:spcBef>
              <a:spcAft>
                <a:spcPts val="0"/>
              </a:spcAft>
              <a:buClrTx/>
              <a:buSzTx/>
              <a:buFont typeface="Arial"/>
              <a:buChar char="•"/>
              <a:tabLst/>
              <a:defRPr/>
            </a:pPr>
            <a:r>
              <a:rPr kumimoji="0" lang="en-GB" sz="1400" b="1"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It was felt that</a:t>
            </a:r>
            <a:r>
              <a:rPr kumimoji="0" lang="en-GB" sz="1400" b="1" i="1"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 "short break services should be widely available"</a:t>
            </a:r>
            <a:r>
              <a:rPr kumimoji="0" lang="en-GB" sz="1400" b="0" i="1"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 - </a:t>
            </a:r>
            <a:br>
              <a:rPr kumimoji="0" lang="en-GB" sz="1400" b="0" i="1"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b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with support/parent groups offering peer support as many </a:t>
            </a:r>
            <a:b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b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feel </a:t>
            </a:r>
            <a:r>
              <a:rPr kumimoji="0" lang="en-GB" sz="1400" b="0" i="1"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“isolated as a SEND parent”</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 (SEND PCF).</a:t>
            </a:r>
            <a:r>
              <a:rPr kumimoji="0" lang="en-GB" sz="1400" b="0" i="0" u="none" strike="noStrike" kern="1200" cap="none" spc="0" normalizeH="0" baseline="0" noProof="0" dirty="0">
                <a:ln>
                  <a:noFill/>
                </a:ln>
                <a:solidFill>
                  <a:prstClr val="black"/>
                </a:solidFill>
                <a:effectLst/>
                <a:uLnTx/>
                <a:uFillTx/>
                <a:latin typeface="Arial"/>
                <a:ea typeface="+mn-ea"/>
                <a:cs typeface="Arial"/>
              </a:rPr>
              <a:t> </a:t>
            </a:r>
            <a:endParaRPr kumimoji="0" lang="en-GB" sz="1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0AE7A53C-6D50-3EC5-810C-5BC2D3933A52}"/>
              </a:ext>
            </a:extLst>
          </p:cNvPr>
          <p:cNvSpPr txBox="1"/>
          <p:nvPr/>
        </p:nvSpPr>
        <p:spPr>
          <a:xfrm>
            <a:off x="9264931" y="5836315"/>
            <a:ext cx="2637034" cy="738664"/>
          </a:xfrm>
          <a:prstGeom prst="rect">
            <a:avLst/>
          </a:prstGeom>
          <a:noFill/>
          <a:ln w="38100">
            <a:solidFill>
              <a:srgbClr val="75DDD1"/>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00" cap="none" spc="0" normalizeH="0" baseline="0" noProof="0" dirty="0">
                <a:ln>
                  <a:noFill/>
                </a:ln>
                <a:solidFill>
                  <a:prstClr val="black"/>
                </a:solidFill>
                <a:effectLst/>
                <a:uLnTx/>
                <a:uFillTx/>
                <a:latin typeface="Arial"/>
                <a:ea typeface="+mn-ea"/>
                <a:cs typeface="Arial"/>
              </a:rPr>
              <a:t>“</a:t>
            </a:r>
            <a:r>
              <a:rPr kumimoji="0" lang="en-GB" sz="1400" b="1" i="1" u="none" strike="noStrike" kern="100" cap="none" spc="0" normalizeH="0" baseline="0" noProof="0" dirty="0">
                <a:ln>
                  <a:noFill/>
                </a:ln>
                <a:solidFill>
                  <a:prstClr val="black"/>
                </a:solidFill>
                <a:effectLst/>
                <a:uLnTx/>
                <a:uFillTx/>
                <a:latin typeface="Calibri"/>
                <a:ea typeface="Calibri"/>
                <a:cs typeface="Calibri"/>
              </a:rPr>
              <a:t>Everything is such an extortionate price - cost of living is out of control"</a:t>
            </a:r>
            <a:r>
              <a:rPr kumimoji="0" lang="en-GB" sz="1400" b="0" i="1" u="none" strike="noStrike" kern="100" cap="none" spc="0" normalizeH="0" baseline="0" noProof="0" dirty="0">
                <a:ln>
                  <a:noFill/>
                </a:ln>
                <a:solidFill>
                  <a:prstClr val="black"/>
                </a:solidFill>
                <a:effectLst/>
                <a:uLnTx/>
                <a:uFillTx/>
                <a:latin typeface="Calibri"/>
                <a:ea typeface="Calibri"/>
                <a:cs typeface="Calibri"/>
              </a:rPr>
              <a:t> </a:t>
            </a:r>
            <a:r>
              <a:rPr kumimoji="0" lang="en-GB" sz="1400" b="0" i="0" u="none" strike="noStrike" kern="100" cap="none" spc="0" normalizeH="0" baseline="0" noProof="0" dirty="0">
                <a:ln>
                  <a:noFill/>
                </a:ln>
                <a:solidFill>
                  <a:prstClr val="black"/>
                </a:solidFill>
                <a:effectLst/>
                <a:uLnTx/>
                <a:uFillTx/>
                <a:latin typeface="Calibri"/>
                <a:ea typeface="Calibri"/>
                <a:cs typeface="Calibri"/>
              </a:rPr>
              <a:t>(SEND PCF)</a:t>
            </a:r>
            <a:r>
              <a:rPr kumimoji="0" lang="en-US" sz="1400" b="0" i="0" u="none" strike="noStrike" kern="100" cap="none" spc="0" normalizeH="0" baseline="0" noProof="0" dirty="0">
                <a:ln>
                  <a:noFill/>
                </a:ln>
                <a:solidFill>
                  <a:prstClr val="black"/>
                </a:solidFill>
                <a:effectLst/>
                <a:uLnTx/>
                <a:uFillTx/>
                <a:latin typeface="Arial"/>
                <a:ea typeface="+mn-ea"/>
                <a:cs typeface="Arial"/>
              </a:rPr>
              <a:t> </a:t>
            </a:r>
            <a:endParaRPr kumimoji="0" lang="en-GB" sz="1400" b="0" i="0" u="none" strike="noStrike" kern="100" cap="none" spc="0" normalizeH="0" baseline="0" noProof="0" dirty="0">
              <a:ln>
                <a:noFill/>
              </a:ln>
              <a:solidFill>
                <a:prstClr val="black"/>
              </a:solidFill>
              <a:effectLst/>
              <a:uLnTx/>
              <a:uFillTx/>
              <a:latin typeface="Arial"/>
              <a:ea typeface="+mn-ea"/>
              <a:cs typeface="Arial"/>
            </a:endParaRPr>
          </a:p>
        </p:txBody>
      </p:sp>
      <p:pic>
        <p:nvPicPr>
          <p:cNvPr id="10" name="Graphic 9" descr="Chat outline">
            <a:extLst>
              <a:ext uri="{FF2B5EF4-FFF2-40B4-BE49-F238E27FC236}">
                <a16:creationId xmlns:a16="http://schemas.microsoft.com/office/drawing/2014/main" id="{D8FA62B7-0C3E-8F9C-399A-379E2A0D17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25428" y="4972381"/>
            <a:ext cx="1161065" cy="1161065"/>
          </a:xfrm>
          <a:prstGeom prst="rect">
            <a:avLst/>
          </a:prstGeom>
        </p:spPr>
      </p:pic>
      <p:pic>
        <p:nvPicPr>
          <p:cNvPr id="8" name="Picture 7" descr="Two children wearing masks in a room&#10;&#10;AI-generated content may be incorrect.">
            <a:extLst>
              <a:ext uri="{FF2B5EF4-FFF2-40B4-BE49-F238E27FC236}">
                <a16:creationId xmlns:a16="http://schemas.microsoft.com/office/drawing/2014/main" id="{8B4E0714-B466-7624-D7BE-B418E07E39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860" y="3910390"/>
            <a:ext cx="2579884" cy="1805022"/>
          </a:xfrm>
          <a:prstGeom prst="rect">
            <a:avLst/>
          </a:prstGeom>
        </p:spPr>
      </p:pic>
    </p:spTree>
    <p:extLst>
      <p:ext uri="{BB962C8B-B14F-4D97-AF65-F5344CB8AC3E}">
        <p14:creationId xmlns:p14="http://schemas.microsoft.com/office/powerpoint/2010/main" val="3466874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AC07D-A5CF-917E-221C-F66702FBFBD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CDB685A-8D24-1E1F-A81A-41A44293E3DE}"/>
              </a:ext>
            </a:extLst>
          </p:cNvPr>
          <p:cNvSpPr>
            <a:spLocks noGrp="1"/>
          </p:cNvSpPr>
          <p:nvPr>
            <p:ph type="sldNum" sz="quarter" idx="12"/>
          </p:nvPr>
        </p:nvSpPr>
        <p:spPr>
          <a:xfrm>
            <a:off x="9224936" y="64071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7EE8412-344B-4A62-BD9B-853B63951050}" type="slidenum">
              <a:rPr kumimoji="0" lang="en-GB"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itle 1">
            <a:extLst>
              <a:ext uri="{FF2B5EF4-FFF2-40B4-BE49-F238E27FC236}">
                <a16:creationId xmlns:a16="http://schemas.microsoft.com/office/drawing/2014/main" id="{257BC96D-7DAB-8187-E707-C03D459B006E}"/>
              </a:ext>
            </a:extLst>
          </p:cNvPr>
          <p:cNvSpPr>
            <a:spLocks noGrp="1"/>
          </p:cNvSpPr>
          <p:nvPr>
            <p:ph type="title"/>
          </p:nvPr>
        </p:nvSpPr>
        <p:spPr>
          <a:xfrm>
            <a:off x="223860" y="175335"/>
            <a:ext cx="9167850" cy="706111"/>
          </a:xfrm>
        </p:spPr>
        <p:txBody>
          <a:bodyPr>
            <a:noAutofit/>
          </a:bodyPr>
          <a:lstStyle/>
          <a:p>
            <a:r>
              <a:rPr kumimoji="0" lang="en-GB" sz="2800" b="1" i="0" u="none" strike="noStrike" kern="1200" cap="none" spc="0" normalizeH="0" baseline="0" noProof="0" dirty="0">
                <a:ln>
                  <a:noFill/>
                </a:ln>
                <a:solidFill>
                  <a:srgbClr val="0072CE"/>
                </a:solidFill>
                <a:effectLst/>
                <a:uLnTx/>
                <a:uFillTx/>
                <a:latin typeface="Arial"/>
                <a:ea typeface="+mj-ea"/>
                <a:cs typeface="Arial"/>
              </a:rPr>
              <a:t>Neighbourhood report</a:t>
            </a:r>
            <a:br>
              <a:rPr kumimoji="0" lang="en-GB" sz="2800" b="1" i="0" u="none" strike="noStrike" kern="1200" cap="none" spc="0" normalizeH="0" baseline="0" noProof="0" dirty="0">
                <a:ln>
                  <a:noFill/>
                </a:ln>
                <a:solidFill>
                  <a:srgbClr val="0072CE"/>
                </a:solidFill>
                <a:effectLst/>
                <a:uLnTx/>
                <a:uFillTx/>
                <a:latin typeface="Arial"/>
                <a:ea typeface="+mj-ea"/>
                <a:cs typeface="Arial"/>
              </a:rPr>
            </a:br>
            <a:r>
              <a:rPr kumimoji="0" lang="en-GB" sz="2400" i="0" u="none" strike="noStrike" kern="1200" cap="none" spc="0" normalizeH="0" baseline="0" noProof="0" dirty="0">
                <a:ln>
                  <a:noFill/>
                </a:ln>
                <a:solidFill>
                  <a:srgbClr val="0072CE"/>
                </a:solidFill>
                <a:effectLst/>
                <a:uLnTx/>
                <a:uFillTx/>
                <a:latin typeface="Arial"/>
                <a:ea typeface="+mj-ea"/>
                <a:cs typeface="Arial"/>
              </a:rPr>
              <a:t>Surbiton Health Centre PCN – what we heard</a:t>
            </a:r>
            <a:endParaRPr lang="en-GB" sz="2800" dirty="0">
              <a:latin typeface="Arial"/>
              <a:cs typeface="Arial"/>
            </a:endParaRPr>
          </a:p>
        </p:txBody>
      </p:sp>
      <p:sp>
        <p:nvSpPr>
          <p:cNvPr id="3" name="TextBox 2">
            <a:extLst>
              <a:ext uri="{FF2B5EF4-FFF2-40B4-BE49-F238E27FC236}">
                <a16:creationId xmlns:a16="http://schemas.microsoft.com/office/drawing/2014/main" id="{E612E78D-48A1-68F0-2245-A8F216947330}"/>
              </a:ext>
            </a:extLst>
          </p:cNvPr>
          <p:cNvSpPr txBox="1"/>
          <p:nvPr/>
        </p:nvSpPr>
        <p:spPr>
          <a:xfrm>
            <a:off x="223860" y="1057090"/>
            <a:ext cx="2562224" cy="1815882"/>
          </a:xfrm>
          <a:prstGeom prst="rect">
            <a:avLst/>
          </a:prstGeom>
          <a:noFill/>
          <a:ln w="38100">
            <a:solidFill>
              <a:srgbClr val="CB95EB"/>
            </a:solidFill>
          </a:ln>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heard from:</a:t>
            </a:r>
            <a:b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Surrey Community Action </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provides advice and support to the Romany-Gypsy and Traveller community in the local area, supporting around 18 families. </a:t>
            </a:r>
          </a:p>
        </p:txBody>
      </p:sp>
      <p:sp>
        <p:nvSpPr>
          <p:cNvPr id="7" name="TextBox 6">
            <a:extLst>
              <a:ext uri="{FF2B5EF4-FFF2-40B4-BE49-F238E27FC236}">
                <a16:creationId xmlns:a16="http://schemas.microsoft.com/office/drawing/2014/main" id="{FA7856F8-C323-DB16-4DCE-218F4D3B7575}"/>
              </a:ext>
            </a:extLst>
          </p:cNvPr>
          <p:cNvSpPr txBox="1"/>
          <p:nvPr/>
        </p:nvSpPr>
        <p:spPr>
          <a:xfrm>
            <a:off x="2933974" y="1027499"/>
            <a:ext cx="8856407" cy="5016758"/>
          </a:xfrm>
          <a:prstGeom prst="rect">
            <a:avLst/>
          </a:prstGeom>
          <a:noFill/>
        </p:spPr>
        <p:txBody>
          <a:bodyPr wrap="square" lIns="91440" tIns="45720" rIns="91440" bIns="45720" rtlCol="0" anchor="t">
            <a:spAutoFit/>
          </a:bodyPr>
          <a:lstStyle/>
          <a:p>
            <a:pPr marL="283210" marR="0" lvl="0" indent="-283210" algn="l" defTabSz="914400" rtl="0" eaLnBrk="1" fontAlgn="auto" latinLnBrk="0" hangingPunct="1">
              <a:lnSpc>
                <a:spcPct val="100000"/>
              </a:lnSpc>
              <a:spcBef>
                <a:spcPts val="400"/>
              </a:spcBef>
              <a:spcAft>
                <a:spcPts val="0"/>
              </a:spcAft>
              <a:buClrTx/>
              <a:buSzTx/>
              <a:buFont typeface="Arial,Sans-Serif"/>
              <a:buChar char="•"/>
              <a:tabLst/>
              <a:defRPr/>
            </a:pPr>
            <a:r>
              <a:rPr kumimoji="0" lang="en-GB" sz="1400" b="1"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Seeing a different doctor each time affects trust</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 - especially important for sensitive health checks</a:t>
            </a:r>
          </a:p>
          <a:p>
            <a:pPr marL="283210" marR="0" lvl="0" indent="-283210" algn="l" defTabSz="914400" rtl="0" eaLnBrk="1" fontAlgn="auto" latinLnBrk="0" hangingPunct="1">
              <a:lnSpc>
                <a:spcPct val="100000"/>
              </a:lnSpc>
              <a:spcBef>
                <a:spcPts val="400"/>
              </a:spcBef>
              <a:spcAft>
                <a:spcPts val="0"/>
              </a:spcAft>
              <a:buClrTx/>
              <a:buSzTx/>
              <a:buFont typeface="Arial"/>
              <a:buChar char="•"/>
              <a:tabLst/>
              <a:defRPr/>
            </a:pPr>
            <a:r>
              <a:rPr kumimoji="0" lang="en-GB" sz="1400" b="1"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Long waits for hospital procedures</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 a concern</a:t>
            </a:r>
            <a:r>
              <a:rPr kumimoji="0" lang="en-US" sz="1400" b="0" i="0" u="none" strike="noStrike" kern="1200" cap="none" spc="0" normalizeH="0" baseline="0" noProof="0" dirty="0">
                <a:ln>
                  <a:noFill/>
                </a:ln>
                <a:solidFill>
                  <a:prstClr val="black"/>
                </a:solidFill>
                <a:effectLst/>
                <a:uLnTx/>
                <a:uFillTx/>
                <a:latin typeface="Arial"/>
                <a:ea typeface="+mn-ea"/>
                <a:cs typeface="Arial"/>
              </a:rPr>
              <a:t> </a:t>
            </a:r>
            <a:endParaRPr kumimoji="0" lang="en-GB" sz="1400" b="0" i="0" u="none" strike="noStrike" kern="1200" cap="none" spc="0" normalizeH="0" baseline="0" noProof="0" dirty="0">
              <a:ln>
                <a:noFill/>
              </a:ln>
              <a:solidFill>
                <a:prstClr val="black"/>
              </a:solidFill>
              <a:effectLst/>
              <a:uLnTx/>
              <a:uFillTx/>
              <a:latin typeface="Arial"/>
              <a:ea typeface="+mn-ea"/>
              <a:cs typeface="Arial"/>
            </a:endParaRPr>
          </a:p>
          <a:p>
            <a:pPr marL="283210" marR="0" lvl="0" indent="-283210" algn="l" defTabSz="914400" rtl="0" eaLnBrk="1" fontAlgn="auto" latinLnBrk="0" hangingPunct="1">
              <a:lnSpc>
                <a:spcPct val="100000"/>
              </a:lnSpc>
              <a:spcBef>
                <a:spcPts val="400"/>
              </a:spcBef>
              <a:spcAft>
                <a:spcPts val="0"/>
              </a:spcAft>
              <a:buClrTx/>
              <a:buSzTx/>
              <a:buFont typeface="Arial"/>
              <a:buChar char="•"/>
              <a:tabLst/>
              <a:defRPr/>
            </a:pPr>
            <a:r>
              <a:rPr kumimoji="0" lang="en-GB" sz="1400" b="1"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Long waits felt 'damaging' </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 with the community typically waiting to seek help until symptoms are severe "</a:t>
            </a:r>
            <a:r>
              <a:rPr kumimoji="0" lang="en-GB" sz="1400" b="0" i="1"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not wanting to waste anyone’s time” making long waits ‘damaging’</a:t>
            </a:r>
            <a:r>
              <a:rPr kumimoji="0" lang="en-US" sz="1400" b="0" i="0" u="none" strike="noStrike" kern="1200" cap="none" spc="0" normalizeH="0" baseline="0" noProof="0" dirty="0">
                <a:ln>
                  <a:noFill/>
                </a:ln>
                <a:solidFill>
                  <a:prstClr val="black"/>
                </a:solidFill>
                <a:effectLst/>
                <a:uLnTx/>
                <a:uFillTx/>
                <a:latin typeface="Arial"/>
                <a:ea typeface="+mn-ea"/>
                <a:cs typeface="Arial"/>
              </a:rPr>
              <a:t> </a:t>
            </a:r>
            <a:endParaRPr kumimoji="0" lang="en-GB" sz="1400" b="0" i="0" u="none" strike="noStrike" kern="1200" cap="none" spc="0" normalizeH="0" baseline="0" noProof="0" dirty="0">
              <a:ln>
                <a:noFill/>
              </a:ln>
              <a:solidFill>
                <a:prstClr val="black"/>
              </a:solidFill>
              <a:effectLst/>
              <a:uLnTx/>
              <a:uFillTx/>
              <a:latin typeface="Arial"/>
              <a:ea typeface="+mn-ea"/>
              <a:cs typeface="Arial"/>
            </a:endParaRPr>
          </a:p>
          <a:p>
            <a:pPr marL="283210" marR="0" lvl="0" indent="-283210" algn="l" defTabSz="914400" rtl="0" eaLnBrk="1" fontAlgn="auto" latinLnBrk="0" hangingPunct="1">
              <a:lnSpc>
                <a:spcPct val="100000"/>
              </a:lnSpc>
              <a:spcBef>
                <a:spcPts val="400"/>
              </a:spcBef>
              <a:spcAft>
                <a:spcPts val="0"/>
              </a:spcAft>
              <a:buClrTx/>
              <a:buSzTx/>
              <a:buFont typeface="Arial"/>
              <a:buChar char="•"/>
              <a:tabLst/>
              <a:defRPr/>
            </a:pPr>
            <a:r>
              <a:rPr kumimoji="0" lang="en-GB" sz="1400" b="1"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Mental Health is a top priority</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 - constant reminders of support is felt essential </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Arial"/>
              </a:rPr>
              <a:t>with long waits and men rarely speaking out </a:t>
            </a:r>
            <a:endParaRPr kumimoji="0" lang="en-GB"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283210" marR="0" lvl="0" indent="-283210" algn="l" defTabSz="914400" rtl="0" eaLnBrk="1" fontAlgn="auto" latinLnBrk="0" hangingPunct="1">
              <a:lnSpc>
                <a:spcPct val="100000"/>
              </a:lnSpc>
              <a:spcBef>
                <a:spcPts val="400"/>
              </a:spcBef>
              <a:spcAft>
                <a:spcPts val="0"/>
              </a:spcAft>
              <a:buClrTx/>
              <a:buSzTx/>
              <a:buFont typeface="Arial"/>
              <a:buChar char="•"/>
              <a:tabLst/>
              <a:defRPr/>
            </a:pPr>
            <a:r>
              <a:rPr kumimoji="0" lang="en-GB" sz="1400" b="1" i="0" u="none" strike="noStrike" kern="1200" cap="none" spc="0" normalizeH="0" baseline="0" noProof="0" dirty="0">
                <a:ln>
                  <a:noFill/>
                </a:ln>
                <a:solidFill>
                  <a:prstClr val="black"/>
                </a:solidFill>
                <a:effectLst/>
                <a:uLnTx/>
                <a:uFillTx/>
                <a:latin typeface="Arial"/>
                <a:ea typeface="Calibri" panose="020F0502020204030204"/>
                <a:cs typeface="Arial"/>
              </a:rPr>
              <a:t>Many ask family for help with technology</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Arial"/>
              </a:rPr>
              <a:t> </a:t>
            </a:r>
            <a:r>
              <a:rPr kumimoji="0" lang="en-GB" sz="1400" b="1" i="0" u="none" strike="noStrike" kern="1200" cap="none" spc="0" normalizeH="0" baseline="0" noProof="0" dirty="0">
                <a:ln>
                  <a:noFill/>
                </a:ln>
                <a:solidFill>
                  <a:prstClr val="black"/>
                </a:solidFill>
                <a:effectLst/>
                <a:uLnTx/>
                <a:uFillTx/>
                <a:latin typeface="Arial"/>
                <a:ea typeface="Calibri" panose="020F0502020204030204"/>
                <a:cs typeface="Arial"/>
              </a:rPr>
              <a:t>and literacy </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Arial"/>
              </a:rPr>
              <a:t>- being able to book by phone</a:t>
            </a:r>
            <a:r>
              <a:rPr kumimoji="0" lang="en-US" sz="1400" b="0" i="0" u="none" strike="noStrike" kern="1200" cap="none" spc="0" normalizeH="0" baseline="0" noProof="0" dirty="0">
                <a:ln>
                  <a:noFill/>
                </a:ln>
                <a:solidFill>
                  <a:prstClr val="black"/>
                </a:solidFill>
                <a:effectLst/>
                <a:uLnTx/>
                <a:uFillTx/>
                <a:latin typeface="Arial"/>
                <a:ea typeface="Calibri" panose="020F0502020204030204"/>
                <a:cs typeface="Arial"/>
              </a:rPr>
              <a:t> is appreciated (at </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Arial"/>
              </a:rPr>
              <a:t>Central Surgery)</a:t>
            </a:r>
          </a:p>
          <a:p>
            <a:pPr marL="283210" marR="0" lvl="0" indent="-283210" algn="l" defTabSz="914400" rtl="0" eaLnBrk="1" fontAlgn="auto" latinLnBrk="0" hangingPunct="1">
              <a:lnSpc>
                <a:spcPct val="100000"/>
              </a:lnSpc>
              <a:spcBef>
                <a:spcPts val="400"/>
              </a:spcBef>
              <a:spcAft>
                <a:spcPts val="0"/>
              </a:spcAft>
              <a:buClrTx/>
              <a:buSzTx/>
              <a:buFont typeface="Arial"/>
              <a:buChar char="•"/>
              <a:tabLst/>
              <a:defRPr/>
            </a:pPr>
            <a:r>
              <a:rPr kumimoji="0" lang="en-GB" sz="1400" b="1"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Limited literacy</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 </a:t>
            </a:r>
            <a:r>
              <a:rPr kumimoji="0" lang="en-GB" sz="1400" b="1"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affects understanding</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 of medical terminology and reduces confidence to</a:t>
            </a:r>
            <a:r>
              <a:rPr kumimoji="0" lang="en-US" sz="1400" b="0" i="0" u="none" strike="noStrike" kern="1200" cap="none" spc="0" normalizeH="0" baseline="0" noProof="0" dirty="0">
                <a:ln>
                  <a:noFill/>
                </a:ln>
                <a:solidFill>
                  <a:prstClr val="black"/>
                </a:solidFill>
                <a:effectLst/>
                <a:uLnTx/>
                <a:uFillTx/>
                <a:latin typeface="Arial"/>
                <a:ea typeface="+mn-ea"/>
                <a:cs typeface="Arial"/>
              </a:rPr>
              <a:t> ask questions</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 at appointments</a:t>
            </a:r>
            <a:endParaRPr kumimoji="0" lang="en-US" sz="1400" b="0" i="0" u="none" strike="noStrike" kern="1200" cap="none" spc="0" normalizeH="0" baseline="0" noProof="0" dirty="0">
              <a:ln>
                <a:noFill/>
              </a:ln>
              <a:solidFill>
                <a:prstClr val="black"/>
              </a:solidFill>
              <a:effectLst/>
              <a:uLnTx/>
              <a:uFillTx/>
              <a:latin typeface="Arial"/>
              <a:ea typeface="+mn-ea"/>
              <a:cs typeface="Arial"/>
            </a:endParaRPr>
          </a:p>
          <a:p>
            <a:pPr marL="283210" marR="0" lvl="0" indent="-283210" algn="l" defTabSz="914400" rtl="0" eaLnBrk="1" fontAlgn="auto" latinLnBrk="0" hangingPunct="1">
              <a:lnSpc>
                <a:spcPct val="100000"/>
              </a:lnSpc>
              <a:spcBef>
                <a:spcPts val="400"/>
              </a:spcBef>
              <a:spcAft>
                <a:spcPts val="0"/>
              </a:spcAft>
              <a:buClrTx/>
              <a:buSzTx/>
              <a:buFont typeface="Arial"/>
              <a:buChar char="•"/>
              <a:tabLst/>
              <a:defRPr/>
            </a:pPr>
            <a:r>
              <a:rPr kumimoji="0" lang="en-GB" sz="1400" b="1"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People more likely to act sooner on worrying symptoms with clear information using visual aids</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 – with GP waiting rooms, billboards, Facebook and TV adverts important resources as well as word of mouth/WhatsApp groups</a:t>
            </a:r>
          </a:p>
          <a:p>
            <a:pPr marL="283210" marR="0" lvl="0" indent="-283210" algn="l" defTabSz="914400" rtl="0" eaLnBrk="1" fontAlgn="auto" latinLnBrk="0" hangingPunct="1">
              <a:lnSpc>
                <a:spcPct val="100000"/>
              </a:lnSpc>
              <a:spcBef>
                <a:spcPts val="400"/>
              </a:spcBef>
              <a:spcAft>
                <a:spcPts val="0"/>
              </a:spcAft>
              <a:buClrTx/>
              <a:buSzTx/>
              <a:buFont typeface="Arial"/>
              <a:buChar char="•"/>
              <a:tabLst/>
              <a:defRPr/>
            </a:pPr>
            <a:r>
              <a:rPr kumimoji="0" lang="en-GB" sz="1400" b="1" i="0" u="none" strike="noStrike" kern="1200" cap="none" spc="0" normalizeH="0" baseline="0" noProof="0" dirty="0">
                <a:ln>
                  <a:noFill/>
                </a:ln>
                <a:solidFill>
                  <a:prstClr val="black"/>
                </a:solidFill>
                <a:effectLst/>
                <a:uLnTx/>
                <a:uFillTx/>
                <a:latin typeface="Arial"/>
                <a:ea typeface="Calibri" panose="020F0502020204030204"/>
                <a:cs typeface="Arial"/>
              </a:rPr>
              <a:t>People need support and guidance to feel confident using technology</a:t>
            </a:r>
          </a:p>
          <a:p>
            <a:pPr marL="283210" marR="0" lvl="0" indent="-283210" algn="l" defTabSz="914400" rtl="0" eaLnBrk="1" fontAlgn="auto" latinLnBrk="0" hangingPunct="1">
              <a:lnSpc>
                <a:spcPct val="100000"/>
              </a:lnSpc>
              <a:spcBef>
                <a:spcPts val="400"/>
              </a:spcBef>
              <a:spcAft>
                <a:spcPts val="0"/>
              </a:spcAft>
              <a:buClrTx/>
              <a:buSzTx/>
              <a:buFont typeface="Arial"/>
              <a:buChar char="•"/>
              <a:tabLst/>
              <a:defRPr/>
            </a:pPr>
            <a:r>
              <a:rPr kumimoji="0" lang="en-GB" sz="1400" b="1" i="0" u="none" strike="noStrike" kern="1200" cap="none" spc="0" normalizeH="0" baseline="0" noProof="0" dirty="0">
                <a:ln>
                  <a:noFill/>
                </a:ln>
                <a:solidFill>
                  <a:prstClr val="black"/>
                </a:solidFill>
                <a:effectLst/>
                <a:uLnTx/>
                <a:uFillTx/>
                <a:latin typeface="Arial"/>
                <a:ea typeface="Calibri" panose="020F0502020204030204"/>
                <a:cs typeface="Arial"/>
              </a:rPr>
              <a:t>NHS website used as a trusted source of information </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Arial"/>
              </a:rPr>
              <a:t>- but online forms and apps are still a barrier for some with half of the attendees not having the app yet expressing a desire to</a:t>
            </a:r>
            <a:endParaRPr kumimoji="0" lang="en-US" sz="1400" b="0" i="0" u="none" strike="noStrike" kern="1200" cap="none" spc="0" normalizeH="0" baseline="0" noProof="0" dirty="0">
              <a:ln>
                <a:noFill/>
              </a:ln>
              <a:solidFill>
                <a:prstClr val="black"/>
              </a:solidFill>
              <a:effectLst/>
              <a:uLnTx/>
              <a:uFillTx/>
              <a:latin typeface="Arial"/>
              <a:ea typeface="Calibri" panose="020F0502020204030204"/>
              <a:cs typeface="Arial"/>
            </a:endParaRPr>
          </a:p>
          <a:p>
            <a:pPr marL="283210" marR="0" lvl="0" indent="-283210" algn="l" defTabSz="914400" rtl="0" eaLnBrk="1" fontAlgn="auto" latinLnBrk="0" hangingPunct="1">
              <a:lnSpc>
                <a:spcPct val="100000"/>
              </a:lnSpc>
              <a:spcBef>
                <a:spcPts val="400"/>
              </a:spcBef>
              <a:spcAft>
                <a:spcPts val="0"/>
              </a:spcAft>
              <a:buClrTx/>
              <a:buSzTx/>
              <a:buFont typeface="Arial"/>
              <a:buChar char="•"/>
              <a:tabLst/>
              <a:defRPr/>
            </a:pPr>
            <a:r>
              <a:rPr kumimoji="0" lang="en-GB" sz="1400" b="1"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Healthy lifestyles are challenging</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 - the cost of living, stress and being time poor as parents or carers</a:t>
            </a:r>
            <a:endParaRPr kumimoji="0" lang="en-GB" sz="1400" b="0" i="0" u="none" strike="noStrike" kern="1200" cap="none" spc="0" normalizeH="0" baseline="0" noProof="0" dirty="0">
              <a:ln>
                <a:noFill/>
              </a:ln>
              <a:solidFill>
                <a:prstClr val="black"/>
              </a:solidFill>
              <a:effectLst/>
              <a:uLnTx/>
              <a:uFillTx/>
              <a:latin typeface="Arial"/>
              <a:ea typeface="+mn-ea"/>
              <a:cs typeface="Arial"/>
            </a:endParaRPr>
          </a:p>
          <a:p>
            <a:pPr marL="283210" marR="0" lvl="0" indent="-283210" algn="l" defTabSz="914400" rtl="0" eaLnBrk="1" fontAlgn="auto" latinLnBrk="0" hangingPunct="1">
              <a:lnSpc>
                <a:spcPct val="100000"/>
              </a:lnSpc>
              <a:spcBef>
                <a:spcPts val="4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Calibri"/>
                <a:cs typeface="Arial"/>
              </a:rPr>
              <a:t>      mean a</a:t>
            </a:r>
            <a:r>
              <a:rPr kumimoji="0" lang="en-GB" sz="1400" b="0" i="0" u="none" strike="noStrike" kern="1200" cap="none" spc="0" normalizeH="0" baseline="0" noProof="0" dirty="0">
                <a:ln>
                  <a:noFill/>
                </a:ln>
                <a:solidFill>
                  <a:prstClr val="black"/>
                </a:solidFill>
                <a:effectLst/>
                <a:uLnTx/>
                <a:uFillTx/>
                <a:latin typeface="Arial"/>
                <a:ea typeface="Calibri"/>
                <a:cs typeface="Calibri"/>
              </a:rPr>
              <a:t>fordable community-based local exercise options and mental health support</a:t>
            </a:r>
            <a:r>
              <a:rPr kumimoji="0" lang="en-US" sz="1400" b="0" i="0" u="none" strike="noStrike" kern="1200" cap="none" spc="0" normalizeH="0" baseline="0" noProof="0" dirty="0">
                <a:ln>
                  <a:noFill/>
                </a:ln>
                <a:solidFill>
                  <a:prstClr val="black"/>
                </a:solidFill>
                <a:effectLst/>
                <a:uLnTx/>
                <a:uFillTx/>
                <a:latin typeface="Arial"/>
                <a:ea typeface="+mn-ea"/>
                <a:cs typeface="Arial"/>
              </a:rPr>
              <a:t> is wanted</a:t>
            </a:r>
            <a:endParaRPr kumimoji="0" lang="en-GB" sz="1400" b="0" i="0" u="none" strike="noStrike" kern="1200" cap="none" spc="0" normalizeH="0" baseline="0" noProof="0" dirty="0">
              <a:ln>
                <a:noFill/>
              </a:ln>
              <a:solidFill>
                <a:prstClr val="black"/>
              </a:solidFill>
              <a:effectLst/>
              <a:uLnTx/>
              <a:uFillTx/>
              <a:latin typeface="Arial"/>
              <a:ea typeface="+mn-ea"/>
              <a:cs typeface="Arial"/>
            </a:endParaRPr>
          </a:p>
          <a:p>
            <a:pPr marL="283210" marR="0" lvl="0" indent="-283210" algn="l" defTabSz="914400" rtl="0" eaLnBrk="1" fontAlgn="auto" latinLnBrk="0" hangingPunct="1">
              <a:lnSpc>
                <a:spcPct val="100000"/>
              </a:lnSpc>
              <a:spcBef>
                <a:spcPts val="400"/>
              </a:spcBef>
              <a:spcAft>
                <a:spcPts val="0"/>
              </a:spcAft>
              <a:buClrTx/>
              <a:buSzTx/>
              <a:buFont typeface="Arial"/>
              <a:buChar char="•"/>
              <a:tabLst/>
              <a:defRPr/>
            </a:pPr>
            <a:r>
              <a:rPr kumimoji="0" lang="en-GB" sz="1400" b="1"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Not knowing what symptoms to watch out for is a barrier</a:t>
            </a: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 - with</a:t>
            </a:r>
            <a:endParaRPr kumimoji="0" lang="en-GB" sz="1800" b="0" i="0" u="none" strike="noStrike" kern="1200" cap="none" spc="0" normalizeH="0" baseline="0" noProof="0" dirty="0">
              <a:ln>
                <a:noFill/>
              </a:ln>
              <a:solidFill>
                <a:prstClr val="black"/>
              </a:solidFill>
              <a:effectLst/>
              <a:uLnTx/>
              <a:uFillTx/>
              <a:latin typeface="Arial"/>
              <a:ea typeface="Calibri" panose="020F0502020204030204"/>
              <a:cs typeface="Arial"/>
            </a:endParaRPr>
          </a:p>
          <a:p>
            <a:pPr marL="283210" marR="0" lvl="0" indent="-28321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a:ea typeface="Calibri" panose="020F0502020204030204"/>
                <a:cs typeface="Calibri" panose="020F0502020204030204"/>
              </a:rPr>
              <a:t>      more awareness thought helpful to prevent long-term illness.</a:t>
            </a:r>
            <a:endParaRPr kumimoji="0" lang="en-GB" sz="1800" b="0" i="0" u="none" strike="noStrike" kern="1200" cap="none" spc="0" normalizeH="0" baseline="0" noProof="0" dirty="0">
              <a:ln>
                <a:noFill/>
              </a:ln>
              <a:solidFill>
                <a:prstClr val="black"/>
              </a:solidFill>
              <a:effectLst/>
              <a:uLnTx/>
              <a:uFillTx/>
              <a:latin typeface="Arial"/>
              <a:ea typeface="+mn-ea"/>
              <a:cs typeface="Arial"/>
            </a:endParaRPr>
          </a:p>
        </p:txBody>
      </p:sp>
      <p:sp>
        <p:nvSpPr>
          <p:cNvPr id="9" name="TextBox 8">
            <a:extLst>
              <a:ext uri="{FF2B5EF4-FFF2-40B4-BE49-F238E27FC236}">
                <a16:creationId xmlns:a16="http://schemas.microsoft.com/office/drawing/2014/main" id="{C516E088-8925-1995-6979-C8F4A5391AC9}"/>
              </a:ext>
            </a:extLst>
          </p:cNvPr>
          <p:cNvSpPr txBox="1"/>
          <p:nvPr/>
        </p:nvSpPr>
        <p:spPr>
          <a:xfrm>
            <a:off x="8928243" y="5713850"/>
            <a:ext cx="2932900" cy="954107"/>
          </a:xfrm>
          <a:prstGeom prst="rect">
            <a:avLst/>
          </a:prstGeom>
          <a:noFill/>
          <a:ln w="38100">
            <a:solidFill>
              <a:srgbClr val="CB95EB"/>
            </a:solid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GB" sz="1400" b="1"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a:cs typeface="Arial" panose="020B0604020202020204" pitchFamily="34" charset="0"/>
              </a:rPr>
              <a:t>The NHS does a great job, but it’s not always easy to find the right support - especially for mental health” </a:t>
            </a:r>
            <a:endParaRPr kumimoji="0" lang="en-GB" sz="1400" b="1" i="0" u="none" strike="noStrike" kern="1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Graphic 9" descr="Chat outline">
            <a:extLst>
              <a:ext uri="{FF2B5EF4-FFF2-40B4-BE49-F238E27FC236}">
                <a16:creationId xmlns:a16="http://schemas.microsoft.com/office/drawing/2014/main" id="{66EC1208-498A-D307-B177-8076B70F46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09124" y="4992791"/>
            <a:ext cx="1161065" cy="1161065"/>
          </a:xfrm>
          <a:prstGeom prst="rect">
            <a:avLst/>
          </a:prstGeom>
        </p:spPr>
      </p:pic>
      <p:pic>
        <p:nvPicPr>
          <p:cNvPr id="8" name="Picture 7" descr="A person standing next to a table with a computer&#10;&#10;AI-generated content may be incorrect.">
            <a:extLst>
              <a:ext uri="{FF2B5EF4-FFF2-40B4-BE49-F238E27FC236}">
                <a16:creationId xmlns:a16="http://schemas.microsoft.com/office/drawing/2014/main" id="{81A2A65D-7278-7297-AD68-CE8DA1012496}"/>
              </a:ext>
            </a:extLst>
          </p:cNvPr>
          <p:cNvPicPr>
            <a:picLocks noChangeAspect="1"/>
          </p:cNvPicPr>
          <p:nvPr/>
        </p:nvPicPr>
        <p:blipFill>
          <a:blip r:embed="rId5">
            <a:extLst>
              <a:ext uri="{28A0092B-C50C-407E-A947-70E740481C1C}">
                <a14:useLocalDpi xmlns:a14="http://schemas.microsoft.com/office/drawing/2010/main" val="0"/>
              </a:ext>
            </a:extLst>
          </a:blip>
          <a:srcRect l="7086" t="4028" r="13634" b="26389"/>
          <a:stretch>
            <a:fillRect/>
          </a:stretch>
        </p:blipFill>
        <p:spPr>
          <a:xfrm>
            <a:off x="237044" y="3017504"/>
            <a:ext cx="1776692" cy="1935049"/>
          </a:xfrm>
          <a:prstGeom prst="rect">
            <a:avLst/>
          </a:prstGeom>
        </p:spPr>
      </p:pic>
      <p:pic>
        <p:nvPicPr>
          <p:cNvPr id="11" name="Picture 10" descr="A group of women and a child posing for a photo&#10;&#10;AI-generated content may be incorrect.">
            <a:extLst>
              <a:ext uri="{FF2B5EF4-FFF2-40B4-BE49-F238E27FC236}">
                <a16:creationId xmlns:a16="http://schemas.microsoft.com/office/drawing/2014/main" id="{C9B58E0D-5E14-2689-6CEE-1EB57E69445E}"/>
              </a:ext>
            </a:extLst>
          </p:cNvPr>
          <p:cNvPicPr>
            <a:picLocks noChangeAspect="1"/>
          </p:cNvPicPr>
          <p:nvPr/>
        </p:nvPicPr>
        <p:blipFill>
          <a:blip r:embed="rId6">
            <a:extLst>
              <a:ext uri="{28A0092B-C50C-407E-A947-70E740481C1C}">
                <a14:useLocalDpi xmlns:a14="http://schemas.microsoft.com/office/drawing/2010/main" val="0"/>
              </a:ext>
            </a:extLst>
          </a:blip>
          <a:srcRect l="1565" t="7581" r="6295" b="22689"/>
          <a:stretch>
            <a:fillRect/>
          </a:stretch>
        </p:blipFill>
        <p:spPr>
          <a:xfrm>
            <a:off x="237044" y="5072779"/>
            <a:ext cx="2710114" cy="1541382"/>
          </a:xfrm>
          <a:prstGeom prst="rect">
            <a:avLst/>
          </a:prstGeom>
        </p:spPr>
      </p:pic>
    </p:spTree>
    <p:extLst>
      <p:ext uri="{BB962C8B-B14F-4D97-AF65-F5344CB8AC3E}">
        <p14:creationId xmlns:p14="http://schemas.microsoft.com/office/powerpoint/2010/main" val="1157249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ounded Rectangle 79">
            <a:extLst>
              <a:ext uri="{FF2B5EF4-FFF2-40B4-BE49-F238E27FC236}">
                <a16:creationId xmlns:a16="http://schemas.microsoft.com/office/drawing/2014/main" id="{8A06A6AE-B109-D83C-5A65-6DAD46E80E43}"/>
              </a:ext>
              <a:ext uri="{C183D7F6-B498-43B3-948B-1728B52AA6E4}">
                <adec:decorative xmlns:adec="http://schemas.microsoft.com/office/drawing/2017/decorative" val="1"/>
              </a:ext>
            </a:extLst>
          </p:cNvPr>
          <p:cNvSpPr/>
          <p:nvPr/>
        </p:nvSpPr>
        <p:spPr>
          <a:xfrm>
            <a:off x="6948" y="3939303"/>
            <a:ext cx="3606222" cy="360291"/>
          </a:xfrm>
          <a:prstGeom prst="roundRect">
            <a:avLst>
              <a:gd name="adj" fmla="val 50000"/>
            </a:avLst>
          </a:prstGeom>
          <a:solidFill>
            <a:srgbClr val="00B8E4">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14" name="Rectangle 13">
            <a:extLst>
              <a:ext uri="{FF2B5EF4-FFF2-40B4-BE49-F238E27FC236}">
                <a16:creationId xmlns:a16="http://schemas.microsoft.com/office/drawing/2014/main" id="{DAB8550B-B3DB-5574-75CC-F2C46D41E91F}"/>
              </a:ext>
              <a:ext uri="{C183D7F6-B498-43B3-948B-1728B52AA6E4}">
                <adec:decorative xmlns:adec="http://schemas.microsoft.com/office/drawing/2017/decorative" val="1"/>
              </a:ext>
            </a:extLst>
          </p:cNvPr>
          <p:cNvSpPr/>
          <p:nvPr/>
        </p:nvSpPr>
        <p:spPr>
          <a:xfrm flipV="1">
            <a:off x="-10588" y="4324279"/>
            <a:ext cx="12224359" cy="1899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Arial"/>
            </a:endParaRPr>
          </a:p>
        </p:txBody>
      </p:sp>
      <p:sp>
        <p:nvSpPr>
          <p:cNvPr id="5" name="Slide Number Placeholder 4">
            <a:extLst>
              <a:ext uri="{FF2B5EF4-FFF2-40B4-BE49-F238E27FC236}">
                <a16:creationId xmlns:a16="http://schemas.microsoft.com/office/drawing/2014/main" id="{8BAF5B8D-C18A-02AC-698B-54653886DBCB}"/>
              </a:ext>
            </a:extLst>
          </p:cNvPr>
          <p:cNvSpPr>
            <a:spLocks noGrp="1"/>
          </p:cNvSpPr>
          <p:nvPr>
            <p:ph type="sldNum" sz="quarter" idx="12"/>
          </p:nvPr>
        </p:nvSpPr>
        <p:spPr>
          <a:xfrm>
            <a:off x="9448800" y="635635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66C14B9-4BCC-4290-A28B-A81B592B674D}" type="slidenum">
              <a:rPr kumimoji="0" lang="en-GB" sz="900" b="0" i="0" u="none" strike="noStrike" kern="1200" cap="none" spc="0" normalizeH="0" baseline="0" noProof="0" smtClean="0">
                <a:ln>
                  <a:noFill/>
                </a:ln>
                <a:solidFill>
                  <a:prstClr val="black">
                    <a:tint val="75000"/>
                  </a:prstClr>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900" b="0" i="0" u="none" strike="noStrike" kern="1200" cap="none" spc="0" normalizeH="0" baseline="0" noProof="0" dirty="0">
              <a:ln>
                <a:noFill/>
              </a:ln>
              <a:solidFill>
                <a:prstClr val="black">
                  <a:tint val="75000"/>
                </a:prstClr>
              </a:solidFill>
              <a:effectLst/>
              <a:uLnTx/>
              <a:uFillTx/>
              <a:latin typeface="Arial"/>
              <a:ea typeface="+mn-ea"/>
              <a:cs typeface="Arial"/>
            </a:endParaRPr>
          </a:p>
        </p:txBody>
      </p:sp>
      <p:sp>
        <p:nvSpPr>
          <p:cNvPr id="79" name="TextBox 78">
            <a:extLst>
              <a:ext uri="{FF2B5EF4-FFF2-40B4-BE49-F238E27FC236}">
                <a16:creationId xmlns:a16="http://schemas.microsoft.com/office/drawing/2014/main" id="{96211A82-9C95-AC36-C465-C520F64B6F19}"/>
              </a:ext>
            </a:extLst>
          </p:cNvPr>
          <p:cNvSpPr txBox="1"/>
          <p:nvPr/>
        </p:nvSpPr>
        <p:spPr>
          <a:xfrm>
            <a:off x="405638" y="3980965"/>
            <a:ext cx="3207532" cy="27699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Arial"/>
              </a:rPr>
              <a:t>12 organisations, 41 activities and events</a:t>
            </a:r>
          </a:p>
        </p:txBody>
      </p:sp>
      <p:sp>
        <p:nvSpPr>
          <p:cNvPr id="82" name="TextBox 81">
            <a:extLst>
              <a:ext uri="{FF2B5EF4-FFF2-40B4-BE49-F238E27FC236}">
                <a16:creationId xmlns:a16="http://schemas.microsoft.com/office/drawing/2014/main" id="{3670B61A-1533-1848-CDA8-2A86525A1E50}"/>
              </a:ext>
            </a:extLst>
          </p:cNvPr>
          <p:cNvSpPr txBox="1"/>
          <p:nvPr/>
        </p:nvSpPr>
        <p:spPr>
          <a:xfrm>
            <a:off x="6452716" y="4580538"/>
            <a:ext cx="2825427" cy="220060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a:ea typeface="+mn-ea"/>
                <a:cs typeface="Arial"/>
              </a:rPr>
              <a:t>The Migrant Advocacy Service</a:t>
            </a:r>
            <a:r>
              <a:rPr kumimoji="0" lang="en-GB" sz="1100" b="0" i="0" u="none" strike="noStrike" kern="1200" cap="none" spc="0" normalizeH="0" baseline="0" noProof="0" dirty="0">
                <a:ln>
                  <a:noFill/>
                </a:ln>
                <a:solidFill>
                  <a:prstClr val="black"/>
                </a:solidFill>
                <a:effectLst/>
                <a:uLnTx/>
                <a:uFillTx/>
                <a:latin typeface="Arial"/>
                <a:ea typeface="+mn-ea"/>
                <a:cs typeface="Arial"/>
              </a:rPr>
              <a:t> –  delivered 3 health and wealth (nutrition) sessions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a:ea typeface="+mn-ea"/>
                <a:cs typeface="Arial"/>
              </a:rPr>
              <a:t>Surrey Community Action </a:t>
            </a:r>
            <a:r>
              <a:rPr kumimoji="0" lang="en-GB" sz="1100" b="0" i="0" u="none" strike="noStrike" kern="1200" cap="none" spc="0" normalizeH="0" baseline="0" noProof="0" dirty="0">
                <a:ln>
                  <a:noFill/>
                </a:ln>
                <a:solidFill>
                  <a:prstClr val="black"/>
                </a:solidFill>
                <a:effectLst/>
                <a:uLnTx/>
                <a:uFillTx/>
                <a:latin typeface="Arial"/>
                <a:ea typeface="+mn-ea"/>
                <a:cs typeface="Arial"/>
              </a:rPr>
              <a:t>–</a:t>
            </a:r>
            <a:r>
              <a:rPr kumimoji="0" lang="en-GB" sz="1100" b="1" i="0" u="none" strike="noStrike" kern="1200" cap="none" spc="0" normalizeH="0" baseline="0" noProof="0" dirty="0">
                <a:ln>
                  <a:noFill/>
                </a:ln>
                <a:solidFill>
                  <a:prstClr val="black"/>
                </a:solidFill>
                <a:effectLst/>
                <a:uLnTx/>
                <a:uFillTx/>
                <a:latin typeface="Arial"/>
                <a:ea typeface="+mn-ea"/>
                <a:cs typeface="Arial"/>
              </a:rPr>
              <a:t> </a:t>
            </a:r>
            <a:r>
              <a:rPr kumimoji="0" lang="en-GB" sz="1100" b="0" i="0" u="none" strike="noStrike" kern="1200" cap="none" spc="0" normalizeH="0" baseline="0" noProof="0" dirty="0">
                <a:ln>
                  <a:noFill/>
                </a:ln>
                <a:solidFill>
                  <a:prstClr val="black"/>
                </a:solidFill>
                <a:effectLst/>
                <a:uLnTx/>
                <a:uFillTx/>
                <a:latin typeface="Arial"/>
                <a:ea typeface="+mn-ea"/>
                <a:cs typeface="Arial"/>
              </a:rPr>
              <a:t>hosted a wellbeing flower arranging event for women from Gypsy, Romany &amp; Traveller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a:ea typeface="+mn-ea"/>
                <a:cs typeface="Arial"/>
              </a:rPr>
              <a:t> Kingston Centre for Independent Living (KCIL) - </a:t>
            </a:r>
            <a:r>
              <a:rPr kumimoji="0" lang="en-GB" sz="1100" b="0" i="0" u="none" strike="noStrike" kern="1200" cap="none" spc="0" normalizeH="0" baseline="0" noProof="0" dirty="0">
                <a:ln>
                  <a:noFill/>
                </a:ln>
                <a:solidFill>
                  <a:prstClr val="black"/>
                </a:solidFill>
                <a:effectLst/>
                <a:uLnTx/>
                <a:uFillTx/>
                <a:latin typeface="Arial"/>
                <a:ea typeface="+mn-ea"/>
                <a:cs typeface="Arial"/>
              </a:rPr>
              <a:t>held a discussion group, survey and telephone interviews</a:t>
            </a:r>
            <a:endParaRPr kumimoji="0" lang="en-GB" sz="11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a:ea typeface="+mn-ea"/>
                <a:cs typeface="Arial"/>
              </a:rPr>
              <a:t>New Malden Korean School </a:t>
            </a:r>
            <a:r>
              <a:rPr kumimoji="0" lang="en-GB" sz="1100" b="0" i="0" u="none" strike="noStrike" kern="1200" cap="none" spc="0" normalizeH="0" baseline="0" noProof="0" dirty="0">
                <a:ln>
                  <a:noFill/>
                </a:ln>
                <a:solidFill>
                  <a:prstClr val="black"/>
                </a:solidFill>
                <a:effectLst/>
                <a:uLnTx/>
                <a:uFillTx/>
                <a:latin typeface="Arial"/>
                <a:ea typeface="+mn-ea"/>
                <a:cs typeface="Arial"/>
              </a:rPr>
              <a:t>– ran interviews/survey at a Literature and Art Day</a:t>
            </a:r>
          </a:p>
        </p:txBody>
      </p:sp>
      <p:sp>
        <p:nvSpPr>
          <p:cNvPr id="77" name="TextBox 76">
            <a:extLst>
              <a:ext uri="{FF2B5EF4-FFF2-40B4-BE49-F238E27FC236}">
                <a16:creationId xmlns:a16="http://schemas.microsoft.com/office/drawing/2014/main" id="{5DEF8DDE-1D4F-4B5C-6CD9-7A7C8CA1F1D8}"/>
              </a:ext>
            </a:extLst>
          </p:cNvPr>
          <p:cNvSpPr txBox="1"/>
          <p:nvPr/>
        </p:nvSpPr>
        <p:spPr>
          <a:xfrm>
            <a:off x="9280113" y="4545902"/>
            <a:ext cx="2887476" cy="194668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0000"/>
                </a:solidFill>
                <a:effectLst/>
                <a:uLnTx/>
                <a:uFillTx/>
                <a:latin typeface="Arial"/>
                <a:ea typeface="+mn-ea"/>
                <a:cs typeface="Arial"/>
              </a:rPr>
              <a:t>Nanoom UK CIC </a:t>
            </a:r>
            <a:r>
              <a:rPr kumimoji="0" lang="en-GB" sz="1100" b="0" i="0" u="none" strike="noStrike" kern="1200" cap="none" spc="0" normalizeH="0" baseline="0" noProof="0" dirty="0">
                <a:ln>
                  <a:noFill/>
                </a:ln>
                <a:solidFill>
                  <a:srgbClr val="000000"/>
                </a:solidFill>
                <a:effectLst/>
                <a:uLnTx/>
                <a:uFillTx/>
                <a:latin typeface="Arial"/>
                <a:ea typeface="+mn-ea"/>
                <a:cs typeface="Arial"/>
              </a:rPr>
              <a:t>– delivered 4 art and craft sessions for woman from Korean backgrounds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a:ea typeface="+mn-ea"/>
              <a:cs typeface="Arial"/>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a:ea typeface="+mn-ea"/>
                <a:cs typeface="Arial"/>
              </a:rPr>
              <a:t>Kingston Carers Network </a:t>
            </a:r>
            <a:r>
              <a:rPr kumimoji="0" lang="en-GB" sz="1100" b="0" i="0" u="none" strike="noStrike" kern="1200" cap="none" spc="0" normalizeH="0" baseline="0" noProof="0" dirty="0">
                <a:ln>
                  <a:noFill/>
                </a:ln>
                <a:solidFill>
                  <a:prstClr val="black"/>
                </a:solidFill>
                <a:effectLst/>
                <a:uLnTx/>
                <a:uFillTx/>
                <a:latin typeface="Arial"/>
                <a:ea typeface="+mn-ea"/>
                <a:cs typeface="Arial"/>
              </a:rPr>
              <a:t>– delivered 5 health and wellbeing sessions for carers</a:t>
            </a: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a:ea typeface="+mn-ea"/>
              <a:cs typeface="Arial"/>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a:ea typeface="+mn-ea"/>
                <a:cs typeface="Arial"/>
              </a:rPr>
              <a:t>Kingston Parent Carer Forum</a:t>
            </a:r>
            <a:r>
              <a:rPr kumimoji="0" lang="en-GB" sz="1100" b="0" i="0" u="none" strike="noStrike" kern="1200" cap="none" spc="0" normalizeH="0" baseline="0" noProof="0" dirty="0">
                <a:ln>
                  <a:noFill/>
                </a:ln>
                <a:solidFill>
                  <a:prstClr val="black"/>
                </a:solidFill>
                <a:effectLst/>
                <a:uLnTx/>
                <a:uFillTx/>
                <a:latin typeface="Arial"/>
                <a:ea typeface="+mn-ea"/>
                <a:cs typeface="Arial"/>
              </a:rPr>
              <a:t> - hosted a have your say and play session and held 1:1 interviews with some parents. </a:t>
            </a: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Arial"/>
              <a:ea typeface="+mn-ea"/>
              <a:cs typeface="Arial"/>
            </a:endParaRPr>
          </a:p>
        </p:txBody>
      </p:sp>
      <p:pic>
        <p:nvPicPr>
          <p:cNvPr id="2" name="Picture 1">
            <a:extLst>
              <a:ext uri="{FF2B5EF4-FFF2-40B4-BE49-F238E27FC236}">
                <a16:creationId xmlns:a16="http://schemas.microsoft.com/office/drawing/2014/main" id="{7A07D6DB-664F-42B9-59FF-1DFB65297871}"/>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675"/>
          <a:stretch/>
        </p:blipFill>
        <p:spPr>
          <a:xfrm>
            <a:off x="-8634" y="732092"/>
            <a:ext cx="1662452" cy="3227180"/>
          </a:xfrm>
          <a:prstGeom prst="rect">
            <a:avLst/>
          </a:prstGeom>
        </p:spPr>
      </p:pic>
      <p:sp>
        <p:nvSpPr>
          <p:cNvPr id="13" name="TextBox 12">
            <a:extLst>
              <a:ext uri="{FF2B5EF4-FFF2-40B4-BE49-F238E27FC236}">
                <a16:creationId xmlns:a16="http://schemas.microsoft.com/office/drawing/2014/main" id="{1281D4D7-F845-FE44-17D5-2246A5CD4AA0}"/>
              </a:ext>
            </a:extLst>
          </p:cNvPr>
          <p:cNvSpPr txBox="1"/>
          <p:nvPr/>
        </p:nvSpPr>
        <p:spPr>
          <a:xfrm>
            <a:off x="3488162" y="4544189"/>
            <a:ext cx="2793897" cy="220060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a:ea typeface="+mn-ea"/>
                <a:cs typeface="Arial"/>
              </a:rPr>
              <a:t>RB Kares</a:t>
            </a:r>
            <a:r>
              <a:rPr kumimoji="0" lang="en-GB" sz="1100" b="0" i="0" u="none" strike="noStrike" kern="1200" cap="none" spc="0" normalizeH="0" baseline="0" noProof="0" dirty="0">
                <a:ln>
                  <a:noFill/>
                </a:ln>
                <a:solidFill>
                  <a:prstClr val="black"/>
                </a:solidFill>
                <a:effectLst/>
                <a:uLnTx/>
                <a:uFillTx/>
                <a:latin typeface="Arial"/>
                <a:ea typeface="+mn-ea"/>
                <a:cs typeface="Arial"/>
              </a:rPr>
              <a:t> – held a health and wellbeing day on Cambridge Road Estate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a:ea typeface="+mn-ea"/>
                <a:cs typeface="Arial"/>
              </a:rPr>
              <a:t>Moving On Together </a:t>
            </a:r>
            <a:r>
              <a:rPr kumimoji="0" lang="en-GB" sz="1100" b="0" i="0" u="none" strike="noStrike" kern="1200" cap="none" spc="0" normalizeH="0" baseline="0" noProof="0" dirty="0">
                <a:ln>
                  <a:noFill/>
                </a:ln>
                <a:solidFill>
                  <a:prstClr val="black"/>
                </a:solidFill>
                <a:effectLst/>
                <a:uLnTx/>
                <a:uFillTx/>
                <a:latin typeface="Arial"/>
                <a:ea typeface="+mn-ea"/>
                <a:cs typeface="Arial"/>
              </a:rPr>
              <a:t>–</a:t>
            </a:r>
            <a:r>
              <a:rPr kumimoji="0" lang="en-GB" sz="1100" b="1" i="0" u="none" strike="noStrike" kern="1200" cap="none" spc="0" normalizeH="0" baseline="0" noProof="0" dirty="0">
                <a:ln>
                  <a:noFill/>
                </a:ln>
                <a:solidFill>
                  <a:prstClr val="black"/>
                </a:solidFill>
                <a:effectLst/>
                <a:uLnTx/>
                <a:uFillTx/>
                <a:latin typeface="Arial"/>
                <a:ea typeface="+mn-ea"/>
                <a:cs typeface="Arial"/>
              </a:rPr>
              <a:t> </a:t>
            </a:r>
            <a:r>
              <a:rPr kumimoji="0" lang="en-GB" sz="1100" b="0" i="0" u="none" strike="noStrike" kern="1200" cap="none" spc="0" normalizeH="0" baseline="0" noProof="0" dirty="0">
                <a:ln>
                  <a:noFill/>
                </a:ln>
                <a:solidFill>
                  <a:prstClr val="black"/>
                </a:solidFill>
                <a:effectLst/>
                <a:uLnTx/>
                <a:uFillTx/>
                <a:latin typeface="Arial"/>
                <a:ea typeface="+mn-ea"/>
                <a:cs typeface="Arial"/>
              </a:rPr>
              <a:t>held discussions during weekly drop in sessions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a:ea typeface="+mn-ea"/>
                <a:cs typeface="Arial"/>
              </a:rPr>
              <a:t>Voices of Hope </a:t>
            </a:r>
            <a:r>
              <a:rPr kumimoji="0" lang="en-GB" sz="1100" b="0" i="0" u="none" strike="noStrike" kern="1200" cap="none" spc="0" normalizeH="0" baseline="0" noProof="0" dirty="0">
                <a:ln>
                  <a:noFill/>
                </a:ln>
                <a:solidFill>
                  <a:prstClr val="black"/>
                </a:solidFill>
                <a:effectLst/>
                <a:uLnTx/>
                <a:uFillTx/>
                <a:latin typeface="Arial"/>
                <a:ea typeface="+mn-ea"/>
                <a:cs typeface="Arial"/>
              </a:rPr>
              <a:t>– held 4 cook and dine sessions (community cooking course)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a:ea typeface="+mn-ea"/>
                <a:cs typeface="Arial"/>
              </a:rPr>
              <a:t>Hestia </a:t>
            </a:r>
            <a:r>
              <a:rPr kumimoji="0" lang="en-GB" sz="1100" b="0" i="0" u="none" strike="noStrike" kern="1200" cap="none" spc="0" normalizeH="0" baseline="0" noProof="0" dirty="0">
                <a:ln>
                  <a:noFill/>
                </a:ln>
                <a:solidFill>
                  <a:prstClr val="black"/>
                </a:solidFill>
                <a:effectLst/>
                <a:uLnTx/>
                <a:uFillTx/>
                <a:latin typeface="Arial"/>
                <a:ea typeface="+mn-ea"/>
                <a:cs typeface="Arial"/>
              </a:rPr>
              <a:t>– held 1 yoga and 6 art  sessions.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Arial"/>
                <a:ea typeface="+mn-ea"/>
                <a:cs typeface="Arial"/>
              </a:rPr>
              <a:t>Centre for Community Development - </a:t>
            </a:r>
            <a:r>
              <a:rPr kumimoji="0" lang="en-GB" sz="1100" b="0" i="0" u="none" strike="noStrike" kern="1200" cap="none" spc="0" normalizeH="0" baseline="0" noProof="0" dirty="0">
                <a:ln>
                  <a:noFill/>
                </a:ln>
                <a:solidFill>
                  <a:prstClr val="black"/>
                </a:solidFill>
                <a:effectLst/>
                <a:uLnTx/>
                <a:uFillTx/>
                <a:latin typeface="Arial"/>
                <a:ea typeface="+mn-ea"/>
                <a:cs typeface="Arial"/>
              </a:rPr>
              <a:t>held a healthy living activity for Tamil community</a:t>
            </a:r>
            <a:endParaRPr kumimoji="0" lang="en-GB" sz="1100" b="0" i="0" u="none" strike="noStrike" kern="1200" cap="none" spc="0" normalizeH="0" baseline="0" noProof="0" dirty="0">
              <a:ln>
                <a:noFill/>
              </a:ln>
              <a:solidFill>
                <a:prstClr val="black"/>
              </a:solidFill>
              <a:effectLst/>
              <a:highlight>
                <a:srgbClr val="FFFF00"/>
              </a:highlight>
              <a:uLnTx/>
              <a:uFillTx/>
              <a:latin typeface="Aptos"/>
              <a:ea typeface="+mn-ea"/>
              <a:cs typeface="Arial"/>
            </a:endParaRPr>
          </a:p>
        </p:txBody>
      </p:sp>
      <p:sp>
        <p:nvSpPr>
          <p:cNvPr id="17" name="TextBox 16">
            <a:extLst>
              <a:ext uri="{FF2B5EF4-FFF2-40B4-BE49-F238E27FC236}">
                <a16:creationId xmlns:a16="http://schemas.microsoft.com/office/drawing/2014/main" id="{B3217596-055D-E1DE-CD7A-919A0B1D5987}"/>
              </a:ext>
            </a:extLst>
          </p:cNvPr>
          <p:cNvSpPr txBox="1"/>
          <p:nvPr/>
        </p:nvSpPr>
        <p:spPr>
          <a:xfrm>
            <a:off x="1681776" y="894021"/>
            <a:ext cx="145696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Arial"/>
              </a:rPr>
              <a:t>Areas of activity:</a:t>
            </a:r>
          </a:p>
        </p:txBody>
      </p:sp>
      <p:sp>
        <p:nvSpPr>
          <p:cNvPr id="38" name="TextBox 37">
            <a:extLst>
              <a:ext uri="{FF2B5EF4-FFF2-40B4-BE49-F238E27FC236}">
                <a16:creationId xmlns:a16="http://schemas.microsoft.com/office/drawing/2014/main" id="{576AC4D5-837E-06F2-5004-48535542B7F5}"/>
              </a:ext>
            </a:extLst>
          </p:cNvPr>
          <p:cNvSpPr txBox="1"/>
          <p:nvPr/>
        </p:nvSpPr>
        <p:spPr>
          <a:xfrm>
            <a:off x="1760457" y="1181762"/>
            <a:ext cx="1365421" cy="1615827"/>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Arial"/>
                <a:ea typeface="+mn-ea"/>
                <a:cs typeface="Arial"/>
              </a:rPr>
              <a:t>Kingston Town</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Arial"/>
                <a:ea typeface="+mn-ea"/>
                <a:cs typeface="Arial"/>
              </a:rPr>
              <a:t>New Malden</a:t>
            </a:r>
            <a:r>
              <a:rPr kumimoji="0" lang="en-GB" sz="1050" b="0" i="0" u="none" strike="noStrike" kern="1200" cap="none" spc="0" normalizeH="0" baseline="0" noProof="0" dirty="0">
                <a:ln>
                  <a:noFill/>
                </a:ln>
                <a:solidFill>
                  <a:prstClr val="black"/>
                </a:solidFill>
                <a:effectLst/>
                <a:uLnTx/>
                <a:uFillTx/>
                <a:latin typeface="Arial"/>
                <a:ea typeface="+mn-ea"/>
                <a:cs typeface="Arial"/>
              </a:rPr>
              <a: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Arial"/>
                <a:ea typeface="+mn-ea"/>
                <a:cs typeface="Arial"/>
              </a:rPr>
              <a:t>Chessington South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Arial"/>
                <a:ea typeface="+mn-ea"/>
                <a:cs typeface="Arial"/>
              </a:rPr>
              <a:t>Hook &amp; Chessington North</a:t>
            </a:r>
            <a:endParaRPr kumimoji="0" lang="en-US" sz="105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Arial"/>
                <a:ea typeface="+mn-ea"/>
                <a:cs typeface="Arial"/>
              </a:rPr>
              <a:t>Norbiton (Cambridge Road Estate)</a:t>
            </a:r>
            <a:r>
              <a:rPr kumimoji="0" lang="en-GB" sz="1050" b="0" i="0" u="none" strike="noStrike" kern="1200" cap="none" spc="0" normalizeH="0" baseline="0" noProof="0" dirty="0">
                <a:ln>
                  <a:noFill/>
                </a:ln>
                <a:solidFill>
                  <a:prstClr val="black"/>
                </a:solidFill>
                <a:effectLst/>
                <a:uLnTx/>
                <a:uFillTx/>
                <a:latin typeface="Arial"/>
                <a:ea typeface="+mn-ea"/>
                <a:cs typeface="Arial"/>
              </a:rPr>
              <a: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Arial"/>
                <a:ea typeface="+mn-ea"/>
                <a:cs typeface="Arial"/>
              </a:rPr>
              <a:t>Berrylands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Arial"/>
                <a:ea typeface="+mn-ea"/>
                <a:cs typeface="Arial"/>
              </a:rPr>
              <a:t>Tolworth</a:t>
            </a:r>
            <a:r>
              <a:rPr kumimoji="0" lang="en-US" sz="1050" b="0" i="0" u="none" strike="noStrike" kern="1200" cap="none" spc="0" normalizeH="0" baseline="0" noProof="0" dirty="0">
                <a:ln>
                  <a:noFill/>
                </a:ln>
                <a:solidFill>
                  <a:prstClr val="black"/>
                </a:solidFill>
                <a:effectLst/>
                <a:uLnTx/>
                <a:uFillTx/>
                <a:latin typeface="Arial"/>
                <a:ea typeface="+mn-ea"/>
                <a:cs typeface="Arial"/>
              </a:rPr>
              <a: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Arial"/>
                <a:ea typeface="+mn-ea"/>
                <a:cs typeface="Arial"/>
              </a:rPr>
              <a:t>Surbiton</a:t>
            </a:r>
            <a:r>
              <a:rPr kumimoji="0" lang="en-GB" sz="1050" b="0" i="0" u="none" strike="noStrike" kern="1200" cap="none" spc="0" normalizeH="0" baseline="0" noProof="0" dirty="0">
                <a:ln>
                  <a:noFill/>
                </a:ln>
                <a:solidFill>
                  <a:prstClr val="black"/>
                </a:solidFill>
                <a:effectLst/>
                <a:uLnTx/>
                <a:uFillTx/>
                <a:latin typeface="Arial"/>
                <a:ea typeface="+mn-ea"/>
                <a:cs typeface="Arial"/>
              </a:rPr>
              <a:t>​</a:t>
            </a:r>
          </a:p>
        </p:txBody>
      </p:sp>
      <p:pic>
        <p:nvPicPr>
          <p:cNvPr id="22" name="Graphic 21">
            <a:hlinkClick r:id="rId4"/>
            <a:extLst>
              <a:ext uri="{FF2B5EF4-FFF2-40B4-BE49-F238E27FC236}">
                <a16:creationId xmlns:a16="http://schemas.microsoft.com/office/drawing/2014/main" id="{9D8703D9-2A57-FFFC-FE27-5EDCB18190DB}"/>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1495" y="3925998"/>
            <a:ext cx="354142" cy="354142"/>
          </a:xfrm>
          <a:prstGeom prst="rect">
            <a:avLst/>
          </a:prstGeom>
        </p:spPr>
      </p:pic>
      <p:cxnSp>
        <p:nvCxnSpPr>
          <p:cNvPr id="24" name="Straight Connector 23">
            <a:extLst>
              <a:ext uri="{FF2B5EF4-FFF2-40B4-BE49-F238E27FC236}">
                <a16:creationId xmlns:a16="http://schemas.microsoft.com/office/drawing/2014/main" id="{B655682C-8939-12AA-CE8E-D18FCF896F7C}"/>
              </a:ext>
              <a:ext uri="{C183D7F6-B498-43B3-948B-1728B52AA6E4}">
                <adec:decorative xmlns:adec="http://schemas.microsoft.com/office/drawing/2017/decorative" val="1"/>
              </a:ext>
            </a:extLst>
          </p:cNvPr>
          <p:cNvCxnSpPr>
            <a:cxnSpLocks/>
          </p:cNvCxnSpPr>
          <p:nvPr/>
        </p:nvCxnSpPr>
        <p:spPr>
          <a:xfrm>
            <a:off x="6301074" y="4665871"/>
            <a:ext cx="30071" cy="2086730"/>
          </a:xfrm>
          <a:prstGeom prst="line">
            <a:avLst/>
          </a:prstGeom>
          <a:ln>
            <a:solidFill>
              <a:srgbClr val="00B8E4"/>
            </a:solidFill>
            <a:prstDash val="dash"/>
          </a:ln>
        </p:spPr>
        <p:style>
          <a:lnRef idx="1">
            <a:schemeClr val="accent1"/>
          </a:lnRef>
          <a:fillRef idx="0">
            <a:schemeClr val="accent1"/>
          </a:fillRef>
          <a:effectRef idx="0">
            <a:schemeClr val="accent1"/>
          </a:effectRef>
          <a:fontRef idx="minor">
            <a:schemeClr val="tx1"/>
          </a:fontRef>
        </p:style>
      </p:cxnSp>
      <p:pic>
        <p:nvPicPr>
          <p:cNvPr id="16" name="Picture 15" descr="A blue and white rectangle&#10;&#10;Description automatically generated">
            <a:extLst>
              <a:ext uri="{FF2B5EF4-FFF2-40B4-BE49-F238E27FC236}">
                <a16:creationId xmlns:a16="http://schemas.microsoft.com/office/drawing/2014/main" id="{6CDA92AE-11BD-4864-7116-4A04C083BF7F}"/>
              </a:ext>
            </a:extLst>
          </p:cNvPr>
          <p:cNvPicPr>
            <a:picLocks noChangeAspect="1"/>
          </p:cNvPicPr>
          <p:nvPr/>
        </p:nvPicPr>
        <p:blipFill rotWithShape="1">
          <a:blip r:embed="rId7"/>
          <a:srcRect t="-1141" r="-361" b="79300"/>
          <a:stretch/>
        </p:blipFill>
        <p:spPr>
          <a:xfrm rot="10800000">
            <a:off x="741666" y="2935851"/>
            <a:ext cx="2425036" cy="221480"/>
          </a:xfrm>
          <a:prstGeom prst="rect">
            <a:avLst/>
          </a:prstGeom>
        </p:spPr>
      </p:pic>
      <p:sp>
        <p:nvSpPr>
          <p:cNvPr id="23" name="TextBox 22">
            <a:extLst>
              <a:ext uri="{FF2B5EF4-FFF2-40B4-BE49-F238E27FC236}">
                <a16:creationId xmlns:a16="http://schemas.microsoft.com/office/drawing/2014/main" id="{EA6E71A6-947A-D21D-8EB1-8BAAB51EAC1B}"/>
              </a:ext>
            </a:extLst>
          </p:cNvPr>
          <p:cNvSpPr txBox="1"/>
          <p:nvPr/>
        </p:nvSpPr>
        <p:spPr>
          <a:xfrm>
            <a:off x="741666" y="3099252"/>
            <a:ext cx="2961327" cy="21544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Arial"/>
                <a:ea typeface="+mn-ea"/>
                <a:cs typeface="Arial"/>
              </a:rPr>
              <a:t>High deprivation                             Low deprivation</a:t>
            </a:r>
          </a:p>
        </p:txBody>
      </p:sp>
      <p:cxnSp>
        <p:nvCxnSpPr>
          <p:cNvPr id="20" name="Straight Connector 19">
            <a:extLst>
              <a:ext uri="{FF2B5EF4-FFF2-40B4-BE49-F238E27FC236}">
                <a16:creationId xmlns:a16="http://schemas.microsoft.com/office/drawing/2014/main" id="{BD990B4C-3863-9ECB-6C74-7B421B6E1032}"/>
              </a:ext>
              <a:ext uri="{C183D7F6-B498-43B3-948B-1728B52AA6E4}">
                <adec:decorative xmlns:adec="http://schemas.microsoft.com/office/drawing/2017/decorative" val="1"/>
              </a:ext>
            </a:extLst>
          </p:cNvPr>
          <p:cNvCxnSpPr>
            <a:cxnSpLocks/>
          </p:cNvCxnSpPr>
          <p:nvPr/>
        </p:nvCxnSpPr>
        <p:spPr>
          <a:xfrm>
            <a:off x="9254643" y="4694410"/>
            <a:ext cx="47000" cy="2086730"/>
          </a:xfrm>
          <a:prstGeom prst="line">
            <a:avLst/>
          </a:prstGeom>
          <a:ln>
            <a:solidFill>
              <a:srgbClr val="00B8E4"/>
            </a:solidFill>
            <a:prstDash val="dash"/>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F3A37DAB-BC19-4F8E-5000-43DA82B398CF}"/>
              </a:ext>
            </a:extLst>
          </p:cNvPr>
          <p:cNvSpPr txBox="1">
            <a:spLocks/>
          </p:cNvSpPr>
          <p:nvPr/>
        </p:nvSpPr>
        <p:spPr>
          <a:xfrm>
            <a:off x="168518" y="144411"/>
            <a:ext cx="10847313" cy="6465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72CE"/>
                </a:solidFill>
                <a:effectLst/>
                <a:uLnTx/>
                <a:uFillTx/>
                <a:latin typeface="Arial"/>
                <a:ea typeface="+mj-ea"/>
                <a:cs typeface="Arial"/>
              </a:rPr>
              <a:t>Healthy communities &amp; hypertension – who we heard from </a:t>
            </a:r>
          </a:p>
        </p:txBody>
      </p:sp>
      <p:sp>
        <p:nvSpPr>
          <p:cNvPr id="61" name="Rounded Rectangle 60">
            <a:extLst>
              <a:ext uri="{FF2B5EF4-FFF2-40B4-BE49-F238E27FC236}">
                <a16:creationId xmlns:a16="http://schemas.microsoft.com/office/drawing/2014/main" id="{C0F3E808-75D1-4CB7-6348-90141CB0CB75}"/>
              </a:ext>
              <a:ext uri="{C183D7F6-B498-43B3-948B-1728B52AA6E4}">
                <adec:decorative xmlns:adec="http://schemas.microsoft.com/office/drawing/2017/decorative" val="1"/>
              </a:ext>
            </a:extLst>
          </p:cNvPr>
          <p:cNvSpPr/>
          <p:nvPr/>
        </p:nvSpPr>
        <p:spPr>
          <a:xfrm>
            <a:off x="558735" y="3377623"/>
            <a:ext cx="2839376" cy="464697"/>
          </a:xfrm>
          <a:prstGeom prst="roundRect">
            <a:avLst>
              <a:gd name="adj" fmla="val 50000"/>
            </a:avLst>
          </a:prstGeom>
          <a:solidFill>
            <a:srgbClr val="00B8E4">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Arial"/>
            </a:endParaRPr>
          </a:p>
        </p:txBody>
      </p:sp>
      <p:grpSp>
        <p:nvGrpSpPr>
          <p:cNvPr id="62" name="Group 61">
            <a:extLst>
              <a:ext uri="{FF2B5EF4-FFF2-40B4-BE49-F238E27FC236}">
                <a16:creationId xmlns:a16="http://schemas.microsoft.com/office/drawing/2014/main" id="{D8FC5562-AE8C-6B22-2319-C4DE184F9BED}"/>
              </a:ext>
              <a:ext uri="{C183D7F6-B498-43B3-948B-1728B52AA6E4}">
                <adec:decorative xmlns:adec="http://schemas.microsoft.com/office/drawing/2017/decorative" val="1"/>
              </a:ext>
            </a:extLst>
          </p:cNvPr>
          <p:cNvGrpSpPr/>
          <p:nvPr/>
        </p:nvGrpSpPr>
        <p:grpSpPr>
          <a:xfrm>
            <a:off x="708327" y="3400462"/>
            <a:ext cx="829054" cy="446356"/>
            <a:chOff x="3141530" y="330066"/>
            <a:chExt cx="1015661" cy="546824"/>
          </a:xfrm>
        </p:grpSpPr>
        <p:pic>
          <p:nvPicPr>
            <p:cNvPr id="54" name="Graphic 53" descr="Universal access with solid fill">
              <a:extLst>
                <a:ext uri="{FF2B5EF4-FFF2-40B4-BE49-F238E27FC236}">
                  <a16:creationId xmlns:a16="http://schemas.microsoft.com/office/drawing/2014/main" id="{92FFFDBA-C4A8-853C-84E9-C1975594CD52}"/>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141530" y="330066"/>
              <a:ext cx="546824" cy="546824"/>
            </a:xfrm>
            <a:prstGeom prst="rect">
              <a:avLst/>
            </a:prstGeom>
          </p:spPr>
        </p:pic>
        <p:pic>
          <p:nvPicPr>
            <p:cNvPr id="56" name="Graphic 55" descr="Child with balloon with solid fill">
              <a:extLst>
                <a:ext uri="{FF2B5EF4-FFF2-40B4-BE49-F238E27FC236}">
                  <a16:creationId xmlns:a16="http://schemas.microsoft.com/office/drawing/2014/main" id="{9E7E8A9F-8A2C-B1A6-5BFD-6CB59DAC3ADD}"/>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773480" y="376872"/>
              <a:ext cx="383711" cy="383711"/>
            </a:xfrm>
            <a:prstGeom prst="rect">
              <a:avLst/>
            </a:prstGeom>
          </p:spPr>
        </p:pic>
        <p:pic>
          <p:nvPicPr>
            <p:cNvPr id="60" name="Graphic 59" descr="Man with cane with solid fill">
              <a:extLst>
                <a:ext uri="{FF2B5EF4-FFF2-40B4-BE49-F238E27FC236}">
                  <a16:creationId xmlns:a16="http://schemas.microsoft.com/office/drawing/2014/main" id="{59178676-D3ED-D0DB-004E-7913F5289A8E}"/>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594153" y="426702"/>
              <a:ext cx="346053" cy="346053"/>
            </a:xfrm>
            <a:prstGeom prst="rect">
              <a:avLst/>
            </a:prstGeom>
          </p:spPr>
        </p:pic>
      </p:grpSp>
      <p:sp>
        <p:nvSpPr>
          <p:cNvPr id="6" name="TextBox 5">
            <a:extLst>
              <a:ext uri="{FF2B5EF4-FFF2-40B4-BE49-F238E27FC236}">
                <a16:creationId xmlns:a16="http://schemas.microsoft.com/office/drawing/2014/main" id="{8C4C7C6A-4C67-2D8B-2078-19691CFB604A}"/>
              </a:ext>
            </a:extLst>
          </p:cNvPr>
          <p:cNvSpPr txBox="1"/>
          <p:nvPr/>
        </p:nvSpPr>
        <p:spPr>
          <a:xfrm>
            <a:off x="1524146" y="3440854"/>
            <a:ext cx="1873965" cy="27699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a:ea typeface="+mn-ea"/>
                <a:cs typeface="Arial"/>
              </a:rPr>
              <a:t>1026 people (est. reach) </a:t>
            </a:r>
            <a:endParaRPr kumimoji="0" lang="en-GB" sz="1500" b="1" i="0" u="none" strike="noStrike" kern="1200" cap="none" spc="0" normalizeH="0" baseline="0" noProof="0" dirty="0">
              <a:ln>
                <a:noFill/>
              </a:ln>
              <a:solidFill>
                <a:prstClr val="black"/>
              </a:solidFill>
              <a:effectLst/>
              <a:uLnTx/>
              <a:uFillTx/>
              <a:latin typeface="Arial"/>
              <a:ea typeface="+mn-ea"/>
              <a:cs typeface="Arial"/>
            </a:endParaRPr>
          </a:p>
        </p:txBody>
      </p:sp>
      <p:sp>
        <p:nvSpPr>
          <p:cNvPr id="8" name="TextBox 7">
            <a:extLst>
              <a:ext uri="{FF2B5EF4-FFF2-40B4-BE49-F238E27FC236}">
                <a16:creationId xmlns:a16="http://schemas.microsoft.com/office/drawing/2014/main" id="{DA579FFD-BDE9-3E5C-4FED-429D83BF08E3}"/>
              </a:ext>
            </a:extLst>
          </p:cNvPr>
          <p:cNvSpPr txBox="1"/>
          <p:nvPr/>
        </p:nvSpPr>
        <p:spPr>
          <a:xfrm>
            <a:off x="8640326" y="1106326"/>
            <a:ext cx="3655134" cy="1171090"/>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10000"/>
              </a:lnSpc>
              <a:spcBef>
                <a:spcPts val="1000"/>
              </a:spcBef>
              <a:spcAft>
                <a:spcPts val="0"/>
              </a:spcAft>
              <a:buClrTx/>
              <a:buSzTx/>
              <a:buFont typeface="Arial,Sans-Serif"/>
              <a:buChar char="•"/>
              <a:tabLst/>
              <a:defRPr/>
            </a:pPr>
            <a:endParaRPr kumimoji="0" lang="en-GB" sz="11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Calibr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Arial"/>
            </a:endParaRPr>
          </a:p>
        </p:txBody>
      </p:sp>
      <p:sp>
        <p:nvSpPr>
          <p:cNvPr id="10" name="Content Placeholder 2">
            <a:extLst>
              <a:ext uri="{FF2B5EF4-FFF2-40B4-BE49-F238E27FC236}">
                <a16:creationId xmlns:a16="http://schemas.microsoft.com/office/drawing/2014/main" id="{153297D8-D5C1-1E59-D186-4ED810F28EBC}"/>
              </a:ext>
            </a:extLst>
          </p:cNvPr>
          <p:cNvSpPr txBox="1">
            <a:spLocks/>
          </p:cNvSpPr>
          <p:nvPr/>
        </p:nvSpPr>
        <p:spPr>
          <a:xfrm>
            <a:off x="3385484" y="808124"/>
            <a:ext cx="6065272" cy="2373581"/>
          </a:xfrm>
          <a:prstGeom prst="rect">
            <a:avLst/>
          </a:prstGeom>
        </p:spPr>
        <p:txBody>
          <a:bodyPr lIns="91440" tIns="45720" rIns="91440" bIns="4572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Arial"/>
              </a:rPr>
              <a:t>We launched our </a:t>
            </a:r>
            <a:r>
              <a:rPr kumimoji="0" lang="en-GB" sz="1800" b="1" i="0" u="none" strike="noStrike" kern="1200" cap="none" spc="0" normalizeH="0" baseline="0" noProof="0" dirty="0">
                <a:ln>
                  <a:noFill/>
                </a:ln>
                <a:solidFill>
                  <a:srgbClr val="0072CE"/>
                </a:solidFill>
                <a:effectLst/>
                <a:uLnTx/>
                <a:uFillTx/>
                <a:latin typeface="Arial"/>
                <a:ea typeface="+mn-ea"/>
                <a:cs typeface="Arial"/>
              </a:rPr>
              <a:t>Spring Grants Programme </a:t>
            </a:r>
            <a:r>
              <a:rPr kumimoji="0" lang="en-GB" sz="1600" b="0" i="0" u="none" strike="noStrike" kern="1200" cap="none" spc="0" normalizeH="0" baseline="0" noProof="0" dirty="0">
                <a:ln>
                  <a:noFill/>
                </a:ln>
                <a:solidFill>
                  <a:srgbClr val="000000"/>
                </a:solidFill>
                <a:effectLst/>
                <a:uLnTx/>
                <a:uFillTx/>
                <a:latin typeface="Arial"/>
                <a:ea typeface="+mn-ea"/>
                <a:cs typeface="Arial"/>
              </a:rPr>
              <a:t>working with community leaders from our Core20 populations and deprived areas, aiming to provide a voice to the most marginalised and underserved.</a:t>
            </a:r>
          </a:p>
          <a:p>
            <a:pPr marL="0" marR="0" lvl="0" indent="0" algn="l" defTabSz="914400" rtl="0" eaLnBrk="1" fontAlgn="base" latinLnBrk="0" hangingPunct="1">
              <a:lnSpc>
                <a:spcPct val="10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Arial"/>
              </a:rPr>
              <a:t>To help us understand what matters to our local communities, we sought to know more about their access to and experience of local NHS services, as well as their behaviours in maintaining healthy lifestyles.</a:t>
            </a:r>
          </a:p>
          <a:p>
            <a:pPr marL="0" marR="0" lvl="0" indent="0" algn="l" defTabSz="914400" rtl="0" eaLnBrk="1" fontAlgn="base" latinLnBrk="0" hangingPunct="1">
              <a:lnSpc>
                <a:spcPct val="10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Arial"/>
              </a:rPr>
              <a:t>Hypertension was chosen as an area of focus as it is a significant issue in Kingston with over 23,000 diagnosed with the condition and many more likely to be undiagnosed.</a:t>
            </a:r>
          </a:p>
        </p:txBody>
      </p:sp>
      <p:grpSp>
        <p:nvGrpSpPr>
          <p:cNvPr id="11" name="Group 10" descr="68% engaged with people over the age of 65">
            <a:extLst>
              <a:ext uri="{FF2B5EF4-FFF2-40B4-BE49-F238E27FC236}">
                <a16:creationId xmlns:a16="http://schemas.microsoft.com/office/drawing/2014/main" id="{39EA1B9B-F0B5-26A5-17E1-9EDF8E20D8B1}"/>
              </a:ext>
            </a:extLst>
          </p:cNvPr>
          <p:cNvGrpSpPr/>
          <p:nvPr/>
        </p:nvGrpSpPr>
        <p:grpSpPr>
          <a:xfrm>
            <a:off x="5945507" y="3190941"/>
            <a:ext cx="1164677" cy="1127979"/>
            <a:chOff x="3750947" y="1687261"/>
            <a:chExt cx="1164677" cy="1127979"/>
          </a:xfrm>
        </p:grpSpPr>
        <p:sp>
          <p:nvSpPr>
            <p:cNvPr id="12" name="TextBox 40">
              <a:extLst>
                <a:ext uri="{FF2B5EF4-FFF2-40B4-BE49-F238E27FC236}">
                  <a16:creationId xmlns:a16="http://schemas.microsoft.com/office/drawing/2014/main" id="{8607E9F9-DF5F-6C59-D1CC-AA205D49D212}"/>
                </a:ext>
              </a:extLst>
            </p:cNvPr>
            <p:cNvSpPr txBox="1"/>
            <p:nvPr/>
          </p:nvSpPr>
          <p:spPr>
            <a:xfrm>
              <a:off x="3750947" y="1687261"/>
              <a:ext cx="1040375" cy="58477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Arial"/>
                  <a:ea typeface="+mn-ea"/>
                  <a:cs typeface="Arial"/>
                </a:rPr>
                <a:t>67%</a:t>
              </a:r>
              <a:endParaRPr kumimoji="0" lang="en-GB" sz="2800" b="1" i="0" u="none" strike="noStrike" kern="1200" cap="none" spc="0" normalizeH="0" baseline="0" noProof="0" dirty="0">
                <a:ln>
                  <a:noFill/>
                </a:ln>
                <a:solidFill>
                  <a:srgbClr val="0070C0"/>
                </a:solidFill>
                <a:effectLst/>
                <a:uLnTx/>
                <a:uFillTx/>
                <a:latin typeface="Arial"/>
                <a:ea typeface="+mn-ea"/>
                <a:cs typeface="Arial"/>
              </a:endParaRPr>
            </a:p>
          </p:txBody>
        </p:sp>
        <p:sp>
          <p:nvSpPr>
            <p:cNvPr id="18" name="TextBox 41">
              <a:extLst>
                <a:ext uri="{FF2B5EF4-FFF2-40B4-BE49-F238E27FC236}">
                  <a16:creationId xmlns:a16="http://schemas.microsoft.com/office/drawing/2014/main" id="{8DEE3877-FAA9-8A18-1DB2-12D9BFC20BFA}"/>
                </a:ext>
              </a:extLst>
            </p:cNvPr>
            <p:cNvSpPr txBox="1"/>
            <p:nvPr/>
          </p:nvSpPr>
          <p:spPr>
            <a:xfrm>
              <a:off x="3766664" y="2168909"/>
              <a:ext cx="1148960"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a:ea typeface="+mn-ea"/>
                  <a:cs typeface="Arial"/>
                </a:rPr>
                <a:t>engaged with people over the age of 65</a:t>
              </a:r>
            </a:p>
          </p:txBody>
        </p:sp>
      </p:grpSp>
      <p:grpSp>
        <p:nvGrpSpPr>
          <p:cNvPr id="19" name="Group 18" descr="37% engaged with parents of children under 12">
            <a:extLst>
              <a:ext uri="{FF2B5EF4-FFF2-40B4-BE49-F238E27FC236}">
                <a16:creationId xmlns:a16="http://schemas.microsoft.com/office/drawing/2014/main" id="{3D94F36B-AEB6-74BF-5D42-D0A34412D74F}"/>
              </a:ext>
            </a:extLst>
          </p:cNvPr>
          <p:cNvGrpSpPr/>
          <p:nvPr/>
        </p:nvGrpSpPr>
        <p:grpSpPr>
          <a:xfrm>
            <a:off x="4037560" y="3178523"/>
            <a:ext cx="1380674" cy="1119216"/>
            <a:chOff x="2411960" y="1715483"/>
            <a:chExt cx="1380674" cy="1119216"/>
          </a:xfrm>
        </p:grpSpPr>
        <p:sp>
          <p:nvSpPr>
            <p:cNvPr id="21" name="TextBox 38">
              <a:extLst>
                <a:ext uri="{FF2B5EF4-FFF2-40B4-BE49-F238E27FC236}">
                  <a16:creationId xmlns:a16="http://schemas.microsoft.com/office/drawing/2014/main" id="{32C1EA50-AF77-0631-14DF-E81C102F3926}"/>
                </a:ext>
              </a:extLst>
            </p:cNvPr>
            <p:cNvSpPr txBox="1"/>
            <p:nvPr/>
          </p:nvSpPr>
          <p:spPr>
            <a:xfrm>
              <a:off x="2478022" y="1715483"/>
              <a:ext cx="1166851" cy="58477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Arial"/>
                  <a:ea typeface="+mn-ea"/>
                  <a:cs typeface="Arial"/>
                </a:rPr>
                <a:t>83%</a:t>
              </a:r>
              <a:endParaRPr kumimoji="0" lang="en-GB" sz="2800" b="1" i="0" u="none" strike="noStrike" kern="1200" cap="none" spc="0" normalizeH="0" baseline="0" noProof="0" dirty="0">
                <a:ln>
                  <a:noFill/>
                </a:ln>
                <a:solidFill>
                  <a:srgbClr val="0070C0"/>
                </a:solidFill>
                <a:effectLst/>
                <a:uLnTx/>
                <a:uFillTx/>
                <a:latin typeface="Arial"/>
                <a:ea typeface="+mn-ea"/>
                <a:cs typeface="Arial"/>
              </a:endParaRPr>
            </a:p>
          </p:txBody>
        </p:sp>
        <p:sp>
          <p:nvSpPr>
            <p:cNvPr id="25" name="TextBox 39">
              <a:extLst>
                <a:ext uri="{FF2B5EF4-FFF2-40B4-BE49-F238E27FC236}">
                  <a16:creationId xmlns:a16="http://schemas.microsoft.com/office/drawing/2014/main" id="{49732813-5FEE-E529-D6FE-46E81F9A3B8C}"/>
                </a:ext>
              </a:extLst>
            </p:cNvPr>
            <p:cNvSpPr txBox="1"/>
            <p:nvPr/>
          </p:nvSpPr>
          <p:spPr>
            <a:xfrm>
              <a:off x="2411960" y="2188368"/>
              <a:ext cx="1380674"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a:ea typeface="+mn-ea"/>
                  <a:cs typeface="Arial"/>
                </a:rPr>
                <a:t>engaged with people between 25 – 64 years</a:t>
              </a:r>
            </a:p>
          </p:txBody>
        </p:sp>
      </p:grpSp>
      <p:grpSp>
        <p:nvGrpSpPr>
          <p:cNvPr id="26" name="Group 25" descr="84 we engaged with people from 84 ethnicities">
            <a:extLst>
              <a:ext uri="{FF2B5EF4-FFF2-40B4-BE49-F238E27FC236}">
                <a16:creationId xmlns:a16="http://schemas.microsoft.com/office/drawing/2014/main" id="{972F90E2-0253-64FE-C448-543A06103F11}"/>
              </a:ext>
            </a:extLst>
          </p:cNvPr>
          <p:cNvGrpSpPr/>
          <p:nvPr/>
        </p:nvGrpSpPr>
        <p:grpSpPr>
          <a:xfrm>
            <a:off x="7534575" y="3165252"/>
            <a:ext cx="1323324" cy="1128564"/>
            <a:chOff x="4953935" y="1671732"/>
            <a:chExt cx="1323324" cy="1128564"/>
          </a:xfrm>
        </p:grpSpPr>
        <p:sp>
          <p:nvSpPr>
            <p:cNvPr id="28" name="TextBox 42">
              <a:extLst>
                <a:ext uri="{FF2B5EF4-FFF2-40B4-BE49-F238E27FC236}">
                  <a16:creationId xmlns:a16="http://schemas.microsoft.com/office/drawing/2014/main" id="{6038EB23-721C-FADD-59B0-32692494AD2F}"/>
                </a:ext>
              </a:extLst>
            </p:cNvPr>
            <p:cNvSpPr txBox="1"/>
            <p:nvPr/>
          </p:nvSpPr>
          <p:spPr>
            <a:xfrm>
              <a:off x="4955278" y="1671732"/>
              <a:ext cx="850786" cy="58477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70C0"/>
                  </a:solidFill>
                  <a:effectLst/>
                  <a:uLnTx/>
                  <a:uFillTx/>
                  <a:latin typeface="Arial"/>
                  <a:ea typeface="+mn-ea"/>
                  <a:cs typeface="Arial"/>
                </a:rPr>
                <a:t>37</a:t>
              </a:r>
              <a:endParaRPr kumimoji="0" lang="en-GB" sz="2800" b="1" i="0" u="none" strike="noStrike" kern="1200" cap="none" spc="0" normalizeH="0" baseline="0" noProof="0" dirty="0">
                <a:ln>
                  <a:noFill/>
                </a:ln>
                <a:solidFill>
                  <a:srgbClr val="0070C0"/>
                </a:solidFill>
                <a:effectLst/>
                <a:uLnTx/>
                <a:uFillTx/>
                <a:latin typeface="Arial"/>
                <a:ea typeface="+mn-ea"/>
                <a:cs typeface="Arial"/>
              </a:endParaRPr>
            </a:p>
          </p:txBody>
        </p:sp>
        <p:sp>
          <p:nvSpPr>
            <p:cNvPr id="29" name="TextBox 43">
              <a:extLst>
                <a:ext uri="{FF2B5EF4-FFF2-40B4-BE49-F238E27FC236}">
                  <a16:creationId xmlns:a16="http://schemas.microsoft.com/office/drawing/2014/main" id="{83FD6C06-0FEF-D811-53DE-F28FE169BF54}"/>
                </a:ext>
              </a:extLst>
            </p:cNvPr>
            <p:cNvSpPr txBox="1"/>
            <p:nvPr/>
          </p:nvSpPr>
          <p:spPr>
            <a:xfrm>
              <a:off x="4953935" y="2153965"/>
              <a:ext cx="1323324"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a:ea typeface="+mn-ea"/>
                  <a:cs typeface="Arial"/>
                </a:rPr>
                <a:t>We engaged with people from 37 ethnicities</a:t>
              </a:r>
            </a:p>
          </p:txBody>
        </p:sp>
      </p:grpSp>
      <p:pic>
        <p:nvPicPr>
          <p:cNvPr id="7" name="Picture 6" descr="A group of people sitting at a table&#10;&#10;AI-generated content may be incorrect.">
            <a:extLst>
              <a:ext uri="{FF2B5EF4-FFF2-40B4-BE49-F238E27FC236}">
                <a16:creationId xmlns:a16="http://schemas.microsoft.com/office/drawing/2014/main" id="{F49F78F3-2423-50D9-AAC5-25A9B3C4298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3142" y="4801964"/>
            <a:ext cx="2793897" cy="1814545"/>
          </a:xfrm>
          <a:prstGeom prst="rect">
            <a:avLst/>
          </a:prstGeom>
          <a:ln w="12700">
            <a:solidFill>
              <a:schemeClr val="tx2"/>
            </a:solidFill>
          </a:ln>
        </p:spPr>
      </p:pic>
      <p:pic>
        <p:nvPicPr>
          <p:cNvPr id="30" name="Picture 29" descr="A group of people sitting around a table&#10;&#10;AI-generated content may be incorrect.">
            <a:extLst>
              <a:ext uri="{FF2B5EF4-FFF2-40B4-BE49-F238E27FC236}">
                <a16:creationId xmlns:a16="http://schemas.microsoft.com/office/drawing/2014/main" id="{69D85195-E254-1645-50EB-1EC3C3C260A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11303" y="1302107"/>
            <a:ext cx="2283528" cy="2087150"/>
          </a:xfrm>
          <a:prstGeom prst="rect">
            <a:avLst/>
          </a:prstGeom>
          <a:ln w="19050">
            <a:solidFill>
              <a:schemeClr val="tx2"/>
            </a:solidFill>
          </a:ln>
        </p:spPr>
      </p:pic>
    </p:spTree>
    <p:extLst>
      <p:ext uri="{BB962C8B-B14F-4D97-AF65-F5344CB8AC3E}">
        <p14:creationId xmlns:p14="http://schemas.microsoft.com/office/powerpoint/2010/main" val="214222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a city&#10;&#10;AI-generated content may be incorrect.">
            <a:extLst>
              <a:ext uri="{FF2B5EF4-FFF2-40B4-BE49-F238E27FC236}">
                <a16:creationId xmlns:a16="http://schemas.microsoft.com/office/drawing/2014/main" id="{2032557A-C413-3563-B62B-836BEA3CB723}"/>
              </a:ext>
            </a:extLst>
          </p:cNvPr>
          <p:cNvPicPr>
            <a:picLocks noChangeAspect="1"/>
          </p:cNvPicPr>
          <p:nvPr/>
        </p:nvPicPr>
        <p:blipFill>
          <a:blip r:embed="rId2"/>
          <a:srcRect l="120557" t="16" r="-120209" b="187"/>
          <a:stretch>
            <a:fillRect/>
          </a:stretch>
        </p:blipFill>
        <p:spPr>
          <a:xfrm>
            <a:off x="4600575" y="862013"/>
            <a:ext cx="2980432" cy="5123545"/>
          </a:xfrm>
          <a:prstGeom prst="rect">
            <a:avLst/>
          </a:prstGeom>
        </p:spPr>
      </p:pic>
      <p:pic>
        <p:nvPicPr>
          <p:cNvPr id="3" name="Picture 2">
            <a:extLst>
              <a:ext uri="{FF2B5EF4-FFF2-40B4-BE49-F238E27FC236}">
                <a16:creationId xmlns:a16="http://schemas.microsoft.com/office/drawing/2014/main" id="{37C006E6-0E47-9B94-09B7-249C75A6B575}"/>
              </a:ext>
            </a:extLst>
          </p:cNvPr>
          <p:cNvPicPr>
            <a:picLocks noChangeAspect="1"/>
          </p:cNvPicPr>
          <p:nvPr/>
        </p:nvPicPr>
        <p:blipFill>
          <a:blip r:embed="rId3"/>
          <a:srcRect l="1878" t="2532" b="1733"/>
          <a:stretch>
            <a:fillRect/>
          </a:stretch>
        </p:blipFill>
        <p:spPr>
          <a:xfrm>
            <a:off x="4310423" y="872442"/>
            <a:ext cx="3479963" cy="5774014"/>
          </a:xfrm>
          <a:prstGeom prst="rect">
            <a:avLst/>
          </a:prstGeom>
        </p:spPr>
      </p:pic>
      <p:sp>
        <p:nvSpPr>
          <p:cNvPr id="6" name="Rectangle 5">
            <a:extLst>
              <a:ext uri="{FF2B5EF4-FFF2-40B4-BE49-F238E27FC236}">
                <a16:creationId xmlns:a16="http://schemas.microsoft.com/office/drawing/2014/main" id="{CDF84F29-8F9C-E0B1-045C-040B51F32C2C}"/>
              </a:ext>
            </a:extLst>
          </p:cNvPr>
          <p:cNvSpPr/>
          <p:nvPr/>
        </p:nvSpPr>
        <p:spPr>
          <a:xfrm>
            <a:off x="7850790" y="3840791"/>
            <a:ext cx="297951" cy="297951"/>
          </a:xfrm>
          <a:prstGeom prst="rect">
            <a:avLst/>
          </a:prstGeom>
          <a:solidFill>
            <a:srgbClr val="E3E235"/>
          </a:solidFill>
          <a:ln>
            <a:solidFill>
              <a:srgbClr val="0301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410388D-74B0-7170-CDC9-4DC3E0B44523}"/>
              </a:ext>
            </a:extLst>
          </p:cNvPr>
          <p:cNvSpPr/>
          <p:nvPr/>
        </p:nvSpPr>
        <p:spPr>
          <a:xfrm>
            <a:off x="154110" y="1149463"/>
            <a:ext cx="297951" cy="297951"/>
          </a:xfrm>
          <a:prstGeom prst="rect">
            <a:avLst/>
          </a:prstGeom>
          <a:solidFill>
            <a:srgbClr val="CB95EB"/>
          </a:solidFill>
          <a:ln>
            <a:solidFill>
              <a:srgbClr val="0301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75CDCBA-CA08-020E-E6DF-D8E01D00B60F}"/>
              </a:ext>
            </a:extLst>
          </p:cNvPr>
          <p:cNvSpPr/>
          <p:nvPr/>
        </p:nvSpPr>
        <p:spPr>
          <a:xfrm>
            <a:off x="7836706" y="1217487"/>
            <a:ext cx="297951" cy="297951"/>
          </a:xfrm>
          <a:prstGeom prst="rect">
            <a:avLst/>
          </a:prstGeom>
          <a:solidFill>
            <a:srgbClr val="A1EC54"/>
          </a:solidFill>
          <a:ln>
            <a:solidFill>
              <a:srgbClr val="0301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8BEBBEA-8108-B2C9-1470-489C0ABC8AC8}"/>
              </a:ext>
            </a:extLst>
          </p:cNvPr>
          <p:cNvSpPr/>
          <p:nvPr/>
        </p:nvSpPr>
        <p:spPr>
          <a:xfrm>
            <a:off x="154110" y="2686629"/>
            <a:ext cx="297951" cy="297951"/>
          </a:xfrm>
          <a:prstGeom prst="rect">
            <a:avLst/>
          </a:prstGeom>
          <a:solidFill>
            <a:srgbClr val="75DDD1"/>
          </a:solidFill>
          <a:ln>
            <a:solidFill>
              <a:srgbClr val="0301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83ABD1F-CFFC-6654-2B2A-101D8C4B0A43}"/>
              </a:ext>
            </a:extLst>
          </p:cNvPr>
          <p:cNvSpPr/>
          <p:nvPr/>
        </p:nvSpPr>
        <p:spPr>
          <a:xfrm>
            <a:off x="154111" y="4627752"/>
            <a:ext cx="297951" cy="297951"/>
          </a:xfrm>
          <a:prstGeom prst="rect">
            <a:avLst/>
          </a:prstGeom>
          <a:solidFill>
            <a:srgbClr val="8293B7"/>
          </a:solidFill>
          <a:ln>
            <a:solidFill>
              <a:srgbClr val="0301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E515776-5DFF-B6BD-9919-B9FCD275DFCF}"/>
              </a:ext>
            </a:extLst>
          </p:cNvPr>
          <p:cNvSpPr txBox="1"/>
          <p:nvPr/>
        </p:nvSpPr>
        <p:spPr>
          <a:xfrm>
            <a:off x="8255465" y="1217487"/>
            <a:ext cx="3746265" cy="22313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Kingston PCN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We heard from:</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Hestia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runs a club for adults experiencing mental health issues, low wellbeing or social isolation.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KCIL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supports people with a disability to live independent and empowered lives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Migrant Advocacy Service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supports migrants living, working, or studying in Kingston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Voice of Hope</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supports low-income families, women who have experienced domestic violence and people with poor mental health</a:t>
            </a:r>
          </a:p>
        </p:txBody>
      </p:sp>
      <p:sp>
        <p:nvSpPr>
          <p:cNvPr id="13" name="TextBox 12">
            <a:extLst>
              <a:ext uri="{FF2B5EF4-FFF2-40B4-BE49-F238E27FC236}">
                <a16:creationId xmlns:a16="http://schemas.microsoft.com/office/drawing/2014/main" id="{B86C81E7-65D3-52F1-0DA9-170E1CBF32E2}"/>
              </a:ext>
            </a:extLst>
          </p:cNvPr>
          <p:cNvSpPr txBox="1"/>
          <p:nvPr/>
        </p:nvSpPr>
        <p:spPr>
          <a:xfrm>
            <a:off x="8269549" y="3840791"/>
            <a:ext cx="3746265" cy="22313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New Malden &amp; Worcester Park PCN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We heard from:</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Nanoom</a:t>
            </a:r>
            <a:r>
              <a:rPr kumimoji="0" lang="en-GB"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supports women from Korean backgrounds who are isolated and at risk of mental health challenges.</a:t>
            </a:r>
            <a:br>
              <a:rPr kumimoji="0" lang="en-GB"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br>
            <a:r>
              <a:rPr kumimoji="0" lang="en-GB" sz="1200" b="1"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The Centre for Community Development</a:t>
            </a:r>
            <a:r>
              <a:rPr kumimoji="0" lang="en-GB"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supports the older Tamil community to reduce isolation and enhance community connections.</a:t>
            </a:r>
            <a:br>
              <a:rPr kumimoji="0" lang="en-GB"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br>
            <a:r>
              <a:rPr kumimoji="0" lang="en-GB" sz="1200" b="1"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The New Malden Korean School </a:t>
            </a:r>
            <a:r>
              <a:rPr kumimoji="0" lang="en-GB" sz="1200" b="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runs a Saturday school for primary school-aged children and English tutoring for adults</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086E482B-8BF3-6858-E23E-1A0C8D232819}"/>
              </a:ext>
            </a:extLst>
          </p:cNvPr>
          <p:cNvSpPr txBox="1"/>
          <p:nvPr/>
        </p:nvSpPr>
        <p:spPr>
          <a:xfrm>
            <a:off x="572869" y="1149463"/>
            <a:ext cx="3746265" cy="14927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Surbiton Health Centre PCN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We heard from: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Surrey Community Action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provides advice and support to the Romany-Gypsy and Traveller community in the local area, supporting around 18 families.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7DE01367-CF78-7F25-2145-360C3878F528}"/>
              </a:ext>
            </a:extLst>
          </p:cNvPr>
          <p:cNvSpPr txBox="1"/>
          <p:nvPr/>
        </p:nvSpPr>
        <p:spPr>
          <a:xfrm>
            <a:off x="572869" y="2686629"/>
            <a:ext cx="3746265"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Chessington &amp; Surbiton PCN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We heard from: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Kingston Carers Network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supports unpaid carers in the borough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Kingston SEND Parent Carer Forum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works in co-production with decision makers to ensure  experiences of families are considered in decision making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3965C8DF-EFBE-B73E-E853-39E31413A891}"/>
              </a:ext>
            </a:extLst>
          </p:cNvPr>
          <p:cNvSpPr txBox="1"/>
          <p:nvPr/>
        </p:nvSpPr>
        <p:spPr>
          <a:xfrm>
            <a:off x="507236" y="4574427"/>
            <a:ext cx="3883960" cy="22929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Canbury, Churchill, Orchard &amp; Berrylands PCN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We heard from: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RBKares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provides support for families on low incomes, refugees, and those dealing with substance abuse via its regular wellbeing events on the Cambridge Road Estate.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Moving On Together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supports individuals struggling with alcohol and drug addiction at weekly drop ins offering a hot meal, clothes and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Title 20">
            <a:extLst>
              <a:ext uri="{FF2B5EF4-FFF2-40B4-BE49-F238E27FC236}">
                <a16:creationId xmlns:a16="http://schemas.microsoft.com/office/drawing/2014/main" id="{46CBB9F3-17A6-D964-1D6C-5CDA9B27F5DD}"/>
              </a:ext>
            </a:extLst>
          </p:cNvPr>
          <p:cNvSpPr>
            <a:spLocks noGrp="1"/>
          </p:cNvSpPr>
          <p:nvPr>
            <p:ph type="title"/>
          </p:nvPr>
        </p:nvSpPr>
        <p:spPr>
          <a:xfrm>
            <a:off x="154110" y="-161079"/>
            <a:ext cx="9672406" cy="1325563"/>
          </a:xfrm>
        </p:spPr>
        <p:txBody>
          <a:bodyPr>
            <a:normAutofit/>
          </a:bodyPr>
          <a:lstStyle/>
          <a:p>
            <a:r>
              <a:rPr lang="en-GB" b="1" dirty="0"/>
              <a:t>Kingston - Roughly mapping VCSE organisations</a:t>
            </a:r>
          </a:p>
        </p:txBody>
      </p:sp>
    </p:spTree>
    <p:extLst>
      <p:ext uri="{BB962C8B-B14F-4D97-AF65-F5344CB8AC3E}">
        <p14:creationId xmlns:p14="http://schemas.microsoft.com/office/powerpoint/2010/main" val="2765786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9334688-7E19-25D4-507F-16BA0655F167}"/>
              </a:ext>
            </a:extLst>
          </p:cNvPr>
          <p:cNvSpPr>
            <a:spLocks noGrp="1"/>
          </p:cNvSpPr>
          <p:nvPr>
            <p:ph type="title"/>
          </p:nvPr>
        </p:nvSpPr>
        <p:spPr>
          <a:xfrm>
            <a:off x="291596" y="310262"/>
            <a:ext cx="9189450" cy="315912"/>
          </a:xfrm>
        </p:spPr>
        <p:txBody>
          <a:bodyPr/>
          <a:lstStyle/>
          <a:p>
            <a:r>
              <a:rPr lang="en-US" dirty="0"/>
              <a:t>Key themes – challenges and barriers</a:t>
            </a:r>
          </a:p>
        </p:txBody>
      </p:sp>
      <p:sp>
        <p:nvSpPr>
          <p:cNvPr id="8" name="Content Placeholder 2">
            <a:extLst>
              <a:ext uri="{FF2B5EF4-FFF2-40B4-BE49-F238E27FC236}">
                <a16:creationId xmlns:a16="http://schemas.microsoft.com/office/drawing/2014/main" id="{2A091434-B5DC-3442-1195-5AD3DF10F5E4}"/>
              </a:ext>
            </a:extLst>
          </p:cNvPr>
          <p:cNvSpPr>
            <a:spLocks noGrp="1"/>
          </p:cNvSpPr>
          <p:nvPr>
            <p:ph idx="1"/>
          </p:nvPr>
        </p:nvSpPr>
        <p:spPr>
          <a:xfrm>
            <a:off x="291596" y="1285875"/>
            <a:ext cx="11608808" cy="4680744"/>
          </a:xfrm>
        </p:spPr>
        <p:txBody>
          <a:bodyPr vert="horz" lIns="91440" tIns="45720" rIns="91440" bIns="45720" rtlCol="0" anchor="t">
            <a:noAutofit/>
          </a:bodyPr>
          <a:lstStyle/>
          <a:p>
            <a:pPr marL="0">
              <a:buNone/>
            </a:pPr>
            <a:r>
              <a:rPr lang="en-GB" sz="2000" dirty="0">
                <a:latin typeface="Arial"/>
                <a:cs typeface="Arial"/>
              </a:rPr>
              <a:t>The majority of concerns raised remained consistent on the following topics: </a:t>
            </a:r>
          </a:p>
          <a:p>
            <a:pPr marL="571500" indent="-342900">
              <a:buFont typeface="Arial"/>
            </a:pPr>
            <a:r>
              <a:rPr lang="en-GB" sz="2000" b="1" dirty="0"/>
              <a:t>Access to NHS services</a:t>
            </a:r>
            <a:r>
              <a:rPr lang="en-GB" sz="2000" dirty="0"/>
              <a:t>: Persistent issues with long waits particularly for GPs, A&amp;E, referrals, and mental health support; and dissatisfaction with GP appointments.  </a:t>
            </a:r>
          </a:p>
          <a:p>
            <a:pPr marL="571500" indent="-342900">
              <a:buFont typeface="Arial"/>
            </a:pPr>
            <a:r>
              <a:rPr lang="en-GB" sz="2000" b="1" dirty="0"/>
              <a:t>Mental health</a:t>
            </a:r>
            <a:r>
              <a:rPr lang="en-GB" sz="2000" dirty="0"/>
              <a:t>: Long waits for support and short treatment durations deter help-seeking. </a:t>
            </a:r>
          </a:p>
          <a:p>
            <a:pPr marL="571500" indent="-342900">
              <a:buFont typeface="Arial"/>
            </a:pPr>
            <a:r>
              <a:rPr lang="en-GB" sz="2000" b="1" dirty="0"/>
              <a:t>Language and digital literacy barriers</a:t>
            </a:r>
            <a:r>
              <a:rPr lang="en-GB" sz="2000" dirty="0"/>
              <a:t>: Information is often inaccessible to those where English is not their first language or with limited digital skills, particularly older residents. Reliance on family for translation raises confidentiality concerns. </a:t>
            </a:r>
          </a:p>
          <a:p>
            <a:pPr marL="571500" indent="-342900">
              <a:buFont typeface="Arial"/>
            </a:pPr>
            <a:r>
              <a:rPr lang="en-GB" sz="2000" b="1" dirty="0"/>
              <a:t>Cost of Living</a:t>
            </a:r>
            <a:r>
              <a:rPr lang="en-GB" sz="2000" dirty="0"/>
              <a:t>: Rising costs hinder healthy eating, exercise, and stress management, with calls for affordable, local community-based activities. </a:t>
            </a:r>
          </a:p>
          <a:p>
            <a:pPr marL="571500" indent="-342900">
              <a:buFont typeface="Arial"/>
            </a:pPr>
            <a:r>
              <a:rPr lang="en-GB" sz="2000" b="1" dirty="0"/>
              <a:t>Support for carers</a:t>
            </a:r>
            <a:r>
              <a:rPr lang="en-GB" sz="2000" dirty="0"/>
              <a:t>: Carers struggle to maintain their own health due to time, cost and stress constraints. </a:t>
            </a:r>
            <a:endParaRPr lang="en-US" sz="2000" dirty="0"/>
          </a:p>
        </p:txBody>
      </p:sp>
    </p:spTree>
    <p:extLst>
      <p:ext uri="{BB962C8B-B14F-4D97-AF65-F5344CB8AC3E}">
        <p14:creationId xmlns:p14="http://schemas.microsoft.com/office/powerpoint/2010/main" val="1261789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99E86-7CA4-E206-B5FD-A734A11A227D}"/>
              </a:ext>
            </a:extLst>
          </p:cNvPr>
          <p:cNvSpPr>
            <a:spLocks noGrp="1"/>
          </p:cNvSpPr>
          <p:nvPr>
            <p:ph type="title"/>
          </p:nvPr>
        </p:nvSpPr>
        <p:spPr/>
        <p:txBody>
          <a:bodyPr/>
          <a:lstStyle/>
          <a:p>
            <a:r>
              <a:rPr lang="en-US" dirty="0"/>
              <a:t>Hypertension –key themes</a:t>
            </a:r>
            <a:endParaRPr lang="en-GB" dirty="0"/>
          </a:p>
        </p:txBody>
      </p:sp>
      <p:sp>
        <p:nvSpPr>
          <p:cNvPr id="3" name="Content Placeholder 2">
            <a:extLst>
              <a:ext uri="{FF2B5EF4-FFF2-40B4-BE49-F238E27FC236}">
                <a16:creationId xmlns:a16="http://schemas.microsoft.com/office/drawing/2014/main" id="{FAE6A01E-08F5-E355-8B84-E44132F855C8}"/>
              </a:ext>
            </a:extLst>
          </p:cNvPr>
          <p:cNvSpPr>
            <a:spLocks noGrp="1"/>
          </p:cNvSpPr>
          <p:nvPr>
            <p:ph idx="1"/>
          </p:nvPr>
        </p:nvSpPr>
        <p:spPr>
          <a:xfrm>
            <a:off x="291596" y="1500187"/>
            <a:ext cx="11608808" cy="4776787"/>
          </a:xfrm>
        </p:spPr>
        <p:txBody>
          <a:bodyPr vert="horz" lIns="91440" tIns="45720" rIns="91440" bIns="45720" rtlCol="0" anchor="t">
            <a:noAutofit/>
          </a:bodyPr>
          <a:lstStyle/>
          <a:p>
            <a:pPr marL="457200" indent="-457200"/>
            <a:r>
              <a:rPr lang="en-GB" sz="1800" b="1" dirty="0">
                <a:latin typeface="Arial"/>
                <a:cs typeface="Arial"/>
              </a:rPr>
              <a:t>We identified widespread lack of awareness</a:t>
            </a:r>
            <a:r>
              <a:rPr lang="en-GB" sz="1800" dirty="0">
                <a:latin typeface="Arial"/>
                <a:cs typeface="Arial"/>
              </a:rPr>
              <a:t> that hypertension is often symptomless. Upon discovering this, people called for increased public information on managing blood pressure for free with advice available in multiple languages. </a:t>
            </a:r>
          </a:p>
          <a:p>
            <a:pPr marL="0" algn="ctr">
              <a:buNone/>
            </a:pPr>
            <a:r>
              <a:rPr lang="en-GB" sz="1800" i="1" dirty="0">
                <a:solidFill>
                  <a:srgbClr val="0070C0"/>
                </a:solidFill>
                <a:latin typeface="Arial"/>
                <a:cs typeface="Arial"/>
              </a:rPr>
              <a:t>“A strong need for better education on managing BP was noted” </a:t>
            </a:r>
            <a:r>
              <a:rPr lang="en-GB" sz="1800" i="1" dirty="0">
                <a:latin typeface="Arial"/>
                <a:cs typeface="Arial"/>
              </a:rPr>
              <a:t>(RB Kares, Canbury, Churchill, Orchard and Berrylands PCN)</a:t>
            </a:r>
          </a:p>
          <a:p>
            <a:pPr marL="457200" indent="-457200"/>
            <a:r>
              <a:rPr lang="en-GB" sz="1800" b="1" dirty="0">
                <a:latin typeface="Arial"/>
                <a:cs typeface="Arial"/>
              </a:rPr>
              <a:t> A lack of free blood pressure monitors</a:t>
            </a:r>
            <a:r>
              <a:rPr lang="en-GB" sz="1800" dirty="0">
                <a:latin typeface="Arial"/>
                <a:cs typeface="Arial"/>
              </a:rPr>
              <a:t> – In New Malden and Worcester Park we heard that </a:t>
            </a:r>
            <a:r>
              <a:rPr lang="en-GB" sz="1800" i="1" dirty="0">
                <a:solidFill>
                  <a:srgbClr val="0070C0"/>
                </a:solidFill>
                <a:latin typeface="Arial"/>
                <a:cs typeface="Arial"/>
              </a:rPr>
              <a:t>“All our pharmacies don't have the facilities to measure the blood pressure.” </a:t>
            </a:r>
            <a:r>
              <a:rPr lang="en-GB" sz="1800" i="1" dirty="0">
                <a:latin typeface="Arial"/>
                <a:cs typeface="Arial"/>
              </a:rPr>
              <a:t>(The Centre for Community Development)</a:t>
            </a:r>
          </a:p>
          <a:p>
            <a:pPr marL="457200" indent="-457200"/>
            <a:r>
              <a:rPr lang="en-GB" sz="1800" b="1" dirty="0">
                <a:latin typeface="Arial"/>
                <a:cs typeface="Arial"/>
              </a:rPr>
              <a:t>Many participants lacked knowledge about how to monitor or interpret readings</a:t>
            </a:r>
            <a:r>
              <a:rPr lang="en-GB" sz="1800" dirty="0">
                <a:latin typeface="Arial"/>
                <a:cs typeface="Arial"/>
              </a:rPr>
              <a:t>, and not all felt confident using free monitors in pharmacies. </a:t>
            </a:r>
          </a:p>
          <a:p>
            <a:pPr marL="0" algn="ctr">
              <a:buNone/>
            </a:pPr>
            <a:r>
              <a:rPr lang="en-GB" sz="1800" i="1" dirty="0">
                <a:solidFill>
                  <a:srgbClr val="0070C0"/>
                </a:solidFill>
                <a:latin typeface="Arial"/>
                <a:cs typeface="Arial"/>
              </a:rPr>
              <a:t>“Many lacked knowledge about how to monitor or interpret their own blood pressure readings. Most said they would only know if their blood pressure was high after visiting a GP, but limited access to appointments was making regular checks difficult.” </a:t>
            </a:r>
            <a:r>
              <a:rPr lang="en-GB" sz="1800" i="1" dirty="0">
                <a:latin typeface="Arial"/>
                <a:cs typeface="Arial"/>
              </a:rPr>
              <a:t>(Hestia, Kingston PCN)</a:t>
            </a:r>
            <a:endParaRPr lang="en-GB" sz="1800" b="1" i="1" dirty="0">
              <a:latin typeface="Arial"/>
              <a:cs typeface="Arial"/>
            </a:endParaRPr>
          </a:p>
        </p:txBody>
      </p:sp>
    </p:spTree>
    <p:extLst>
      <p:ext uri="{BB962C8B-B14F-4D97-AF65-F5344CB8AC3E}">
        <p14:creationId xmlns:p14="http://schemas.microsoft.com/office/powerpoint/2010/main" val="2434752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B9F13-7BE9-3C4D-93FA-BBD566CA7C8E}"/>
              </a:ext>
            </a:extLst>
          </p:cNvPr>
          <p:cNvSpPr>
            <a:spLocks noGrp="1"/>
          </p:cNvSpPr>
          <p:nvPr>
            <p:ph type="title"/>
          </p:nvPr>
        </p:nvSpPr>
        <p:spPr/>
        <p:txBody>
          <a:bodyPr/>
          <a:lstStyle/>
          <a:p>
            <a:r>
              <a:rPr lang="en-GB" dirty="0"/>
              <a:t>Hypertension - key themes</a:t>
            </a:r>
          </a:p>
        </p:txBody>
      </p:sp>
      <p:sp>
        <p:nvSpPr>
          <p:cNvPr id="3" name="Content Placeholder 2">
            <a:extLst>
              <a:ext uri="{FF2B5EF4-FFF2-40B4-BE49-F238E27FC236}">
                <a16:creationId xmlns:a16="http://schemas.microsoft.com/office/drawing/2014/main" id="{618B8990-B65B-065B-879B-D8FAD0F9B098}"/>
              </a:ext>
            </a:extLst>
          </p:cNvPr>
          <p:cNvSpPr>
            <a:spLocks noGrp="1"/>
          </p:cNvSpPr>
          <p:nvPr>
            <p:ph idx="1"/>
          </p:nvPr>
        </p:nvSpPr>
        <p:spPr>
          <a:xfrm>
            <a:off x="291596" y="1093787"/>
            <a:ext cx="11608808" cy="4537076"/>
          </a:xfrm>
        </p:spPr>
        <p:txBody>
          <a:bodyPr vert="horz" lIns="91440" tIns="45720" rIns="91440" bIns="45720" rtlCol="0" anchor="t">
            <a:noAutofit/>
          </a:bodyPr>
          <a:lstStyle/>
          <a:p>
            <a:pPr marL="457200" indent="-457200"/>
            <a:r>
              <a:rPr lang="en-GB" sz="1800" b="1" dirty="0">
                <a:latin typeface="Arial"/>
                <a:cs typeface="Arial"/>
              </a:rPr>
              <a:t>People also need advice on who to approach</a:t>
            </a:r>
            <a:r>
              <a:rPr lang="en-GB" sz="1800" dirty="0">
                <a:latin typeface="Arial"/>
                <a:cs typeface="Arial"/>
              </a:rPr>
              <a:t> if the reading is high or too low.  We heard disagreement on whether to approach their GP, a Pharmacy or attend A&amp;E.  </a:t>
            </a:r>
          </a:p>
          <a:p>
            <a:pPr marL="0" algn="ctr">
              <a:buNone/>
            </a:pPr>
            <a:r>
              <a:rPr lang="en-GB" sz="1600" i="1" dirty="0">
                <a:solidFill>
                  <a:srgbClr val="0070C0"/>
                </a:solidFill>
                <a:latin typeface="Arial"/>
                <a:cs typeface="Arial"/>
              </a:rPr>
              <a:t>“The conversation highlighted a clear need for better public education around recognising symptoms, understanding blood pressure readings, and knowing when and how to access NHS support appropriately.” </a:t>
            </a:r>
            <a:r>
              <a:rPr lang="en-GB" sz="1600" i="1" dirty="0">
                <a:latin typeface="Arial"/>
                <a:cs typeface="Arial"/>
              </a:rPr>
              <a:t>(Hestia, Kingston PCN) </a:t>
            </a:r>
          </a:p>
          <a:p>
            <a:pPr marL="457200" indent="-457200" fontAlgn="base"/>
            <a:r>
              <a:rPr lang="en-GB" sz="1800" b="1" dirty="0">
                <a:latin typeface="Arial"/>
                <a:cs typeface="Arial"/>
              </a:rPr>
              <a:t>There was good awareness by those with personal knowledge </a:t>
            </a:r>
            <a:r>
              <a:rPr lang="en-GB" sz="1800" dirty="0">
                <a:latin typeface="Arial"/>
                <a:cs typeface="Arial"/>
              </a:rPr>
              <a:t>of the condition, and some had bought their own home-monitoring devices. Others had regular blood pressure checks due to existing health conditions or medication or relied on checks while at the GP for another purpose. </a:t>
            </a:r>
          </a:p>
          <a:p>
            <a:pPr marL="0" lvl="0" algn="ctr" fontAlgn="base">
              <a:buNone/>
            </a:pPr>
            <a:r>
              <a:rPr lang="en-GB" sz="1600" i="1" dirty="0">
                <a:solidFill>
                  <a:srgbClr val="0070C0"/>
                </a:solidFill>
                <a:latin typeface="Arial"/>
                <a:cs typeface="Arial"/>
              </a:rPr>
              <a:t>"I only get it checked when I’m at the doctors for something else." (</a:t>
            </a:r>
            <a:r>
              <a:rPr lang="en-GB" sz="1600" i="1" dirty="0">
                <a:latin typeface="Arial"/>
                <a:cs typeface="Arial"/>
              </a:rPr>
              <a:t>Nanoom, New Malden and Worcester Park PCN) </a:t>
            </a:r>
            <a:endParaRPr lang="en-GB" sz="1600" dirty="0">
              <a:latin typeface="Arial"/>
              <a:cs typeface="Arial"/>
            </a:endParaRPr>
          </a:p>
          <a:p>
            <a:pPr marL="457200" indent="-457200" fontAlgn="base"/>
            <a:r>
              <a:rPr lang="en-GB" sz="1800" b="1" dirty="0">
                <a:latin typeface="Arial"/>
                <a:cs typeface="Arial"/>
              </a:rPr>
              <a:t>Most people correctly attributed maintaining good blood pressure with a healthy lifestyle </a:t>
            </a:r>
            <a:r>
              <a:rPr lang="en-GB" sz="1800" dirty="0">
                <a:latin typeface="Arial"/>
                <a:cs typeface="Arial"/>
              </a:rPr>
              <a:t>but challenges exist when working full-time or for carers, and the cost of living affects exercise and healthy eating. </a:t>
            </a:r>
          </a:p>
          <a:p>
            <a:pPr marL="0" algn="ctr" fontAlgn="base">
              <a:buNone/>
            </a:pPr>
            <a:r>
              <a:rPr lang="en-GB" sz="1600" i="1" dirty="0">
                <a:solidFill>
                  <a:srgbClr val="0070C0"/>
                </a:solidFill>
                <a:latin typeface="Arial"/>
                <a:cs typeface="Arial"/>
              </a:rPr>
              <a:t>“It is notable that all participants expressed a number of barriers to exercising, eating well and managing stress.” (</a:t>
            </a:r>
            <a:r>
              <a:rPr lang="en-GB" sz="1600" i="1" dirty="0">
                <a:latin typeface="Arial"/>
                <a:cs typeface="Arial"/>
              </a:rPr>
              <a:t>Kingston Parent carer Forum, Chessington and Surbiton PCN)</a:t>
            </a:r>
            <a:endParaRPr lang="en-GB" sz="1600" dirty="0">
              <a:latin typeface="Arial"/>
              <a:cs typeface="Arial"/>
            </a:endParaRPr>
          </a:p>
          <a:p>
            <a:pPr marL="457200" indent="-457200" fontAlgn="base"/>
            <a:r>
              <a:rPr lang="en-GB" sz="1800" b="1" dirty="0">
                <a:latin typeface="Arial"/>
                <a:cs typeface="Arial"/>
              </a:rPr>
              <a:t>Tailored self-help programmes about healthy lifestyles </a:t>
            </a:r>
            <a:r>
              <a:rPr lang="en-GB" sz="1800" dirty="0">
                <a:latin typeface="Arial"/>
                <a:cs typeface="Arial"/>
              </a:rPr>
              <a:t>would benefit people at risk of and living with certain long-term health conditions. </a:t>
            </a:r>
          </a:p>
          <a:p>
            <a:pPr marL="0" algn="ctr" fontAlgn="base">
              <a:buNone/>
            </a:pPr>
            <a:r>
              <a:rPr lang="en-GB" sz="1600" i="1" dirty="0">
                <a:solidFill>
                  <a:srgbClr val="0070C0"/>
                </a:solidFill>
                <a:latin typeface="Arial"/>
                <a:cs typeface="Arial"/>
              </a:rPr>
              <a:t>“Share more information and guidance for healthy living that takes pre-existing conditions into consideration; at least general advice for certain categories (limited mobility, etc).” </a:t>
            </a:r>
            <a:r>
              <a:rPr lang="en-GB" sz="1600" i="1" dirty="0">
                <a:latin typeface="Arial"/>
                <a:cs typeface="Arial"/>
              </a:rPr>
              <a:t>(Surrey Community Action, Surbiton Health Centre PCN</a:t>
            </a:r>
          </a:p>
        </p:txBody>
      </p:sp>
    </p:spTree>
    <p:extLst>
      <p:ext uri="{BB962C8B-B14F-4D97-AF65-F5344CB8AC3E}">
        <p14:creationId xmlns:p14="http://schemas.microsoft.com/office/powerpoint/2010/main" val="2880562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F2524-295E-5929-F1A8-71F0A10D19E2}"/>
              </a:ext>
            </a:extLst>
          </p:cNvPr>
          <p:cNvSpPr>
            <a:spLocks noGrp="1"/>
          </p:cNvSpPr>
          <p:nvPr>
            <p:ph type="title"/>
          </p:nvPr>
        </p:nvSpPr>
        <p:spPr>
          <a:xfrm>
            <a:off x="291596" y="523081"/>
            <a:ext cx="9189450" cy="315912"/>
          </a:xfrm>
        </p:spPr>
        <p:txBody>
          <a:bodyPr/>
          <a:lstStyle/>
          <a:p>
            <a:r>
              <a:rPr lang="en-GB" sz="3200" dirty="0"/>
              <a:t>Health communities – actions and next steps</a:t>
            </a:r>
          </a:p>
        </p:txBody>
      </p:sp>
      <p:sp>
        <p:nvSpPr>
          <p:cNvPr id="3" name="Content Placeholder 2">
            <a:extLst>
              <a:ext uri="{FF2B5EF4-FFF2-40B4-BE49-F238E27FC236}">
                <a16:creationId xmlns:a16="http://schemas.microsoft.com/office/drawing/2014/main" id="{F6CA86EB-3AD1-EEB4-13A2-EA95CAEF76EF}"/>
              </a:ext>
            </a:extLst>
          </p:cNvPr>
          <p:cNvSpPr>
            <a:spLocks noGrp="1"/>
          </p:cNvSpPr>
          <p:nvPr>
            <p:ph idx="1"/>
          </p:nvPr>
        </p:nvSpPr>
        <p:spPr/>
        <p:txBody>
          <a:bodyPr vert="horz" lIns="91440" tIns="45720" rIns="91440" bIns="45720" rtlCol="0" anchor="t">
            <a:normAutofit/>
          </a:bodyPr>
          <a:lstStyle/>
          <a:p>
            <a:pPr marL="685800" indent="-457200"/>
            <a:r>
              <a:rPr lang="en-GB" dirty="0">
                <a:latin typeface="Arial"/>
                <a:cs typeface="Arial"/>
              </a:rPr>
              <a:t>Meeting with Kingston Public Health colleagues to look at how findings inform future Public Health information and campaigns</a:t>
            </a:r>
          </a:p>
          <a:p>
            <a:pPr marL="685800" indent="-457200"/>
            <a:r>
              <a:rPr lang="en-GB" dirty="0">
                <a:latin typeface="Arial"/>
                <a:cs typeface="Arial"/>
              </a:rPr>
              <a:t>Identify opportunities for insight to inform work at primary care network and neighbourhood health level.</a:t>
            </a:r>
          </a:p>
          <a:p>
            <a:pPr marL="685800" indent="-457200"/>
            <a:r>
              <a:rPr lang="en-GB" dirty="0">
                <a:latin typeface="Arial"/>
                <a:cs typeface="Arial"/>
              </a:rPr>
              <a:t>Further targeted engagement work to build on, and further understand some of the feedback we heard about language barriers affecting people’s access to care</a:t>
            </a:r>
          </a:p>
        </p:txBody>
      </p:sp>
    </p:spTree>
    <p:extLst>
      <p:ext uri="{BB962C8B-B14F-4D97-AF65-F5344CB8AC3E}">
        <p14:creationId xmlns:p14="http://schemas.microsoft.com/office/powerpoint/2010/main" val="1913776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621B5-36E1-C1D3-46A3-C207ACB36B00}"/>
            </a:ext>
          </a:extLst>
        </p:cNvPr>
        <p:cNvGrpSpPr/>
        <p:nvPr/>
      </p:nvGrpSpPr>
      <p:grpSpPr>
        <a:xfrm>
          <a:off x="0" y="0"/>
          <a:ext cx="0" cy="0"/>
          <a:chOff x="0" y="0"/>
          <a:chExt cx="0" cy="0"/>
        </a:xfrm>
      </p:grpSpPr>
      <p:pic>
        <p:nvPicPr>
          <p:cNvPr id="5" name="Picture 4" descr="A map of South West London">
            <a:extLst>
              <a:ext uri="{FF2B5EF4-FFF2-40B4-BE49-F238E27FC236}">
                <a16:creationId xmlns:a16="http://schemas.microsoft.com/office/drawing/2014/main" id="{9DE9761B-B581-79C3-DB40-BB818D878FEA}"/>
              </a:ext>
            </a:extLst>
          </p:cNvPr>
          <p:cNvPicPr>
            <a:picLocks noChangeAspect="1"/>
          </p:cNvPicPr>
          <p:nvPr/>
        </p:nvPicPr>
        <p:blipFill rotWithShape="1">
          <a:blip r:embed="rId3"/>
          <a:srcRect l="8971" t="13977" r="7071" b="14800"/>
          <a:stretch/>
        </p:blipFill>
        <p:spPr>
          <a:xfrm>
            <a:off x="4599666" y="3081810"/>
            <a:ext cx="4156214" cy="3459351"/>
          </a:xfrm>
          <a:prstGeom prst="rect">
            <a:avLst/>
          </a:prstGeom>
        </p:spPr>
      </p:pic>
      <p:sp>
        <p:nvSpPr>
          <p:cNvPr id="59" name="Rounded Rectangle 60">
            <a:extLst>
              <a:ext uri="{FF2B5EF4-FFF2-40B4-BE49-F238E27FC236}">
                <a16:creationId xmlns:a16="http://schemas.microsoft.com/office/drawing/2014/main" id="{B2636184-967F-D222-DC52-26681A3DF1F5}"/>
              </a:ext>
              <a:ext uri="{C183D7F6-B498-43B3-948B-1728B52AA6E4}">
                <adec:decorative xmlns:adec="http://schemas.microsoft.com/office/drawing/2017/decorative" val="0"/>
              </a:ext>
            </a:extLst>
          </p:cNvPr>
          <p:cNvSpPr/>
          <p:nvPr/>
        </p:nvSpPr>
        <p:spPr>
          <a:xfrm>
            <a:off x="1161105" y="898521"/>
            <a:ext cx="8124176" cy="810778"/>
          </a:xfrm>
          <a:prstGeom prst="roundRect">
            <a:avLst>
              <a:gd name="adj" fmla="val 50000"/>
            </a:avLst>
          </a:prstGeom>
          <a:solidFill>
            <a:srgbClr val="7AD0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b="1" dirty="0">
                <a:solidFill>
                  <a:schemeClr val="tx1"/>
                </a:solidFill>
                <a:latin typeface="Arial" panose="020B0604020202020204" pitchFamily="34" charset="0"/>
                <a:cs typeface="Arial" panose="020B0604020202020204" pitchFamily="34" charset="0"/>
              </a:rPr>
              <a:t>26 organisations </a:t>
            </a:r>
            <a:r>
              <a:rPr lang="en-GB" sz="1600" dirty="0">
                <a:solidFill>
                  <a:schemeClr val="tx1"/>
                </a:solidFill>
                <a:latin typeface="Arial" panose="020B0604020202020204" pitchFamily="34" charset="0"/>
                <a:cs typeface="Arial" panose="020B0604020202020204" pitchFamily="34" charset="0"/>
              </a:rPr>
              <a:t>reaching over </a:t>
            </a:r>
            <a:r>
              <a:rPr lang="en-GB" sz="1600" b="1" dirty="0">
                <a:solidFill>
                  <a:schemeClr val="tx1"/>
                </a:solidFill>
                <a:latin typeface="Arial" panose="020B0604020202020204" pitchFamily="34" charset="0"/>
                <a:cs typeface="Arial" panose="020B0604020202020204" pitchFamily="34" charset="0"/>
              </a:rPr>
              <a:t>2,500</a:t>
            </a:r>
            <a:r>
              <a:rPr lang="en-GB" b="1" dirty="0">
                <a:solidFill>
                  <a:schemeClr val="tx1"/>
                </a:solidFill>
                <a:latin typeface="Arial" panose="020B0604020202020204" pitchFamily="34" charset="0"/>
                <a:cs typeface="Arial" panose="020B0604020202020204" pitchFamily="34" charset="0"/>
              </a:rPr>
              <a:t> people</a:t>
            </a:r>
            <a:r>
              <a:rPr lang="en-GB" dirty="0">
                <a:solidFill>
                  <a:schemeClr val="tx1"/>
                </a:solidFill>
                <a:latin typeface="Arial" panose="020B0604020202020204" pitchFamily="34" charset="0"/>
                <a:cs typeface="Arial" panose="020B0604020202020204" pitchFamily="34" charset="0"/>
              </a:rPr>
              <a:t> </a:t>
            </a:r>
          </a:p>
          <a:p>
            <a:pPr algn="ctr"/>
            <a:r>
              <a:rPr lang="en-GB" dirty="0">
                <a:solidFill>
                  <a:schemeClr val="tx1"/>
                </a:solidFill>
                <a:latin typeface="Arial" panose="020B0604020202020204" pitchFamily="34" charset="0"/>
                <a:cs typeface="Arial" panose="020B0604020202020204" pitchFamily="34" charset="0"/>
              </a:rPr>
              <a:t>in </a:t>
            </a:r>
            <a:r>
              <a:rPr lang="en-GB" b="1" dirty="0">
                <a:solidFill>
                  <a:schemeClr val="tx1"/>
                </a:solidFill>
                <a:latin typeface="Arial" panose="020B0604020202020204" pitchFamily="34" charset="0"/>
                <a:cs typeface="Arial" panose="020B0604020202020204" pitchFamily="34" charset="0"/>
              </a:rPr>
              <a:t>over 80 engagement activities </a:t>
            </a:r>
            <a:r>
              <a:rPr lang="en-GB" sz="1600" dirty="0">
                <a:solidFill>
                  <a:schemeClr val="tx1"/>
                </a:solidFill>
                <a:latin typeface="Arial" panose="020B0604020202020204" pitchFamily="34" charset="0"/>
                <a:cs typeface="Arial" panose="020B0604020202020204" pitchFamily="34" charset="0"/>
              </a:rPr>
              <a:t>across South West London</a:t>
            </a:r>
          </a:p>
        </p:txBody>
      </p:sp>
      <p:grpSp>
        <p:nvGrpSpPr>
          <p:cNvPr id="61" name="Group 60">
            <a:extLst>
              <a:ext uri="{FF2B5EF4-FFF2-40B4-BE49-F238E27FC236}">
                <a16:creationId xmlns:a16="http://schemas.microsoft.com/office/drawing/2014/main" id="{E6BBF937-4A4B-33F5-110D-75EC817B8DD7}"/>
              </a:ext>
              <a:ext uri="{C183D7F6-B498-43B3-948B-1728B52AA6E4}">
                <adec:decorative xmlns:adec="http://schemas.microsoft.com/office/drawing/2017/decorative" val="0"/>
              </a:ext>
            </a:extLst>
          </p:cNvPr>
          <p:cNvGrpSpPr/>
          <p:nvPr/>
        </p:nvGrpSpPr>
        <p:grpSpPr>
          <a:xfrm>
            <a:off x="243567" y="604195"/>
            <a:ext cx="1522694" cy="1469023"/>
            <a:chOff x="-7128" y="-1098073"/>
            <a:chExt cx="2962636" cy="2962636"/>
          </a:xfrm>
        </p:grpSpPr>
        <p:sp>
          <p:nvSpPr>
            <p:cNvPr id="62" name="Oval 61">
              <a:extLst>
                <a:ext uri="{FF2B5EF4-FFF2-40B4-BE49-F238E27FC236}">
                  <a16:creationId xmlns:a16="http://schemas.microsoft.com/office/drawing/2014/main" id="{96EB0293-6F54-5874-84BC-936AE8AB2446}"/>
                </a:ext>
              </a:extLst>
            </p:cNvPr>
            <p:cNvSpPr/>
            <p:nvPr/>
          </p:nvSpPr>
          <p:spPr>
            <a:xfrm>
              <a:off x="-7128" y="-1098073"/>
              <a:ext cx="2962636" cy="2962636"/>
            </a:xfrm>
            <a:prstGeom prst="ellipse">
              <a:avLst/>
            </a:prstGeom>
            <a:solidFill>
              <a:srgbClr val="106BAF"/>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lumMod val="75000"/>
                  </a:schemeClr>
                </a:solidFill>
              </a:endParaRPr>
            </a:p>
          </p:txBody>
        </p:sp>
        <p:sp>
          <p:nvSpPr>
            <p:cNvPr id="63" name="Oval 62">
              <a:extLst>
                <a:ext uri="{FF2B5EF4-FFF2-40B4-BE49-F238E27FC236}">
                  <a16:creationId xmlns:a16="http://schemas.microsoft.com/office/drawing/2014/main" id="{2AC54BEC-C098-5E98-25E1-105689E5C05D}"/>
                </a:ext>
                <a:ext uri="{C183D7F6-B498-43B3-948B-1728B52AA6E4}">
                  <adec:decorative xmlns:adec="http://schemas.microsoft.com/office/drawing/2017/decorative" val="1"/>
                </a:ext>
              </a:extLst>
            </p:cNvPr>
            <p:cNvSpPr/>
            <p:nvPr/>
          </p:nvSpPr>
          <p:spPr>
            <a:xfrm>
              <a:off x="98398" y="-992985"/>
              <a:ext cx="2751906" cy="2751906"/>
            </a:xfrm>
            <a:prstGeom prst="ellipse">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lumMod val="75000"/>
                  </a:schemeClr>
                </a:solidFill>
              </a:endParaRPr>
            </a:p>
          </p:txBody>
        </p:sp>
        <p:sp>
          <p:nvSpPr>
            <p:cNvPr id="1027" name="TextBox 1026">
              <a:extLst>
                <a:ext uri="{FF2B5EF4-FFF2-40B4-BE49-F238E27FC236}">
                  <a16:creationId xmlns:a16="http://schemas.microsoft.com/office/drawing/2014/main" id="{E221BDA8-ABE6-BF35-B794-59E6880E1AEC}"/>
                </a:ext>
              </a:extLst>
            </p:cNvPr>
            <p:cNvSpPr txBox="1"/>
            <p:nvPr/>
          </p:nvSpPr>
          <p:spPr>
            <a:xfrm>
              <a:off x="332315" y="647991"/>
              <a:ext cx="2214090" cy="931058"/>
            </a:xfrm>
            <a:prstGeom prst="rect">
              <a:avLst/>
            </a:prstGeom>
            <a:noFill/>
          </p:spPr>
          <p:txBody>
            <a:bodyPr wrap="square" lIns="0" tIns="0" rIns="0" bIns="0" rtlCol="0">
              <a:spAutoFit/>
            </a:bodyPr>
            <a:lstStyle/>
            <a:p>
              <a:pPr algn="ctr"/>
              <a:r>
                <a:rPr lang="en-GB" sz="1000" b="1" dirty="0">
                  <a:solidFill>
                    <a:schemeClr val="accent2"/>
                  </a:solidFill>
                  <a:latin typeface="Arial" panose="020B0604020202020204" pitchFamily="34" charset="0"/>
                  <a:cs typeface="Arial" panose="020B0604020202020204" pitchFamily="34" charset="0"/>
                </a:rPr>
                <a:t>Spring </a:t>
              </a:r>
            </a:p>
            <a:p>
              <a:pPr algn="ctr"/>
              <a:r>
                <a:rPr lang="en-GB" sz="1000" b="1" dirty="0">
                  <a:solidFill>
                    <a:schemeClr val="accent2"/>
                  </a:solidFill>
                  <a:latin typeface="Arial" panose="020B0604020202020204" pitchFamily="34" charset="0"/>
                  <a:cs typeface="Arial" panose="020B0604020202020204" pitchFamily="34" charset="0"/>
                </a:rPr>
                <a:t>Digital and Health Fund</a:t>
              </a:r>
              <a:endParaRPr lang="en-GB" sz="1000" dirty="0">
                <a:solidFill>
                  <a:schemeClr val="accent2"/>
                </a:solidFill>
                <a:latin typeface="Arial" panose="020B0604020202020204" pitchFamily="34" charset="0"/>
                <a:cs typeface="Arial" panose="020B0604020202020204" pitchFamily="34" charset="0"/>
              </a:endParaRPr>
            </a:p>
          </p:txBody>
        </p:sp>
      </p:grpSp>
      <p:pic>
        <p:nvPicPr>
          <p:cNvPr id="10" name="Picture 9" descr="A black background with a black square&#10;&#10;AI-generated content may be incorrect.">
            <a:extLst>
              <a:ext uri="{FF2B5EF4-FFF2-40B4-BE49-F238E27FC236}">
                <a16:creationId xmlns:a16="http://schemas.microsoft.com/office/drawing/2014/main" id="{D4EBCB50-31D0-2D81-6319-FCD13C2943EC}"/>
              </a:ext>
            </a:extLst>
          </p:cNvPr>
          <p:cNvPicPr>
            <a:picLocks noChangeAspect="1"/>
          </p:cNvPicPr>
          <p:nvPr/>
        </p:nvPicPr>
        <p:blipFill>
          <a:blip r:embed="rId4">
            <a:extLst>
              <a:ext uri="{28A0092B-C50C-407E-A947-70E740481C1C}">
                <a14:useLocalDpi xmlns:a14="http://schemas.microsoft.com/office/drawing/2010/main" val="0"/>
              </a:ext>
            </a:extLst>
          </a:blip>
          <a:srcRect t="6368" b="22948"/>
          <a:stretch/>
        </p:blipFill>
        <p:spPr>
          <a:xfrm>
            <a:off x="418029" y="656303"/>
            <a:ext cx="1121619" cy="792808"/>
          </a:xfrm>
          <a:prstGeom prst="rect">
            <a:avLst/>
          </a:prstGeom>
        </p:spPr>
      </p:pic>
      <p:pic>
        <p:nvPicPr>
          <p:cNvPr id="14" name="Picture 13">
            <a:extLst>
              <a:ext uri="{FF2B5EF4-FFF2-40B4-BE49-F238E27FC236}">
                <a16:creationId xmlns:a16="http://schemas.microsoft.com/office/drawing/2014/main" id="{AD982BB0-97AF-2E4B-73E1-B5435B3CB950}"/>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2284564" y="902715"/>
            <a:ext cx="460401" cy="460401"/>
          </a:xfrm>
          <a:prstGeom prst="rect">
            <a:avLst/>
          </a:prstGeom>
        </p:spPr>
      </p:pic>
      <p:sp>
        <p:nvSpPr>
          <p:cNvPr id="26" name="TextBox 25">
            <a:extLst>
              <a:ext uri="{FF2B5EF4-FFF2-40B4-BE49-F238E27FC236}">
                <a16:creationId xmlns:a16="http://schemas.microsoft.com/office/drawing/2014/main" id="{CBBE78F4-EA9A-6786-C0EB-53C6C65A1389}"/>
              </a:ext>
            </a:extLst>
          </p:cNvPr>
          <p:cNvSpPr txBox="1"/>
          <p:nvPr/>
        </p:nvSpPr>
        <p:spPr>
          <a:xfrm>
            <a:off x="1746272" y="1738250"/>
            <a:ext cx="10047073" cy="646331"/>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We worked with community leaders from our Core20 populations and deprived areas to help understand more about digital access, barriers people face and how technology can improve access to care from our most marginalised and underserved communities. Across our Spring community engagement we heard that digital is an important issue to local people, these insights have been compiled into a South West London report.  </a:t>
            </a:r>
          </a:p>
        </p:txBody>
      </p:sp>
      <p:sp>
        <p:nvSpPr>
          <p:cNvPr id="27" name="TextBox 26">
            <a:extLst>
              <a:ext uri="{FF2B5EF4-FFF2-40B4-BE49-F238E27FC236}">
                <a16:creationId xmlns:a16="http://schemas.microsoft.com/office/drawing/2014/main" id="{15C9160A-BED9-7373-A969-73B079F2DE8E}"/>
              </a:ext>
            </a:extLst>
          </p:cNvPr>
          <p:cNvSpPr txBox="1"/>
          <p:nvPr/>
        </p:nvSpPr>
        <p:spPr>
          <a:xfrm>
            <a:off x="5319792" y="6574505"/>
            <a:ext cx="6871192"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Read the insight from the spring engagement in our searchable </a:t>
            </a:r>
            <a:r>
              <a:rPr lang="en-GB" sz="1200" b="1" u="sng" dirty="0">
                <a:solidFill>
                  <a:schemeClr val="accent5"/>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South West London insight bank</a:t>
            </a:r>
            <a:endParaRPr lang="en-GB" sz="1200" dirty="0">
              <a:solidFill>
                <a:schemeClr val="accent5"/>
              </a:solidFill>
              <a:latin typeface="Arial" panose="020B0604020202020204" pitchFamily="34" charset="0"/>
              <a:cs typeface="Arial" panose="020B0604020202020204" pitchFamily="34" charset="0"/>
            </a:endParaRPr>
          </a:p>
        </p:txBody>
      </p:sp>
      <p:sp>
        <p:nvSpPr>
          <p:cNvPr id="28" name="Title 1">
            <a:extLst>
              <a:ext uri="{FF2B5EF4-FFF2-40B4-BE49-F238E27FC236}">
                <a16:creationId xmlns:a16="http://schemas.microsoft.com/office/drawing/2014/main" id="{FF339AD6-B29B-EA54-78BD-C818B629D35D}"/>
              </a:ext>
            </a:extLst>
          </p:cNvPr>
          <p:cNvSpPr txBox="1">
            <a:spLocks/>
          </p:cNvSpPr>
          <p:nvPr/>
        </p:nvSpPr>
        <p:spPr>
          <a:xfrm>
            <a:off x="220916" y="65600"/>
            <a:ext cx="9189450" cy="636011"/>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2"/>
                </a:solidFill>
                <a:latin typeface="Arial" panose="020B0604020202020204" pitchFamily="34" charset="0"/>
                <a:ea typeface="+mj-ea"/>
                <a:cs typeface="Arial" panose="020B0604020202020204" pitchFamily="34" charset="0"/>
              </a:defRPr>
            </a:lvl1pPr>
          </a:lstStyle>
          <a:p>
            <a:r>
              <a:rPr lang="en-GB" b="1" dirty="0"/>
              <a:t>Digital and health – who we heard from</a:t>
            </a:r>
          </a:p>
        </p:txBody>
      </p:sp>
      <p:cxnSp>
        <p:nvCxnSpPr>
          <p:cNvPr id="7" name="Straight Connector 6">
            <a:extLst>
              <a:ext uri="{FF2B5EF4-FFF2-40B4-BE49-F238E27FC236}">
                <a16:creationId xmlns:a16="http://schemas.microsoft.com/office/drawing/2014/main" id="{494D7868-57CB-52AE-B676-6E4E673CFD55}"/>
              </a:ext>
            </a:extLst>
          </p:cNvPr>
          <p:cNvCxnSpPr>
            <a:cxnSpLocks/>
          </p:cNvCxnSpPr>
          <p:nvPr/>
        </p:nvCxnSpPr>
        <p:spPr>
          <a:xfrm>
            <a:off x="3819606" y="4670391"/>
            <a:ext cx="1605886" cy="304856"/>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CA882543-25F3-68A2-22CE-4FC471E487E5}"/>
              </a:ext>
            </a:extLst>
          </p:cNvPr>
          <p:cNvGrpSpPr/>
          <p:nvPr/>
        </p:nvGrpSpPr>
        <p:grpSpPr>
          <a:xfrm>
            <a:off x="8025516" y="3964705"/>
            <a:ext cx="3751000" cy="786776"/>
            <a:chOff x="7912245" y="4242732"/>
            <a:chExt cx="3751000" cy="786776"/>
          </a:xfrm>
        </p:grpSpPr>
        <p:sp>
          <p:nvSpPr>
            <p:cNvPr id="2" name="Rounded Rectangle 60">
              <a:extLst>
                <a:ext uri="{FF2B5EF4-FFF2-40B4-BE49-F238E27FC236}">
                  <a16:creationId xmlns:a16="http://schemas.microsoft.com/office/drawing/2014/main" id="{1F84A995-CB2D-6DFF-671E-3EE68350FE38}"/>
                </a:ext>
                <a:ext uri="{C183D7F6-B498-43B3-948B-1728B52AA6E4}">
                  <adec:decorative xmlns:adec="http://schemas.microsoft.com/office/drawing/2017/decorative" val="0"/>
                </a:ext>
              </a:extLst>
            </p:cNvPr>
            <p:cNvSpPr/>
            <p:nvPr/>
          </p:nvSpPr>
          <p:spPr>
            <a:xfrm>
              <a:off x="7912245" y="4242732"/>
              <a:ext cx="3751000" cy="778757"/>
            </a:xfrm>
            <a:prstGeom prst="roundRect">
              <a:avLst>
                <a:gd name="adj" fmla="val 50000"/>
              </a:avLst>
            </a:prstGeom>
            <a:solidFill>
              <a:srgbClr val="C4DA00">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800" b="1" dirty="0">
                <a:solidFill>
                  <a:schemeClr val="tx1"/>
                </a:solidFill>
                <a:latin typeface="Arial"/>
                <a:cs typeface="Arial"/>
              </a:endParaRPr>
            </a:p>
          </p:txBody>
        </p:sp>
        <p:sp>
          <p:nvSpPr>
            <p:cNvPr id="22" name="TextBox 21">
              <a:extLst>
                <a:ext uri="{FF2B5EF4-FFF2-40B4-BE49-F238E27FC236}">
                  <a16:creationId xmlns:a16="http://schemas.microsoft.com/office/drawing/2014/main" id="{02DAC02A-F7BC-5CD1-EF4D-AA0C3074472C}"/>
                </a:ext>
              </a:extLst>
            </p:cNvPr>
            <p:cNvSpPr txBox="1"/>
            <p:nvPr/>
          </p:nvSpPr>
          <p:spPr>
            <a:xfrm>
              <a:off x="8476411" y="4598621"/>
              <a:ext cx="3051275" cy="430887"/>
            </a:xfrm>
            <a:prstGeom prst="rect">
              <a:avLst/>
            </a:prstGeom>
            <a:noFill/>
          </p:spPr>
          <p:txBody>
            <a:bodyPr wrap="square">
              <a:spAutoFit/>
            </a:bodyPr>
            <a:lstStyle/>
            <a:p>
              <a:r>
                <a:rPr lang="en-GB" sz="1100" b="1" dirty="0">
                  <a:latin typeface="Arial"/>
                  <a:cs typeface="Arial"/>
                </a:rPr>
                <a:t>Over 150 in depth conversations</a:t>
              </a:r>
            </a:p>
            <a:p>
              <a:r>
                <a:rPr lang="en-GB" sz="1100" b="1" dirty="0">
                  <a:solidFill>
                    <a:schemeClr val="tx1"/>
                  </a:solidFill>
                  <a:latin typeface="Arial"/>
                  <a:cs typeface="Arial"/>
                </a:rPr>
                <a:t>3 organisations, 12 engagement activities</a:t>
              </a:r>
              <a:endParaRPr lang="en-GB" sz="1200" b="1" dirty="0">
                <a:solidFill>
                  <a:schemeClr val="tx1"/>
                </a:solidFill>
                <a:latin typeface="Arial"/>
                <a:cs typeface="Arial"/>
              </a:endParaRPr>
            </a:p>
          </p:txBody>
        </p:sp>
        <p:sp>
          <p:nvSpPr>
            <p:cNvPr id="23" name="Title 1">
              <a:extLst>
                <a:ext uri="{FF2B5EF4-FFF2-40B4-BE49-F238E27FC236}">
                  <a16:creationId xmlns:a16="http://schemas.microsoft.com/office/drawing/2014/main" id="{D635A99C-32AD-95AF-B1C3-5E877DF794AA}"/>
                </a:ext>
              </a:extLst>
            </p:cNvPr>
            <p:cNvSpPr txBox="1">
              <a:spLocks/>
            </p:cNvSpPr>
            <p:nvPr/>
          </p:nvSpPr>
          <p:spPr>
            <a:xfrm>
              <a:off x="8701547" y="4316990"/>
              <a:ext cx="1708112" cy="27947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defRPr/>
              </a:pPr>
              <a:r>
                <a:rPr lang="en-GB" sz="1600" b="1" dirty="0">
                  <a:solidFill>
                    <a:srgbClr val="92D050"/>
                  </a:solidFill>
                </a:rPr>
                <a:t>Merton</a:t>
              </a:r>
            </a:p>
          </p:txBody>
        </p:sp>
        <p:pic>
          <p:nvPicPr>
            <p:cNvPr id="60" name="Picture 59">
              <a:extLst>
                <a:ext uri="{FF2B5EF4-FFF2-40B4-BE49-F238E27FC236}">
                  <a16:creationId xmlns:a16="http://schemas.microsoft.com/office/drawing/2014/main" id="{95AAC9E5-02BA-3D2E-6647-E0AD1E16D7D4}"/>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7973894" y="4314523"/>
              <a:ext cx="495824" cy="495824"/>
            </a:xfrm>
            <a:prstGeom prst="rect">
              <a:avLst/>
            </a:prstGeom>
          </p:spPr>
        </p:pic>
      </p:grpSp>
      <p:grpSp>
        <p:nvGrpSpPr>
          <p:cNvPr id="13" name="Group 12">
            <a:extLst>
              <a:ext uri="{FF2B5EF4-FFF2-40B4-BE49-F238E27FC236}">
                <a16:creationId xmlns:a16="http://schemas.microsoft.com/office/drawing/2014/main" id="{38731AFC-4A48-9AD9-2D9D-EAA257B078C7}"/>
              </a:ext>
            </a:extLst>
          </p:cNvPr>
          <p:cNvGrpSpPr/>
          <p:nvPr/>
        </p:nvGrpSpPr>
        <p:grpSpPr>
          <a:xfrm>
            <a:off x="8026572" y="3109307"/>
            <a:ext cx="3504937" cy="646331"/>
            <a:chOff x="7542599" y="3315253"/>
            <a:chExt cx="3504937" cy="646331"/>
          </a:xfrm>
        </p:grpSpPr>
        <p:sp>
          <p:nvSpPr>
            <p:cNvPr id="57" name="Rounded Rectangle 60">
              <a:extLst>
                <a:ext uri="{FF2B5EF4-FFF2-40B4-BE49-F238E27FC236}">
                  <a16:creationId xmlns:a16="http://schemas.microsoft.com/office/drawing/2014/main" id="{CD9E83D6-DDC5-4FF9-5F6F-06356F73FB63}"/>
                </a:ext>
                <a:ext uri="{C183D7F6-B498-43B3-948B-1728B52AA6E4}">
                  <adec:decorative xmlns:adec="http://schemas.microsoft.com/office/drawing/2017/decorative" val="0"/>
                </a:ext>
              </a:extLst>
            </p:cNvPr>
            <p:cNvSpPr/>
            <p:nvPr/>
          </p:nvSpPr>
          <p:spPr>
            <a:xfrm>
              <a:off x="7542599" y="3340803"/>
              <a:ext cx="3235748" cy="596976"/>
            </a:xfrm>
            <a:prstGeom prst="roundRect">
              <a:avLst>
                <a:gd name="adj" fmla="val 50000"/>
              </a:avLst>
            </a:prstGeom>
            <a:solidFill>
              <a:srgbClr val="FFE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lnSpc>
                  <a:spcPct val="90000"/>
                </a:lnSpc>
                <a:spcBef>
                  <a:spcPct val="0"/>
                </a:spcBef>
                <a:defRPr/>
              </a:pPr>
              <a:endParaRPr lang="en-GB" sz="1600" b="1" dirty="0">
                <a:solidFill>
                  <a:schemeClr val="tx1"/>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7A5D67C6-A883-B03D-FD5A-FE2E1C03F6F3}"/>
                </a:ext>
              </a:extLst>
            </p:cNvPr>
            <p:cNvSpPr txBox="1"/>
            <p:nvPr/>
          </p:nvSpPr>
          <p:spPr>
            <a:xfrm>
              <a:off x="8187143" y="3315253"/>
              <a:ext cx="2860393" cy="646331"/>
            </a:xfrm>
            <a:prstGeom prst="rect">
              <a:avLst/>
            </a:prstGeom>
            <a:noFill/>
          </p:spPr>
          <p:txBody>
            <a:bodyPr wrap="square">
              <a:spAutoFit/>
            </a:bodyPr>
            <a:lstStyle/>
            <a:p>
              <a:pPr lvl="0">
                <a:lnSpc>
                  <a:spcPct val="90000"/>
                </a:lnSpc>
                <a:spcBef>
                  <a:spcPct val="0"/>
                </a:spcBef>
                <a:defRPr/>
              </a:pPr>
              <a:r>
                <a:rPr lang="en-GB" sz="1600" b="1" dirty="0">
                  <a:solidFill>
                    <a:srgbClr val="FF6F61"/>
                  </a:solidFill>
                  <a:latin typeface="Arial" panose="020B0604020202020204" pitchFamily="34" charset="0"/>
                  <a:cs typeface="Arial" panose="020B0604020202020204" pitchFamily="34" charset="0"/>
                </a:rPr>
                <a:t>Wandsworth</a:t>
              </a:r>
            </a:p>
            <a:p>
              <a:pPr>
                <a:lnSpc>
                  <a:spcPct val="90000"/>
                </a:lnSpc>
                <a:spcBef>
                  <a:spcPct val="0"/>
                </a:spcBef>
                <a:defRPr/>
              </a:pPr>
              <a:r>
                <a:rPr lang="en-GB" sz="1200" b="1" dirty="0">
                  <a:latin typeface="Arial"/>
                  <a:cs typeface="Arial"/>
                </a:rPr>
                <a:t>Over 170 in depth conversations</a:t>
              </a:r>
            </a:p>
            <a:p>
              <a:pPr lvl="0">
                <a:lnSpc>
                  <a:spcPct val="90000"/>
                </a:lnSpc>
                <a:spcBef>
                  <a:spcPct val="0"/>
                </a:spcBef>
                <a:defRPr/>
              </a:pPr>
              <a:r>
                <a:rPr lang="en-GB" sz="1200" b="1" dirty="0">
                  <a:solidFill>
                    <a:schemeClr val="tx1"/>
                  </a:solidFill>
                  <a:latin typeface="Arial" panose="020B0604020202020204" pitchFamily="34" charset="0"/>
                  <a:cs typeface="Arial" panose="020B0604020202020204" pitchFamily="34" charset="0"/>
                </a:rPr>
                <a:t>5 organisations, 17</a:t>
              </a:r>
              <a:r>
                <a:rPr lang="en-GB" sz="1200" b="1" dirty="0">
                  <a:latin typeface="Arial" panose="020B0604020202020204" pitchFamily="34" charset="0"/>
                  <a:cs typeface="Arial" panose="020B0604020202020204" pitchFamily="34" charset="0"/>
                </a:rPr>
                <a:t> activities</a:t>
              </a:r>
              <a:endParaRPr lang="en-GB" sz="1200" b="1" dirty="0">
                <a:solidFill>
                  <a:schemeClr val="tx1"/>
                </a:solidFill>
                <a:latin typeface="Arial" panose="020B0604020202020204" pitchFamily="34" charset="0"/>
                <a:cs typeface="Arial" panose="020B0604020202020204" pitchFamily="34" charset="0"/>
              </a:endParaRPr>
            </a:p>
          </p:txBody>
        </p:sp>
        <p:pic>
          <p:nvPicPr>
            <p:cNvPr id="1024" name="Picture 1023">
              <a:extLst>
                <a:ext uri="{FF2B5EF4-FFF2-40B4-BE49-F238E27FC236}">
                  <a16:creationId xmlns:a16="http://schemas.microsoft.com/office/drawing/2014/main" id="{1FB945D8-C65B-394F-6FDA-321732DE4431}"/>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7709819" y="3361498"/>
              <a:ext cx="481463" cy="450572"/>
            </a:xfrm>
            <a:prstGeom prst="rect">
              <a:avLst/>
            </a:prstGeom>
          </p:spPr>
        </p:pic>
      </p:grpSp>
      <p:grpSp>
        <p:nvGrpSpPr>
          <p:cNvPr id="12" name="Group 11">
            <a:extLst>
              <a:ext uri="{FF2B5EF4-FFF2-40B4-BE49-F238E27FC236}">
                <a16:creationId xmlns:a16="http://schemas.microsoft.com/office/drawing/2014/main" id="{67163EBF-B9E5-989C-4C22-CB7C46DF2AAB}"/>
              </a:ext>
            </a:extLst>
          </p:cNvPr>
          <p:cNvGrpSpPr/>
          <p:nvPr/>
        </p:nvGrpSpPr>
        <p:grpSpPr>
          <a:xfrm>
            <a:off x="4029114" y="5818432"/>
            <a:ext cx="3150456" cy="646331"/>
            <a:chOff x="7595137" y="5549191"/>
            <a:chExt cx="3150456" cy="646331"/>
          </a:xfrm>
        </p:grpSpPr>
        <p:sp>
          <p:nvSpPr>
            <p:cNvPr id="56" name="Rounded Rectangle 60">
              <a:extLst>
                <a:ext uri="{FF2B5EF4-FFF2-40B4-BE49-F238E27FC236}">
                  <a16:creationId xmlns:a16="http://schemas.microsoft.com/office/drawing/2014/main" id="{3917E4E7-CFB6-A550-8281-657AF6264935}"/>
                </a:ext>
                <a:ext uri="{C183D7F6-B498-43B3-948B-1728B52AA6E4}">
                  <adec:decorative xmlns:adec="http://schemas.microsoft.com/office/drawing/2017/decorative" val="0"/>
                </a:ext>
              </a:extLst>
            </p:cNvPr>
            <p:cNvSpPr/>
            <p:nvPr/>
          </p:nvSpPr>
          <p:spPr>
            <a:xfrm>
              <a:off x="7595137" y="5586834"/>
              <a:ext cx="2966701" cy="585892"/>
            </a:xfrm>
            <a:prstGeom prst="roundRect">
              <a:avLst>
                <a:gd name="adj" fmla="val 50000"/>
              </a:avLst>
            </a:prstGeom>
            <a:solidFill>
              <a:srgbClr val="FFE8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en-GB" sz="1600" b="1" dirty="0">
                <a:solidFill>
                  <a:schemeClr val="tx1"/>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3F3B05F2-9660-91D1-0174-6FB865BB8619}"/>
                </a:ext>
              </a:extLst>
            </p:cNvPr>
            <p:cNvSpPr txBox="1"/>
            <p:nvPr/>
          </p:nvSpPr>
          <p:spPr>
            <a:xfrm>
              <a:off x="8155122" y="5549191"/>
              <a:ext cx="2590471" cy="646331"/>
            </a:xfrm>
            <a:prstGeom prst="rect">
              <a:avLst/>
            </a:prstGeom>
            <a:noFill/>
          </p:spPr>
          <p:txBody>
            <a:bodyPr wrap="square">
              <a:spAutoFit/>
            </a:bodyPr>
            <a:lstStyle/>
            <a:p>
              <a:pPr lvl="0">
                <a:lnSpc>
                  <a:spcPct val="90000"/>
                </a:lnSpc>
                <a:spcBef>
                  <a:spcPct val="0"/>
                </a:spcBef>
                <a:defRPr/>
              </a:pPr>
              <a:r>
                <a:rPr lang="en-GB" sz="1600" b="1" dirty="0">
                  <a:solidFill>
                    <a:srgbClr val="FF66FF"/>
                  </a:solidFill>
                  <a:latin typeface="Arial" panose="020B0604020202020204" pitchFamily="34" charset="0"/>
                  <a:cs typeface="Arial" panose="020B0604020202020204" pitchFamily="34" charset="0"/>
                </a:rPr>
                <a:t>Sutton</a:t>
              </a:r>
            </a:p>
            <a:p>
              <a:pPr>
                <a:lnSpc>
                  <a:spcPct val="90000"/>
                </a:lnSpc>
                <a:spcBef>
                  <a:spcPct val="0"/>
                </a:spcBef>
                <a:defRPr/>
              </a:pPr>
              <a:r>
                <a:rPr lang="en-GB" sz="1200" b="1" dirty="0">
                  <a:latin typeface="Arial"/>
                  <a:cs typeface="Arial"/>
                </a:rPr>
                <a:t>Over 90 in depth conversations</a:t>
              </a:r>
            </a:p>
            <a:p>
              <a:pPr lvl="0">
                <a:lnSpc>
                  <a:spcPct val="90000"/>
                </a:lnSpc>
                <a:spcBef>
                  <a:spcPct val="0"/>
                </a:spcBef>
                <a:defRPr/>
              </a:pPr>
              <a:r>
                <a:rPr lang="en-GB" sz="1200" b="1" dirty="0">
                  <a:solidFill>
                    <a:schemeClr val="tx1"/>
                  </a:solidFill>
                  <a:latin typeface="Arial" panose="020B0604020202020204" pitchFamily="34" charset="0"/>
                  <a:cs typeface="Arial" panose="020B0604020202020204" pitchFamily="34" charset="0"/>
                </a:rPr>
                <a:t>4 organisations, 9</a:t>
              </a:r>
              <a:r>
                <a:rPr lang="en-GB" sz="1200" b="1" dirty="0">
                  <a:latin typeface="Arial" panose="020B0604020202020204" pitchFamily="34" charset="0"/>
                  <a:cs typeface="Arial" panose="020B0604020202020204" pitchFamily="34" charset="0"/>
                </a:rPr>
                <a:t> activities</a:t>
              </a:r>
              <a:endParaRPr lang="en-GB" sz="1200" b="1" dirty="0">
                <a:solidFill>
                  <a:schemeClr val="tx1"/>
                </a:solidFill>
                <a:latin typeface="Arial" panose="020B0604020202020204" pitchFamily="34" charset="0"/>
                <a:cs typeface="Arial" panose="020B0604020202020204" pitchFamily="34" charset="0"/>
              </a:endParaRPr>
            </a:p>
          </p:txBody>
        </p:sp>
        <p:pic>
          <p:nvPicPr>
            <p:cNvPr id="1026" name="Picture 1025">
              <a:extLst>
                <a:ext uri="{FF2B5EF4-FFF2-40B4-BE49-F238E27FC236}">
                  <a16:creationId xmlns:a16="http://schemas.microsoft.com/office/drawing/2014/main" id="{7F876274-E5AC-21BD-E612-D56A040480FD}"/>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7747700" y="5567633"/>
              <a:ext cx="450572" cy="450572"/>
            </a:xfrm>
            <a:prstGeom prst="rect">
              <a:avLst/>
            </a:prstGeom>
          </p:spPr>
        </p:pic>
      </p:grpSp>
      <p:grpSp>
        <p:nvGrpSpPr>
          <p:cNvPr id="16" name="Group 15">
            <a:extLst>
              <a:ext uri="{FF2B5EF4-FFF2-40B4-BE49-F238E27FC236}">
                <a16:creationId xmlns:a16="http://schemas.microsoft.com/office/drawing/2014/main" id="{524AB7D7-0CD2-B93A-1363-50168CBAD59E}"/>
              </a:ext>
            </a:extLst>
          </p:cNvPr>
          <p:cNvGrpSpPr/>
          <p:nvPr/>
        </p:nvGrpSpPr>
        <p:grpSpPr>
          <a:xfrm>
            <a:off x="221579" y="2568052"/>
            <a:ext cx="3365265" cy="651975"/>
            <a:chOff x="201122" y="3666980"/>
            <a:chExt cx="3365265" cy="651975"/>
          </a:xfrm>
        </p:grpSpPr>
        <p:sp>
          <p:nvSpPr>
            <p:cNvPr id="49" name="Rounded Rectangle 60">
              <a:extLst>
                <a:ext uri="{FF2B5EF4-FFF2-40B4-BE49-F238E27FC236}">
                  <a16:creationId xmlns:a16="http://schemas.microsoft.com/office/drawing/2014/main" id="{B41CFED7-CEA4-52CE-EA81-A4A4FF0061B1}"/>
                </a:ext>
                <a:ext uri="{C183D7F6-B498-43B3-948B-1728B52AA6E4}">
                  <adec:decorative xmlns:adec="http://schemas.microsoft.com/office/drawing/2017/decorative" val="0"/>
                </a:ext>
              </a:extLst>
            </p:cNvPr>
            <p:cNvSpPr/>
            <p:nvPr/>
          </p:nvSpPr>
          <p:spPr>
            <a:xfrm>
              <a:off x="201122" y="3666980"/>
              <a:ext cx="3365265" cy="636033"/>
            </a:xfrm>
            <a:prstGeom prst="roundRect">
              <a:avLst>
                <a:gd name="adj" fmla="val 50000"/>
              </a:avLst>
            </a:prstGeom>
            <a:solidFill>
              <a:srgbClr val="00B8E4">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en-GB" sz="1600" b="1" dirty="0">
                <a:solidFill>
                  <a:schemeClr val="tx1"/>
                </a:solidFill>
                <a:latin typeface="Arial" panose="020B0604020202020204" pitchFamily="34" charset="0"/>
                <a:cs typeface="Arial" panose="020B0604020202020204" pitchFamily="34" charset="0"/>
              </a:endParaRPr>
            </a:p>
            <a:p>
              <a:pPr algn="r"/>
              <a:endParaRPr lang="en-GB" sz="1600" b="1" dirty="0">
                <a:solidFill>
                  <a:schemeClr val="tx1"/>
                </a:solidFill>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FA81CCD7-F4F4-F7C8-D7A2-C905A0EC8DC4}"/>
                </a:ext>
              </a:extLst>
            </p:cNvPr>
            <p:cNvSpPr txBox="1"/>
            <p:nvPr/>
          </p:nvSpPr>
          <p:spPr>
            <a:xfrm>
              <a:off x="852165" y="3672624"/>
              <a:ext cx="2590471" cy="646331"/>
            </a:xfrm>
            <a:prstGeom prst="rect">
              <a:avLst/>
            </a:prstGeom>
            <a:noFill/>
          </p:spPr>
          <p:txBody>
            <a:bodyPr wrap="square">
              <a:spAutoFit/>
            </a:bodyPr>
            <a:lstStyle/>
            <a:p>
              <a:pPr lvl="0">
                <a:lnSpc>
                  <a:spcPct val="90000"/>
                </a:lnSpc>
                <a:spcBef>
                  <a:spcPct val="0"/>
                </a:spcBef>
                <a:defRPr/>
              </a:pPr>
              <a:r>
                <a:rPr lang="en-GB" sz="1600" b="1" dirty="0">
                  <a:solidFill>
                    <a:schemeClr val="accent3"/>
                  </a:solidFill>
                  <a:latin typeface="Arial" panose="020B0604020202020204" pitchFamily="34" charset="0"/>
                  <a:cs typeface="Arial" panose="020B0604020202020204" pitchFamily="34" charset="0"/>
                </a:rPr>
                <a:t>Kingston</a:t>
              </a:r>
            </a:p>
            <a:p>
              <a:pPr>
                <a:lnSpc>
                  <a:spcPct val="90000"/>
                </a:lnSpc>
                <a:spcBef>
                  <a:spcPct val="0"/>
                </a:spcBef>
                <a:defRPr/>
              </a:pPr>
              <a:r>
                <a:rPr lang="en-GB" sz="1200" b="1" dirty="0">
                  <a:latin typeface="Arial"/>
                  <a:cs typeface="Arial"/>
                </a:rPr>
                <a:t>Over 110 in depth conversations</a:t>
              </a:r>
            </a:p>
            <a:p>
              <a:pPr lvl="0">
                <a:lnSpc>
                  <a:spcPct val="90000"/>
                </a:lnSpc>
                <a:spcBef>
                  <a:spcPct val="0"/>
                </a:spcBef>
                <a:defRPr/>
              </a:pPr>
              <a:r>
                <a:rPr lang="en-GB" sz="1200" b="1" dirty="0">
                  <a:latin typeface="Arial" panose="020B0604020202020204" pitchFamily="34" charset="0"/>
                  <a:cs typeface="Arial" panose="020B0604020202020204" pitchFamily="34" charset="0"/>
                </a:rPr>
                <a:t>4</a:t>
              </a:r>
              <a:r>
                <a:rPr lang="en-GB" sz="1200" b="1" dirty="0">
                  <a:solidFill>
                    <a:schemeClr val="tx1"/>
                  </a:solidFill>
                  <a:latin typeface="Arial" panose="020B0604020202020204" pitchFamily="34" charset="0"/>
                  <a:cs typeface="Arial" panose="020B0604020202020204" pitchFamily="34" charset="0"/>
                </a:rPr>
                <a:t> organisations, 8</a:t>
              </a:r>
              <a:r>
                <a:rPr lang="en-GB" sz="1200" b="1" dirty="0">
                  <a:latin typeface="Arial" panose="020B0604020202020204" pitchFamily="34" charset="0"/>
                  <a:cs typeface="Arial" panose="020B0604020202020204" pitchFamily="34" charset="0"/>
                </a:rPr>
                <a:t> activities</a:t>
              </a:r>
              <a:endParaRPr lang="en-GB" sz="1200" b="1" dirty="0">
                <a:solidFill>
                  <a:schemeClr val="tx1"/>
                </a:solidFill>
                <a:latin typeface="Arial" panose="020B0604020202020204" pitchFamily="34" charset="0"/>
                <a:cs typeface="Arial" panose="020B0604020202020204" pitchFamily="34" charset="0"/>
              </a:endParaRPr>
            </a:p>
          </p:txBody>
        </p:sp>
        <p:pic>
          <p:nvPicPr>
            <p:cNvPr id="1028" name="Picture 1027">
              <a:extLst>
                <a:ext uri="{FF2B5EF4-FFF2-40B4-BE49-F238E27FC236}">
                  <a16:creationId xmlns:a16="http://schemas.microsoft.com/office/drawing/2014/main" id="{5FB31CBB-C147-4A59-DCEA-D508EF2692A7}"/>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367182" y="3724176"/>
              <a:ext cx="450572" cy="450572"/>
            </a:xfrm>
            <a:prstGeom prst="rect">
              <a:avLst/>
            </a:prstGeom>
          </p:spPr>
        </p:pic>
      </p:grpSp>
      <p:grpSp>
        <p:nvGrpSpPr>
          <p:cNvPr id="11" name="Group 10">
            <a:extLst>
              <a:ext uri="{FF2B5EF4-FFF2-40B4-BE49-F238E27FC236}">
                <a16:creationId xmlns:a16="http://schemas.microsoft.com/office/drawing/2014/main" id="{1A51ABA9-050F-BC77-B95F-6A426A1B25A9}"/>
              </a:ext>
            </a:extLst>
          </p:cNvPr>
          <p:cNvGrpSpPr/>
          <p:nvPr/>
        </p:nvGrpSpPr>
        <p:grpSpPr>
          <a:xfrm>
            <a:off x="4045762" y="2517709"/>
            <a:ext cx="3124680" cy="694711"/>
            <a:chOff x="29816" y="2888412"/>
            <a:chExt cx="3124680" cy="694711"/>
          </a:xfrm>
        </p:grpSpPr>
        <p:sp>
          <p:nvSpPr>
            <p:cNvPr id="48" name="Rounded Rectangle 60">
              <a:extLst>
                <a:ext uri="{FF2B5EF4-FFF2-40B4-BE49-F238E27FC236}">
                  <a16:creationId xmlns:a16="http://schemas.microsoft.com/office/drawing/2014/main" id="{EC3DA5F8-A175-2A08-C601-F4407BDEC50D}"/>
                </a:ext>
                <a:ext uri="{C183D7F6-B498-43B3-948B-1728B52AA6E4}">
                  <adec:decorative xmlns:adec="http://schemas.microsoft.com/office/drawing/2017/decorative" val="0"/>
                </a:ext>
              </a:extLst>
            </p:cNvPr>
            <p:cNvSpPr/>
            <p:nvPr/>
          </p:nvSpPr>
          <p:spPr>
            <a:xfrm>
              <a:off x="29816" y="2890972"/>
              <a:ext cx="3124680" cy="692151"/>
            </a:xfrm>
            <a:prstGeom prst="roundRect">
              <a:avLst>
                <a:gd name="adj" fmla="val 50000"/>
              </a:avLst>
            </a:prstGeom>
            <a:solidFill>
              <a:srgbClr val="FFAA00">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en-GB" sz="1600" b="1" dirty="0">
                <a:solidFill>
                  <a:schemeClr val="tx1"/>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9F91EBFE-86B5-BE66-2AEE-79F748E5ED50}"/>
                </a:ext>
              </a:extLst>
            </p:cNvPr>
            <p:cNvSpPr txBox="1"/>
            <p:nvPr/>
          </p:nvSpPr>
          <p:spPr>
            <a:xfrm>
              <a:off x="515868" y="2888412"/>
              <a:ext cx="2618971" cy="646331"/>
            </a:xfrm>
            <a:prstGeom prst="rect">
              <a:avLst/>
            </a:prstGeom>
            <a:noFill/>
          </p:spPr>
          <p:txBody>
            <a:bodyPr wrap="square">
              <a:spAutoFit/>
            </a:bodyPr>
            <a:lstStyle/>
            <a:p>
              <a:pPr lvl="0">
                <a:lnSpc>
                  <a:spcPct val="90000"/>
                </a:lnSpc>
                <a:spcBef>
                  <a:spcPct val="0"/>
                </a:spcBef>
                <a:defRPr/>
              </a:pPr>
              <a:r>
                <a:rPr lang="en-GB" sz="1600" b="1" dirty="0">
                  <a:solidFill>
                    <a:srgbClr val="EE910D"/>
                  </a:solidFill>
                  <a:latin typeface="Arial" panose="020B0604020202020204" pitchFamily="34" charset="0"/>
                  <a:cs typeface="Arial" panose="020B0604020202020204" pitchFamily="34" charset="0"/>
                </a:rPr>
                <a:t>Richmond</a:t>
              </a:r>
            </a:p>
            <a:p>
              <a:pPr>
                <a:lnSpc>
                  <a:spcPct val="90000"/>
                </a:lnSpc>
                <a:spcBef>
                  <a:spcPct val="0"/>
                </a:spcBef>
                <a:defRPr/>
              </a:pPr>
              <a:r>
                <a:rPr lang="en-GB" sz="1200" b="1" dirty="0">
                  <a:latin typeface="Arial"/>
                  <a:cs typeface="Arial"/>
                </a:rPr>
                <a:t>Over 130 in depth conversations</a:t>
              </a:r>
            </a:p>
            <a:p>
              <a:pPr lvl="0">
                <a:lnSpc>
                  <a:spcPct val="90000"/>
                </a:lnSpc>
                <a:spcBef>
                  <a:spcPct val="0"/>
                </a:spcBef>
                <a:defRPr/>
              </a:pPr>
              <a:r>
                <a:rPr lang="en-GB" sz="1200" b="1" dirty="0">
                  <a:solidFill>
                    <a:schemeClr val="tx1"/>
                  </a:solidFill>
                  <a:latin typeface="Arial" panose="020B0604020202020204" pitchFamily="34" charset="0"/>
                  <a:cs typeface="Arial" panose="020B0604020202020204" pitchFamily="34" charset="0"/>
                </a:rPr>
                <a:t>4 organisations, 19</a:t>
              </a:r>
              <a:r>
                <a:rPr lang="en-GB" sz="1200" b="1" dirty="0">
                  <a:latin typeface="Arial" panose="020B0604020202020204" pitchFamily="34" charset="0"/>
                  <a:cs typeface="Arial" panose="020B0604020202020204" pitchFamily="34" charset="0"/>
                </a:rPr>
                <a:t> activities</a:t>
              </a:r>
              <a:endParaRPr lang="en-GB" sz="1200" b="1" dirty="0">
                <a:solidFill>
                  <a:schemeClr val="tx1"/>
                </a:solidFill>
                <a:latin typeface="Arial" panose="020B0604020202020204" pitchFamily="34" charset="0"/>
                <a:cs typeface="Arial" panose="020B0604020202020204" pitchFamily="34" charset="0"/>
              </a:endParaRPr>
            </a:p>
          </p:txBody>
        </p:sp>
        <p:pic>
          <p:nvPicPr>
            <p:cNvPr id="1029" name="Picture 1028">
              <a:extLst>
                <a:ext uri="{FF2B5EF4-FFF2-40B4-BE49-F238E27FC236}">
                  <a16:creationId xmlns:a16="http://schemas.microsoft.com/office/drawing/2014/main" id="{CA88FCCF-E002-2F05-275E-F7EEF2744285}"/>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24616" y="2964151"/>
              <a:ext cx="450572" cy="450572"/>
            </a:xfrm>
            <a:prstGeom prst="rect">
              <a:avLst/>
            </a:prstGeom>
          </p:spPr>
        </p:pic>
      </p:grpSp>
      <p:grpSp>
        <p:nvGrpSpPr>
          <p:cNvPr id="4" name="Group 3">
            <a:extLst>
              <a:ext uri="{FF2B5EF4-FFF2-40B4-BE49-F238E27FC236}">
                <a16:creationId xmlns:a16="http://schemas.microsoft.com/office/drawing/2014/main" id="{3667A654-378B-8349-7A74-8B1FE49FA714}"/>
              </a:ext>
            </a:extLst>
          </p:cNvPr>
          <p:cNvGrpSpPr/>
          <p:nvPr/>
        </p:nvGrpSpPr>
        <p:grpSpPr>
          <a:xfrm>
            <a:off x="8674945" y="5535086"/>
            <a:ext cx="3475918" cy="744675"/>
            <a:chOff x="6914107" y="3578599"/>
            <a:chExt cx="3475918" cy="744675"/>
          </a:xfrm>
        </p:grpSpPr>
        <p:sp>
          <p:nvSpPr>
            <p:cNvPr id="54" name="Rounded Rectangle 60">
              <a:extLst>
                <a:ext uri="{FF2B5EF4-FFF2-40B4-BE49-F238E27FC236}">
                  <a16:creationId xmlns:a16="http://schemas.microsoft.com/office/drawing/2014/main" id="{13691DB8-E36C-499D-45F5-199D30CD090C}"/>
                </a:ext>
                <a:ext uri="{C183D7F6-B498-43B3-948B-1728B52AA6E4}">
                  <adec:decorative xmlns:adec="http://schemas.microsoft.com/office/drawing/2017/decorative" val="0"/>
                </a:ext>
              </a:extLst>
            </p:cNvPr>
            <p:cNvSpPr/>
            <p:nvPr/>
          </p:nvSpPr>
          <p:spPr>
            <a:xfrm>
              <a:off x="6914107" y="3578599"/>
              <a:ext cx="3404555" cy="733169"/>
            </a:xfrm>
            <a:prstGeom prst="roundRect">
              <a:avLst>
                <a:gd name="adj" fmla="val 50000"/>
              </a:avLst>
            </a:prstGeom>
            <a:solidFill>
              <a:srgbClr val="C4E2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en-GB" sz="1600" b="1" dirty="0">
                <a:solidFill>
                  <a:schemeClr val="tx1"/>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780634A2-9EE7-256F-5B15-01979DBE63DB}"/>
                </a:ext>
              </a:extLst>
            </p:cNvPr>
            <p:cNvSpPr txBox="1"/>
            <p:nvPr/>
          </p:nvSpPr>
          <p:spPr>
            <a:xfrm>
              <a:off x="7603165" y="3898542"/>
              <a:ext cx="2786860" cy="424732"/>
            </a:xfrm>
            <a:prstGeom prst="rect">
              <a:avLst/>
            </a:prstGeom>
            <a:noFill/>
          </p:spPr>
          <p:txBody>
            <a:bodyPr wrap="square">
              <a:spAutoFit/>
            </a:bodyPr>
            <a:lstStyle/>
            <a:p>
              <a:pPr>
                <a:lnSpc>
                  <a:spcPct val="90000"/>
                </a:lnSpc>
                <a:spcBef>
                  <a:spcPct val="0"/>
                </a:spcBef>
                <a:defRPr/>
              </a:pPr>
              <a:r>
                <a:rPr lang="en-GB" sz="1200" b="1" dirty="0">
                  <a:latin typeface="Arial"/>
                  <a:cs typeface="Arial"/>
                </a:rPr>
                <a:t>Over 300 in depth conversations</a:t>
              </a:r>
            </a:p>
            <a:p>
              <a:pPr lvl="0">
                <a:lnSpc>
                  <a:spcPct val="90000"/>
                </a:lnSpc>
                <a:spcBef>
                  <a:spcPct val="0"/>
                </a:spcBef>
                <a:defRPr/>
              </a:pPr>
              <a:r>
                <a:rPr lang="en-GB" sz="1200" b="1" dirty="0">
                  <a:latin typeface="Arial" panose="020B0604020202020204" pitchFamily="34" charset="0"/>
                  <a:cs typeface="Arial" panose="020B0604020202020204" pitchFamily="34" charset="0"/>
                </a:rPr>
                <a:t>6</a:t>
              </a:r>
              <a:r>
                <a:rPr lang="en-GB" sz="1200" b="1" dirty="0">
                  <a:solidFill>
                    <a:schemeClr val="tx1"/>
                  </a:solidFill>
                  <a:latin typeface="Arial" panose="020B0604020202020204" pitchFamily="34" charset="0"/>
                  <a:cs typeface="Arial" panose="020B0604020202020204" pitchFamily="34" charset="0"/>
                </a:rPr>
                <a:t> organisations, 17</a:t>
              </a:r>
              <a:r>
                <a:rPr lang="en-GB" sz="1200" b="1" dirty="0">
                  <a:latin typeface="Arial" panose="020B0604020202020204" pitchFamily="34" charset="0"/>
                  <a:cs typeface="Arial" panose="020B0604020202020204" pitchFamily="34" charset="0"/>
                </a:rPr>
                <a:t> activities</a:t>
              </a:r>
              <a:endParaRPr lang="en-GB" sz="1200" b="1" dirty="0">
                <a:solidFill>
                  <a:schemeClr val="tx1"/>
                </a:solidFill>
                <a:latin typeface="Arial" panose="020B0604020202020204" pitchFamily="34" charset="0"/>
                <a:cs typeface="Arial" panose="020B0604020202020204" pitchFamily="34" charset="0"/>
              </a:endParaRPr>
            </a:p>
          </p:txBody>
        </p:sp>
        <p:pic>
          <p:nvPicPr>
            <p:cNvPr id="1025" name="Picture 1024">
              <a:extLst>
                <a:ext uri="{FF2B5EF4-FFF2-40B4-BE49-F238E27FC236}">
                  <a16:creationId xmlns:a16="http://schemas.microsoft.com/office/drawing/2014/main" id="{17548CF4-E1E1-4C50-B471-43D29CF7A287}"/>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7015031" y="3595703"/>
              <a:ext cx="450572" cy="450572"/>
            </a:xfrm>
            <a:prstGeom prst="rect">
              <a:avLst/>
            </a:prstGeom>
          </p:spPr>
        </p:pic>
        <p:sp>
          <p:nvSpPr>
            <p:cNvPr id="8" name="TextBox 7">
              <a:extLst>
                <a:ext uri="{FF2B5EF4-FFF2-40B4-BE49-F238E27FC236}">
                  <a16:creationId xmlns:a16="http://schemas.microsoft.com/office/drawing/2014/main" id="{009F7B7E-1E91-EDA4-79DE-01C45EDDE469}"/>
                </a:ext>
              </a:extLst>
            </p:cNvPr>
            <p:cNvSpPr txBox="1"/>
            <p:nvPr/>
          </p:nvSpPr>
          <p:spPr>
            <a:xfrm>
              <a:off x="7547380" y="3600944"/>
              <a:ext cx="2499255" cy="313932"/>
            </a:xfrm>
            <a:prstGeom prst="rect">
              <a:avLst/>
            </a:prstGeom>
            <a:noFill/>
          </p:spPr>
          <p:txBody>
            <a:bodyPr wrap="square" lIns="91440" tIns="45720" rIns="91440" bIns="45720" anchor="t">
              <a:spAutoFit/>
            </a:bodyPr>
            <a:lstStyle/>
            <a:p>
              <a:pPr lvl="0">
                <a:lnSpc>
                  <a:spcPct val="90000"/>
                </a:lnSpc>
                <a:spcBef>
                  <a:spcPct val="0"/>
                </a:spcBef>
                <a:defRPr/>
              </a:pPr>
              <a:r>
                <a:rPr lang="en-GB" sz="1600" b="1" dirty="0">
                  <a:solidFill>
                    <a:srgbClr val="00827B"/>
                  </a:solidFill>
                  <a:latin typeface="Arial"/>
                  <a:cs typeface="Arial"/>
                </a:rPr>
                <a:t>Croydon</a:t>
              </a:r>
            </a:p>
          </p:txBody>
        </p:sp>
      </p:grpSp>
      <p:sp>
        <p:nvSpPr>
          <p:cNvPr id="18" name="TextBox 17">
            <a:extLst>
              <a:ext uri="{FF2B5EF4-FFF2-40B4-BE49-F238E27FC236}">
                <a16:creationId xmlns:a16="http://schemas.microsoft.com/office/drawing/2014/main" id="{6A393129-5CFB-5C69-A461-0F84C37440C9}"/>
              </a:ext>
            </a:extLst>
          </p:cNvPr>
          <p:cNvSpPr txBox="1"/>
          <p:nvPr/>
        </p:nvSpPr>
        <p:spPr>
          <a:xfrm>
            <a:off x="116687" y="3342024"/>
            <a:ext cx="3670740" cy="3231654"/>
          </a:xfrm>
          <a:prstGeom prst="rect">
            <a:avLst/>
          </a:prstGeom>
          <a:noFill/>
          <a:ln>
            <a:solidFill>
              <a:srgbClr val="0070C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GB" sz="1200" b="1" dirty="0">
                <a:solidFill>
                  <a:srgbClr val="0070C0"/>
                </a:solidFill>
                <a:ea typeface="Calibri"/>
                <a:cs typeface="Calibri"/>
              </a:rPr>
              <a:t>Korean Culture &amp; Arts UK</a:t>
            </a:r>
            <a:r>
              <a:rPr lang="en-GB" sz="1200" dirty="0">
                <a:ea typeface="Calibri"/>
                <a:cs typeface="Calibri"/>
              </a:rPr>
              <a:t> a community hub for the Korean community hosted a session with digital champions for Koreans aged 65 and over at the Korean Cafe. </a:t>
            </a:r>
            <a:endParaRPr lang="en-US" dirty="0"/>
          </a:p>
          <a:p>
            <a:pPr marL="171450" indent="-171450">
              <a:buFont typeface="Arial"/>
              <a:buChar char="•"/>
            </a:pPr>
            <a:r>
              <a:rPr lang="en-GB" sz="1200" b="1" dirty="0">
                <a:solidFill>
                  <a:srgbClr val="0070C0"/>
                </a:solidFill>
                <a:ea typeface="Calibri"/>
                <a:cs typeface="Calibri"/>
              </a:rPr>
              <a:t>Milaap Multicultural day Centre</a:t>
            </a:r>
            <a:r>
              <a:rPr lang="en-GB" sz="1200" dirty="0">
                <a:ea typeface="Calibri"/>
                <a:cs typeface="Calibri"/>
              </a:rPr>
              <a:t>  supports older and disabled individuals, particularly from ethnic backgrounds ran weekly digital support sessions with up to 25 participants per session. </a:t>
            </a:r>
            <a:endParaRPr lang="en-GB" dirty="0">
              <a:ea typeface="Calibri"/>
              <a:cs typeface="Calibri"/>
            </a:endParaRPr>
          </a:p>
          <a:p>
            <a:pPr marL="171450" indent="-171450">
              <a:buFont typeface="Arial"/>
              <a:buChar char="•"/>
            </a:pPr>
            <a:r>
              <a:rPr lang="en-GB" sz="1200" b="1" dirty="0">
                <a:solidFill>
                  <a:srgbClr val="0070C0"/>
                </a:solidFill>
                <a:ea typeface="Calibri"/>
                <a:cs typeface="Calibri"/>
              </a:rPr>
              <a:t>Kingston Advocacy Group</a:t>
            </a:r>
            <a:r>
              <a:rPr lang="en-GB" sz="1200" dirty="0">
                <a:ea typeface="Calibri"/>
                <a:cs typeface="Calibri"/>
              </a:rPr>
              <a:t> supports individuals who are vulnerable due to age, health, disability, or personal circumstances ran focus groups, interviews and surveys during drop-in sessions. </a:t>
            </a:r>
            <a:endParaRPr lang="en-GB" dirty="0">
              <a:ea typeface="Calibri"/>
              <a:cs typeface="Calibri"/>
            </a:endParaRPr>
          </a:p>
          <a:p>
            <a:pPr marL="171450" indent="-171450">
              <a:buFont typeface="Arial"/>
              <a:buChar char="•"/>
            </a:pPr>
            <a:r>
              <a:rPr lang="en-GB" sz="1200" b="1" dirty="0">
                <a:solidFill>
                  <a:srgbClr val="0070C0"/>
                </a:solidFill>
                <a:ea typeface="Calibri"/>
                <a:cs typeface="Calibri"/>
              </a:rPr>
              <a:t>New Malden Methodist Church (Wesley’s Community Hub) </a:t>
            </a:r>
            <a:r>
              <a:rPr lang="en-GB" sz="1200" dirty="0">
                <a:ea typeface="Calibri"/>
                <a:cs typeface="Calibri"/>
              </a:rPr>
              <a:t>supports older adults, individuals with long-term health conditions, and socially isolated residents in the local area ran Tai chi sessions &amp; digital workshops for up to 60 participants. </a:t>
            </a:r>
            <a:endParaRPr lang="en-GB" dirty="0">
              <a:ea typeface="Calibri"/>
              <a:cs typeface="Calibri"/>
            </a:endParaRPr>
          </a:p>
        </p:txBody>
      </p:sp>
    </p:spTree>
    <p:extLst>
      <p:ext uri="{BB962C8B-B14F-4D97-AF65-F5344CB8AC3E}">
        <p14:creationId xmlns:p14="http://schemas.microsoft.com/office/powerpoint/2010/main" val="321770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9B9A7-EA61-98FD-DCDA-6B681CB0F126}"/>
              </a:ext>
            </a:extLst>
          </p:cNvPr>
          <p:cNvSpPr>
            <a:spLocks noGrp="1"/>
          </p:cNvSpPr>
          <p:nvPr>
            <p:ph type="title"/>
          </p:nvPr>
        </p:nvSpPr>
        <p:spPr>
          <a:xfrm>
            <a:off x="140135" y="265474"/>
            <a:ext cx="9189450" cy="636011"/>
          </a:xfrm>
        </p:spPr>
        <p:txBody>
          <a:bodyPr>
            <a:normAutofit/>
          </a:bodyPr>
          <a:lstStyle/>
          <a:p>
            <a:r>
              <a:rPr lang="en-GB" b="1" dirty="0">
                <a:latin typeface="Arial"/>
                <a:cs typeface="Arial"/>
              </a:rPr>
              <a:t>Digital and health – what we heard</a:t>
            </a:r>
            <a:r>
              <a:rPr lang="en-GB" dirty="0">
                <a:latin typeface="Arial"/>
                <a:cs typeface="Arial"/>
              </a:rPr>
              <a:t> across SWL</a:t>
            </a:r>
            <a:endParaRPr lang="en-GB" b="1" dirty="0"/>
          </a:p>
        </p:txBody>
      </p:sp>
      <p:sp>
        <p:nvSpPr>
          <p:cNvPr id="3" name="Content Placeholder 2">
            <a:extLst>
              <a:ext uri="{FF2B5EF4-FFF2-40B4-BE49-F238E27FC236}">
                <a16:creationId xmlns:a16="http://schemas.microsoft.com/office/drawing/2014/main" id="{437F9431-6CFC-7DFD-9AAD-DDCD56ED0534}"/>
              </a:ext>
            </a:extLst>
          </p:cNvPr>
          <p:cNvSpPr>
            <a:spLocks noGrp="1"/>
          </p:cNvSpPr>
          <p:nvPr>
            <p:ph sz="half" idx="1"/>
          </p:nvPr>
        </p:nvSpPr>
        <p:spPr>
          <a:xfrm>
            <a:off x="140135" y="1106022"/>
            <a:ext cx="10299881" cy="5697467"/>
          </a:xfrm>
        </p:spPr>
        <p:txBody>
          <a:bodyPr>
            <a:normAutofit fontScale="25000" lnSpcReduction="20000"/>
          </a:bodyPr>
          <a:lstStyle/>
          <a:p>
            <a:pPr marL="180975" indent="-180975">
              <a:lnSpc>
                <a:spcPct val="120000"/>
              </a:lnSpc>
              <a:spcBef>
                <a:spcPts val="0"/>
              </a:spcBef>
              <a:spcAft>
                <a:spcPts val="1000"/>
              </a:spcAft>
            </a:pPr>
            <a:r>
              <a:rPr lang="en-GB" sz="4800" b="1" dirty="0"/>
              <a:t>Better access to information to support self-care - </a:t>
            </a:r>
            <a:r>
              <a:rPr lang="en-GB" sz="4800" dirty="0"/>
              <a:t>people described the benefits of looking up their own condition/ symptoms before accessing help from NHS, particularly to help people to manage their long-term conditions </a:t>
            </a:r>
            <a:r>
              <a:rPr lang="en-GB" sz="4800" i="1" dirty="0">
                <a:solidFill>
                  <a:srgbClr val="7030A0"/>
                </a:solidFill>
              </a:rPr>
              <a:t>"Better research for the NHS, like symptoms you have." "More information online rather than waiting.“</a:t>
            </a:r>
          </a:p>
          <a:p>
            <a:pPr marL="180975" indent="-180975">
              <a:lnSpc>
                <a:spcPct val="120000"/>
              </a:lnSpc>
              <a:spcBef>
                <a:spcPts val="0"/>
              </a:spcBef>
              <a:spcAft>
                <a:spcPts val="1000"/>
              </a:spcAft>
            </a:pPr>
            <a:r>
              <a:rPr lang="en-GB" sz="4800" b="1" dirty="0"/>
              <a:t>Preference for face-to-face contact with health professionals - </a:t>
            </a:r>
            <a:r>
              <a:rPr lang="en-GB" sz="4800" dirty="0"/>
              <a:t>digital tools feel impersonal or even frightening for people who may need mental health support.</a:t>
            </a:r>
            <a:r>
              <a:rPr lang="en-GB" sz="4800" dirty="0">
                <a:solidFill>
                  <a:srgbClr val="7030A0"/>
                </a:solidFill>
              </a:rPr>
              <a:t> </a:t>
            </a:r>
            <a:r>
              <a:rPr lang="en-GB" sz="4800" i="1" dirty="0">
                <a:solidFill>
                  <a:srgbClr val="7030A0"/>
                </a:solidFill>
              </a:rPr>
              <a:t>“I fear being misunderstood or overlooked when services are delivered remotely or through apps.” </a:t>
            </a:r>
            <a:r>
              <a:rPr lang="en-GB" sz="4800" i="1" kern="100" dirty="0">
                <a:solidFill>
                  <a:srgbClr val="7030A0"/>
                </a:solidFill>
                <a:ea typeface="Aptos" panose="020B0004020202020204" pitchFamily="34" charset="0"/>
                <a:cs typeface="Times New Roman" panose="02020603050405020304" pitchFamily="18" charset="0"/>
              </a:rPr>
              <a:t>"Less human interaction, which I find scary.” </a:t>
            </a:r>
            <a:endParaRPr lang="en-GB" sz="4800" i="1" dirty="0">
              <a:solidFill>
                <a:srgbClr val="7030A0"/>
              </a:solidFill>
            </a:endParaRPr>
          </a:p>
          <a:p>
            <a:pPr marL="180975" indent="-180975">
              <a:lnSpc>
                <a:spcPct val="120000"/>
              </a:lnSpc>
              <a:spcBef>
                <a:spcPts val="0"/>
              </a:spcBef>
              <a:spcAft>
                <a:spcPts val="1000"/>
              </a:spcAft>
            </a:pPr>
            <a:r>
              <a:rPr lang="en-GB" sz="4800" b="1" dirty="0"/>
              <a:t>Language and communication barriers made many digital tools feel unusable or intimidating</a:t>
            </a:r>
            <a:r>
              <a:rPr lang="en-GB" sz="4800" dirty="0"/>
              <a:t>. </a:t>
            </a:r>
            <a:r>
              <a:rPr lang="en-GB" sz="4800" i="1" kern="100" dirty="0">
                <a:solidFill>
                  <a:srgbClr val="7030A0"/>
                </a:solidFill>
                <a:cs typeface="Times New Roman" panose="02020603050405020304" pitchFamily="18" charset="0"/>
              </a:rPr>
              <a:t>“If the app can’t be in our language, give us videos or simple pictures.” </a:t>
            </a:r>
            <a:r>
              <a:rPr lang="en-GB" sz="4800" kern="100" dirty="0">
                <a:cs typeface="Times New Roman" panose="02020603050405020304" pitchFamily="18" charset="0"/>
              </a:rPr>
              <a:t>Other communication issues that act as barriers to using digital include age, reading age and communication difficulties including for people with learning disabilities. </a:t>
            </a:r>
            <a:r>
              <a:rPr lang="en-GB" sz="4800" i="1" kern="100" dirty="0">
                <a:solidFill>
                  <a:srgbClr val="7030A0"/>
                </a:solidFill>
                <a:cs typeface="Times New Roman" panose="02020603050405020304" pitchFamily="18" charset="0"/>
              </a:rPr>
              <a:t>"People who cannot express themselves would find it hard to communicate with the app.“ </a:t>
            </a:r>
          </a:p>
          <a:p>
            <a:pPr marL="180975" indent="-180975">
              <a:lnSpc>
                <a:spcPct val="120000"/>
              </a:lnSpc>
              <a:spcBef>
                <a:spcPts val="0"/>
              </a:spcBef>
              <a:spcAft>
                <a:spcPts val="1000"/>
              </a:spcAft>
            </a:pPr>
            <a:r>
              <a:rPr lang="en-GB" sz="4800" b="1" dirty="0"/>
              <a:t>The cost of devices and internet access </a:t>
            </a:r>
            <a:r>
              <a:rPr lang="en-GB" sz="4800" dirty="0"/>
              <a:t>is a real barrier to using digital health tools. </a:t>
            </a:r>
            <a:r>
              <a:rPr lang="en-GB" sz="4800" dirty="0">
                <a:solidFill>
                  <a:srgbClr val="7030A0"/>
                </a:solidFill>
              </a:rPr>
              <a:t>“We need community places with internet and computers where people can go.” </a:t>
            </a:r>
          </a:p>
          <a:p>
            <a:pPr marL="180975" indent="-180975">
              <a:lnSpc>
                <a:spcPct val="120000"/>
              </a:lnSpc>
              <a:spcBef>
                <a:spcPts val="0"/>
              </a:spcBef>
              <a:spcAft>
                <a:spcPts val="1000"/>
              </a:spcAft>
            </a:pPr>
            <a:r>
              <a:rPr lang="en-GB" sz="4800" b="1" dirty="0"/>
              <a:t>Lack of digital confidence </a:t>
            </a:r>
            <a:r>
              <a:rPr lang="en-GB" sz="4800" dirty="0"/>
              <a:t>and support creates barriers to use. </a:t>
            </a:r>
            <a:r>
              <a:rPr lang="en-GB" sz="4800" i="1" dirty="0">
                <a:solidFill>
                  <a:srgbClr val="7030A0"/>
                </a:solidFill>
              </a:rPr>
              <a:t>“If these apps help us take care of ourselves, why aren’t we being shown how to use them?”</a:t>
            </a:r>
            <a:r>
              <a:rPr lang="en-GB" sz="4800" dirty="0">
                <a:solidFill>
                  <a:srgbClr val="7030A0"/>
                </a:solidFill>
              </a:rPr>
              <a:t> </a:t>
            </a:r>
            <a:r>
              <a:rPr lang="en-GB" sz="4800" dirty="0"/>
              <a:t>Complex login processes can also increase exclusion. </a:t>
            </a:r>
            <a:r>
              <a:rPr lang="en-GB" sz="4800" dirty="0">
                <a:solidFill>
                  <a:srgbClr val="7030A0"/>
                </a:solidFill>
              </a:rPr>
              <a:t>“</a:t>
            </a:r>
            <a:r>
              <a:rPr lang="en-GB" sz="4800" i="1" dirty="0">
                <a:solidFill>
                  <a:srgbClr val="7030A0"/>
                </a:solidFill>
              </a:rPr>
              <a:t>I got stuck at the beginning. I didn’t understand the security steps. I just stopped trying.”</a:t>
            </a:r>
          </a:p>
          <a:p>
            <a:pPr marL="180975" indent="-180975">
              <a:lnSpc>
                <a:spcPct val="120000"/>
              </a:lnSpc>
              <a:spcBef>
                <a:spcPts val="0"/>
              </a:spcBef>
              <a:spcAft>
                <a:spcPts val="1000"/>
              </a:spcAft>
            </a:pPr>
            <a:r>
              <a:rPr lang="en-GB" sz="4800" b="1" dirty="0"/>
              <a:t>To build trust, people suggested involving communities in designing AI tools – </a:t>
            </a:r>
            <a:r>
              <a:rPr lang="en-GB" sz="4800" dirty="0"/>
              <a:t>People  recommended co-design approaches that include voices from diverse backgrounds, especially people with lived experience of exclusion. Training for healthcare staff on how to integrate AI responsibly was also highlighted. People emphasised that technology must be accessible and </a:t>
            </a:r>
            <a:r>
              <a:rPr lang="en-GB" sz="4800" b="1" dirty="0"/>
              <a:t>culturally sensitive</a:t>
            </a:r>
            <a:r>
              <a:rPr lang="en-GB" sz="4800" dirty="0"/>
              <a:t> to avoid increasing inequalities.</a:t>
            </a:r>
          </a:p>
          <a:p>
            <a:pPr marL="180975" indent="-180975">
              <a:lnSpc>
                <a:spcPct val="120000"/>
              </a:lnSpc>
              <a:spcBef>
                <a:spcPts val="0"/>
              </a:spcBef>
              <a:spcAft>
                <a:spcPts val="1000"/>
              </a:spcAft>
            </a:pPr>
            <a:r>
              <a:rPr lang="en-GB" sz="4800" b="1" dirty="0"/>
              <a:t>People have mixed feelings about Artificial Intelligence, balancing hope for efficiency with scepticism and fear.</a:t>
            </a:r>
            <a:r>
              <a:rPr lang="en-GB" sz="4800" b="1" dirty="0">
                <a:solidFill>
                  <a:srgbClr val="7030A0"/>
                </a:solidFill>
              </a:rPr>
              <a:t> </a:t>
            </a:r>
            <a:r>
              <a:rPr lang="en-GB" sz="4800" i="1" dirty="0">
                <a:solidFill>
                  <a:srgbClr val="7030A0"/>
                </a:solidFill>
              </a:rPr>
              <a:t>“I am against artificial intelligence because it is not a living being – it cannot understand emotions or accents.”</a:t>
            </a:r>
          </a:p>
          <a:p>
            <a:pPr marL="180975" indent="-180975">
              <a:lnSpc>
                <a:spcPct val="120000"/>
              </a:lnSpc>
              <a:spcBef>
                <a:spcPts val="0"/>
              </a:spcBef>
              <a:spcAft>
                <a:spcPts val="1000"/>
              </a:spcAft>
            </a:pPr>
            <a:r>
              <a:rPr lang="en-GB" sz="4800" b="1" dirty="0"/>
              <a:t>Efficiency of being able to share data across the NHS </a:t>
            </a:r>
            <a:r>
              <a:rPr lang="en-GB" sz="4800" i="1" dirty="0">
                <a:solidFill>
                  <a:srgbClr val="7030A0"/>
                </a:solidFill>
              </a:rPr>
              <a:t>"More efficient." "Quick and easy to process data.“ "Less paper-based because all information is at your finger-tips.”  </a:t>
            </a:r>
            <a:r>
              <a:rPr lang="en-GB" sz="4800" dirty="0"/>
              <a:t>One person described how she struggled when moving to London from Wales because she felt no one knew her medical history of a heart condition.  Joining up medical records digitally across the country would be of huge benefit.</a:t>
            </a:r>
            <a:r>
              <a:rPr lang="en-GB" sz="4800" dirty="0">
                <a:solidFill>
                  <a:schemeClr val="tx2"/>
                </a:solidFill>
              </a:rPr>
              <a:t>  </a:t>
            </a:r>
            <a:r>
              <a:rPr lang="en-GB" sz="4800" i="1" dirty="0">
                <a:solidFill>
                  <a:srgbClr val="7030A0"/>
                </a:solidFill>
              </a:rPr>
              <a:t>"To diagnose and speed up the waiting lists.“</a:t>
            </a:r>
          </a:p>
          <a:p>
            <a:pPr marL="180975" indent="-180975">
              <a:lnSpc>
                <a:spcPct val="120000"/>
              </a:lnSpc>
              <a:spcBef>
                <a:spcPts val="0"/>
              </a:spcBef>
              <a:spcAft>
                <a:spcPts val="1000"/>
              </a:spcAft>
            </a:pPr>
            <a:r>
              <a:rPr lang="en-GB" sz="4800" b="1" dirty="0"/>
              <a:t>Emotional and cultural concerns amplify mistrust around AI.</a:t>
            </a:r>
            <a:r>
              <a:rPr lang="en-GB" sz="4800" dirty="0"/>
              <a:t> Fears of surveillance, loss of human jobs and data misuse were common. Some referenced cultural narratives, saying things like: </a:t>
            </a:r>
            <a:r>
              <a:rPr lang="en-GB" sz="4800" i="1" dirty="0">
                <a:solidFill>
                  <a:srgbClr val="7030A0"/>
                </a:solidFill>
              </a:rPr>
              <a:t>“We have watched I, Robot. Technology is dangerous.” </a:t>
            </a:r>
          </a:p>
          <a:p>
            <a:endParaRPr lang="en-GB" i="1" kern="100" dirty="0">
              <a:solidFill>
                <a:srgbClr val="0070C0"/>
              </a:solidFill>
              <a:highlight>
                <a:srgbClr val="FFFF00"/>
              </a:highlight>
              <a:ea typeface="Aptos" panose="020B0004020202020204" pitchFamily="34" charset="0"/>
              <a:cs typeface="Times New Roman" panose="02020603050405020304" pitchFamily="18" charset="0"/>
            </a:endParaRPr>
          </a:p>
          <a:p>
            <a:endParaRPr lang="en-GB" dirty="0"/>
          </a:p>
          <a:p>
            <a:endParaRPr lang="en-GB" i="1" dirty="0">
              <a:solidFill>
                <a:schemeClr val="tx2"/>
              </a:solidFill>
              <a:highlight>
                <a:srgbClr val="FFFF00"/>
              </a:highlight>
            </a:endParaRPr>
          </a:p>
          <a:p>
            <a:endParaRPr lang="en-GB" dirty="0"/>
          </a:p>
        </p:txBody>
      </p:sp>
      <p:sp>
        <p:nvSpPr>
          <p:cNvPr id="5" name="Slide Number Placeholder 4">
            <a:extLst>
              <a:ext uri="{FF2B5EF4-FFF2-40B4-BE49-F238E27FC236}">
                <a16:creationId xmlns:a16="http://schemas.microsoft.com/office/drawing/2014/main" id="{8A87D2BE-C46A-0B4E-F0CF-282E47992BA8}"/>
              </a:ext>
            </a:extLst>
          </p:cNvPr>
          <p:cNvSpPr>
            <a:spLocks noGrp="1"/>
          </p:cNvSpPr>
          <p:nvPr>
            <p:ph type="sldNum" sz="quarter" idx="12"/>
          </p:nvPr>
        </p:nvSpPr>
        <p:spPr/>
        <p:txBody>
          <a:bodyPr/>
          <a:lstStyle/>
          <a:p>
            <a:fld id="{97EE8412-344B-4A62-BD9B-853B63951050}" type="slidenum">
              <a:rPr lang="en-GB" smtClean="0"/>
              <a:t>9</a:t>
            </a:fld>
            <a:endParaRPr lang="en-GB" dirty="0"/>
          </a:p>
        </p:txBody>
      </p:sp>
      <p:pic>
        <p:nvPicPr>
          <p:cNvPr id="6" name="Picture 5" descr="A person using a device&#10;&#10;AI-generated content may be incorrect.">
            <a:extLst>
              <a:ext uri="{FF2B5EF4-FFF2-40B4-BE49-F238E27FC236}">
                <a16:creationId xmlns:a16="http://schemas.microsoft.com/office/drawing/2014/main" id="{B8A3C4E8-D114-34FC-FD21-82543BD59C61}"/>
              </a:ext>
            </a:extLst>
          </p:cNvPr>
          <p:cNvPicPr>
            <a:picLocks noChangeAspect="1"/>
          </p:cNvPicPr>
          <p:nvPr/>
        </p:nvPicPr>
        <p:blipFill>
          <a:blip r:embed="rId3">
            <a:extLst>
              <a:ext uri="{28A0092B-C50C-407E-A947-70E740481C1C}">
                <a14:useLocalDpi xmlns:a14="http://schemas.microsoft.com/office/drawing/2010/main" val="0"/>
              </a:ext>
            </a:extLst>
          </a:blip>
          <a:srcRect l="7641" r="45121" b="-1"/>
          <a:stretch>
            <a:fillRect/>
          </a:stretch>
        </p:blipFill>
        <p:spPr>
          <a:xfrm rot="5400000">
            <a:off x="10724627" y="5303718"/>
            <a:ext cx="1246460" cy="1484293"/>
          </a:xfrm>
          <a:prstGeom prst="rect">
            <a:avLst/>
          </a:prstGeom>
          <a:noFill/>
          <a:ln w="38100">
            <a:solidFill>
              <a:schemeClr val="accent6"/>
            </a:solidFill>
          </a:ln>
        </p:spPr>
      </p:pic>
      <p:pic>
        <p:nvPicPr>
          <p:cNvPr id="8" name="Picture 7">
            <a:extLst>
              <a:ext uri="{FF2B5EF4-FFF2-40B4-BE49-F238E27FC236}">
                <a16:creationId xmlns:a16="http://schemas.microsoft.com/office/drawing/2014/main" id="{7C933954-DD16-AAF4-AC22-784E21BCDE00}"/>
              </a:ext>
            </a:extLst>
          </p:cNvPr>
          <p:cNvPicPr>
            <a:picLocks noChangeAspect="1"/>
          </p:cNvPicPr>
          <p:nvPr/>
        </p:nvPicPr>
        <p:blipFill>
          <a:blip r:embed="rId4"/>
          <a:stretch>
            <a:fillRect/>
          </a:stretch>
        </p:blipFill>
        <p:spPr>
          <a:xfrm>
            <a:off x="10440016" y="1095936"/>
            <a:ext cx="1649988" cy="2333064"/>
          </a:xfrm>
          <a:prstGeom prst="rect">
            <a:avLst/>
          </a:prstGeom>
          <a:ln>
            <a:solidFill>
              <a:schemeClr val="tx2"/>
            </a:solidFill>
          </a:ln>
        </p:spPr>
      </p:pic>
      <p:pic>
        <p:nvPicPr>
          <p:cNvPr id="4" name="Picture 3" descr="A person holding a phone and a paper using the NHS App. ">
            <a:extLst>
              <a:ext uri="{FF2B5EF4-FFF2-40B4-BE49-F238E27FC236}">
                <a16:creationId xmlns:a16="http://schemas.microsoft.com/office/drawing/2014/main" id="{AB53074A-2A95-6DA3-0C62-8FFF0DD3E8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5624" y="3540504"/>
            <a:ext cx="1264466" cy="1685954"/>
          </a:xfrm>
          <a:prstGeom prst="rect">
            <a:avLst/>
          </a:prstGeom>
          <a:solidFill>
            <a:schemeClr val="accent2"/>
          </a:solidFill>
          <a:ln w="38100">
            <a:solidFill>
              <a:srgbClr val="FFC000"/>
            </a:solidFill>
          </a:ln>
        </p:spPr>
      </p:pic>
    </p:spTree>
    <p:extLst>
      <p:ext uri="{BB962C8B-B14F-4D97-AF65-F5344CB8AC3E}">
        <p14:creationId xmlns:p14="http://schemas.microsoft.com/office/powerpoint/2010/main" val="1892343328"/>
      </p:ext>
    </p:extLst>
  </p:cSld>
  <p:clrMapOvr>
    <a:masterClrMapping/>
  </p:clrMapOvr>
</p:sld>
</file>

<file path=ppt/theme/theme1.xml><?xml version="1.0" encoding="utf-8"?>
<a:theme xmlns:a="http://schemas.openxmlformats.org/drawingml/2006/main" name="1_Office Theme">
  <a:themeElements>
    <a:clrScheme name="SWL_ICB">
      <a:dk1>
        <a:sysClr val="windowText" lastClr="000000"/>
      </a:dk1>
      <a:lt1>
        <a:sysClr val="window" lastClr="FFFFFF"/>
      </a:lt1>
      <a:dk2>
        <a:srgbClr val="0072CE"/>
      </a:dk2>
      <a:lt2>
        <a:srgbClr val="E7E6E6"/>
      </a:lt2>
      <a:accent1>
        <a:srgbClr val="003087"/>
      </a:accent1>
      <a:accent2>
        <a:srgbClr val="00A499"/>
      </a:accent2>
      <a:accent3>
        <a:srgbClr val="41B6E6"/>
      </a:accent3>
      <a:accent4>
        <a:srgbClr val="009639"/>
      </a:accent4>
      <a:accent5>
        <a:srgbClr val="005EB8"/>
      </a:accent5>
      <a:accent6>
        <a:srgbClr val="006747"/>
      </a:accent6>
      <a:hlink>
        <a:srgbClr val="33007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L_ICB_template" id="{4B9A751F-98F1-7845-BF86-6C108B64B704}" vid="{7B61645F-21B9-2648-A31E-BF7E0A034E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3e64dad-92f2-4c3d-b8e6-7f8c8a2530d4" xsi:nil="true"/>
    <lcf76f155ced4ddcb4097134ff3c332f xmlns="4520aca0-c040-4e7c-8925-f9894a8c167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06B36C1F9F0ED4380110010BD68DD27" ma:contentTypeVersion="17" ma:contentTypeDescription="Create a new document." ma:contentTypeScope="" ma:versionID="79b27da85d7c044a2cf835f276970b93">
  <xsd:schema xmlns:xsd="http://www.w3.org/2001/XMLSchema" xmlns:xs="http://www.w3.org/2001/XMLSchema" xmlns:p="http://schemas.microsoft.com/office/2006/metadata/properties" xmlns:ns2="4520aca0-c040-4e7c-8925-f9894a8c167f" xmlns:ns3="33e64dad-92f2-4c3d-b8e6-7f8c8a2530d4" targetNamespace="http://schemas.microsoft.com/office/2006/metadata/properties" ma:root="true" ma:fieldsID="48f7db64387bfc0ac519599915325323" ns2:_="" ns3:_="">
    <xsd:import namespace="4520aca0-c040-4e7c-8925-f9894a8c167f"/>
    <xsd:import namespace="33e64dad-92f2-4c3d-b8e6-7f8c8a2530d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20aca0-c040-4e7c-8925-f9894a8c16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b6c5f2c2-09aa-4925-8f3e-4531c5e88ac3"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3e64dad-92f2-4c3d-b8e6-7f8c8a2530d4"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edeec0f8-0379-4878-bc47-59d5cde54f89}" ma:internalName="TaxCatchAll" ma:showField="CatchAllData" ma:web="33e64dad-92f2-4c3d-b8e6-7f8c8a2530d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9742AA-830F-4E62-B30E-CF4A7677CB4C}">
  <ds:schemaRefs>
    <ds:schemaRef ds:uri="http://schemas.microsoft.com/sharepoint/v3/contenttype/forms"/>
  </ds:schemaRefs>
</ds:datastoreItem>
</file>

<file path=customXml/itemProps2.xml><?xml version="1.0" encoding="utf-8"?>
<ds:datastoreItem xmlns:ds="http://schemas.openxmlformats.org/officeDocument/2006/customXml" ds:itemID="{209E78E9-8E4B-4B0F-8917-25EAB1CBD6ED}">
  <ds:schemaRefs>
    <ds:schemaRef ds:uri="2f7a7b57-405d-4e7a-85c4-27864944fb43"/>
    <ds:schemaRef ds:uri="855be8b2-44ff-42f3-9e94-4867fd0cdc02"/>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779A840-E0A9-48F7-9E46-EF010443E7CC}"/>
</file>

<file path=docProps/app.xml><?xml version="1.0" encoding="utf-8"?>
<Properties xmlns="http://schemas.openxmlformats.org/officeDocument/2006/extended-properties" xmlns:vt="http://schemas.openxmlformats.org/officeDocument/2006/docPropsVTypes">
  <TotalTime>1</TotalTime>
  <Words>4217</Words>
  <Application>Microsoft Office PowerPoint</Application>
  <PresentationFormat>Widescreen</PresentationFormat>
  <Paragraphs>270</Paragraphs>
  <Slides>18</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Aptos</vt:lpstr>
      <vt:lpstr>Arial</vt:lpstr>
      <vt:lpstr>Arial,Sans-Serif</vt:lpstr>
      <vt:lpstr>Calibri</vt:lpstr>
      <vt:lpstr>Times New Roman</vt:lpstr>
      <vt:lpstr>Wingdings</vt:lpstr>
      <vt:lpstr>1_Office Theme</vt:lpstr>
      <vt:lpstr>Insights from people and communities in Kingston  (Spring grants engagement fund)  KVA health &amp; wellbeing network</vt:lpstr>
      <vt:lpstr>PowerPoint Presentation</vt:lpstr>
      <vt:lpstr>Kingston - Roughly mapping VCSE organisations</vt:lpstr>
      <vt:lpstr>Key themes – challenges and barriers</vt:lpstr>
      <vt:lpstr>Hypertension –key themes</vt:lpstr>
      <vt:lpstr>Hypertension - key themes</vt:lpstr>
      <vt:lpstr>Health communities – actions and next steps</vt:lpstr>
      <vt:lpstr>PowerPoint Presentation</vt:lpstr>
      <vt:lpstr>Digital and health – what we heard across SWL</vt:lpstr>
      <vt:lpstr>Digital and health insight – actions and next steps</vt:lpstr>
      <vt:lpstr>Learning and reflections</vt:lpstr>
      <vt:lpstr>Appendix 1 </vt:lpstr>
      <vt:lpstr>Kingston Neighbourhood reports</vt:lpstr>
      <vt:lpstr>Neighbourhood report  Canbury, Churchill, Orchard &amp; Berrylands PCN – what we heard</vt:lpstr>
      <vt:lpstr>Neighbourhood report Kingston PCN – what we heard</vt:lpstr>
      <vt:lpstr>Neighbourhood report  New Malden and Worcester Park PCN – what we heard</vt:lpstr>
      <vt:lpstr>Neighbourhood report Chessington &amp; Surbiton PCN - what we heard</vt:lpstr>
      <vt:lpstr>Neighbourhood report Surbiton Health Centre PCN – what we heard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Caroline O'Neill (NHS South West London ICB)</dc:creator>
  <cp:lastModifiedBy>Caroline O'Neill (NHS South West London ICB)</cp:lastModifiedBy>
  <cp:revision>164</cp:revision>
  <dcterms:created xsi:type="dcterms:W3CDTF">2025-09-11T13:17:45Z</dcterms:created>
  <dcterms:modified xsi:type="dcterms:W3CDTF">2025-10-21T14:15:10Z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0x010100406B36C1F9F0ED4380110010BD68DD27</vt:lpwstr>
  </property>
  <property fmtid="{D5CDD505-2E9C-101B-9397-08002B2CF9AE}" pid="3" name="MediaServiceImageTags">
    <vt:lpwstr/>
  </property>
</Properties>
</file>