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4"/>
  </p:sldMasterIdLst>
  <p:notesMasterIdLst>
    <p:notesMasterId r:id="rId15"/>
  </p:notesMasterIdLst>
  <p:sldIdLst>
    <p:sldId id="304" r:id="rId5"/>
    <p:sldId id="314" r:id="rId6"/>
    <p:sldId id="306" r:id="rId7"/>
    <p:sldId id="303" r:id="rId8"/>
    <p:sldId id="291" r:id="rId9"/>
    <p:sldId id="305" r:id="rId10"/>
    <p:sldId id="289" r:id="rId11"/>
    <p:sldId id="298" r:id="rId12"/>
    <p:sldId id="316" r:id="rId13"/>
    <p:sldId id="313" r:id="rId1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07B"/>
    <a:srgbClr val="EEEDE2"/>
    <a:srgbClr val="5CCF3D"/>
    <a:srgbClr val="009CC7"/>
    <a:srgbClr val="E7A3CF"/>
    <a:srgbClr val="F16127"/>
    <a:srgbClr val="72A210"/>
    <a:srgbClr val="FF4F1E"/>
    <a:srgbClr val="FFEDE8"/>
    <a:srgbClr val="F1F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A4D14-F43A-48FF-B5BE-FA0B2E87274F}" v="14" dt="2025-04-08T14:43:45.616"/>
    <p1510:client id="{E085DFF4-25EA-751E-9A2A-B79D8C5D0EFB}" v="2" dt="2025-04-08T14:46:44.038"/>
    <p1510:client id="{FCBB4AC5-9192-B18B-5E19-FC223B090292}" v="3" dt="2025-04-08T14:58:17.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186" autoAdjust="0"/>
  </p:normalViewPr>
  <p:slideViewPr>
    <p:cSldViewPr snapToGrid="0">
      <p:cViewPr varScale="1">
        <p:scale>
          <a:sx n="75" d="100"/>
          <a:sy n="75" d="100"/>
        </p:scale>
        <p:origin x="253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25" d="100"/>
          <a:sy n="125" d="100"/>
        </p:scale>
        <p:origin x="1771" y="-17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GB"/>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B422389A-0097-4830-9E7F-B381321031AA}" type="datetimeFigureOut">
              <a:rPr lang="en-GB" smtClean="0"/>
              <a:t>10/04/2025</a:t>
            </a:fld>
            <a:endParaRPr lang="en-GB"/>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GB"/>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GB"/>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DEF21FD-8A32-46EE-97CC-4A856B1761BE}" type="slidenum">
              <a:rPr lang="en-GB" smtClean="0"/>
              <a:t>‹#›</a:t>
            </a:fld>
            <a:endParaRPr lang="en-GB"/>
          </a:p>
        </p:txBody>
      </p:sp>
    </p:spTree>
    <p:extLst>
      <p:ext uri="{BB962C8B-B14F-4D97-AF65-F5344CB8AC3E}">
        <p14:creationId xmlns:p14="http://schemas.microsoft.com/office/powerpoint/2010/main" val="310659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DF825-6D91-2FFB-4A93-4CC212CD4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577D6-36DE-1CCB-CEC5-F25DC4710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1AD0C-D375-6B60-44D9-94630E09F4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0DF3ED1-24C6-B802-EE4E-547843C69B63}"/>
              </a:ext>
            </a:extLst>
          </p:cNvPr>
          <p:cNvSpPr>
            <a:spLocks noGrp="1"/>
          </p:cNvSpPr>
          <p:nvPr>
            <p:ph type="sldNum" sz="quarter" idx="5"/>
          </p:nvPr>
        </p:nvSpPr>
        <p:spPr/>
        <p:txBody>
          <a:bodyPr/>
          <a:lstStyle/>
          <a:p>
            <a:fld id="{EDEF21FD-8A32-46EE-97CC-4A856B1761BE}" type="slidenum">
              <a:rPr lang="en-GB" smtClean="0"/>
              <a:t>1</a:t>
            </a:fld>
            <a:endParaRPr lang="en-GB"/>
          </a:p>
        </p:txBody>
      </p:sp>
    </p:spTree>
    <p:extLst>
      <p:ext uri="{BB962C8B-B14F-4D97-AF65-F5344CB8AC3E}">
        <p14:creationId xmlns:p14="http://schemas.microsoft.com/office/powerpoint/2010/main" val="297653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002F3-6C6D-F8E3-28F0-3C4955D50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1C915-526B-9C56-3AE4-8C8B86A53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DB86D-9C00-95F2-8F27-47BC4598FAD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FFCE3BE-2056-A0B3-0BDF-0BF0B8E204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F21FD-8A32-46EE-97CC-4A856B1761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53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F6A2D-5732-F633-1A9B-37F7E43AD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2ED1E-D8AD-34A7-C463-83FD0C8E7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CCE50-AFCA-1FEF-D0C2-DCAB7706EFC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30CB8AC-DFCB-26C5-88F7-FB697DA95F2B}"/>
              </a:ext>
            </a:extLst>
          </p:cNvPr>
          <p:cNvSpPr>
            <a:spLocks noGrp="1"/>
          </p:cNvSpPr>
          <p:nvPr>
            <p:ph type="sldNum" sz="quarter" idx="5"/>
          </p:nvPr>
        </p:nvSpPr>
        <p:spPr/>
        <p:txBody>
          <a:bodyPr/>
          <a:lstStyle/>
          <a:p>
            <a:fld id="{EDEF21FD-8A32-46EE-97CC-4A856B1761BE}" type="slidenum">
              <a:rPr lang="en-GB" smtClean="0"/>
              <a:t>2</a:t>
            </a:fld>
            <a:endParaRPr lang="en-GB"/>
          </a:p>
        </p:txBody>
      </p:sp>
    </p:spTree>
    <p:extLst>
      <p:ext uri="{BB962C8B-B14F-4D97-AF65-F5344CB8AC3E}">
        <p14:creationId xmlns:p14="http://schemas.microsoft.com/office/powerpoint/2010/main" val="152452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316E7-CC42-D462-5414-BE777D583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4BD9F-8C79-5F7D-4C92-58892E115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41C6B3-0AF3-CD38-7907-FFB90313DA83}"/>
              </a:ext>
            </a:extLst>
          </p:cNvPr>
          <p:cNvSpPr>
            <a:spLocks noGrp="1"/>
          </p:cNvSpPr>
          <p:nvPr>
            <p:ph type="body" idx="1"/>
          </p:nvPr>
        </p:nvSpPr>
        <p:spPr/>
        <p:txBody>
          <a:bodyPr/>
          <a:lstStyle/>
          <a:p>
            <a:r>
              <a:rPr lang="en-GB" dirty="0"/>
              <a:t>This is us… </a:t>
            </a:r>
          </a:p>
          <a:p>
            <a:pPr marL="171450" indent="-171450">
              <a:buFontTx/>
              <a:buChar char="-"/>
            </a:pPr>
            <a:r>
              <a:rPr lang="en-GB" dirty="0"/>
              <a:t>A beautiful building and grounds but it’s our people that make what our care, support and education what it is</a:t>
            </a:r>
          </a:p>
          <a:p>
            <a:pPr marL="171450" indent="-171450">
              <a:buFontTx/>
              <a:buChar char="-"/>
            </a:pPr>
            <a:r>
              <a:rPr lang="en-GB" dirty="0"/>
              <a:t>Whilst we support people through very sad times, you’ll also see a vibrancy and joy in these </a:t>
            </a:r>
            <a:r>
              <a:rPr lang="en-GB" dirty="0" err="1"/>
              <a:t>ima</a:t>
            </a:r>
            <a:endParaRPr lang="en-GB" dirty="0"/>
          </a:p>
        </p:txBody>
      </p:sp>
      <p:sp>
        <p:nvSpPr>
          <p:cNvPr id="4" name="Slide Number Placeholder 3">
            <a:extLst>
              <a:ext uri="{FF2B5EF4-FFF2-40B4-BE49-F238E27FC236}">
                <a16:creationId xmlns:a16="http://schemas.microsoft.com/office/drawing/2014/main" id="{52FBA19A-85DC-1BDC-5600-8D1AC5CC3401}"/>
              </a:ext>
            </a:extLst>
          </p:cNvPr>
          <p:cNvSpPr>
            <a:spLocks noGrp="1"/>
          </p:cNvSpPr>
          <p:nvPr>
            <p:ph type="sldNum" sz="quarter" idx="5"/>
          </p:nvPr>
        </p:nvSpPr>
        <p:spPr/>
        <p:txBody>
          <a:bodyPr/>
          <a:lstStyle/>
          <a:p>
            <a:fld id="{EDEF21FD-8A32-46EE-97CC-4A856B1761BE}" type="slidenum">
              <a:rPr lang="en-GB" smtClean="0"/>
              <a:t>3</a:t>
            </a:fld>
            <a:endParaRPr lang="en-GB"/>
          </a:p>
        </p:txBody>
      </p:sp>
    </p:spTree>
    <p:extLst>
      <p:ext uri="{BB962C8B-B14F-4D97-AF65-F5344CB8AC3E}">
        <p14:creationId xmlns:p14="http://schemas.microsoft.com/office/powerpoint/2010/main" val="62737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86A9E-BB94-70D8-C317-48923DB70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7B416-7996-F0E0-FCD1-87E8CED77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0C9D4-BB29-5F78-AB3F-1232AE5C490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4276E"/>
                </a:solidFill>
                <a:latin typeface="Arial" panose="020B0604020202020204" pitchFamily="34" charset="0"/>
                <a:cs typeface="Arial" panose="020B0604020202020204" pitchFamily="34" charset="0"/>
              </a:rPr>
              <a:t>We provide end of life care to our community. </a:t>
            </a:r>
          </a:p>
          <a:p>
            <a:pPr marL="171450" indent="-171450">
              <a:buFont typeface="Arial" panose="020B0604020202020204" pitchFamily="34" charset="0"/>
              <a:buChar char="•"/>
            </a:pPr>
            <a:r>
              <a:rPr lang="en-GB" dirty="0"/>
              <a:t>16 complex care beds – no visiting hours, visitors welcome at all time. </a:t>
            </a:r>
          </a:p>
          <a:p>
            <a:pPr marL="171450" indent="-171450">
              <a:buFont typeface="Arial" panose="020B0604020202020204" pitchFamily="34" charset="0"/>
              <a:buChar char="•"/>
            </a:pPr>
            <a:r>
              <a:rPr lang="en-GB" dirty="0"/>
              <a:t>Caring for about 1000 people at a time in their own homes</a:t>
            </a:r>
          </a:p>
          <a:p>
            <a:pPr marL="171450" indent="-171450">
              <a:buFont typeface="Arial" panose="020B0604020202020204" pitchFamily="34" charset="0"/>
              <a:buChar char="•"/>
            </a:pPr>
            <a:r>
              <a:rPr lang="en-GB" dirty="0"/>
              <a:t>Wellbeing service that includes (discussion groups, Complementary Therapy, Aroma Therapy, Acupuncture, Reiki, Reflexology, Hypnotherapy, Massage, Qi Gong, Breathlessness, Guided Relaxation, A face to face rolling programme, ''Live Well, Live Better‘’, Seated Yoga, Creative Writing, Seated Exercise, One to one sessions, Music for Wellbeing (for patients and carers), Wellbeing in Nature, Mindfulness, Book Club, Managing Fatigue and Energy Preservation</a:t>
            </a:r>
          </a:p>
          <a:p>
            <a:pPr marL="171450" indent="-171450">
              <a:buFont typeface="Arial" panose="020B0604020202020204" pitchFamily="34" charset="0"/>
              <a:buChar char="•"/>
            </a:pPr>
            <a:r>
              <a:rPr lang="en-GB" dirty="0"/>
              <a:t>We support the whole family (whatever family is to you) through support for carers, and our support for young people and children</a:t>
            </a:r>
          </a:p>
          <a:p>
            <a:pPr marL="171450" indent="-171450">
              <a:buFont typeface="Arial" panose="020B0604020202020204" pitchFamily="34" charset="0"/>
              <a:buChar char="•"/>
            </a:pPr>
            <a:r>
              <a:rPr lang="en-GB" dirty="0"/>
              <a:t>Compassionate Neighbours</a:t>
            </a:r>
          </a:p>
          <a:p>
            <a:pPr marL="171450" indent="-171450">
              <a:buFont typeface="Arial" panose="020B0604020202020204" pitchFamily="34" charset="0"/>
              <a:buChar char="•"/>
            </a:pPr>
            <a:r>
              <a:rPr lang="en-GB" dirty="0"/>
              <a:t>Bereavement Support</a:t>
            </a:r>
          </a:p>
          <a:p>
            <a:pPr marL="171450" indent="-171450">
              <a:buFont typeface="Arial" panose="020B0604020202020204" pitchFamily="34" charset="0"/>
              <a:buChar char="•"/>
            </a:pPr>
            <a:r>
              <a:rPr lang="en-GB" dirty="0"/>
              <a:t>We also, teach others about what makes good compassionate care in the last phase of life</a:t>
            </a:r>
          </a:p>
          <a:p>
            <a:pPr marL="171450" indent="-171450">
              <a:buFont typeface="Arial" panose="020B0604020202020204" pitchFamily="34" charset="0"/>
              <a:buChar char="•"/>
            </a:pPr>
            <a:r>
              <a:rPr lang="en-GB" dirty="0"/>
              <a:t>Our team is comprised of:</a:t>
            </a:r>
          </a:p>
          <a:p>
            <a:pPr marL="628650" lvl="1" indent="-171450">
              <a:buFont typeface="Arial" panose="020B0604020202020204" pitchFamily="34" charset="0"/>
              <a:buChar char="•"/>
            </a:pPr>
            <a:r>
              <a:rPr lang="en-GB" dirty="0"/>
              <a:t>About 400 staff including Doctors, Nurses, Care Assistants, Social Workers, Spiritual Care practitioners, Counsellors, Complementary Therapists, fundraisers, retail expertise, educators / lecturers, administrators, managers, IT, Finance etc…</a:t>
            </a:r>
          </a:p>
          <a:p>
            <a:pPr marL="628650" lvl="1" indent="-171450">
              <a:buFont typeface="Arial" panose="020B0604020202020204" pitchFamily="34" charset="0"/>
              <a:buChar char="•"/>
            </a:pPr>
            <a:r>
              <a:rPr lang="en-GB" dirty="0"/>
              <a:t>About 1000 volunteers: Gardeners, Ward support, coffee shop, shop volunteers</a:t>
            </a:r>
          </a:p>
        </p:txBody>
      </p:sp>
      <p:sp>
        <p:nvSpPr>
          <p:cNvPr id="4" name="Slide Number Placeholder 3">
            <a:extLst>
              <a:ext uri="{FF2B5EF4-FFF2-40B4-BE49-F238E27FC236}">
                <a16:creationId xmlns:a16="http://schemas.microsoft.com/office/drawing/2014/main" id="{939DA50E-CD03-B393-FB63-8A474575B9B5}"/>
              </a:ext>
            </a:extLst>
          </p:cNvPr>
          <p:cNvSpPr>
            <a:spLocks noGrp="1"/>
          </p:cNvSpPr>
          <p:nvPr>
            <p:ph type="sldNum" sz="quarter" idx="5"/>
          </p:nvPr>
        </p:nvSpPr>
        <p:spPr/>
        <p:txBody>
          <a:bodyPr/>
          <a:lstStyle/>
          <a:p>
            <a:fld id="{EDEF21FD-8A32-46EE-97CC-4A856B1761BE}" type="slidenum">
              <a:rPr lang="en-GB" smtClean="0"/>
              <a:t>4</a:t>
            </a:fld>
            <a:endParaRPr lang="en-GB"/>
          </a:p>
        </p:txBody>
      </p:sp>
    </p:spTree>
    <p:extLst>
      <p:ext uri="{BB962C8B-B14F-4D97-AF65-F5344CB8AC3E}">
        <p14:creationId xmlns:p14="http://schemas.microsoft.com/office/powerpoint/2010/main" val="153988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one hospice covers an enormous geographical area. As you can see it  stretches from Heathrow to Richmond, Virginia Water to Banstead and then down into the Surrey Hills and Dorking.  This area is home to over 1 million people!</a:t>
            </a:r>
            <a:endParaRPr lang="en-GB" dirty="0"/>
          </a:p>
        </p:txBody>
      </p:sp>
      <p:sp>
        <p:nvSpPr>
          <p:cNvPr id="4" name="Slide Number Placeholder 3"/>
          <p:cNvSpPr>
            <a:spLocks noGrp="1"/>
          </p:cNvSpPr>
          <p:nvPr>
            <p:ph type="sldNum" sz="quarter" idx="5"/>
          </p:nvPr>
        </p:nvSpPr>
        <p:spPr/>
        <p:txBody>
          <a:bodyPr/>
          <a:lstStyle/>
          <a:p>
            <a:fld id="{EDEF21FD-8A32-46EE-97CC-4A856B1761BE}" type="slidenum">
              <a:rPr lang="en-GB" smtClean="0"/>
              <a:t>5</a:t>
            </a:fld>
            <a:endParaRPr lang="en-GB"/>
          </a:p>
        </p:txBody>
      </p:sp>
    </p:spTree>
    <p:extLst>
      <p:ext uri="{BB962C8B-B14F-4D97-AF65-F5344CB8AC3E}">
        <p14:creationId xmlns:p14="http://schemas.microsoft.com/office/powerpoint/2010/main" val="191239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6F4AC-350C-99EC-751C-5237E2F88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FE704-D146-DFB6-4B4B-7AA8523BD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8980D-AA1B-1E55-1B8C-90BCA21D36E4}"/>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8334A2A4-A444-452E-FCD0-9C44AC2D539E}"/>
              </a:ext>
            </a:extLst>
          </p:cNvPr>
          <p:cNvSpPr>
            <a:spLocks noGrp="1"/>
          </p:cNvSpPr>
          <p:nvPr>
            <p:ph type="sldNum" sz="quarter" idx="5"/>
          </p:nvPr>
        </p:nvSpPr>
        <p:spPr/>
        <p:txBody>
          <a:bodyPr/>
          <a:lstStyle/>
          <a:p>
            <a:fld id="{EDEF21FD-8A32-46EE-97CC-4A856B1761BE}" type="slidenum">
              <a:rPr lang="en-GB" smtClean="0"/>
              <a:t>6</a:t>
            </a:fld>
            <a:endParaRPr lang="en-GB"/>
          </a:p>
        </p:txBody>
      </p:sp>
    </p:spTree>
    <p:extLst>
      <p:ext uri="{BB962C8B-B14F-4D97-AF65-F5344CB8AC3E}">
        <p14:creationId xmlns:p14="http://schemas.microsoft.com/office/powerpoint/2010/main" val="370086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funding from the NHS</a:t>
            </a:r>
          </a:p>
        </p:txBody>
      </p:sp>
      <p:sp>
        <p:nvSpPr>
          <p:cNvPr id="4" name="Slide Number Placeholder 3"/>
          <p:cNvSpPr>
            <a:spLocks noGrp="1"/>
          </p:cNvSpPr>
          <p:nvPr>
            <p:ph type="sldNum" sz="quarter" idx="5"/>
          </p:nvPr>
        </p:nvSpPr>
        <p:spPr/>
        <p:txBody>
          <a:bodyPr/>
          <a:lstStyle/>
          <a:p>
            <a:fld id="{EDEF21FD-8A32-46EE-97CC-4A856B1761BE}" type="slidenum">
              <a:rPr lang="en-GB" smtClean="0"/>
              <a:t>7</a:t>
            </a:fld>
            <a:endParaRPr lang="en-GB"/>
          </a:p>
        </p:txBody>
      </p:sp>
    </p:spTree>
    <p:extLst>
      <p:ext uri="{BB962C8B-B14F-4D97-AF65-F5344CB8AC3E}">
        <p14:creationId xmlns:p14="http://schemas.microsoft.com/office/powerpoint/2010/main" val="205287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0288B5-88D0-4488-9E62-08404CC7701C}" type="slidenum">
              <a:rPr lang="en-US" smtClean="0"/>
              <a:t>8</a:t>
            </a:fld>
            <a:endParaRPr lang="en-US"/>
          </a:p>
        </p:txBody>
      </p:sp>
    </p:spTree>
    <p:extLst>
      <p:ext uri="{BB962C8B-B14F-4D97-AF65-F5344CB8AC3E}">
        <p14:creationId xmlns:p14="http://schemas.microsoft.com/office/powerpoint/2010/main" val="3964640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002F3-6C6D-F8E3-28F0-3C4955D50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1C915-526B-9C56-3AE4-8C8B86A53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DB86D-9C00-95F2-8F27-47BC4598FA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focus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initiatives that take care closer to where people live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reaching communities who access our care less than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 roles beyond care and education that we can play (advisor, commissioner, navigator, grant funder, partner etc…)</a:t>
            </a:r>
          </a:p>
          <a:p>
            <a:endParaRPr lang="en-GB" dirty="0"/>
          </a:p>
        </p:txBody>
      </p:sp>
      <p:sp>
        <p:nvSpPr>
          <p:cNvPr id="4" name="Slide Number Placeholder 3">
            <a:extLst>
              <a:ext uri="{FF2B5EF4-FFF2-40B4-BE49-F238E27FC236}">
                <a16:creationId xmlns:a16="http://schemas.microsoft.com/office/drawing/2014/main" id="{EFFCE3BE-2056-A0B3-0BDF-0BF0B8E204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F21FD-8A32-46EE-97CC-4A856B1761B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531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1F6443-0C33-4F40-A146-CDB938C384DD}" type="datetimeFigureOut">
              <a:rPr lang="en-GB" smtClean="0"/>
              <a:t>10/04/2025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025E24-9DE0-46D5-808B-B0B401896F7A}" type="slidenum">
              <a:rPr lang="en-GB" smtClean="0"/>
              <a:t>‹#›</a:t>
            </a:fld>
            <a:endParaRPr lang="en-GB"/>
          </a:p>
        </p:txBody>
      </p:sp>
    </p:spTree>
    <p:extLst>
      <p:ext uri="{BB962C8B-B14F-4D97-AF65-F5344CB8AC3E}">
        <p14:creationId xmlns:p14="http://schemas.microsoft.com/office/powerpoint/2010/main" val="9525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1F6443-0C33-4F40-A146-CDB938C384DD}" type="datetimeFigureOut">
              <a:rPr lang="en-GB" smtClean="0"/>
              <a:t>10/04/2025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025E24-9DE0-46D5-808B-B0B401896F7A}" type="slidenum">
              <a:rPr lang="en-GB" smtClean="0"/>
              <a:t>‹#›</a:t>
            </a:fld>
            <a:endParaRPr lang="en-GB"/>
          </a:p>
        </p:txBody>
      </p:sp>
    </p:spTree>
    <p:extLst>
      <p:ext uri="{BB962C8B-B14F-4D97-AF65-F5344CB8AC3E}">
        <p14:creationId xmlns:p14="http://schemas.microsoft.com/office/powerpoint/2010/main" val="351584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1F6443-0C33-4F40-A146-CDB938C384DD}" type="datetimeFigureOut">
              <a:rPr lang="en-GB" smtClean="0"/>
              <a:t>10/04/2025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025E24-9DE0-46D5-808B-B0B401896F7A}" type="slidenum">
              <a:rPr lang="en-GB" smtClean="0"/>
              <a:t>‹#›</a:t>
            </a:fld>
            <a:endParaRPr lang="en-GB"/>
          </a:p>
        </p:txBody>
      </p:sp>
    </p:spTree>
    <p:extLst>
      <p:ext uri="{BB962C8B-B14F-4D97-AF65-F5344CB8AC3E}">
        <p14:creationId xmlns:p14="http://schemas.microsoft.com/office/powerpoint/2010/main" val="261468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1F6443-0C33-4F40-A146-CDB938C384DD}" type="datetimeFigureOut">
              <a:rPr lang="en-GB" smtClean="0"/>
              <a:t>10/04/2025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025E24-9DE0-46D5-808B-B0B401896F7A}" type="slidenum">
              <a:rPr lang="en-GB" smtClean="0"/>
              <a:t>‹#›</a:t>
            </a:fld>
            <a:endParaRPr lang="en-GB"/>
          </a:p>
        </p:txBody>
      </p:sp>
    </p:spTree>
    <p:extLst>
      <p:ext uri="{BB962C8B-B14F-4D97-AF65-F5344CB8AC3E}">
        <p14:creationId xmlns:p14="http://schemas.microsoft.com/office/powerpoint/2010/main" val="303549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1F6443-0C33-4F40-A146-CDB938C384DD}" type="datetimeFigureOut">
              <a:rPr lang="en-GB" smtClean="0"/>
              <a:t>10/04/2025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025E24-9DE0-46D5-808B-B0B401896F7A}" type="slidenum">
              <a:rPr lang="en-GB" smtClean="0"/>
              <a:t>‹#›</a:t>
            </a:fld>
            <a:endParaRPr lang="en-GB"/>
          </a:p>
        </p:txBody>
      </p:sp>
    </p:spTree>
    <p:extLst>
      <p:ext uri="{BB962C8B-B14F-4D97-AF65-F5344CB8AC3E}">
        <p14:creationId xmlns:p14="http://schemas.microsoft.com/office/powerpoint/2010/main" val="130921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1F6443-0C33-4F40-A146-CDB938C384DD}" type="datetimeFigureOut">
              <a:rPr lang="en-GB" smtClean="0"/>
              <a:t>10/04/2025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1025E24-9DE0-46D5-808B-B0B401896F7A}" type="slidenum">
              <a:rPr lang="en-GB" smtClean="0"/>
              <a:t>‹#›</a:t>
            </a:fld>
            <a:endParaRPr lang="en-GB"/>
          </a:p>
        </p:txBody>
      </p:sp>
    </p:spTree>
    <p:extLst>
      <p:ext uri="{BB962C8B-B14F-4D97-AF65-F5344CB8AC3E}">
        <p14:creationId xmlns:p14="http://schemas.microsoft.com/office/powerpoint/2010/main" val="415489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A1F6443-0C33-4F40-A146-CDB938C384DD}" type="datetimeFigureOut">
              <a:rPr lang="en-GB" smtClean="0"/>
              <a:t>10/04/2025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1025E24-9DE0-46D5-808B-B0B401896F7A}" type="slidenum">
              <a:rPr lang="en-GB" smtClean="0"/>
              <a:t>‹#›</a:t>
            </a:fld>
            <a:endParaRPr lang="en-GB"/>
          </a:p>
        </p:txBody>
      </p:sp>
    </p:spTree>
    <p:extLst>
      <p:ext uri="{BB962C8B-B14F-4D97-AF65-F5344CB8AC3E}">
        <p14:creationId xmlns:p14="http://schemas.microsoft.com/office/powerpoint/2010/main" val="27104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A1F6443-0C33-4F40-A146-CDB938C384DD}" type="datetimeFigureOut">
              <a:rPr lang="en-GB" smtClean="0"/>
              <a:t>10/04/2025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1025E24-9DE0-46D5-808B-B0B401896F7A}" type="slidenum">
              <a:rPr lang="en-GB" smtClean="0"/>
              <a:t>‹#›</a:t>
            </a:fld>
            <a:endParaRPr lang="en-GB"/>
          </a:p>
        </p:txBody>
      </p:sp>
    </p:spTree>
    <p:extLst>
      <p:ext uri="{BB962C8B-B14F-4D97-AF65-F5344CB8AC3E}">
        <p14:creationId xmlns:p14="http://schemas.microsoft.com/office/powerpoint/2010/main" val="22576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A1F6443-0C33-4F40-A146-CDB938C384DD}" type="datetimeFigureOut">
              <a:rPr lang="en-GB" smtClean="0"/>
              <a:t>10/04/2025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1025E24-9DE0-46D5-808B-B0B401896F7A}" type="slidenum">
              <a:rPr lang="en-GB" smtClean="0"/>
              <a:t>‹#›</a:t>
            </a:fld>
            <a:endParaRPr lang="en-GB"/>
          </a:p>
        </p:txBody>
      </p:sp>
    </p:spTree>
    <p:extLst>
      <p:ext uri="{BB962C8B-B14F-4D97-AF65-F5344CB8AC3E}">
        <p14:creationId xmlns:p14="http://schemas.microsoft.com/office/powerpoint/2010/main" val="222517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1F6443-0C33-4F40-A146-CDB938C384DD}" type="datetimeFigureOut">
              <a:rPr lang="en-GB" smtClean="0"/>
              <a:t>10/04/2025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1025E24-9DE0-46D5-808B-B0B401896F7A}" type="slidenum">
              <a:rPr lang="en-GB" smtClean="0"/>
              <a:t>‹#›</a:t>
            </a:fld>
            <a:endParaRPr lang="en-GB"/>
          </a:p>
        </p:txBody>
      </p:sp>
    </p:spTree>
    <p:extLst>
      <p:ext uri="{BB962C8B-B14F-4D97-AF65-F5344CB8AC3E}">
        <p14:creationId xmlns:p14="http://schemas.microsoft.com/office/powerpoint/2010/main" val="3798275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1F6443-0C33-4F40-A146-CDB938C384DD}" type="datetimeFigureOut">
              <a:rPr lang="en-GB" smtClean="0"/>
              <a:t>10/04/2025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1025E24-9DE0-46D5-808B-B0B401896F7A}" type="slidenum">
              <a:rPr lang="en-GB" smtClean="0"/>
              <a:t>‹#›</a:t>
            </a:fld>
            <a:endParaRPr lang="en-GB"/>
          </a:p>
        </p:txBody>
      </p:sp>
    </p:spTree>
    <p:extLst>
      <p:ext uri="{BB962C8B-B14F-4D97-AF65-F5344CB8AC3E}">
        <p14:creationId xmlns:p14="http://schemas.microsoft.com/office/powerpoint/2010/main" val="209571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24360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hyperlink" Target="mailto:franbettesworth@pah.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RachaelBasak@pah.org.uk" TargetMode="External"/><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DB_ntxBHIf4?feature=oembed" TargetMode="External"/><Relationship Id="rId5" Type="http://schemas.openxmlformats.org/officeDocument/2006/relationships/image" Target="../media/image3.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jpe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29.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player.vimeo.com/video/1073564146?app_id=122963" TargetMode="External"/><Relationship Id="rId5" Type="http://schemas.openxmlformats.org/officeDocument/2006/relationships/image" Target="../media/image32.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86210-D3DE-40A6-54E0-8020DDBDE04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7572AD3-1A8A-9138-DB44-EBE5974A3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260653"/>
            <a:ext cx="2347728" cy="1480201"/>
          </a:xfrm>
          <a:prstGeom prst="rect">
            <a:avLst/>
          </a:prstGeom>
        </p:spPr>
      </p:pic>
      <p:sp>
        <p:nvSpPr>
          <p:cNvPr id="3" name="TextBox 2">
            <a:extLst>
              <a:ext uri="{FF2B5EF4-FFF2-40B4-BE49-F238E27FC236}">
                <a16:creationId xmlns:a16="http://schemas.microsoft.com/office/drawing/2014/main" id="{CD5957BB-719E-8B46-2DA9-6166803C67CB}"/>
              </a:ext>
            </a:extLst>
          </p:cNvPr>
          <p:cNvSpPr txBox="1"/>
          <p:nvPr/>
        </p:nvSpPr>
        <p:spPr>
          <a:xfrm>
            <a:off x="1404532" y="2196077"/>
            <a:ext cx="6026728" cy="1077218"/>
          </a:xfrm>
          <a:prstGeom prst="rect">
            <a:avLst/>
          </a:prstGeom>
          <a:noFill/>
        </p:spPr>
        <p:txBody>
          <a:bodyPr wrap="square" rtlCol="0">
            <a:spAutoFit/>
          </a:bodyPr>
          <a:lstStyle/>
          <a:p>
            <a:pPr algn="ctr">
              <a:defRPr/>
            </a:pPr>
            <a:r>
              <a:rPr lang="en-GB" sz="3200" b="1" dirty="0">
                <a:solidFill>
                  <a:srgbClr val="04276E"/>
                </a:solidFill>
                <a:latin typeface="Arial" panose="020B0604020202020204" pitchFamily="34" charset="0"/>
                <a:cs typeface="Arial" panose="020B0604020202020204" pitchFamily="34" charset="0"/>
              </a:rPr>
              <a:t>Welcome to Princess Alice Hospice</a:t>
            </a:r>
          </a:p>
        </p:txBody>
      </p:sp>
      <p:sp>
        <p:nvSpPr>
          <p:cNvPr id="2" name="TextBox 1">
            <a:extLst>
              <a:ext uri="{FF2B5EF4-FFF2-40B4-BE49-F238E27FC236}">
                <a16:creationId xmlns:a16="http://schemas.microsoft.com/office/drawing/2014/main" id="{F44734A6-EBB7-30B7-01F4-C46877D5D7E3}"/>
              </a:ext>
            </a:extLst>
          </p:cNvPr>
          <p:cNvSpPr txBox="1"/>
          <p:nvPr/>
        </p:nvSpPr>
        <p:spPr>
          <a:xfrm>
            <a:off x="3072374" y="3429000"/>
            <a:ext cx="4358886" cy="923330"/>
          </a:xfrm>
          <a:prstGeom prst="rect">
            <a:avLst/>
          </a:prstGeom>
          <a:noFill/>
        </p:spPr>
        <p:txBody>
          <a:bodyPr wrap="non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Introduce who we are and what we do</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Dispel some myths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Answer your questions</a:t>
            </a:r>
          </a:p>
        </p:txBody>
      </p:sp>
      <p:pic>
        <p:nvPicPr>
          <p:cNvPr id="7" name="Picture 6">
            <a:extLst>
              <a:ext uri="{FF2B5EF4-FFF2-40B4-BE49-F238E27FC236}">
                <a16:creationId xmlns:a16="http://schemas.microsoft.com/office/drawing/2014/main" id="{3005EC12-E40E-FAC0-722D-1163F011D94B}"/>
              </a:ext>
            </a:extLst>
          </p:cNvPr>
          <p:cNvPicPr>
            <a:picLocks noChangeAspect="1"/>
          </p:cNvPicPr>
          <p:nvPr/>
        </p:nvPicPr>
        <p:blipFill>
          <a:blip r:embed="rId4"/>
          <a:stretch>
            <a:fillRect/>
          </a:stretch>
        </p:blipFill>
        <p:spPr>
          <a:xfrm>
            <a:off x="115416" y="2975756"/>
            <a:ext cx="2578233" cy="3778444"/>
          </a:xfrm>
          <a:prstGeom prst="rect">
            <a:avLst/>
          </a:prstGeom>
        </p:spPr>
      </p:pic>
    </p:spTree>
    <p:extLst>
      <p:ext uri="{BB962C8B-B14F-4D97-AF65-F5344CB8AC3E}">
        <p14:creationId xmlns:p14="http://schemas.microsoft.com/office/powerpoint/2010/main" val="20997730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D6576-216B-6FA4-941A-94A0849DF86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AAA8F5-B9D1-64FD-1D63-AC77775D9D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899" t="18561" r="17009" b="18873"/>
          <a:stretch/>
        </p:blipFill>
        <p:spPr>
          <a:xfrm>
            <a:off x="7155079" y="213363"/>
            <a:ext cx="1804911" cy="1204275"/>
          </a:xfrm>
          <a:prstGeom prst="rect">
            <a:avLst/>
          </a:prstGeom>
        </p:spPr>
      </p:pic>
      <p:pic>
        <p:nvPicPr>
          <p:cNvPr id="12" name="Graphic 11" descr="Badge Question Mark with solid fill">
            <a:extLst>
              <a:ext uri="{FF2B5EF4-FFF2-40B4-BE49-F238E27FC236}">
                <a16:creationId xmlns:a16="http://schemas.microsoft.com/office/drawing/2014/main" id="{0AF27276-DCE9-BE15-B28A-B4CF0DEC4F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94000" y="1130300"/>
            <a:ext cx="3314700" cy="3314700"/>
          </a:xfrm>
          <a:prstGeom prst="rect">
            <a:avLst/>
          </a:prstGeom>
        </p:spPr>
      </p:pic>
      <p:sp>
        <p:nvSpPr>
          <p:cNvPr id="13" name="TextBox 12">
            <a:extLst>
              <a:ext uri="{FF2B5EF4-FFF2-40B4-BE49-F238E27FC236}">
                <a16:creationId xmlns:a16="http://schemas.microsoft.com/office/drawing/2014/main" id="{1DACC985-2691-000D-9871-C4B220CA6454}"/>
              </a:ext>
            </a:extLst>
          </p:cNvPr>
          <p:cNvSpPr txBox="1"/>
          <p:nvPr/>
        </p:nvSpPr>
        <p:spPr>
          <a:xfrm>
            <a:off x="749300" y="4445000"/>
            <a:ext cx="7670800" cy="2369880"/>
          </a:xfrm>
          <a:prstGeom prst="rect">
            <a:avLst/>
          </a:prstGeom>
          <a:noFill/>
        </p:spPr>
        <p:txBody>
          <a:bodyPr wrap="square" lIns="91440" tIns="45720" rIns="91440" bIns="45720" rtlCol="0" anchor="t">
            <a:spAutoFit/>
          </a:bodyPr>
          <a:lstStyle>
            <a:defPPr>
              <a:defRPr lang="en-US"/>
            </a:defPPr>
            <a:lvl1pPr marR="0" lvl="0" indent="0" defTabSz="685800" fontAlgn="auto">
              <a:lnSpc>
                <a:spcPct val="100000"/>
              </a:lnSpc>
              <a:spcBef>
                <a:spcPts val="0"/>
              </a:spcBef>
              <a:spcAft>
                <a:spcPts val="0"/>
              </a:spcAft>
              <a:buClrTx/>
              <a:buSzTx/>
              <a:buFontTx/>
              <a:buNone/>
              <a:tabLst/>
              <a:defRPr kumimoji="0" sz="3200" b="1" i="0" u="none" strike="noStrike" cap="none" spc="0" normalizeH="0" baseline="0">
                <a:ln>
                  <a:noFill/>
                </a:ln>
                <a:solidFill>
                  <a:srgbClr val="002060"/>
                </a:solidFill>
                <a:effectLst/>
                <a:uLnTx/>
                <a:uFillTx/>
                <a:latin typeface="Arial"/>
                <a:cs typeface="Arial"/>
              </a:defRPr>
            </a:lvl1pPr>
          </a:lstStyle>
          <a:p>
            <a:r>
              <a:rPr lang="en-GB" dirty="0"/>
              <a:t>Thank you</a:t>
            </a:r>
          </a:p>
          <a:p>
            <a:r>
              <a:rPr lang="en-GB" sz="2400" dirty="0"/>
              <a:t>www.pah.org.uk</a:t>
            </a:r>
          </a:p>
          <a:p>
            <a:endParaRPr lang="en-GB" dirty="0"/>
          </a:p>
          <a:p>
            <a:r>
              <a:rPr lang="en-GB" sz="2000" b="0" dirty="0">
                <a:hlinkClick r:id="rId6"/>
              </a:rPr>
              <a:t>RachaelBasak@pah.org.uk</a:t>
            </a:r>
            <a:endParaRPr lang="en-GB" sz="2000" b="0" dirty="0"/>
          </a:p>
          <a:p>
            <a:r>
              <a:rPr lang="en-GB" sz="2000" b="0" dirty="0">
                <a:hlinkClick r:id="rId7"/>
              </a:rPr>
              <a:t>franbettesworth@pah.org.uk</a:t>
            </a:r>
            <a:endParaRPr lang="en-GB" sz="2000" b="0" dirty="0"/>
          </a:p>
          <a:p>
            <a:endParaRPr lang="en-GB" sz="2000" b="0" dirty="0"/>
          </a:p>
        </p:txBody>
      </p:sp>
    </p:spTree>
    <p:extLst>
      <p:ext uri="{BB962C8B-B14F-4D97-AF65-F5344CB8AC3E}">
        <p14:creationId xmlns:p14="http://schemas.microsoft.com/office/powerpoint/2010/main" val="128026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5C2A3-99A7-F32F-3B7A-A6C93928ADB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FC3F70C-8DFA-3BA2-84AB-C30F1B5192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260653"/>
            <a:ext cx="2347728" cy="1480201"/>
          </a:xfrm>
          <a:prstGeom prst="rect">
            <a:avLst/>
          </a:prstGeom>
        </p:spPr>
      </p:pic>
      <p:pic>
        <p:nvPicPr>
          <p:cNvPr id="2" name="Online Media 1" title="This Is Hospice Care">
            <a:hlinkClick r:id="" action="ppaction://media"/>
            <a:extLst>
              <a:ext uri="{FF2B5EF4-FFF2-40B4-BE49-F238E27FC236}">
                <a16:creationId xmlns:a16="http://schemas.microsoft.com/office/drawing/2014/main" id="{7F3A716A-9AA7-1361-5C7B-351E1CF986E1}"/>
              </a:ext>
            </a:extLst>
          </p:cNvPr>
          <p:cNvPicPr>
            <a:picLocks noRot="1" noChangeAspect="1"/>
          </p:cNvPicPr>
          <p:nvPr>
            <a:videoFile r:link="rId1"/>
          </p:nvPr>
        </p:nvPicPr>
        <p:blipFill>
          <a:blip r:embed="rId5"/>
          <a:stretch>
            <a:fillRect/>
          </a:stretch>
        </p:blipFill>
        <p:spPr>
          <a:xfrm>
            <a:off x="791881" y="2058354"/>
            <a:ext cx="7560237" cy="4271009"/>
          </a:xfrm>
          <a:prstGeom prst="rect">
            <a:avLst/>
          </a:prstGeom>
        </p:spPr>
      </p:pic>
      <p:sp>
        <p:nvSpPr>
          <p:cNvPr id="3" name="TextBox 2">
            <a:extLst>
              <a:ext uri="{FF2B5EF4-FFF2-40B4-BE49-F238E27FC236}">
                <a16:creationId xmlns:a16="http://schemas.microsoft.com/office/drawing/2014/main" id="{A1DB6C04-17B4-539D-FA34-2FA6977C3845}"/>
              </a:ext>
            </a:extLst>
          </p:cNvPr>
          <p:cNvSpPr txBox="1"/>
          <p:nvPr/>
        </p:nvSpPr>
        <p:spPr>
          <a:xfrm>
            <a:off x="280056" y="247931"/>
            <a:ext cx="6615970" cy="584775"/>
          </a:xfrm>
          <a:prstGeom prst="rect">
            <a:avLst/>
          </a:prstGeom>
          <a:noFill/>
        </p:spPr>
        <p:txBody>
          <a:bodyPr wrap="square" rtlCol="0">
            <a:spAutoFit/>
          </a:bodyPr>
          <a:lstStyle/>
          <a:p>
            <a:pPr>
              <a:defRPr/>
            </a:pPr>
            <a:r>
              <a:rPr lang="en-GB" sz="3200" b="1" dirty="0">
                <a:solidFill>
                  <a:srgbClr val="04276E"/>
                </a:solidFill>
                <a:latin typeface="Arial" panose="020B0604020202020204" pitchFamily="34" charset="0"/>
                <a:cs typeface="Arial" panose="020B0604020202020204" pitchFamily="34" charset="0"/>
              </a:rPr>
              <a:t>This is hospice care</a:t>
            </a:r>
          </a:p>
        </p:txBody>
      </p:sp>
    </p:spTree>
    <p:extLst>
      <p:ext uri="{BB962C8B-B14F-4D97-AF65-F5344CB8AC3E}">
        <p14:creationId xmlns:p14="http://schemas.microsoft.com/office/powerpoint/2010/main" val="1074121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4AC23-A1C3-A36C-8906-C6275A4930B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3AFAA06-3353-1057-8605-7D07B1A5C0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260653"/>
            <a:ext cx="2347728" cy="1480201"/>
          </a:xfrm>
          <a:prstGeom prst="rect">
            <a:avLst/>
          </a:prstGeom>
        </p:spPr>
      </p:pic>
      <p:pic>
        <p:nvPicPr>
          <p:cNvPr id="12" name="Picture 11" descr="A large building with a lawn and a large building&#10;&#10;Description automatically generated">
            <a:extLst>
              <a:ext uri="{FF2B5EF4-FFF2-40B4-BE49-F238E27FC236}">
                <a16:creationId xmlns:a16="http://schemas.microsoft.com/office/drawing/2014/main" id="{71C33BCF-3B02-3B3A-8B0A-4998ECC9E8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840" y="0"/>
            <a:ext cx="3473985" cy="2605489"/>
          </a:xfrm>
          <a:prstGeom prst="rect">
            <a:avLst/>
          </a:prstGeom>
        </p:spPr>
      </p:pic>
      <p:pic>
        <p:nvPicPr>
          <p:cNvPr id="14" name="Picture 13" descr="A person holding a clipboard and a person holding a microphone&#10;&#10;Description automatically generated">
            <a:extLst>
              <a:ext uri="{FF2B5EF4-FFF2-40B4-BE49-F238E27FC236}">
                <a16:creationId xmlns:a16="http://schemas.microsoft.com/office/drawing/2014/main" id="{96C651D6-40D1-D2E7-1B0E-461D1FC6DA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9869" y="1885114"/>
            <a:ext cx="3444131" cy="2716576"/>
          </a:xfrm>
          <a:prstGeom prst="rect">
            <a:avLst/>
          </a:prstGeom>
        </p:spPr>
      </p:pic>
      <p:pic>
        <p:nvPicPr>
          <p:cNvPr id="16" name="Picture 15" descr="A person and person in a room&#10;&#10;Description automatically generated">
            <a:extLst>
              <a:ext uri="{FF2B5EF4-FFF2-40B4-BE49-F238E27FC236}">
                <a16:creationId xmlns:a16="http://schemas.microsoft.com/office/drawing/2014/main" id="{3FDE2D9C-FE77-7B2B-1757-0E40CD27BF1A}"/>
              </a:ext>
            </a:extLst>
          </p:cNvPr>
          <p:cNvPicPr>
            <a:picLocks noChangeAspect="1"/>
          </p:cNvPicPr>
          <p:nvPr/>
        </p:nvPicPr>
        <p:blipFill>
          <a:blip r:embed="rId6" cstate="print">
            <a:extLst>
              <a:ext uri="{28A0092B-C50C-407E-A947-70E740481C1C}">
                <a14:useLocalDpi xmlns:a14="http://schemas.microsoft.com/office/drawing/2010/main" val="0"/>
              </a:ext>
            </a:extLst>
          </a:blip>
          <a:srcRect t="30198"/>
          <a:stretch/>
        </p:blipFill>
        <p:spPr>
          <a:xfrm>
            <a:off x="3229145" y="0"/>
            <a:ext cx="3250784" cy="3013662"/>
          </a:xfrm>
          <a:prstGeom prst="rect">
            <a:avLst/>
          </a:prstGeom>
        </p:spPr>
      </p:pic>
      <p:pic>
        <p:nvPicPr>
          <p:cNvPr id="20" name="Picture 19" descr="A group of people in white uniforms&#10;&#10;Description automatically generated">
            <a:extLst>
              <a:ext uri="{FF2B5EF4-FFF2-40B4-BE49-F238E27FC236}">
                <a16:creationId xmlns:a16="http://schemas.microsoft.com/office/drawing/2014/main" id="{21FBAD50-BF25-3251-2D50-93EAAEC7119C}"/>
              </a:ext>
            </a:extLst>
          </p:cNvPr>
          <p:cNvPicPr>
            <a:picLocks noChangeAspect="1"/>
          </p:cNvPicPr>
          <p:nvPr/>
        </p:nvPicPr>
        <p:blipFill>
          <a:blip r:embed="rId7" cstate="print">
            <a:extLst>
              <a:ext uri="{28A0092B-C50C-407E-A947-70E740481C1C}">
                <a14:useLocalDpi xmlns:a14="http://schemas.microsoft.com/office/drawing/2010/main" val="0"/>
              </a:ext>
            </a:extLst>
          </a:blip>
          <a:srcRect t="10323"/>
          <a:stretch/>
        </p:blipFill>
        <p:spPr>
          <a:xfrm>
            <a:off x="0" y="2605488"/>
            <a:ext cx="6322718" cy="4252511"/>
          </a:xfrm>
          <a:prstGeom prst="rect">
            <a:avLst/>
          </a:prstGeom>
        </p:spPr>
      </p:pic>
      <p:pic>
        <p:nvPicPr>
          <p:cNvPr id="18" name="Picture 17" descr="A group of young women posing for a photo&#10;&#10;Description automatically generated">
            <a:extLst>
              <a:ext uri="{FF2B5EF4-FFF2-40B4-BE49-F238E27FC236}">
                <a16:creationId xmlns:a16="http://schemas.microsoft.com/office/drawing/2014/main" id="{2E7B9C98-DC55-E7CD-3356-CFA345E48DF7}"/>
              </a:ext>
            </a:extLst>
          </p:cNvPr>
          <p:cNvPicPr>
            <a:picLocks noChangeAspect="1"/>
          </p:cNvPicPr>
          <p:nvPr/>
        </p:nvPicPr>
        <p:blipFill>
          <a:blip r:embed="rId8" cstate="print">
            <a:extLst>
              <a:ext uri="{28A0092B-C50C-407E-A947-70E740481C1C}">
                <a14:useLocalDpi xmlns:a14="http://schemas.microsoft.com/office/drawing/2010/main" val="0"/>
              </a:ext>
            </a:extLst>
          </a:blip>
          <a:srcRect l="19036" t="37993" r="18313" b="10414"/>
          <a:stretch/>
        </p:blipFill>
        <p:spPr>
          <a:xfrm>
            <a:off x="5181599" y="4383638"/>
            <a:ext cx="4006231" cy="2474361"/>
          </a:xfrm>
          <a:prstGeom prst="rect">
            <a:avLst/>
          </a:prstGeom>
        </p:spPr>
      </p:pic>
    </p:spTree>
    <p:extLst>
      <p:ext uri="{BB962C8B-B14F-4D97-AF65-F5344CB8AC3E}">
        <p14:creationId xmlns:p14="http://schemas.microsoft.com/office/powerpoint/2010/main" val="3408511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D4499-EBE3-5D2E-4FC0-5DFE2660F4B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003F234-71AD-7435-CD4D-89258A4405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9360" y="260654"/>
            <a:ext cx="1754584" cy="1106234"/>
          </a:xfrm>
          <a:prstGeom prst="rect">
            <a:avLst/>
          </a:prstGeom>
        </p:spPr>
      </p:pic>
      <p:sp>
        <p:nvSpPr>
          <p:cNvPr id="3" name="TextBox 2">
            <a:extLst>
              <a:ext uri="{FF2B5EF4-FFF2-40B4-BE49-F238E27FC236}">
                <a16:creationId xmlns:a16="http://schemas.microsoft.com/office/drawing/2014/main" id="{E5D55790-2DAB-7441-81F5-DD38A8E66E34}"/>
              </a:ext>
            </a:extLst>
          </p:cNvPr>
          <p:cNvSpPr txBox="1"/>
          <p:nvPr/>
        </p:nvSpPr>
        <p:spPr>
          <a:xfrm>
            <a:off x="280056" y="247931"/>
            <a:ext cx="6615970" cy="584775"/>
          </a:xfrm>
          <a:prstGeom prst="rect">
            <a:avLst/>
          </a:prstGeom>
          <a:noFill/>
        </p:spPr>
        <p:txBody>
          <a:bodyPr wrap="square" rtlCol="0">
            <a:spAutoFit/>
          </a:bodyPr>
          <a:lstStyle/>
          <a:p>
            <a:pPr>
              <a:defRPr/>
            </a:pPr>
            <a:r>
              <a:rPr lang="en-GB" sz="3200" b="1" dirty="0">
                <a:solidFill>
                  <a:srgbClr val="04276E"/>
                </a:solidFill>
                <a:latin typeface="Arial" panose="020B0604020202020204" pitchFamily="34" charset="0"/>
                <a:cs typeface="Arial" panose="020B0604020202020204" pitchFamily="34" charset="0"/>
              </a:rPr>
              <a:t>About us</a:t>
            </a:r>
          </a:p>
        </p:txBody>
      </p:sp>
      <p:sp>
        <p:nvSpPr>
          <p:cNvPr id="19" name="TextBox 18">
            <a:extLst>
              <a:ext uri="{FF2B5EF4-FFF2-40B4-BE49-F238E27FC236}">
                <a16:creationId xmlns:a16="http://schemas.microsoft.com/office/drawing/2014/main" id="{DDF83CB0-4F98-3EDA-D2F7-FD637EEB549B}"/>
              </a:ext>
            </a:extLst>
          </p:cNvPr>
          <p:cNvSpPr txBox="1"/>
          <p:nvPr/>
        </p:nvSpPr>
        <p:spPr>
          <a:xfrm>
            <a:off x="280056" y="1275514"/>
            <a:ext cx="8486872" cy="1631216"/>
          </a:xfrm>
          <a:prstGeom prst="rect">
            <a:avLst/>
          </a:prstGeom>
          <a:noFill/>
        </p:spPr>
        <p:txBody>
          <a:bodyPr wrap="square">
            <a:spAutoFit/>
          </a:bodyPr>
          <a:lstStyle/>
          <a:p>
            <a:pPr marL="285750" indent="-285750" algn="l">
              <a:buFont typeface="Arial" panose="020B0604020202020204" pitchFamily="34" charset="0"/>
              <a:buChar char="•"/>
            </a:pPr>
            <a:r>
              <a:rPr lang="en-US" sz="2000" dirty="0">
                <a:solidFill>
                  <a:srgbClr val="04276E"/>
                </a:solidFill>
                <a:latin typeface="Arial" panose="020B0604020202020204" pitchFamily="34" charset="0"/>
                <a:cs typeface="Arial" panose="020B0604020202020204" pitchFamily="34" charset="0"/>
              </a:rPr>
              <a:t>We are your local hospice.</a:t>
            </a:r>
          </a:p>
          <a:p>
            <a:pPr marL="285750" indent="-285750" algn="l">
              <a:buFont typeface="Arial" panose="020B0604020202020204" pitchFamily="34" charset="0"/>
              <a:buChar char="•"/>
            </a:pPr>
            <a:r>
              <a:rPr lang="en-US" sz="2000" dirty="0">
                <a:solidFill>
                  <a:srgbClr val="04276E"/>
                </a:solidFill>
                <a:latin typeface="Arial" panose="020B0604020202020204" pitchFamily="34" charset="0"/>
                <a:cs typeface="Arial" panose="020B0604020202020204" pitchFamily="34" charset="0"/>
              </a:rPr>
              <a:t>We know we can’t prevent physical death, but we do everything we can to make it the best it can be.</a:t>
            </a:r>
          </a:p>
          <a:p>
            <a:pPr marL="285750" indent="-285750" algn="l">
              <a:buFont typeface="Arial" panose="020B0604020202020204" pitchFamily="34" charset="0"/>
              <a:buChar char="•"/>
            </a:pPr>
            <a:r>
              <a:rPr lang="en-US" sz="2000" dirty="0">
                <a:solidFill>
                  <a:srgbClr val="04276E"/>
                </a:solidFill>
                <a:latin typeface="Arial" panose="020B0604020202020204" pitchFamily="34" charset="0"/>
                <a:cs typeface="Arial" panose="020B0604020202020204" pitchFamily="34" charset="0"/>
              </a:rPr>
              <a:t>We believe hospice care is </a:t>
            </a:r>
            <a:r>
              <a:rPr lang="en-US" sz="2000" dirty="0">
                <a:solidFill>
                  <a:srgbClr val="009CC7"/>
                </a:solidFill>
                <a:latin typeface="Arial" panose="020B0604020202020204" pitchFamily="34" charset="0"/>
                <a:cs typeface="Arial" panose="020B0604020202020204" pitchFamily="34" charset="0"/>
              </a:rPr>
              <a:t>for living. </a:t>
            </a:r>
          </a:p>
          <a:p>
            <a:pPr marL="285750" indent="-285750">
              <a:buFont typeface="Arial" panose="020B0604020202020204" pitchFamily="34" charset="0"/>
              <a:buChar char="•"/>
            </a:pPr>
            <a:r>
              <a:rPr lang="en-US" sz="2000" dirty="0">
                <a:solidFill>
                  <a:srgbClr val="04276E"/>
                </a:solidFill>
                <a:latin typeface="Arial" panose="020B0604020202020204" pitchFamily="34" charset="0"/>
                <a:cs typeface="Arial" panose="020B0604020202020204" pitchFamily="34" charset="0"/>
              </a:rPr>
              <a:t>Every death is </a:t>
            </a:r>
            <a:r>
              <a:rPr lang="en-US" sz="2000" dirty="0">
                <a:solidFill>
                  <a:srgbClr val="C9007B"/>
                </a:solidFill>
                <a:latin typeface="Arial" panose="020B0604020202020204" pitchFamily="34" charset="0"/>
                <a:cs typeface="Arial" panose="020B0604020202020204" pitchFamily="34" charset="0"/>
              </a:rPr>
              <a:t>different</a:t>
            </a:r>
            <a:r>
              <a:rPr lang="en-US" sz="2000" dirty="0">
                <a:solidFill>
                  <a:srgbClr val="04276E"/>
                </a:solidFill>
                <a:latin typeface="Arial" panose="020B0604020202020204" pitchFamily="34" charset="0"/>
                <a:cs typeface="Arial" panose="020B0604020202020204" pitchFamily="34" charset="0"/>
              </a:rPr>
              <a:t> because </a:t>
            </a:r>
            <a:r>
              <a:rPr lang="en-US" sz="2000" dirty="0">
                <a:solidFill>
                  <a:srgbClr val="C9007B"/>
                </a:solidFill>
                <a:latin typeface="Arial" panose="020B0604020202020204" pitchFamily="34" charset="0"/>
                <a:cs typeface="Arial" panose="020B0604020202020204" pitchFamily="34" charset="0"/>
              </a:rPr>
              <a:t>every person is</a:t>
            </a:r>
            <a:r>
              <a:rPr lang="en-US" sz="2000" dirty="0">
                <a:solidFill>
                  <a:srgbClr val="04276E"/>
                </a:solidFill>
                <a:latin typeface="Arial" panose="020B0604020202020204" pitchFamily="34" charset="0"/>
                <a:cs typeface="Arial" panose="020B0604020202020204" pitchFamily="34" charset="0"/>
              </a:rPr>
              <a:t>.</a:t>
            </a:r>
            <a:endParaRPr lang="en-GB" sz="2000" dirty="0">
              <a:solidFill>
                <a:srgbClr val="04276E"/>
              </a:solidFill>
              <a:latin typeface="Arial" panose="020B0604020202020204" pitchFamily="34" charset="0"/>
              <a:cs typeface="Arial" panose="020B0604020202020204" pitchFamily="34" charset="0"/>
            </a:endParaRPr>
          </a:p>
        </p:txBody>
      </p:sp>
      <p:pic>
        <p:nvPicPr>
          <p:cNvPr id="27" name="Graphic 26" descr="House with solid fill">
            <a:extLst>
              <a:ext uri="{FF2B5EF4-FFF2-40B4-BE49-F238E27FC236}">
                <a16:creationId xmlns:a16="http://schemas.microsoft.com/office/drawing/2014/main" id="{D3520E5B-8FDE-F9BB-4613-12620C048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4788" y="3440912"/>
            <a:ext cx="914400" cy="914400"/>
          </a:xfrm>
          <a:prstGeom prst="rect">
            <a:avLst/>
          </a:prstGeom>
        </p:spPr>
      </p:pic>
      <p:pic>
        <p:nvPicPr>
          <p:cNvPr id="29" name="Graphic 28" descr="Group brainstorm with solid fill">
            <a:extLst>
              <a:ext uri="{FF2B5EF4-FFF2-40B4-BE49-F238E27FC236}">
                <a16:creationId xmlns:a16="http://schemas.microsoft.com/office/drawing/2014/main" id="{05ACE8BF-BE94-D2F9-E7FD-0BB68FA34E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84223" y="3440912"/>
            <a:ext cx="914400" cy="914400"/>
          </a:xfrm>
          <a:prstGeom prst="rect">
            <a:avLst/>
          </a:prstGeom>
        </p:spPr>
      </p:pic>
      <p:pic>
        <p:nvPicPr>
          <p:cNvPr id="31" name="Graphic 30" descr="Polaroid Pictures with solid fill">
            <a:extLst>
              <a:ext uri="{FF2B5EF4-FFF2-40B4-BE49-F238E27FC236}">
                <a16:creationId xmlns:a16="http://schemas.microsoft.com/office/drawing/2014/main" id="{0C2A6197-09B3-7193-D0D2-AB826179A4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73658" y="3440912"/>
            <a:ext cx="914400" cy="914400"/>
          </a:xfrm>
          <a:prstGeom prst="rect">
            <a:avLst/>
          </a:prstGeom>
        </p:spPr>
      </p:pic>
      <p:pic>
        <p:nvPicPr>
          <p:cNvPr id="33" name="Graphic 32" descr="Two Men with solid fill">
            <a:extLst>
              <a:ext uri="{FF2B5EF4-FFF2-40B4-BE49-F238E27FC236}">
                <a16:creationId xmlns:a16="http://schemas.microsoft.com/office/drawing/2014/main" id="{6FAB884C-D9DC-7796-BCEE-C45729D99C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63093" y="3440912"/>
            <a:ext cx="914400" cy="914400"/>
          </a:xfrm>
          <a:prstGeom prst="rect">
            <a:avLst/>
          </a:prstGeom>
        </p:spPr>
      </p:pic>
      <p:pic>
        <p:nvPicPr>
          <p:cNvPr id="35" name="Graphic 34" descr="Chat with solid fill">
            <a:extLst>
              <a:ext uri="{FF2B5EF4-FFF2-40B4-BE49-F238E27FC236}">
                <a16:creationId xmlns:a16="http://schemas.microsoft.com/office/drawing/2014/main" id="{9F260AC9-6D75-C2B6-3647-D83909B1205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52528" y="3440912"/>
            <a:ext cx="914400" cy="914400"/>
          </a:xfrm>
          <a:prstGeom prst="rect">
            <a:avLst/>
          </a:prstGeom>
        </p:spPr>
      </p:pic>
      <p:pic>
        <p:nvPicPr>
          <p:cNvPr id="37" name="Graphic 36" descr="Doctor female with solid fill">
            <a:extLst>
              <a:ext uri="{FF2B5EF4-FFF2-40B4-BE49-F238E27FC236}">
                <a16:creationId xmlns:a16="http://schemas.microsoft.com/office/drawing/2014/main" id="{D0446560-E543-BB52-643E-F09EC3310BF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13811" y="5010885"/>
            <a:ext cx="914400" cy="914400"/>
          </a:xfrm>
          <a:prstGeom prst="rect">
            <a:avLst/>
          </a:prstGeom>
        </p:spPr>
      </p:pic>
      <p:pic>
        <p:nvPicPr>
          <p:cNvPr id="39" name="Graphic 38" descr="Medicine with solid fill">
            <a:extLst>
              <a:ext uri="{FF2B5EF4-FFF2-40B4-BE49-F238E27FC236}">
                <a16:creationId xmlns:a16="http://schemas.microsoft.com/office/drawing/2014/main" id="{E24941F2-602A-3C6A-8BF2-EE9F658E4D8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26594" y="5010885"/>
            <a:ext cx="914400" cy="914400"/>
          </a:xfrm>
          <a:prstGeom prst="rect">
            <a:avLst/>
          </a:prstGeom>
        </p:spPr>
      </p:pic>
      <p:pic>
        <p:nvPicPr>
          <p:cNvPr id="41" name="Graphic 40" descr="Inpatient with solid fill">
            <a:extLst>
              <a:ext uri="{FF2B5EF4-FFF2-40B4-BE49-F238E27FC236}">
                <a16:creationId xmlns:a16="http://schemas.microsoft.com/office/drawing/2014/main" id="{0E3512FD-6DBE-5E82-B446-002ECEA2A23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5353" y="3440912"/>
            <a:ext cx="914400" cy="914400"/>
          </a:xfrm>
          <a:prstGeom prst="rect">
            <a:avLst/>
          </a:prstGeom>
        </p:spPr>
      </p:pic>
      <p:pic>
        <p:nvPicPr>
          <p:cNvPr id="43" name="Graphic 42" descr="Care with solid fill">
            <a:extLst>
              <a:ext uri="{FF2B5EF4-FFF2-40B4-BE49-F238E27FC236}">
                <a16:creationId xmlns:a16="http://schemas.microsoft.com/office/drawing/2014/main" id="{4C42E938-5554-C79C-D307-0BBAB2029CA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939377" y="5010885"/>
            <a:ext cx="914400" cy="914400"/>
          </a:xfrm>
          <a:prstGeom prst="rect">
            <a:avLst/>
          </a:prstGeom>
        </p:spPr>
      </p:pic>
      <p:pic>
        <p:nvPicPr>
          <p:cNvPr id="45" name="Graphic 44" descr="Classroom with solid fill">
            <a:extLst>
              <a:ext uri="{FF2B5EF4-FFF2-40B4-BE49-F238E27FC236}">
                <a16:creationId xmlns:a16="http://schemas.microsoft.com/office/drawing/2014/main" id="{E3BD0FFF-8ADE-6F18-20FE-3F6912CFF74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652160" y="5010885"/>
            <a:ext cx="914400" cy="914400"/>
          </a:xfrm>
          <a:prstGeom prst="rect">
            <a:avLst/>
          </a:prstGeom>
        </p:spPr>
      </p:pic>
    </p:spTree>
    <p:extLst>
      <p:ext uri="{BB962C8B-B14F-4D97-AF65-F5344CB8AC3E}">
        <p14:creationId xmlns:p14="http://schemas.microsoft.com/office/powerpoint/2010/main" val="3825724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PAH - Nigel PP templates\Images\Slide background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90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157056" y="884791"/>
            <a:ext cx="4804064" cy="5047926"/>
          </a:xfrm>
          <a:prstGeom prst="rect">
            <a:avLst/>
          </a:prstGeom>
        </p:spPr>
      </p:pic>
      <p:sp>
        <p:nvSpPr>
          <p:cNvPr id="5" name="Title 1"/>
          <p:cNvSpPr txBox="1">
            <a:spLocks/>
          </p:cNvSpPr>
          <p:nvPr/>
        </p:nvSpPr>
        <p:spPr>
          <a:xfrm>
            <a:off x="399011" y="1529542"/>
            <a:ext cx="2510443" cy="1252099"/>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latin typeface="Arial" panose="020B0604020202020204" pitchFamily="34" charset="0"/>
                <a:cs typeface="Arial" panose="020B0604020202020204" pitchFamily="34" charset="0"/>
              </a:rPr>
              <a:t>Our care area</a:t>
            </a:r>
          </a:p>
        </p:txBody>
      </p:sp>
    </p:spTree>
    <p:extLst>
      <p:ext uri="{BB962C8B-B14F-4D97-AF65-F5344CB8AC3E}">
        <p14:creationId xmlns:p14="http://schemas.microsoft.com/office/powerpoint/2010/main" val="72526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30E57-48EE-65A3-18B1-5407416A58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B9B284-6E3F-B0DC-FD18-A566B1419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9360" y="260654"/>
            <a:ext cx="1754584" cy="1106234"/>
          </a:xfrm>
          <a:prstGeom prst="rect">
            <a:avLst/>
          </a:prstGeom>
        </p:spPr>
      </p:pic>
      <p:sp>
        <p:nvSpPr>
          <p:cNvPr id="3" name="TextBox 2">
            <a:extLst>
              <a:ext uri="{FF2B5EF4-FFF2-40B4-BE49-F238E27FC236}">
                <a16:creationId xmlns:a16="http://schemas.microsoft.com/office/drawing/2014/main" id="{455256A3-EBB4-ED4F-8421-C5771EDD366E}"/>
              </a:ext>
            </a:extLst>
          </p:cNvPr>
          <p:cNvSpPr txBox="1"/>
          <p:nvPr/>
        </p:nvSpPr>
        <p:spPr>
          <a:xfrm>
            <a:off x="280056" y="247931"/>
            <a:ext cx="6615970" cy="584775"/>
          </a:xfrm>
          <a:prstGeom prst="rect">
            <a:avLst/>
          </a:prstGeom>
          <a:noFill/>
        </p:spPr>
        <p:txBody>
          <a:bodyPr wrap="square" rtlCol="0">
            <a:spAutoFit/>
          </a:bodyPr>
          <a:lstStyle/>
          <a:p>
            <a:pPr>
              <a:defRPr/>
            </a:pPr>
            <a:r>
              <a:rPr lang="en-GB" sz="3200" b="1" dirty="0">
                <a:solidFill>
                  <a:srgbClr val="04276E"/>
                </a:solidFill>
                <a:latin typeface="Arial" panose="020B0604020202020204" pitchFamily="34" charset="0"/>
                <a:cs typeface="Arial" panose="020B0604020202020204" pitchFamily="34" charset="0"/>
              </a:rPr>
              <a:t>De-mystifying hospice care…</a:t>
            </a:r>
          </a:p>
        </p:txBody>
      </p:sp>
      <p:sp>
        <p:nvSpPr>
          <p:cNvPr id="10" name="TextBox 9">
            <a:extLst>
              <a:ext uri="{FF2B5EF4-FFF2-40B4-BE49-F238E27FC236}">
                <a16:creationId xmlns:a16="http://schemas.microsoft.com/office/drawing/2014/main" id="{9257CA37-AF6B-C10A-9AA3-E4C02947A35E}"/>
              </a:ext>
            </a:extLst>
          </p:cNvPr>
          <p:cNvSpPr txBox="1"/>
          <p:nvPr/>
        </p:nvSpPr>
        <p:spPr>
          <a:xfrm>
            <a:off x="5279362" y="3013670"/>
            <a:ext cx="2707289"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Myth 2: </a:t>
            </a:r>
            <a:r>
              <a:rPr lang="en-GB" dirty="0">
                <a:latin typeface="Arial" panose="020B0604020202020204" pitchFamily="34" charset="0"/>
                <a:cs typeface="Arial" panose="020B0604020202020204" pitchFamily="34" charset="0"/>
              </a:rPr>
              <a:t>People only come to a hospice to die.</a:t>
            </a:r>
          </a:p>
        </p:txBody>
      </p:sp>
      <p:sp>
        <p:nvSpPr>
          <p:cNvPr id="14" name="TextBox 13">
            <a:extLst>
              <a:ext uri="{FF2B5EF4-FFF2-40B4-BE49-F238E27FC236}">
                <a16:creationId xmlns:a16="http://schemas.microsoft.com/office/drawing/2014/main" id="{4273BE84-DA16-C04E-984C-842E6352ABE5}"/>
              </a:ext>
            </a:extLst>
          </p:cNvPr>
          <p:cNvSpPr txBox="1"/>
          <p:nvPr/>
        </p:nvSpPr>
        <p:spPr>
          <a:xfrm>
            <a:off x="5279363" y="2182164"/>
            <a:ext cx="2707289"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Myth 1: </a:t>
            </a:r>
            <a:r>
              <a:rPr lang="en-GB" dirty="0">
                <a:latin typeface="Arial" panose="020B0604020202020204" pitchFamily="34" charset="0"/>
                <a:cs typeface="Arial" panose="020B0604020202020204" pitchFamily="34" charset="0"/>
              </a:rPr>
              <a:t>Hospice care isn’t for me.</a:t>
            </a:r>
          </a:p>
        </p:txBody>
      </p:sp>
      <p:sp>
        <p:nvSpPr>
          <p:cNvPr id="5" name="TextBox 4">
            <a:extLst>
              <a:ext uri="{FF2B5EF4-FFF2-40B4-BE49-F238E27FC236}">
                <a16:creationId xmlns:a16="http://schemas.microsoft.com/office/drawing/2014/main" id="{F669A46F-680F-EB23-D599-84FB3875CD9E}"/>
              </a:ext>
            </a:extLst>
          </p:cNvPr>
          <p:cNvSpPr txBox="1"/>
          <p:nvPr/>
        </p:nvSpPr>
        <p:spPr>
          <a:xfrm>
            <a:off x="5279362" y="4122175"/>
            <a:ext cx="2707289"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Myth 3: </a:t>
            </a:r>
            <a:r>
              <a:rPr lang="en-GB" dirty="0">
                <a:latin typeface="Arial" panose="020B0604020202020204" pitchFamily="34" charset="0"/>
                <a:cs typeface="Arial" panose="020B0604020202020204" pitchFamily="34" charset="0"/>
              </a:rPr>
              <a:t>Most of the care we provide happens on the inpatient unit</a:t>
            </a:r>
          </a:p>
        </p:txBody>
      </p:sp>
      <p:pic>
        <p:nvPicPr>
          <p:cNvPr id="6" name="Online Media 5" title="Monday Myths - Rachael's video">
            <a:hlinkClick r:id="" action="ppaction://media"/>
            <a:extLst>
              <a:ext uri="{FF2B5EF4-FFF2-40B4-BE49-F238E27FC236}">
                <a16:creationId xmlns:a16="http://schemas.microsoft.com/office/drawing/2014/main" id="{B8D9E035-DEBC-28BD-C442-5D14975D9461}"/>
              </a:ext>
            </a:extLst>
          </p:cNvPr>
          <p:cNvPicPr>
            <a:picLocks noRot="1" noChangeAspect="1"/>
          </p:cNvPicPr>
          <p:nvPr>
            <a:videoFile r:link="rId1"/>
          </p:nvPr>
        </p:nvPicPr>
        <p:blipFill>
          <a:blip r:embed="rId5"/>
          <a:stretch>
            <a:fillRect/>
          </a:stretch>
        </p:blipFill>
        <p:spPr>
          <a:xfrm>
            <a:off x="1157348" y="977900"/>
            <a:ext cx="3090862" cy="5486400"/>
          </a:xfrm>
          <a:prstGeom prst="rect">
            <a:avLst/>
          </a:prstGeom>
        </p:spPr>
      </p:pic>
    </p:spTree>
    <p:extLst>
      <p:ext uri="{BB962C8B-B14F-4D97-AF65-F5344CB8AC3E}">
        <p14:creationId xmlns:p14="http://schemas.microsoft.com/office/powerpoint/2010/main" val="39209680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679" t="19030" r="16679" b="18562"/>
          <a:stretch/>
        </p:blipFill>
        <p:spPr>
          <a:xfrm>
            <a:off x="6499594" y="252342"/>
            <a:ext cx="2254892" cy="1488378"/>
          </a:xfrm>
          <a:prstGeom prst="rect">
            <a:avLst/>
          </a:prstGeom>
        </p:spPr>
      </p:pic>
      <p:sp>
        <p:nvSpPr>
          <p:cNvPr id="3" name="TextBox 2"/>
          <p:cNvSpPr txBox="1"/>
          <p:nvPr/>
        </p:nvSpPr>
        <p:spPr>
          <a:xfrm>
            <a:off x="199505" y="263615"/>
            <a:ext cx="9144000" cy="584775"/>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GB" sz="3200" b="1" dirty="0">
                <a:solidFill>
                  <a:srgbClr val="04276E"/>
                </a:solidFill>
                <a:latin typeface="Arial" panose="020B0604020202020204" pitchFamily="34" charset="0"/>
                <a:cs typeface="Arial" panose="020B0604020202020204" pitchFamily="34" charset="0"/>
              </a:rPr>
              <a:t>How are we funded?</a:t>
            </a:r>
          </a:p>
        </p:txBody>
      </p:sp>
      <p:sp>
        <p:nvSpPr>
          <p:cNvPr id="5" name="TextBox 4"/>
          <p:cNvSpPr txBox="1"/>
          <p:nvPr/>
        </p:nvSpPr>
        <p:spPr>
          <a:xfrm>
            <a:off x="197377" y="1081597"/>
            <a:ext cx="6298307" cy="707886"/>
          </a:xfrm>
          <a:prstGeom prst="rect">
            <a:avLst/>
          </a:prstGeom>
          <a:noFill/>
        </p:spPr>
        <p:txBody>
          <a:bodyPr wrap="square" lIns="91440" tIns="45720" rIns="91440" bIns="45720" rtlCol="0" anchor="t">
            <a:spAutoFit/>
          </a:bodyPr>
          <a:lstStyle/>
          <a:p>
            <a:pPr>
              <a:defRPr/>
            </a:pPr>
            <a:r>
              <a:rPr kumimoji="0" lang="en-GB" sz="2000" b="0" i="0" u="none" strike="noStrike" kern="1200" cap="none" spc="0" normalizeH="0" baseline="0" noProof="0" dirty="0">
                <a:ln>
                  <a:noFill/>
                </a:ln>
                <a:solidFill>
                  <a:srgbClr val="04276E"/>
                </a:solidFill>
                <a:effectLst/>
                <a:uLnTx/>
                <a:uFillTx/>
                <a:latin typeface="Arial"/>
                <a:cs typeface="Arial"/>
              </a:rPr>
              <a:t>It </a:t>
            </a:r>
            <a:r>
              <a:rPr lang="en-GB" sz="2000" dirty="0">
                <a:solidFill>
                  <a:srgbClr val="04276E"/>
                </a:solidFill>
                <a:latin typeface="Arial"/>
                <a:cs typeface="Arial"/>
              </a:rPr>
              <a:t>cost more than </a:t>
            </a:r>
            <a:r>
              <a:rPr kumimoji="0" lang="en-GB" sz="2000" b="0" i="0" u="none" strike="noStrike" kern="1200" cap="none" spc="0" normalizeH="0" baseline="0" noProof="0" dirty="0">
                <a:ln>
                  <a:noFill/>
                </a:ln>
                <a:solidFill>
                  <a:srgbClr val="04276E"/>
                </a:solidFill>
                <a:effectLst/>
                <a:uLnTx/>
                <a:uFillTx/>
                <a:latin typeface="Arial"/>
                <a:cs typeface="Arial"/>
              </a:rPr>
              <a:t>£</a:t>
            </a:r>
            <a:r>
              <a:rPr lang="en-GB" sz="2000" dirty="0">
                <a:solidFill>
                  <a:srgbClr val="04276E"/>
                </a:solidFill>
                <a:latin typeface="Arial"/>
                <a:cs typeface="Arial"/>
              </a:rPr>
              <a:t>11.5m</a:t>
            </a:r>
            <a:r>
              <a:rPr kumimoji="0" lang="en-GB" sz="2000" b="0" i="0" u="none" strike="noStrike" kern="1200" cap="none" spc="0" normalizeH="0" noProof="0" dirty="0">
                <a:ln>
                  <a:noFill/>
                </a:ln>
                <a:solidFill>
                  <a:srgbClr val="04276E"/>
                </a:solidFill>
                <a:effectLst/>
                <a:uLnTx/>
                <a:uFillTx/>
                <a:latin typeface="Arial"/>
                <a:cs typeface="Arial"/>
              </a:rPr>
              <a:t> last year to provide free care and services. Most of this comes from fundraising…</a:t>
            </a:r>
            <a:endParaRPr kumimoji="0" lang="en-GB" sz="2000" b="0" i="0" u="none" strike="noStrike" kern="1200" cap="none" spc="0" normalizeH="0" baseline="0" noProof="0" dirty="0">
              <a:ln>
                <a:noFill/>
              </a:ln>
              <a:solidFill>
                <a:srgbClr val="04276E"/>
              </a:solidFill>
              <a:effectLst/>
              <a:uLnTx/>
              <a:uFillTx/>
              <a:latin typeface="Arial"/>
              <a:cs typeface="Arial"/>
            </a:endParaRPr>
          </a:p>
        </p:txBody>
      </p:sp>
      <p:sp>
        <p:nvSpPr>
          <p:cNvPr id="7" name="Rectangle: Rounded Corners 6">
            <a:extLst>
              <a:ext uri="{FF2B5EF4-FFF2-40B4-BE49-F238E27FC236}">
                <a16:creationId xmlns:a16="http://schemas.microsoft.com/office/drawing/2014/main" id="{6144EF80-2B52-BF7F-95F9-DED251DB8B7B}"/>
              </a:ext>
            </a:extLst>
          </p:cNvPr>
          <p:cNvSpPr/>
          <p:nvPr/>
        </p:nvSpPr>
        <p:spPr>
          <a:xfrm>
            <a:off x="1121672" y="2584671"/>
            <a:ext cx="2153937" cy="727116"/>
          </a:xfrm>
          <a:prstGeom prst="roundRect">
            <a:avLst/>
          </a:prstGeom>
          <a:noFill/>
          <a:ln>
            <a:solidFill>
              <a:srgbClr val="C900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Legacies</a:t>
            </a:r>
          </a:p>
        </p:txBody>
      </p:sp>
      <p:sp>
        <p:nvSpPr>
          <p:cNvPr id="8" name="Rectangle: Rounded Corners 7">
            <a:extLst>
              <a:ext uri="{FF2B5EF4-FFF2-40B4-BE49-F238E27FC236}">
                <a16:creationId xmlns:a16="http://schemas.microsoft.com/office/drawing/2014/main" id="{7B7911F5-825A-95BD-C3D2-67F05042D192}"/>
              </a:ext>
            </a:extLst>
          </p:cNvPr>
          <p:cNvSpPr/>
          <p:nvPr/>
        </p:nvSpPr>
        <p:spPr>
          <a:xfrm>
            <a:off x="3495031" y="2584671"/>
            <a:ext cx="2153937" cy="72711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Events and challenges</a:t>
            </a:r>
          </a:p>
        </p:txBody>
      </p:sp>
      <p:sp>
        <p:nvSpPr>
          <p:cNvPr id="18" name="Rectangle: Rounded Corners 17">
            <a:extLst>
              <a:ext uri="{FF2B5EF4-FFF2-40B4-BE49-F238E27FC236}">
                <a16:creationId xmlns:a16="http://schemas.microsoft.com/office/drawing/2014/main" id="{E8F63955-F5D0-373E-B8A8-F22289247675}"/>
              </a:ext>
            </a:extLst>
          </p:cNvPr>
          <p:cNvSpPr/>
          <p:nvPr/>
        </p:nvSpPr>
        <p:spPr>
          <a:xfrm>
            <a:off x="5868390" y="2584671"/>
            <a:ext cx="2153937" cy="727116"/>
          </a:xfrm>
          <a:prstGeom prst="roundRect">
            <a:avLst/>
          </a:prstGeom>
          <a:noFill/>
          <a:ln>
            <a:solidFill>
              <a:srgbClr val="009C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Shops</a:t>
            </a:r>
          </a:p>
        </p:txBody>
      </p:sp>
      <p:sp>
        <p:nvSpPr>
          <p:cNvPr id="20" name="Rectangle: Rounded Corners 19">
            <a:extLst>
              <a:ext uri="{FF2B5EF4-FFF2-40B4-BE49-F238E27FC236}">
                <a16:creationId xmlns:a16="http://schemas.microsoft.com/office/drawing/2014/main" id="{9DEBF063-1A2F-90B5-041D-7504E1193283}"/>
              </a:ext>
            </a:extLst>
          </p:cNvPr>
          <p:cNvSpPr/>
          <p:nvPr/>
        </p:nvSpPr>
        <p:spPr>
          <a:xfrm>
            <a:off x="2358127" y="3496231"/>
            <a:ext cx="2153937" cy="727116"/>
          </a:xfrm>
          <a:prstGeom prst="roundRect">
            <a:avLst/>
          </a:prstGeom>
          <a:noFill/>
          <a:ln>
            <a:solidFill>
              <a:srgbClr val="5CCF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Education</a:t>
            </a:r>
          </a:p>
        </p:txBody>
      </p:sp>
      <p:sp>
        <p:nvSpPr>
          <p:cNvPr id="21" name="Rectangle: Rounded Corners 20">
            <a:extLst>
              <a:ext uri="{FF2B5EF4-FFF2-40B4-BE49-F238E27FC236}">
                <a16:creationId xmlns:a16="http://schemas.microsoft.com/office/drawing/2014/main" id="{B171B3F1-DD35-083C-AC30-07FC4D916F01}"/>
              </a:ext>
            </a:extLst>
          </p:cNvPr>
          <p:cNvSpPr/>
          <p:nvPr/>
        </p:nvSpPr>
        <p:spPr>
          <a:xfrm>
            <a:off x="4791421" y="3544994"/>
            <a:ext cx="2153937" cy="727116"/>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Donations</a:t>
            </a:r>
          </a:p>
        </p:txBody>
      </p:sp>
      <p:sp>
        <p:nvSpPr>
          <p:cNvPr id="24" name="Right Brace 23">
            <a:extLst>
              <a:ext uri="{FF2B5EF4-FFF2-40B4-BE49-F238E27FC236}">
                <a16:creationId xmlns:a16="http://schemas.microsoft.com/office/drawing/2014/main" id="{73A393F5-F3B3-48F8-5224-867B2A37B860}"/>
              </a:ext>
            </a:extLst>
          </p:cNvPr>
          <p:cNvSpPr/>
          <p:nvPr/>
        </p:nvSpPr>
        <p:spPr>
          <a:xfrm rot="5400000">
            <a:off x="4324534" y="1117541"/>
            <a:ext cx="368300" cy="7027285"/>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5" name="TextBox 24">
            <a:extLst>
              <a:ext uri="{FF2B5EF4-FFF2-40B4-BE49-F238E27FC236}">
                <a16:creationId xmlns:a16="http://schemas.microsoft.com/office/drawing/2014/main" id="{234E5B79-F1EA-01C0-04F0-749CECCAA064}"/>
              </a:ext>
            </a:extLst>
          </p:cNvPr>
          <p:cNvSpPr txBox="1"/>
          <p:nvPr/>
        </p:nvSpPr>
        <p:spPr>
          <a:xfrm>
            <a:off x="3791673" y="4891535"/>
            <a:ext cx="2704011" cy="1200329"/>
          </a:xfrm>
          <a:prstGeom prst="rect">
            <a:avLst/>
          </a:prstGeom>
          <a:noFill/>
        </p:spPr>
        <p:txBody>
          <a:bodyPr wrap="square" lIns="91440" tIns="45720" rIns="91440" bIns="45720" rtlCol="0" anchor="t">
            <a:spAutoFit/>
          </a:bodyPr>
          <a:lstStyle>
            <a:defPPr>
              <a:defRPr lang="en-US"/>
            </a:defPPr>
            <a:lvl1pPr>
              <a:defRPr kumimoji="0" sz="2000" b="0" i="0" u="none" strike="noStrike" cap="none" spc="0" normalizeH="0" baseline="0">
                <a:ln>
                  <a:noFill/>
                </a:ln>
                <a:solidFill>
                  <a:srgbClr val="04276E"/>
                </a:solidFill>
                <a:effectLst/>
                <a:uLnTx/>
                <a:uFillTx/>
                <a:latin typeface="Arial"/>
                <a:cs typeface="Arial"/>
              </a:defRPr>
            </a:lvl1pPr>
          </a:lstStyle>
          <a:p>
            <a:r>
              <a:rPr lang="en-GB" sz="7200" b="1" dirty="0"/>
              <a:t>80%</a:t>
            </a:r>
          </a:p>
        </p:txBody>
      </p:sp>
    </p:spTree>
    <p:extLst>
      <p:ext uri="{BB962C8B-B14F-4D97-AF65-F5344CB8AC3E}">
        <p14:creationId xmlns:p14="http://schemas.microsoft.com/office/powerpoint/2010/main" val="178445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79D46-057B-D436-F80E-264F577688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BE27ABB-703B-2460-9069-F6A49B87A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656" y="274816"/>
            <a:ext cx="1760796" cy="1110151"/>
          </a:xfrm>
          <a:prstGeom prst="rect">
            <a:avLst/>
          </a:prstGeom>
        </p:spPr>
      </p:pic>
      <p:sp>
        <p:nvSpPr>
          <p:cNvPr id="6" name="TextBox 5">
            <a:extLst>
              <a:ext uri="{FF2B5EF4-FFF2-40B4-BE49-F238E27FC236}">
                <a16:creationId xmlns:a16="http://schemas.microsoft.com/office/drawing/2014/main" id="{2B74ED82-ED7C-240D-2A83-1C120DEFEE18}"/>
              </a:ext>
            </a:extLst>
          </p:cNvPr>
          <p:cNvSpPr txBox="1"/>
          <p:nvPr/>
        </p:nvSpPr>
        <p:spPr>
          <a:xfrm>
            <a:off x="255548" y="345919"/>
            <a:ext cx="5573751" cy="584775"/>
          </a:xfrm>
          <a:prstGeom prst="rect">
            <a:avLst/>
          </a:prstGeom>
          <a:noFill/>
        </p:spPr>
        <p:txBody>
          <a:bodyPr wrap="square" lIns="91440" tIns="45720" rIns="91440" bIns="4572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Arial"/>
                <a:cs typeface="Arial"/>
              </a:rPr>
              <a:t>Our 2030 Ambition</a:t>
            </a:r>
          </a:p>
        </p:txBody>
      </p:sp>
      <p:sp>
        <p:nvSpPr>
          <p:cNvPr id="3" name="Content Placeholder 4">
            <a:extLst>
              <a:ext uri="{FF2B5EF4-FFF2-40B4-BE49-F238E27FC236}">
                <a16:creationId xmlns:a16="http://schemas.microsoft.com/office/drawing/2014/main" id="{D8721AC0-A4C7-B294-5729-E21CB4CFCED7}"/>
              </a:ext>
            </a:extLst>
          </p:cNvPr>
          <p:cNvSpPr>
            <a:spLocks noGrp="1"/>
          </p:cNvSpPr>
          <p:nvPr/>
        </p:nvSpPr>
        <p:spPr>
          <a:xfrm>
            <a:off x="459357" y="1914955"/>
            <a:ext cx="7076626" cy="3263504"/>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770D87E-5990-8C28-B3E4-EE46E6FCFDED}"/>
              </a:ext>
            </a:extLst>
          </p:cNvPr>
          <p:cNvSpPr txBox="1"/>
          <p:nvPr/>
        </p:nvSpPr>
        <p:spPr>
          <a:xfrm>
            <a:off x="378189" y="1915489"/>
            <a:ext cx="8364604" cy="2262864"/>
          </a:xfrm>
          <a:prstGeom prst="rect">
            <a:avLst/>
          </a:prstGeom>
          <a:noFill/>
        </p:spPr>
        <p:txBody>
          <a:bodyPr wrap="square">
            <a:spAutoFit/>
          </a:bodyPr>
          <a:lstStyle/>
          <a:p>
            <a:pPr marL="0" marR="0" lvl="0" indent="0" algn="l" defTabSz="685800" rtl="0" eaLnBrk="1" fontAlgn="auto" latinLnBrk="0" hangingPunct="1">
              <a:lnSpc>
                <a:spcPct val="115000"/>
              </a:lnSpc>
              <a:spcBef>
                <a:spcPts val="0"/>
              </a:spcBef>
              <a:spcAft>
                <a:spcPts val="600"/>
              </a:spcAft>
              <a:buClrTx/>
              <a:buSzTx/>
              <a:buFontTx/>
              <a:buNone/>
              <a:tabLst/>
              <a:defRPr/>
            </a:pPr>
            <a:r>
              <a:rPr kumimoji="0" lang="en-US" sz="2000" b="0" i="0" u="none" strike="noStrike" kern="100" cap="none" spc="0" normalizeH="0" baseline="0" noProof="0" dirty="0">
                <a:ln>
                  <a:noFill/>
                </a:ln>
                <a:solidFill>
                  <a:srgbClr val="04276E"/>
                </a:solidFill>
                <a:effectLst/>
                <a:uLnTx/>
                <a:uFillTx/>
                <a:latin typeface="Arial" panose="020B0604020202020204" pitchFamily="34" charset="0"/>
                <a:ea typeface="Aptos" panose="020B0004020202020204" pitchFamily="34" charset="0"/>
                <a:cs typeface="Arial" panose="020B0604020202020204" pitchFamily="34" charset="0"/>
              </a:rPr>
              <a:t>We want to have a Hospice that has:</a:t>
            </a:r>
            <a:endParaRPr kumimoji="0" lang="en-GB" sz="2000" b="0" i="0" u="none" strike="noStrike" kern="100" cap="none" spc="0" normalizeH="0" baseline="0" noProof="0" dirty="0">
              <a:ln>
                <a:noFill/>
              </a:ln>
              <a:solidFill>
                <a:srgbClr val="04276E"/>
              </a:solidFill>
              <a:effectLst/>
              <a:uLnTx/>
              <a:uFillTx/>
              <a:latin typeface="Arial" panose="020B0604020202020204" pitchFamily="34" charset="0"/>
              <a:ea typeface="Aptos" panose="020B0004020202020204" pitchFamily="34" charset="0"/>
              <a:cs typeface="Arial" panose="020B0604020202020204" pitchFamily="34" charset="0"/>
            </a:endParaRPr>
          </a:p>
          <a:p>
            <a:pPr marL="257175" marR="0" lvl="0" indent="-257175" algn="l" defTabSz="6858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srgbClr val="04276E"/>
                </a:solidFill>
                <a:effectLst/>
                <a:uLnTx/>
                <a:uFillTx/>
                <a:latin typeface="Arial" panose="020B0604020202020204" pitchFamily="34" charset="0"/>
                <a:ea typeface="Aptos" panose="020B0004020202020204" pitchFamily="34" charset="0"/>
                <a:cs typeface="Arial" panose="020B0604020202020204" pitchFamily="34" charset="0"/>
              </a:rPr>
              <a:t>Reached more people</a:t>
            </a:r>
            <a:endParaRPr kumimoji="0" lang="en-GB" sz="2000" b="0" i="0" u="none" strike="noStrike" kern="100" cap="none" spc="0" normalizeH="0" baseline="0" noProof="0" dirty="0">
              <a:ln>
                <a:noFill/>
              </a:ln>
              <a:solidFill>
                <a:srgbClr val="04276E"/>
              </a:solidFill>
              <a:effectLst/>
              <a:uLnTx/>
              <a:uFillTx/>
              <a:latin typeface="Arial" panose="020B0604020202020204" pitchFamily="34" charset="0"/>
              <a:ea typeface="Aptos" panose="020B0004020202020204" pitchFamily="34" charset="0"/>
              <a:cs typeface="Arial" panose="020B0604020202020204" pitchFamily="34" charset="0"/>
            </a:endParaRPr>
          </a:p>
          <a:p>
            <a:pPr marL="257175" marR="0" lvl="0" indent="-257175" algn="l" defTabSz="6858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srgbClr val="04276E"/>
                </a:solidFill>
                <a:effectLst/>
                <a:uLnTx/>
                <a:uFillTx/>
                <a:latin typeface="Arial" panose="020B0604020202020204" pitchFamily="34" charset="0"/>
                <a:ea typeface="Aptos" panose="020B0004020202020204" pitchFamily="34" charset="0"/>
                <a:cs typeface="Arial" panose="020B0604020202020204" pitchFamily="34" charset="0"/>
              </a:rPr>
              <a:t>Reduced the unmet need significantly</a:t>
            </a:r>
            <a:endParaRPr kumimoji="0" lang="en-GB" sz="2000" b="0" i="0" u="none" strike="noStrike" kern="100" cap="none" spc="0" normalizeH="0" baseline="0" noProof="0" dirty="0">
              <a:ln>
                <a:noFill/>
              </a:ln>
              <a:solidFill>
                <a:srgbClr val="04276E"/>
              </a:solidFill>
              <a:effectLst/>
              <a:uLnTx/>
              <a:uFillTx/>
              <a:latin typeface="Arial" panose="020B0604020202020204" pitchFamily="34" charset="0"/>
              <a:ea typeface="Aptos" panose="020B0004020202020204" pitchFamily="34" charset="0"/>
              <a:cs typeface="Arial" panose="020B0604020202020204" pitchFamily="34" charset="0"/>
            </a:endParaRPr>
          </a:p>
          <a:p>
            <a:pPr marL="257175" marR="0" lvl="0" indent="-257175" algn="l" defTabSz="6858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srgbClr val="04276E"/>
                </a:solidFill>
                <a:effectLst/>
                <a:uLnTx/>
                <a:uFillTx/>
                <a:latin typeface="Arial" panose="020B0604020202020204" pitchFamily="34" charset="0"/>
                <a:ea typeface="Aptos" panose="020B0004020202020204" pitchFamily="34" charset="0"/>
                <a:cs typeface="Arial" panose="020B0604020202020204" pitchFamily="34" charset="0"/>
              </a:rPr>
              <a:t>Engaged with, and been active within the health and social care system</a:t>
            </a:r>
            <a:endParaRPr kumimoji="0" lang="en-GB" sz="2000" b="0" i="0" u="none" strike="noStrike" kern="100" cap="none" spc="0" normalizeH="0" baseline="0" noProof="0" dirty="0">
              <a:ln>
                <a:noFill/>
              </a:ln>
              <a:solidFill>
                <a:srgbClr val="04276E"/>
              </a:solidFill>
              <a:effectLst/>
              <a:uLnTx/>
              <a:uFillTx/>
              <a:latin typeface="Arial" panose="020B0604020202020204" pitchFamily="34" charset="0"/>
              <a:ea typeface="Aptos" panose="020B0004020202020204" pitchFamily="34" charset="0"/>
              <a:cs typeface="Arial" panose="020B0604020202020204" pitchFamily="34" charset="0"/>
            </a:endParaRPr>
          </a:p>
          <a:p>
            <a:pPr marL="257175" marR="0" lvl="0" indent="-257175" algn="l" defTabSz="685800" rtl="0" eaLnBrk="1" fontAlgn="auto" latinLnBrk="0" hangingPunct="1">
              <a:lnSpc>
                <a:spcPct val="115000"/>
              </a:lnSpc>
              <a:spcBef>
                <a:spcPts val="0"/>
              </a:spcBef>
              <a:spcAft>
                <a:spcPts val="6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srgbClr val="04276E"/>
                </a:solidFill>
                <a:effectLst/>
                <a:uLnTx/>
                <a:uFillTx/>
                <a:latin typeface="Arial" panose="020B0604020202020204" pitchFamily="34" charset="0"/>
                <a:ea typeface="Aptos" panose="020B0004020202020204" pitchFamily="34" charset="0"/>
                <a:cs typeface="Arial" panose="020B0604020202020204" pitchFamily="34" charset="0"/>
              </a:rPr>
              <a:t>Become a sustainable </a:t>
            </a:r>
            <a:r>
              <a:rPr kumimoji="0" lang="en-US" sz="2000" b="0" i="0" u="none" strike="noStrike" kern="100" cap="none" spc="0" normalizeH="0" baseline="0" noProof="0" dirty="0" err="1">
                <a:ln>
                  <a:noFill/>
                </a:ln>
                <a:solidFill>
                  <a:srgbClr val="04276E"/>
                </a:solidFill>
                <a:effectLst/>
                <a:uLnTx/>
                <a:uFillTx/>
                <a:latin typeface="Arial" panose="020B0604020202020204" pitchFamily="34" charset="0"/>
                <a:ea typeface="Aptos" panose="020B0004020202020204" pitchFamily="34" charset="0"/>
                <a:cs typeface="Arial" panose="020B0604020202020204" pitchFamily="34" charset="0"/>
              </a:rPr>
              <a:t>organisation</a:t>
            </a:r>
            <a:endParaRPr kumimoji="0" lang="en-GB" sz="2000" b="0" i="0" u="none" strike="noStrike" kern="100" cap="none" spc="0" normalizeH="0" baseline="0" noProof="0" dirty="0">
              <a:ln>
                <a:noFill/>
              </a:ln>
              <a:solidFill>
                <a:srgbClr val="04276E"/>
              </a:solidFill>
              <a:effectLst/>
              <a:uLnTx/>
              <a:uFillTx/>
              <a:latin typeface="Arial" panose="020B06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4713D8-D042-47F5-02FA-68F31D95B48A}"/>
              </a:ext>
            </a:extLst>
          </p:cNvPr>
          <p:cNvSpPr txBox="1"/>
          <p:nvPr/>
        </p:nvSpPr>
        <p:spPr>
          <a:xfrm>
            <a:off x="459357" y="4910055"/>
            <a:ext cx="8283436" cy="919401"/>
          </a:xfrm>
          <a:prstGeom prst="roundRect">
            <a:avLst/>
          </a:prstGeom>
          <a:solidFill>
            <a:srgbClr val="009CC7"/>
          </a:solid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Everyone</a:t>
            </a: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in our communities will have the best care and support before, during and after death</a:t>
            </a:r>
          </a:p>
        </p:txBody>
      </p:sp>
    </p:spTree>
    <p:extLst>
      <p:ext uri="{BB962C8B-B14F-4D97-AF65-F5344CB8AC3E}">
        <p14:creationId xmlns:p14="http://schemas.microsoft.com/office/powerpoint/2010/main" val="9542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D6576-216B-6FA4-941A-94A0849DF86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AAA8F5-B9D1-64FD-1D63-AC77775D9D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899" t="18561" r="17009" b="18873"/>
          <a:stretch/>
        </p:blipFill>
        <p:spPr>
          <a:xfrm>
            <a:off x="7155079" y="213363"/>
            <a:ext cx="1804911" cy="1204275"/>
          </a:xfrm>
          <a:prstGeom prst="rect">
            <a:avLst/>
          </a:prstGeom>
        </p:spPr>
      </p:pic>
      <p:sp>
        <p:nvSpPr>
          <p:cNvPr id="3" name="Title 1">
            <a:extLst>
              <a:ext uri="{FF2B5EF4-FFF2-40B4-BE49-F238E27FC236}">
                <a16:creationId xmlns:a16="http://schemas.microsoft.com/office/drawing/2014/main" id="{6177BB4B-039D-697A-D800-3DB915640DBB}"/>
              </a:ext>
            </a:extLst>
          </p:cNvPr>
          <p:cNvSpPr>
            <a:spLocks noGrp="1"/>
          </p:cNvSpPr>
          <p:nvPr>
            <p:ph type="title"/>
          </p:nvPr>
        </p:nvSpPr>
        <p:spPr>
          <a:xfrm>
            <a:off x="184010" y="274638"/>
            <a:ext cx="8229600" cy="1143000"/>
          </a:xfrm>
        </p:spPr>
        <p:txBody>
          <a:bodyPr/>
          <a:lstStyle/>
          <a:p>
            <a:pPr algn="l"/>
            <a:r>
              <a:rPr lang="en-GB" sz="3200" b="1">
                <a:latin typeface="Arial" panose="020B0604020202020204" pitchFamily="34" charset="0"/>
                <a:cs typeface="Arial" panose="020B0604020202020204" pitchFamily="34" charset="0"/>
              </a:rPr>
              <a:t>A place-based incubator…</a:t>
            </a:r>
          </a:p>
        </p:txBody>
      </p:sp>
      <p:sp>
        <p:nvSpPr>
          <p:cNvPr id="4" name="TextBox 3">
            <a:extLst>
              <a:ext uri="{FF2B5EF4-FFF2-40B4-BE49-F238E27FC236}">
                <a16:creationId xmlns:a16="http://schemas.microsoft.com/office/drawing/2014/main" id="{1642CEA8-8CFB-1231-DA94-CD1FF2B279FC}"/>
              </a:ext>
            </a:extLst>
          </p:cNvPr>
          <p:cNvSpPr txBox="1"/>
          <p:nvPr/>
        </p:nvSpPr>
        <p:spPr>
          <a:xfrm>
            <a:off x="184008" y="910100"/>
            <a:ext cx="5544621" cy="369332"/>
          </a:xfrm>
          <a:prstGeom prst="rect">
            <a:avLst/>
          </a:prstGeom>
          <a:solidFill>
            <a:schemeClr val="bg1"/>
          </a:solidFill>
        </p:spPr>
        <p:txBody>
          <a:bodyPr wrap="square" lIns="91440" tIns="45720" rIns="91440" bIns="4572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2000" b="0" i="0" u="none" strike="noStrike" cap="none" spc="0" normalizeH="0" baseline="0">
                <a:ln>
                  <a:noFill/>
                </a:ln>
                <a:solidFill>
                  <a:srgbClr val="04276E"/>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Arial"/>
              </a:rPr>
              <a:t>In the Boroughs of Kingston and Richmond to:</a:t>
            </a:r>
            <a:endPar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DB69A910-0B89-712B-1E7F-07305DBE99FE}"/>
              </a:ext>
            </a:extLst>
          </p:cNvPr>
          <p:cNvSpPr/>
          <p:nvPr/>
        </p:nvSpPr>
        <p:spPr>
          <a:xfrm>
            <a:off x="184008" y="1912769"/>
            <a:ext cx="8686740" cy="866961"/>
          </a:xfrm>
          <a:prstGeom prst="roundRect">
            <a:avLst/>
          </a:prstGeom>
          <a:noFill/>
          <a:ln>
            <a:solidFill>
              <a:srgbClr val="C900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new initiatives and ways of working to help us reach more people and reduce unmet need. </a:t>
            </a:r>
          </a:p>
        </p:txBody>
      </p:sp>
      <p:sp>
        <p:nvSpPr>
          <p:cNvPr id="6" name="Rectangle: Rounded Corners 5">
            <a:extLst>
              <a:ext uri="{FF2B5EF4-FFF2-40B4-BE49-F238E27FC236}">
                <a16:creationId xmlns:a16="http://schemas.microsoft.com/office/drawing/2014/main" id="{ED97F0B8-91B8-C0B9-499F-6DBE0455D6CF}"/>
              </a:ext>
            </a:extLst>
          </p:cNvPr>
          <p:cNvSpPr/>
          <p:nvPr/>
        </p:nvSpPr>
        <p:spPr>
          <a:xfrm>
            <a:off x="184007" y="3274861"/>
            <a:ext cx="8686741" cy="866961"/>
          </a:xfrm>
          <a:prstGeom prst="roundRect">
            <a:avLst/>
          </a:prstGeom>
          <a:noFill/>
          <a:ln>
            <a:solidFill>
              <a:srgbClr val="009C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 stronger working relationships in Kingston and Richmond</a:t>
            </a:r>
          </a:p>
        </p:txBody>
      </p:sp>
      <p:sp>
        <p:nvSpPr>
          <p:cNvPr id="7" name="Rectangle: Rounded Corners 6">
            <a:extLst>
              <a:ext uri="{FF2B5EF4-FFF2-40B4-BE49-F238E27FC236}">
                <a16:creationId xmlns:a16="http://schemas.microsoft.com/office/drawing/2014/main" id="{1EFD8B0C-4C60-3823-DE2E-26A6EA214715}"/>
              </a:ext>
            </a:extLst>
          </p:cNvPr>
          <p:cNvSpPr/>
          <p:nvPr/>
        </p:nvSpPr>
        <p:spPr>
          <a:xfrm>
            <a:off x="184007" y="4775159"/>
            <a:ext cx="8686741" cy="706941"/>
          </a:xfrm>
          <a:prstGeom prst="roundRect">
            <a:avLst/>
          </a:prstGeom>
          <a:noFill/>
          <a:ln>
            <a:solidFill>
              <a:srgbClr val="72A2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 our connections with Kingston and Richmond communities</a:t>
            </a:r>
          </a:p>
        </p:txBody>
      </p:sp>
      <p:sp>
        <p:nvSpPr>
          <p:cNvPr id="9" name="Rectangle: Rounded Corners 8">
            <a:extLst>
              <a:ext uri="{FF2B5EF4-FFF2-40B4-BE49-F238E27FC236}">
                <a16:creationId xmlns:a16="http://schemas.microsoft.com/office/drawing/2014/main" id="{C643030B-78A4-FD25-75E2-522942BEB237}"/>
              </a:ext>
            </a:extLst>
          </p:cNvPr>
          <p:cNvSpPr/>
          <p:nvPr/>
        </p:nvSpPr>
        <p:spPr>
          <a:xfrm>
            <a:off x="184008" y="5796949"/>
            <a:ext cx="8686741" cy="706941"/>
          </a:xfrm>
          <a:prstGeom prst="roundRect">
            <a:avLst/>
          </a:prstGeom>
          <a:solidFill>
            <a:srgbClr val="C9007B"/>
          </a:solidFill>
          <a:ln>
            <a:solidFill>
              <a:srgbClr val="C900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We’re Kingston and Richmond’s local Hospice</a:t>
            </a:r>
          </a:p>
        </p:txBody>
      </p:sp>
    </p:spTree>
    <p:extLst>
      <p:ext uri="{BB962C8B-B14F-4D97-AF65-F5344CB8AC3E}">
        <p14:creationId xmlns:p14="http://schemas.microsoft.com/office/powerpoint/2010/main" val="415584680"/>
      </p:ext>
    </p:extLst>
  </p:cSld>
  <p:clrMapOvr>
    <a:masterClrMapping/>
  </p:clrMapOvr>
</p:sld>
</file>

<file path=ppt/theme/theme1.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6B36C1F9F0ED4380110010BD68DD27" ma:contentTypeVersion="17" ma:contentTypeDescription="Create a new document." ma:contentTypeScope="" ma:versionID="79b27da85d7c044a2cf835f276970b93">
  <xsd:schema xmlns:xsd="http://www.w3.org/2001/XMLSchema" xmlns:xs="http://www.w3.org/2001/XMLSchema" xmlns:p="http://schemas.microsoft.com/office/2006/metadata/properties" xmlns:ns2="4520aca0-c040-4e7c-8925-f9894a8c167f" xmlns:ns3="33e64dad-92f2-4c3d-b8e6-7f8c8a2530d4" targetNamespace="http://schemas.microsoft.com/office/2006/metadata/properties" ma:root="true" ma:fieldsID="48f7db64387bfc0ac519599915325323" ns2:_="" ns3:_="">
    <xsd:import namespace="4520aca0-c040-4e7c-8925-f9894a8c167f"/>
    <xsd:import namespace="33e64dad-92f2-4c3d-b8e6-7f8c8a2530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0aca0-c040-4e7c-8925-f9894a8c1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c5f2c2-09aa-4925-8f3e-4531c5e88ac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e64dad-92f2-4c3d-b8e6-7f8c8a2530d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deec0f8-0379-4878-bc47-59d5cde54f89}" ma:internalName="TaxCatchAll" ma:showField="CatchAllData" ma:web="33e64dad-92f2-4c3d-b8e6-7f8c8a2530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3e64dad-92f2-4c3d-b8e6-7f8c8a2530d4" xsi:nil="true"/>
    <lcf76f155ced4ddcb4097134ff3c332f xmlns="4520aca0-c040-4e7c-8925-f9894a8c167f">
      <Terms xmlns="http://schemas.microsoft.com/office/infopath/2007/PartnerControls"/>
    </lcf76f155ced4ddcb4097134ff3c332f>
    <SharedWithUsers xmlns="33e64dad-92f2-4c3d-b8e6-7f8c8a2530d4">
      <UserInfo>
        <DisplayName>Lizzie Leigh</DisplayName>
        <AccountId>15</AccountId>
        <AccountType/>
      </UserInfo>
      <UserInfo>
        <DisplayName>Claire Woodward</DisplayName>
        <AccountId>23</AccountId>
        <AccountType/>
      </UserInfo>
      <UserInfo>
        <DisplayName>Sophie Rabbetts</DisplayName>
        <AccountId>563</AccountId>
        <AccountType/>
      </UserInfo>
    </SharedWithUsers>
  </documentManagement>
</p:properties>
</file>

<file path=customXml/itemProps1.xml><?xml version="1.0" encoding="utf-8"?>
<ds:datastoreItem xmlns:ds="http://schemas.openxmlformats.org/officeDocument/2006/customXml" ds:itemID="{FB0B549C-46D0-491E-B5EE-182E529D8CF6}">
  <ds:schemaRefs>
    <ds:schemaRef ds:uri="http://schemas.microsoft.com/sharepoint/v3/contenttype/forms"/>
  </ds:schemaRefs>
</ds:datastoreItem>
</file>

<file path=customXml/itemProps2.xml><?xml version="1.0" encoding="utf-8"?>
<ds:datastoreItem xmlns:ds="http://schemas.openxmlformats.org/officeDocument/2006/customXml" ds:itemID="{E9729C5A-322C-48A9-B8E1-E987C1B61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0aca0-c040-4e7c-8925-f9894a8c167f"/>
    <ds:schemaRef ds:uri="33e64dad-92f2-4c3d-b8e6-7f8c8a253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BCE7CC-778A-4570-943A-587ADB510B4B}">
  <ds:schemaRefs>
    <ds:schemaRef ds:uri="http://schemas.microsoft.com/office/2006/documentManagement/types"/>
    <ds:schemaRef ds:uri="http://purl.org/dc/dcmitype/"/>
    <ds:schemaRef ds:uri="http://schemas.microsoft.com/office/infopath/2007/PartnerControls"/>
    <ds:schemaRef ds:uri="http://www.w3.org/XML/1998/namespace"/>
    <ds:schemaRef ds:uri="96c6eb17-b1ea-4ed7-9682-cc8cc4f0e952"/>
    <ds:schemaRef ds:uri="http://schemas.openxmlformats.org/package/2006/metadata/core-properties"/>
    <ds:schemaRef ds:uri="1f802174-f8f2-4514-92ce-7aaeba1f78b9"/>
    <ds:schemaRef ds:uri="http://schemas.microsoft.com/office/2006/metadata/properties"/>
    <ds:schemaRef ds:uri="http://purl.org/dc/terms/"/>
    <ds:schemaRef ds:uri="http://purl.org/dc/elements/1.1/"/>
    <ds:schemaRef ds:uri="33e64dad-92f2-4c3d-b8e6-7f8c8a2530d4"/>
    <ds:schemaRef ds:uri="4520aca0-c040-4e7c-8925-f9894a8c167f"/>
  </ds:schemaRefs>
</ds:datastoreItem>
</file>

<file path=docProps/app.xml><?xml version="1.0" encoding="utf-8"?>
<Properties xmlns="http://schemas.openxmlformats.org/officeDocument/2006/extended-properties" xmlns:vt="http://schemas.openxmlformats.org/officeDocument/2006/docPropsVTypes">
  <Template>Office Theme</Template>
  <TotalTime>3048</TotalTime>
  <Words>655</Words>
  <Application>Microsoft Office PowerPoint</Application>
  <PresentationFormat>On-screen Show (4:3)</PresentationFormat>
  <Paragraphs>72</Paragraphs>
  <Slides>10</Slides>
  <Notes>10</Notes>
  <HiddenSlides>0</HiddenSlides>
  <MMClips>2</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18_Custom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place-based incubator…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Cengiz Mehmet</dc:creator>
  <cp:lastModifiedBy>Rachael Basak</cp:lastModifiedBy>
  <cp:revision>202</cp:revision>
  <cp:lastPrinted>2021-04-23T15:08:37Z</cp:lastPrinted>
  <dcterms:created xsi:type="dcterms:W3CDTF">2019-06-03T10:39:09Z</dcterms:created>
  <dcterms:modified xsi:type="dcterms:W3CDTF">2025-04-10T10:42:34Z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0x010100406B36C1F9F0ED4380110010BD68DD27</vt:lpwstr>
  </property>
  <property fmtid="{D5CDD505-2E9C-101B-9397-08002B2CF9AE}" pid="3" name="Order">
    <vt:r8>11000</vt:r8>
  </property>
  <property fmtid="{D5CDD505-2E9C-101B-9397-08002B2CF9AE}" pid="4" name="MediaServiceImageTags">
    <vt:lpwstr/>
  </property>
</Properties>
</file>