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21708a7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121708a7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d38585e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dd38585e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7e24e771b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7e24e771b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7e24e771b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7e24e771b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d7aec3c3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dd7aec3c3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strategies that the JLHWS should consider include: </a:t>
            </a:r>
            <a:r>
              <a:rPr lang="en-GB" sz="1200" b="1" i="1">
                <a:solidFill>
                  <a:srgbClr val="0B0C0C"/>
                </a:solidFill>
                <a:highlight>
                  <a:srgbClr val="FFFF00"/>
                </a:highlight>
              </a:rPr>
              <a:t>integrated care strategy</a:t>
            </a:r>
            <a:r>
              <a:rPr lang="en-GB" sz="1200" i="1">
                <a:solidFill>
                  <a:srgbClr val="0B0C0C"/>
                </a:solidFill>
                <a:highlight>
                  <a:srgbClr val="FFFF00"/>
                </a:highlight>
              </a:rPr>
              <a:t> , </a:t>
            </a:r>
            <a:r>
              <a:rPr lang="en-GB" sz="1200">
                <a:solidFill>
                  <a:srgbClr val="0B0C0C"/>
                </a:solidFill>
                <a:highlight>
                  <a:schemeClr val="lt1"/>
                </a:highlight>
              </a:rPr>
              <a:t>In preparing JLHWSs, HWBs must have regard to the Secretary of State’s mandate to the NHS Commissioning Board which sets out the Government’s priorities for the NHS.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70e61561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70e61561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the JLHWS will look like is not yet determined but they will need to consider the local Kingston situation - for example: (shown here) the changing demographics - and ageing peoplation, the differences in health within the borough (showen here how people rated their health in the 2021 census - dark areas have higher levels of poor health), and local data eg that dental careies are the number one reason for children being admitted to hospital in Kingston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70e61561e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e70e61561e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172148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172149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77900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663050" y="1266400"/>
            <a:ext cx="3752700" cy="25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709425" y="3917575"/>
            <a:ext cx="24852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59"/>
              </a:buClr>
              <a:buSzPts val="1900"/>
              <a:buNone/>
              <a:defRPr>
                <a:solidFill>
                  <a:srgbClr val="FFDE5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7">
          <p15:clr>
            <a:srgbClr val="E46962"/>
          </p15:clr>
        </p15:guide>
        <p15:guide id="2" pos="510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-6350" y="-1025"/>
            <a:ext cx="4173887" cy="4269040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8" y="134300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80725" y="1380900"/>
            <a:ext cx="3194400" cy="21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576550" y="625875"/>
            <a:ext cx="38535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  <p15:guide id="2" orient="horz" pos="2494">
          <p15:clr>
            <a:srgbClr val="E46962"/>
          </p15:clr>
        </p15:guide>
        <p15:guide id="3" pos="544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782325" y="1108288"/>
            <a:ext cx="63315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algn="ctr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algn="ctr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8" y="134300"/>
            <a:ext cx="663425" cy="769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4">
          <p15:clr>
            <a:srgbClr val="E46962"/>
          </p15:clr>
        </p15:guide>
        <p15:guide id="2" orient="horz" pos="794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ody text and image/graph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5149463" y="1958275"/>
            <a:ext cx="3548920" cy="1950753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8297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E46962"/>
          </p15:clr>
        </p15:guide>
        <p15:guide id="2" orient="horz" pos="2495">
          <p15:clr>
            <a:srgbClr val="E46962"/>
          </p15:clr>
        </p15:guide>
        <p15:guide id="3" orient="horz" pos="1234">
          <p15:clr>
            <a:srgbClr val="E46962"/>
          </p15:clr>
        </p15:guide>
        <p15:guide id="4" pos="325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7496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5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on the left, text on the righ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713650" y="2255053"/>
            <a:ext cx="3749802" cy="180939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10" name="Google Shape;110;p19"/>
          <p:cNvSpPr/>
          <p:nvPr/>
        </p:nvSpPr>
        <p:spPr>
          <a:xfrm>
            <a:off x="713650" y="250500"/>
            <a:ext cx="3749802" cy="180939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88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679300" y="360000"/>
            <a:ext cx="3140100" cy="14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819925" y="1912325"/>
            <a:ext cx="3642600" cy="20481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36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/graphs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4714377" y="1956797"/>
            <a:ext cx="3548920" cy="212038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21" name="Google Shape;121;p20"/>
          <p:cNvSpPr/>
          <p:nvPr/>
        </p:nvSpPr>
        <p:spPr>
          <a:xfrm>
            <a:off x="893413" y="1956797"/>
            <a:ext cx="3548920" cy="212038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2503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2192000" y="993475"/>
            <a:ext cx="47727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1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0" y="-5575"/>
            <a:ext cx="9144000" cy="5143500"/>
          </a:xfrm>
          <a:prstGeom prst="rect">
            <a:avLst/>
          </a:prstGeom>
          <a:solidFill>
            <a:srgbClr val="006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9929" y="89450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E70B"/>
              </a:buClr>
              <a:buSzPts val="3500"/>
              <a:buNone/>
              <a:defRPr sz="3500">
                <a:solidFill>
                  <a:srgbClr val="CCE70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1">
  <p:cSld name="BIG_NUMB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-6350" y="-3237"/>
            <a:ext cx="9144000" cy="51435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3579" y="917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EBEBF"/>
              </a:buClr>
              <a:buSzPts val="3500"/>
              <a:buNone/>
              <a:defRPr sz="3500">
                <a:solidFill>
                  <a:srgbClr val="5EBEB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88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42856"/>
              </a:buClr>
              <a:buSzPts val="3500"/>
              <a:buNone/>
              <a:defRPr sz="3500">
                <a:solidFill>
                  <a:srgbClr val="1428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8996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0AC"/>
              </a:buClr>
              <a:buSzPts val="2200"/>
              <a:buNone/>
              <a:defRPr sz="2200">
                <a:solidFill>
                  <a:srgbClr val="0060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5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1">
  <p:cSld name="CUST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0" y="-9075"/>
            <a:ext cx="9144000" cy="514350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3579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CE1E2"/>
              </a:buClr>
              <a:buSzPts val="3500"/>
              <a:buNone/>
              <a:defRPr sz="3500">
                <a:solidFill>
                  <a:srgbClr val="BCE1E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">
  <p:cSld name="CUSTOM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 3">
  <p:cSld name="CUSTOM_1_3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1">
  <p:cSld name="CUSTOM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/>
          <p:nvPr/>
        </p:nvSpPr>
        <p:spPr>
          <a:xfrm>
            <a:off x="0" y="-5575"/>
            <a:ext cx="9144000" cy="5143500"/>
          </a:xfrm>
          <a:prstGeom prst="rect">
            <a:avLst/>
          </a:prstGeom>
          <a:solidFill>
            <a:srgbClr val="461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7902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9929" y="89450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E571"/>
              </a:buClr>
              <a:buSzPts val="3500"/>
              <a:buNone/>
              <a:defRPr sz="3500">
                <a:solidFill>
                  <a:srgbClr val="FFE57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">
  <p:cSld name="CUSTOM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7902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1E01"/>
              </a:buClr>
              <a:buSzPts val="3500"/>
              <a:buNone/>
              <a:defRPr sz="3500">
                <a:solidFill>
                  <a:srgbClr val="461E0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1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4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7475" y="230450"/>
            <a:ext cx="89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Open Sans"/>
              <a:buNone/>
              <a:defRPr sz="4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17825"/>
            <a:ext cx="85206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501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pen Sans"/>
              <a:buChar char="○"/>
              <a:defRPr sz="4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50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Char char="■"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SemiBold"/>
              <a:buChar char="○"/>
              <a:defRPr sz="1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orient="horz" pos="227">
          <p15:clr>
            <a:srgbClr val="E46962"/>
          </p15:clr>
        </p15:guide>
        <p15:guide id="3" pos="5533">
          <p15:clr>
            <a:srgbClr val="E46962"/>
          </p15:clr>
        </p15:guide>
        <p15:guide id="4" orient="horz" pos="301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304e6fdd3bf7f3664b65b35/Statutory-Guidance-on-Joint-Strategic-Needs-Assessments-and-Joint-Health-and-Wellbeing-Strategies-March-201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kingston.gov.uk/jsn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E1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</a:t>
            </a:r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3">
            <a:alphaModFix/>
          </a:blip>
          <a:srcRect t="89327" b="1188"/>
          <a:stretch/>
        </p:blipFill>
        <p:spPr>
          <a:xfrm>
            <a:off x="-20300" y="4526875"/>
            <a:ext cx="9144003" cy="6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5570300" y="862800"/>
            <a:ext cx="3373800" cy="3556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4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"/>
          <p:cNvSpPr/>
          <p:nvPr/>
        </p:nvSpPr>
        <p:spPr>
          <a:xfrm>
            <a:off x="261400" y="862750"/>
            <a:ext cx="3373800" cy="3556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4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2817100" y="920388"/>
            <a:ext cx="3469200" cy="3469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4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2986296" y="1089584"/>
            <a:ext cx="3130800" cy="3130800"/>
          </a:xfrm>
          <a:prstGeom prst="ellipse">
            <a:avLst/>
          </a:prstGeom>
          <a:solidFill>
            <a:srgbClr val="BCE1E2"/>
          </a:solidFill>
          <a:ln w="28575" cap="flat" cmpd="sng">
            <a:solidFill>
              <a:srgbClr val="BCE1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533550" y="0"/>
            <a:ext cx="8076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Adult Social Care and Health - Our Vision</a:t>
            </a:r>
            <a:endParaRPr sz="2300" b="1">
              <a:solidFill>
                <a:srgbClr val="004D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1552950" y="431700"/>
            <a:ext cx="603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“Working together to make a positive difference”</a:t>
            </a:r>
            <a:endParaRPr sz="16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6362300" y="891838"/>
            <a:ext cx="222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Partnership</a:t>
            </a:r>
            <a:endParaRPr sz="1800" b="1">
              <a:solidFill>
                <a:srgbClr val="004D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6362300" y="1217288"/>
            <a:ext cx="2620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collaborate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with our partners to create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healthier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communities and deliver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joined up care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for residents. 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work together to 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prevent, delay and reduce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the need for care and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target support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to those that need it. 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work with partners to embed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and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across everything we do including embracing new technologies. 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work with our providers to ensure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choice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for residents and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high quality services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.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work together to ensure a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financially sustainable and resilient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health and care system.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368500" y="1217288"/>
            <a:ext cx="24747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listen to and understand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our residents and focus on building their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strengths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reducing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inequalities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and increasing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healthy life expectancy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.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highlight>
                <a:srgbClr val="FFFF00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have deep insight into the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strengths, challenges and needs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of our diverse communities reflected in the commitment of our Council Plan for a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Fairer, Safer, Greener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borough.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highlight>
                <a:srgbClr val="FFFF00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We ensure </a:t>
            </a:r>
            <a:r>
              <a:rPr lang="en-GB" sz="1000" b="1">
                <a:solidFill>
                  <a:srgbClr val="004D5B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safety and safeguarding</a:t>
            </a:r>
            <a:r>
              <a:rPr lang="en-GB" sz="1000">
                <a:solidFill>
                  <a:srgbClr val="004D5B"/>
                </a:solidFill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 is at the heart of our </a:t>
            </a:r>
            <a:r>
              <a:rPr lang="en-GB" sz="1000" b="1">
                <a:solidFill>
                  <a:srgbClr val="004D5B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governance</a:t>
            </a:r>
            <a:r>
              <a:rPr lang="en-GB" sz="1000">
                <a:solidFill>
                  <a:srgbClr val="004D5B"/>
                </a:solidFill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r>
              <a:rPr lang="en-GB" sz="1000" b="1">
                <a:solidFill>
                  <a:srgbClr val="004D5B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systems and processes</a:t>
            </a:r>
            <a:r>
              <a:rPr lang="en-GB" sz="1000">
                <a:solidFill>
                  <a:srgbClr val="004D5B"/>
                </a:solidFill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 for all.</a:t>
            </a:r>
            <a:endParaRPr sz="1000">
              <a:solidFill>
                <a:srgbClr val="004D5B"/>
              </a:solidFill>
              <a:highlight>
                <a:schemeClr val="lt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4D5B"/>
              </a:solidFill>
              <a:highlight>
                <a:srgbClr val="FFFF00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Our workforce feel </a:t>
            </a:r>
            <a:r>
              <a:rPr lang="en-GB" sz="10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valued, supported and empowered</a:t>
            </a:r>
            <a:r>
              <a:rPr lang="en-GB" sz="10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to carry out their roles to the best of their abilities.</a:t>
            </a:r>
            <a:endParaRPr sz="1000">
              <a:solidFill>
                <a:srgbClr val="004D5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3908550" y="1236525"/>
            <a:ext cx="138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Residents</a:t>
            </a:r>
            <a:endParaRPr sz="1800" b="1">
              <a:solidFill>
                <a:srgbClr val="004D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3490050" y="2375500"/>
            <a:ext cx="22254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put people at the heart of what we do. We maximise </a:t>
            </a:r>
            <a:r>
              <a:rPr lang="en-GB" sz="11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independence, choice and control</a:t>
            </a: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providing support for physical health and emotional </a:t>
            </a:r>
            <a:r>
              <a:rPr lang="en-GB" sz="11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wellbeing</a:t>
            </a: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through </a:t>
            </a:r>
            <a:r>
              <a:rPr lang="en-GB" sz="11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prevention</a:t>
            </a: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and </a:t>
            </a:r>
            <a:r>
              <a:rPr lang="en-GB" sz="11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resilience</a:t>
            </a: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to deliver </a:t>
            </a:r>
            <a:r>
              <a:rPr lang="en-GB" sz="11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accessible</a:t>
            </a: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and </a:t>
            </a:r>
            <a:r>
              <a:rPr lang="en-GB" sz="11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personalised services</a:t>
            </a:r>
            <a:r>
              <a:rPr lang="en-GB" sz="1100">
                <a:solidFill>
                  <a:srgbClr val="004D5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. </a:t>
            </a:r>
            <a:r>
              <a:rPr lang="en-GB" sz="1100">
                <a:solidFill>
                  <a:srgbClr val="004D5B"/>
                </a:solidFill>
              </a:rPr>
              <a:t>    </a:t>
            </a:r>
            <a:endParaRPr sz="1100">
              <a:solidFill>
                <a:srgbClr val="004D5B"/>
              </a:solidFill>
            </a:endParaRPr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113" y="1732390"/>
            <a:ext cx="699177" cy="60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900" y="4558101"/>
            <a:ext cx="554102" cy="5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/>
          <p:nvPr/>
        </p:nvSpPr>
        <p:spPr>
          <a:xfrm>
            <a:off x="435725" y="909300"/>
            <a:ext cx="207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4D5B"/>
                </a:solidFill>
                <a:latin typeface="Open Sans"/>
                <a:ea typeface="Open Sans"/>
                <a:cs typeface="Open Sans"/>
                <a:sym typeface="Open Sans"/>
              </a:rPr>
              <a:t>Council</a:t>
            </a:r>
            <a:r>
              <a:rPr lang="en-GB" sz="1700" b="1">
                <a:solidFill>
                  <a:srgbClr val="43221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 b="1">
              <a:solidFill>
                <a:srgbClr val="4322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260475" y="961050"/>
            <a:ext cx="8641800" cy="16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11" b="1"/>
              <a:t>Developing a new </a:t>
            </a:r>
            <a:endParaRPr sz="2911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11" b="1"/>
              <a:t>‘Kingston Joint Local Health and Wellbeing Strategy </a:t>
            </a:r>
            <a:endParaRPr sz="2911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11" b="1"/>
              <a:t>2025-2028’</a:t>
            </a:r>
            <a:endParaRPr sz="2911" b="1"/>
          </a:p>
        </p:txBody>
      </p:sp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381775" y="2882525"/>
            <a:ext cx="8520600" cy="14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16" b="1"/>
              <a:t>VCSE forum </a:t>
            </a:r>
            <a:endParaRPr sz="3616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16" b="1"/>
              <a:t>26 June 2024</a:t>
            </a:r>
            <a:endParaRPr sz="3616"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970975" y="452900"/>
            <a:ext cx="3699000" cy="4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30" b="1"/>
              <a:t>The Kingston Health and Care Plan 2022-2024:</a:t>
            </a:r>
            <a:r>
              <a:rPr lang="en-GB" sz="3030"/>
              <a:t> </a:t>
            </a:r>
            <a:endParaRPr sz="303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30"/>
              <a:t>(Kingston’s Health and Wellbeing Strategy 22-24)</a:t>
            </a:r>
            <a:endParaRPr sz="303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29" i="1">
                <a:solidFill>
                  <a:srgbClr val="351C75"/>
                </a:solidFill>
              </a:rPr>
              <a:t>Start Well, Live Well and Age Well - with golden threads on obesity, carers, inequalities and mental wellbeing </a:t>
            </a:r>
            <a:endParaRPr sz="2830" i="1">
              <a:solidFill>
                <a:srgbClr val="351C75"/>
              </a:solidFill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500" y="452900"/>
            <a:ext cx="3328225" cy="472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1136800" y="51975"/>
            <a:ext cx="77889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Start Well, Live Well and Age Well 2022-24: much work, some examples, but more to do</a:t>
            </a:r>
            <a:endParaRPr sz="2500"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1"/>
          </p:nvPr>
        </p:nvSpPr>
        <p:spPr>
          <a:xfrm>
            <a:off x="441650" y="832800"/>
            <a:ext cx="8424000" cy="3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Children’s Centres offer groups for parents and carers to support children’s mental health </a:t>
            </a:r>
            <a:endParaRPr sz="115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Children’s Centres achieved Level 3 UNICEF Baby Friendly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Increased free physical activity offers outside school hours (e.g. Junior Park Run, OurParks, Ten Project, tennis, street tag)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Increased NHS Health Checks + four new pharmacies delivering checks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Core20 Connectors provide health promotion/prevention advice and mini health checks in target areas of deprivation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Developed Kingston’s Black, Asian and Minority Ethnic (BAME) Mental Health Partnership which meets monthly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Implemented ‘PAC’ (Proactive Anticipatory Care Model) model to proactively support people with complex health and care needs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Mental Health Awareness and MHFA training is being delivered to professionals and the community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Developed three community hubs to provide space for activities and inspire grassroots community projects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Launched 2022-27 All Age Kingston Carer Strategy in Autumn 2022 </a:t>
            </a:r>
            <a:endParaRPr sz="1150" b="0"/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GB" sz="1150" b="0"/>
              <a:t>Enhanced local offer to tackle food insecurity with the Good Food Group, including cooking courses</a:t>
            </a:r>
            <a:endParaRPr sz="115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220650" y="73300"/>
            <a:ext cx="8520600" cy="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20" b="1"/>
              <a:t>What is a ‘Joint Local Health and Wellbeing Strategy?’ (JLHWS)</a:t>
            </a:r>
            <a:endParaRPr sz="2120" b="1"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1"/>
          </p:nvPr>
        </p:nvSpPr>
        <p:spPr>
          <a:xfrm>
            <a:off x="112750" y="623525"/>
            <a:ext cx="5865900" cy="4430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-GB">
                <a:solidFill>
                  <a:srgbClr val="0B0C0C"/>
                </a:solidFill>
              </a:rPr>
              <a:t>A strategy for meeting the needs identified in </a:t>
            </a:r>
            <a:r>
              <a:rPr lang="en-GB" i="1">
                <a:solidFill>
                  <a:srgbClr val="0B0C0C"/>
                </a:solidFill>
              </a:rPr>
              <a:t>Joint Strategic Needs Assessments</a:t>
            </a:r>
            <a:r>
              <a:rPr lang="en-GB">
                <a:solidFill>
                  <a:srgbClr val="0B0C0C"/>
                </a:solidFill>
              </a:rPr>
              <a:t> (JSNAs) </a:t>
            </a:r>
            <a:endParaRPr>
              <a:solidFill>
                <a:srgbClr val="0B0C0C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-GB" b="1">
                <a:solidFill>
                  <a:srgbClr val="0B0C0C"/>
                </a:solidFill>
              </a:rPr>
              <a:t>Who must produce the strategy?</a:t>
            </a:r>
            <a:r>
              <a:rPr lang="en-GB">
                <a:solidFill>
                  <a:srgbClr val="0B0C0C"/>
                </a:solidFill>
              </a:rPr>
              <a:t> Health and Wellbeing Boards (HWB)  </a:t>
            </a:r>
            <a:endParaRPr>
              <a:solidFill>
                <a:srgbClr val="0B0C0C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-GB">
                <a:solidFill>
                  <a:srgbClr val="0B0C0C"/>
                </a:solidFill>
              </a:rPr>
              <a:t>they are </a:t>
            </a:r>
            <a:r>
              <a:rPr lang="en-GB" b="1">
                <a:solidFill>
                  <a:srgbClr val="0B0C0C"/>
                </a:solidFill>
              </a:rPr>
              <a:t>unique</a:t>
            </a:r>
            <a:r>
              <a:rPr lang="en-GB">
                <a:solidFill>
                  <a:srgbClr val="0B0C0C"/>
                </a:solidFill>
              </a:rPr>
              <a:t> to each local area (no mandated standard format)</a:t>
            </a:r>
            <a:endParaRPr>
              <a:solidFill>
                <a:srgbClr val="0B0C0C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-GB">
                <a:solidFill>
                  <a:srgbClr val="0B0C0C"/>
                </a:solidFill>
              </a:rPr>
              <a:t>Must take into account certain NHS strategies </a:t>
            </a:r>
            <a:endParaRPr>
              <a:solidFill>
                <a:srgbClr val="0B0C0C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-GB">
                <a:solidFill>
                  <a:srgbClr val="0B0C0C"/>
                </a:solidFill>
              </a:rPr>
              <a:t>Should </a:t>
            </a:r>
            <a:r>
              <a:rPr lang="en-GB" b="1">
                <a:solidFill>
                  <a:srgbClr val="0B0C0C"/>
                </a:solidFill>
              </a:rPr>
              <a:t>set a small number of key strategic priorities for action</a:t>
            </a:r>
            <a:r>
              <a:rPr lang="en-GB">
                <a:solidFill>
                  <a:srgbClr val="0B0C0C"/>
                </a:solidFill>
              </a:rPr>
              <a:t>, that will make a real impact on people’s lives. </a:t>
            </a:r>
            <a:endParaRPr>
              <a:solidFill>
                <a:srgbClr val="0B0C0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700">
                <a:solidFill>
                  <a:srgbClr val="0000FF"/>
                </a:solidFill>
                <a:highlight>
                  <a:srgbClr val="FFFFFF"/>
                </a:highlight>
              </a:rPr>
              <a:t>See: </a:t>
            </a:r>
            <a:r>
              <a:rPr lang="en-GB" sz="700" u="sng">
                <a:solidFill>
                  <a:srgbClr val="0000F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https://assets.publishing.service.gov.uk/media/6304e6fdd3bf7f3664b65b35/Statutory-Guidance-on-Joint-Strategic-Needs-Assessments-and-Joint-Health-and-Wellbeing-Strategies-March-2013.pdf</a:t>
            </a:r>
            <a:r>
              <a:rPr lang="en-GB" sz="700">
                <a:solidFill>
                  <a:srgbClr val="0000FF"/>
                </a:solidFill>
                <a:highlight>
                  <a:srgbClr val="FFFFFF"/>
                </a:highlight>
              </a:rPr>
              <a:t> for guidance and August 2022 update paragraph</a:t>
            </a:r>
            <a:endParaRPr sz="7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024" y="587800"/>
            <a:ext cx="2407025" cy="34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/>
        </p:nvSpPr>
        <p:spPr>
          <a:xfrm>
            <a:off x="6160775" y="4066800"/>
            <a:ext cx="27609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rgbClr val="0B5394"/>
                </a:solidFill>
              </a:rPr>
              <a:t>Kingston’s current ‘Joint Health and Wellbeing Strategy’ is known as the Health and Care Plan - and a new one is now needed</a:t>
            </a:r>
            <a:endParaRPr sz="1200" i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>
            <a:spLocks noGrp="1"/>
          </p:cNvSpPr>
          <p:nvPr>
            <p:ph type="title"/>
          </p:nvPr>
        </p:nvSpPr>
        <p:spPr>
          <a:xfrm>
            <a:off x="311700" y="12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Why is doing a new JLHWS important?</a:t>
            </a:r>
            <a:endParaRPr b="1"/>
          </a:p>
        </p:txBody>
      </p:sp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311700" y="836350"/>
            <a:ext cx="3697800" cy="3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They are a ‘must do’ for Health and Wellbeing Boards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rgbClr val="0B0C0C"/>
                </a:solidFill>
              </a:rPr>
              <a:t>They should inform local planning and commissioning</a:t>
            </a:r>
            <a:endParaRPr sz="2000">
              <a:solidFill>
                <a:srgbClr val="0B0C0C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2000"/>
              <a:buChar char="●"/>
            </a:pPr>
            <a:r>
              <a:rPr lang="en-GB" sz="2000">
                <a:solidFill>
                  <a:srgbClr val="0B0C0C"/>
                </a:solidFill>
              </a:rPr>
              <a:t>They have the potential to bring key partners together to address and solve local issues</a:t>
            </a:r>
            <a:endParaRPr sz="2000">
              <a:solidFill>
                <a:srgbClr val="0B0C0C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B0C0C"/>
              </a:buClr>
              <a:buSzPts val="2000"/>
              <a:buChar char="●"/>
            </a:pPr>
            <a:r>
              <a:rPr lang="en-GB" sz="2000">
                <a:solidFill>
                  <a:srgbClr val="0B0C0C"/>
                </a:solidFill>
              </a:rPr>
              <a:t>They should reduce health inequalities</a:t>
            </a:r>
            <a:endParaRPr sz="2000">
              <a:solidFill>
                <a:srgbClr val="0B0C0C"/>
              </a:solidFill>
            </a:endParaRPr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0" y="381950"/>
            <a:ext cx="1770389" cy="33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 txBox="1"/>
          <p:nvPr/>
        </p:nvSpPr>
        <p:spPr>
          <a:xfrm>
            <a:off x="7157000" y="3713375"/>
            <a:ext cx="1770300" cy="98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595959"/>
                </a:solidFill>
              </a:rPr>
              <a:t>General Health, </a:t>
            </a:r>
            <a:r>
              <a:rPr lang="en-GB">
                <a:solidFill>
                  <a:srgbClr val="595959"/>
                </a:solidFill>
              </a:rPr>
              <a:t>poor or very poor health - self rating, 2021 Census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600" y="3088618"/>
            <a:ext cx="2060750" cy="149427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9" name="Google Shape;309;p38"/>
          <p:cNvPicPr preferRelativeResize="0"/>
          <p:nvPr/>
        </p:nvPicPr>
        <p:blipFill rotWithShape="1">
          <a:blip r:embed="rId5">
            <a:alphaModFix/>
          </a:blip>
          <a:srcRect t="14074"/>
          <a:stretch/>
        </p:blipFill>
        <p:spPr>
          <a:xfrm>
            <a:off x="4009502" y="1254275"/>
            <a:ext cx="3021024" cy="158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346725" y="18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Next steps for developing the JLHWS?</a:t>
            </a:r>
            <a:endParaRPr b="1"/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311700" y="829350"/>
            <a:ext cx="8520600" cy="3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22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●"/>
            </a:pPr>
            <a:r>
              <a:rPr lang="en-GB" sz="1700">
                <a:solidFill>
                  <a:srgbClr val="0B0C0C"/>
                </a:solidFill>
              </a:rPr>
              <a:t>The HWB is responsible for preparing the JLWHS - a proposal is being considered by the Kingston HWB on the 27th June 2024 on a way to produce the new Kingston strategy and to agree which period it should cover</a:t>
            </a:r>
            <a:endParaRPr sz="1700">
              <a:solidFill>
                <a:srgbClr val="0B0C0C"/>
              </a:solidFill>
            </a:endParaRPr>
          </a:p>
          <a:p>
            <a:pPr marL="457200" lvl="0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●"/>
            </a:pPr>
            <a:r>
              <a:rPr lang="en-GB" sz="1700">
                <a:solidFill>
                  <a:srgbClr val="0B0C0C"/>
                </a:solidFill>
              </a:rPr>
              <a:t>Preparation of the new strategy should consider the latest JSNA (and other documents). </a:t>
            </a:r>
            <a:endParaRPr sz="1700">
              <a:solidFill>
                <a:srgbClr val="0B0C0C"/>
              </a:solidFill>
            </a:endParaRPr>
          </a:p>
          <a:p>
            <a:pPr marL="457200" lvl="0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●"/>
            </a:pPr>
            <a:r>
              <a:rPr lang="en-GB" sz="1700">
                <a:solidFill>
                  <a:srgbClr val="0B0C0C"/>
                </a:solidFill>
              </a:rPr>
              <a:t>Kingston’s JSNA was published at the end of 2023 and can be found here: </a:t>
            </a:r>
            <a:r>
              <a:rPr lang="en-GB" sz="1700" u="sng">
                <a:solidFill>
                  <a:schemeClr val="hlink"/>
                </a:solidFill>
                <a:hlinkClick r:id="rId3"/>
              </a:rPr>
              <a:t>https://data.kingston.gov.uk/jsna/</a:t>
            </a:r>
            <a:endParaRPr sz="1700">
              <a:solidFill>
                <a:srgbClr val="1155CC"/>
              </a:solidFill>
            </a:endParaRPr>
          </a:p>
          <a:p>
            <a:pPr marL="457200" lvl="0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700">
                <a:solidFill>
                  <a:schemeClr val="dk1"/>
                </a:solidFill>
              </a:rPr>
              <a:t>The Voluntary Sector is a key partner in delivering the ambitions of the JLHWS </a:t>
            </a:r>
            <a:endParaRPr sz="1700">
              <a:solidFill>
                <a:schemeClr val="dk1"/>
              </a:solidFill>
            </a:endParaRPr>
          </a:p>
          <a:p>
            <a:pPr marL="457200" lvl="0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●"/>
            </a:pPr>
            <a:r>
              <a:rPr lang="en-GB" sz="1700">
                <a:solidFill>
                  <a:srgbClr val="0B0C0C"/>
                </a:solidFill>
              </a:rPr>
              <a:t>We welcome voluntary sector input:</a:t>
            </a:r>
            <a:endParaRPr sz="1700">
              <a:solidFill>
                <a:srgbClr val="0B0C0C"/>
              </a:solidFill>
            </a:endParaRPr>
          </a:p>
          <a:p>
            <a:pPr marL="914400" lvl="1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○"/>
            </a:pPr>
            <a:r>
              <a:rPr lang="en-GB" sz="1700">
                <a:solidFill>
                  <a:srgbClr val="0B0C0C"/>
                </a:solidFill>
              </a:rPr>
              <a:t>Through representation on the Health and Wellbeing Board</a:t>
            </a:r>
            <a:endParaRPr sz="1700">
              <a:solidFill>
                <a:srgbClr val="0B0C0C"/>
              </a:solidFill>
            </a:endParaRPr>
          </a:p>
          <a:p>
            <a:pPr marL="914400" lvl="1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○"/>
            </a:pPr>
            <a:r>
              <a:rPr lang="en-GB" sz="1700">
                <a:solidFill>
                  <a:srgbClr val="0B0C0C"/>
                </a:solidFill>
              </a:rPr>
              <a:t>Through any consultation that will take place</a:t>
            </a:r>
            <a:endParaRPr sz="1700">
              <a:solidFill>
                <a:srgbClr val="0B0C0C"/>
              </a:solidFill>
            </a:endParaRPr>
          </a:p>
          <a:p>
            <a:pPr marL="914400" lvl="1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○"/>
            </a:pPr>
            <a:r>
              <a:rPr lang="en-GB" sz="1700">
                <a:solidFill>
                  <a:srgbClr val="0B0C0C"/>
                </a:solidFill>
              </a:rPr>
              <a:t>Relevant data and insight </a:t>
            </a:r>
            <a:endParaRPr sz="1700">
              <a:solidFill>
                <a:srgbClr val="0B0C0C"/>
              </a:solidFill>
            </a:endParaRPr>
          </a:p>
          <a:p>
            <a:pPr marL="457200" lvl="0" indent="-3122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ct val="100000"/>
              <a:buChar char="●"/>
            </a:pPr>
            <a:endParaRPr sz="1700">
              <a:solidFill>
                <a:srgbClr val="0B0C0C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0B0C0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solidFill>
                <a:srgbClr val="0B0C0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K - General Corporate Presentation Template (Horizontal)">
  <a:themeElements>
    <a:clrScheme name="Simple Light">
      <a:dk1>
        <a:srgbClr val="000000"/>
      </a:dk1>
      <a:lt1>
        <a:srgbClr val="FFFFFF"/>
      </a:lt1>
      <a:dk2>
        <a:srgbClr val="006151"/>
      </a:dk2>
      <a:lt2>
        <a:srgbClr val="CCE70B"/>
      </a:lt2>
      <a:accent1>
        <a:srgbClr val="142856"/>
      </a:accent1>
      <a:accent2>
        <a:srgbClr val="0060AC"/>
      </a:accent2>
      <a:accent3>
        <a:srgbClr val="5EBEBF"/>
      </a:accent3>
      <a:accent4>
        <a:srgbClr val="004D5B"/>
      </a:accent4>
      <a:accent5>
        <a:srgbClr val="BCE1E2"/>
      </a:accent5>
      <a:accent6>
        <a:srgbClr val="796E94"/>
      </a:accent6>
      <a:hlink>
        <a:srgbClr val="FFE57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On-screen Show (16:9)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 Sans</vt:lpstr>
      <vt:lpstr>Arial</vt:lpstr>
      <vt:lpstr>Open Sans SemiBold</vt:lpstr>
      <vt:lpstr>Simple Light</vt:lpstr>
      <vt:lpstr>RBK - General Corporate Presentation Template (Horizontal)</vt:lpstr>
      <vt:lpstr>PowerPoint Presentation</vt:lpstr>
      <vt:lpstr>Developing a new  ‘Kingston Joint Local Health and Wellbeing Strategy  2025-2028’</vt:lpstr>
      <vt:lpstr>The Kingston Health and Care Plan 2022-2024:  (Kingston’s Health and Wellbeing Strategy 22-24)   Start Well, Live Well and Age Well - with golden threads on obesity, carers, inequalities and mental wellbeing </vt:lpstr>
      <vt:lpstr>Start Well, Live Well and Age Well 2022-24: much work, some examples, but more to do</vt:lpstr>
      <vt:lpstr>What is a ‘Joint Local Health and Wellbeing Strategy?’ (JLHWS)</vt:lpstr>
      <vt:lpstr>Why is doing a new JLHWS important?</vt:lpstr>
      <vt:lpstr>Next steps for developing the JLHWS?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Camilla Wheal</dc:creator>
  <cp:lastModifiedBy>Camilla Wheal</cp:lastModifiedBy>
  <cp:revision>1</cp:revision>
  <dcterms:modified xsi:type="dcterms:W3CDTF">2024-06-25T14:41:14Z</dcterms:modified>
</cp:coreProperties>
</file>