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  <p:sldMasterId id="2147483679" r:id="rId2"/>
  </p:sldMasterIdLst>
  <p:notesMasterIdLst>
    <p:notesMasterId r:id="rId10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11"/>
      <p:bold r:id="rId12"/>
      <p:italic r:id="rId13"/>
      <p:boldItalic r:id="rId14"/>
    </p:embeddedFont>
    <p:embeddedFont>
      <p:font typeface="Open Sans SemiBold" panose="020B0706030804020204" pitchFamily="3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1027" y="5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1.fntdata"/><Relationship Id="rId5" Type="http://schemas.openxmlformats.org/officeDocument/2006/relationships/slide" Target="slides/slide3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2121708a76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2121708a76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2dd38585ed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2dd38585ed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2e7e24e771b_0_4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2e7e24e771b_0_4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2e7e24e771b_0_2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2e7e24e771b_0_2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2dd7aec3c3b_0_4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2dd7aec3c3b_0_4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The strategies that the JLHWS should consider include: </a:t>
            </a:r>
            <a:r>
              <a:rPr lang="en-GB" sz="1200" b="1" i="1">
                <a:solidFill>
                  <a:srgbClr val="0B0C0C"/>
                </a:solidFill>
                <a:highlight>
                  <a:srgbClr val="FFFF00"/>
                </a:highlight>
              </a:rPr>
              <a:t>integrated care strategy</a:t>
            </a:r>
            <a:r>
              <a:rPr lang="en-GB" sz="1200" i="1">
                <a:solidFill>
                  <a:srgbClr val="0B0C0C"/>
                </a:solidFill>
                <a:highlight>
                  <a:srgbClr val="FFFF00"/>
                </a:highlight>
              </a:rPr>
              <a:t> , </a:t>
            </a:r>
            <a:r>
              <a:rPr lang="en-GB" sz="1200">
                <a:solidFill>
                  <a:srgbClr val="0B0C0C"/>
                </a:solidFill>
                <a:highlight>
                  <a:schemeClr val="lt1"/>
                </a:highlight>
              </a:rPr>
              <a:t>In preparing JLHWSs, HWBs must have regard to the Secretary of State’s mandate to the NHS Commissioning Board which sets out the Government’s priorities for the NHS.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2e70e61561e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2e70e61561e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What the JLHWS will look like is not yet determined but they will need to consider the local Kingston situation - for example: (shown here) the changing demographics - and ageing peoplation, the differences in health within the borough (showen here how people rated their health in the 2021 census - dark areas have higher levels of poor health), and local data eg that dental careies are the number one reason for children being admitted to hospital in Kingston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2e70e61561e_0_9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2e70e61561e_0_9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6945" y="4172150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6425" y="4172148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3479" y="4172150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57487" y="4172149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4"/>
          <p:cNvPicPr preferRelativeResize="0"/>
          <p:nvPr/>
        </p:nvPicPr>
        <p:blipFill rotWithShape="1">
          <a:blip r:embed="rId7">
            <a:alphaModFix/>
          </a:blip>
          <a:srcRect l="6866" r="6866"/>
          <a:stretch/>
        </p:blipFill>
        <p:spPr>
          <a:xfrm>
            <a:off x="277900" y="135350"/>
            <a:ext cx="861225" cy="998369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4"/>
          <p:cNvSpPr txBox="1">
            <a:spLocks noGrp="1"/>
          </p:cNvSpPr>
          <p:nvPr>
            <p:ph type="ctrTitle"/>
          </p:nvPr>
        </p:nvSpPr>
        <p:spPr>
          <a:xfrm>
            <a:off x="663050" y="1266400"/>
            <a:ext cx="3752700" cy="251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ubTitle" idx="1"/>
          </p:nvPr>
        </p:nvSpPr>
        <p:spPr>
          <a:xfrm>
            <a:off x="709425" y="3917575"/>
            <a:ext cx="2485200" cy="73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E59"/>
              </a:buClr>
              <a:buSzPts val="1900"/>
              <a:buNone/>
              <a:defRPr>
                <a:solidFill>
                  <a:srgbClr val="FFDE59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87">
          <p15:clr>
            <a:srgbClr val="E46962"/>
          </p15:clr>
        </p15:guide>
        <p15:guide id="2" pos="510">
          <p15:clr>
            <a:srgbClr val="E46962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5"/>
          <p:cNvPicPr preferRelativeResize="0"/>
          <p:nvPr/>
        </p:nvPicPr>
        <p:blipFill rotWithShape="1">
          <a:blip r:embed="rId2">
            <a:alphaModFix/>
          </a:blip>
          <a:srcRect t="81741" b="1481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6945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6425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3479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57487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5"/>
          <p:cNvSpPr/>
          <p:nvPr/>
        </p:nvSpPr>
        <p:spPr>
          <a:xfrm>
            <a:off x="-6350" y="-1025"/>
            <a:ext cx="4173887" cy="4269040"/>
          </a:xfrm>
          <a:custGeom>
            <a:avLst/>
            <a:gdLst/>
            <a:ahLst/>
            <a:cxnLst/>
            <a:rect l="l" t="t" r="r" b="b"/>
            <a:pathLst>
              <a:path w="8928100" h="11308715" extrusionOk="0">
                <a:moveTo>
                  <a:pt x="8927476" y="0"/>
                </a:moveTo>
                <a:lnTo>
                  <a:pt x="0" y="0"/>
                </a:lnTo>
                <a:lnTo>
                  <a:pt x="0" y="11308556"/>
                </a:lnTo>
                <a:lnTo>
                  <a:pt x="8927476" y="11308556"/>
                </a:lnTo>
                <a:lnTo>
                  <a:pt x="8927476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pic>
        <p:nvPicPr>
          <p:cNvPr id="69" name="Google Shape;69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71538" y="134300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5"/>
          <p:cNvSpPr txBox="1">
            <a:spLocks noGrp="1"/>
          </p:cNvSpPr>
          <p:nvPr>
            <p:ph type="title"/>
          </p:nvPr>
        </p:nvSpPr>
        <p:spPr>
          <a:xfrm>
            <a:off x="580725" y="1380900"/>
            <a:ext cx="3194400" cy="21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body" idx="1"/>
          </p:nvPr>
        </p:nvSpPr>
        <p:spPr>
          <a:xfrm>
            <a:off x="4576550" y="625875"/>
            <a:ext cx="3853500" cy="306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54">
          <p15:clr>
            <a:srgbClr val="E46962"/>
          </p15:clr>
        </p15:guide>
        <p15:guide id="2" orient="horz" pos="2494">
          <p15:clr>
            <a:srgbClr val="E46962"/>
          </p15:clr>
        </p15:guide>
        <p15:guide id="3" pos="5443">
          <p15:clr>
            <a:srgbClr val="E46962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ing and body" type="tx">
  <p:cSld name="TITLE_AND_BODY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16"/>
          <p:cNvPicPr preferRelativeResize="0"/>
          <p:nvPr/>
        </p:nvPicPr>
        <p:blipFill rotWithShape="1">
          <a:blip r:embed="rId2">
            <a:alphaModFix/>
          </a:blip>
          <a:srcRect t="81741" b="1481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6945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6425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3479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57487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6"/>
          <p:cNvSpPr txBox="1">
            <a:spLocks noGrp="1"/>
          </p:cNvSpPr>
          <p:nvPr>
            <p:ph type="title"/>
          </p:nvPr>
        </p:nvSpPr>
        <p:spPr>
          <a:xfrm>
            <a:off x="1592850" y="230450"/>
            <a:ext cx="6672600" cy="58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body" idx="1"/>
          </p:nvPr>
        </p:nvSpPr>
        <p:spPr>
          <a:xfrm>
            <a:off x="1782325" y="1108288"/>
            <a:ext cx="6331500" cy="285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 algn="ctr" rtl="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 algn="ctr" rtl="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 algn="ctr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 algn="ctr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 algn="ctr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algn="ctr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ctr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pic>
        <p:nvPicPr>
          <p:cNvPr id="80" name="Google Shape;80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71538" y="134300"/>
            <a:ext cx="663425" cy="7690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94">
          <p15:clr>
            <a:srgbClr val="E46962"/>
          </p15:clr>
        </p15:guide>
        <p15:guide id="2" orient="horz" pos="794">
          <p15:clr>
            <a:srgbClr val="E46962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ing, body text and image/graph" type="twoColTx">
  <p:cSld name="TITLE_AND_TWO_COLUMN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7"/>
          <p:cNvPicPr preferRelativeResize="0"/>
          <p:nvPr/>
        </p:nvPicPr>
        <p:blipFill rotWithShape="1">
          <a:blip r:embed="rId2">
            <a:alphaModFix/>
          </a:blip>
          <a:srcRect t="81741" b="1481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6945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6425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3479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57487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7"/>
          <p:cNvSpPr/>
          <p:nvPr/>
        </p:nvSpPr>
        <p:spPr>
          <a:xfrm>
            <a:off x="5149463" y="1958275"/>
            <a:ext cx="3548920" cy="1950753"/>
          </a:xfrm>
          <a:custGeom>
            <a:avLst/>
            <a:gdLst/>
            <a:ahLst/>
            <a:cxnLst/>
            <a:rect l="l" t="t" r="r" b="b"/>
            <a:pathLst>
              <a:path w="8928100" h="11308715" extrusionOk="0">
                <a:moveTo>
                  <a:pt x="8927476" y="0"/>
                </a:moveTo>
                <a:lnTo>
                  <a:pt x="0" y="0"/>
                </a:lnTo>
                <a:lnTo>
                  <a:pt x="0" y="11308556"/>
                </a:lnTo>
                <a:lnTo>
                  <a:pt x="8927476" y="11308556"/>
                </a:lnTo>
                <a:lnTo>
                  <a:pt x="8927476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pic>
        <p:nvPicPr>
          <p:cNvPr id="88" name="Google Shape;88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224238" y="135338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7"/>
          <p:cNvSpPr txBox="1">
            <a:spLocks noGrp="1"/>
          </p:cNvSpPr>
          <p:nvPr>
            <p:ph type="title"/>
          </p:nvPr>
        </p:nvSpPr>
        <p:spPr>
          <a:xfrm>
            <a:off x="241500" y="247625"/>
            <a:ext cx="6656100" cy="5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7"/>
          <p:cNvSpPr txBox="1">
            <a:spLocks noGrp="1"/>
          </p:cNvSpPr>
          <p:nvPr>
            <p:ph type="subTitle" idx="1"/>
          </p:nvPr>
        </p:nvSpPr>
        <p:spPr>
          <a:xfrm>
            <a:off x="265475" y="993475"/>
            <a:ext cx="4829700" cy="48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7"/>
          <p:cNvSpPr txBox="1">
            <a:spLocks noGrp="1"/>
          </p:cNvSpPr>
          <p:nvPr>
            <p:ph type="body" idx="2"/>
          </p:nvPr>
        </p:nvSpPr>
        <p:spPr>
          <a:xfrm>
            <a:off x="329475" y="1812000"/>
            <a:ext cx="42744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26">
          <p15:clr>
            <a:srgbClr val="E46962"/>
          </p15:clr>
        </p15:guide>
        <p15:guide id="2" orient="horz" pos="2495">
          <p15:clr>
            <a:srgbClr val="E46962"/>
          </p15:clr>
        </p15:guide>
        <p15:guide id="3" orient="horz" pos="1234">
          <p15:clr>
            <a:srgbClr val="E46962"/>
          </p15:clr>
        </p15:guide>
        <p15:guide id="4" pos="325">
          <p15:clr>
            <a:srgbClr val="E46962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-column text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8"/>
          <p:cNvPicPr preferRelativeResize="0"/>
          <p:nvPr/>
        </p:nvPicPr>
        <p:blipFill rotWithShape="1">
          <a:blip r:embed="rId2">
            <a:alphaModFix/>
          </a:blip>
          <a:srcRect t="81741" b="1481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6945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6425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3479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57487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224238" y="135338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8"/>
          <p:cNvSpPr txBox="1">
            <a:spLocks noGrp="1"/>
          </p:cNvSpPr>
          <p:nvPr>
            <p:ph type="title"/>
          </p:nvPr>
        </p:nvSpPr>
        <p:spPr>
          <a:xfrm>
            <a:off x="241500" y="247625"/>
            <a:ext cx="6656100" cy="5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8"/>
          <p:cNvSpPr txBox="1">
            <a:spLocks noGrp="1"/>
          </p:cNvSpPr>
          <p:nvPr>
            <p:ph type="subTitle" idx="1"/>
          </p:nvPr>
        </p:nvSpPr>
        <p:spPr>
          <a:xfrm>
            <a:off x="265475" y="993475"/>
            <a:ext cx="4749600" cy="48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101" name="Google Shape;101;p18"/>
          <p:cNvSpPr txBox="1">
            <a:spLocks noGrp="1"/>
          </p:cNvSpPr>
          <p:nvPr>
            <p:ph type="body" idx="2"/>
          </p:nvPr>
        </p:nvSpPr>
        <p:spPr>
          <a:xfrm>
            <a:off x="329475" y="1812000"/>
            <a:ext cx="42744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18"/>
          <p:cNvSpPr txBox="1">
            <a:spLocks noGrp="1"/>
          </p:cNvSpPr>
          <p:nvPr>
            <p:ph type="body" idx="3"/>
          </p:nvPr>
        </p:nvSpPr>
        <p:spPr>
          <a:xfrm>
            <a:off x="5099350" y="1807475"/>
            <a:ext cx="36708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345">
          <p15:clr>
            <a:srgbClr val="E46962"/>
          </p15:clr>
        </p15:guide>
        <p15:guide id="2" orient="horz" pos="2495">
          <p15:clr>
            <a:srgbClr val="E46962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s on the left, text on the right">
  <p:cSld name="ONE_COLUMN_TEXT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9"/>
          <p:cNvPicPr preferRelativeResize="0"/>
          <p:nvPr/>
        </p:nvPicPr>
        <p:blipFill rotWithShape="1">
          <a:blip r:embed="rId2">
            <a:alphaModFix/>
          </a:blip>
          <a:srcRect t="81741" b="1481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6945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6425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3479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57487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9"/>
          <p:cNvSpPr/>
          <p:nvPr/>
        </p:nvSpPr>
        <p:spPr>
          <a:xfrm>
            <a:off x="713650" y="2255053"/>
            <a:ext cx="3749802" cy="1809394"/>
          </a:xfrm>
          <a:custGeom>
            <a:avLst/>
            <a:gdLst/>
            <a:ahLst/>
            <a:cxnLst/>
            <a:rect l="l" t="t" r="r" b="b"/>
            <a:pathLst>
              <a:path w="8928100" h="11308715" extrusionOk="0">
                <a:moveTo>
                  <a:pt x="8927476" y="0"/>
                </a:moveTo>
                <a:lnTo>
                  <a:pt x="0" y="0"/>
                </a:lnTo>
                <a:lnTo>
                  <a:pt x="0" y="11308556"/>
                </a:lnTo>
                <a:lnTo>
                  <a:pt x="8927476" y="11308556"/>
                </a:lnTo>
                <a:lnTo>
                  <a:pt x="8927476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sp>
        <p:nvSpPr>
          <p:cNvPr id="110" name="Google Shape;110;p19"/>
          <p:cNvSpPr/>
          <p:nvPr/>
        </p:nvSpPr>
        <p:spPr>
          <a:xfrm>
            <a:off x="713650" y="250500"/>
            <a:ext cx="3749802" cy="1809394"/>
          </a:xfrm>
          <a:custGeom>
            <a:avLst/>
            <a:gdLst/>
            <a:ahLst/>
            <a:cxnLst/>
            <a:rect l="l" t="t" r="r" b="b"/>
            <a:pathLst>
              <a:path w="8928100" h="11308715" extrusionOk="0">
                <a:moveTo>
                  <a:pt x="8927476" y="0"/>
                </a:moveTo>
                <a:lnTo>
                  <a:pt x="0" y="0"/>
                </a:lnTo>
                <a:lnTo>
                  <a:pt x="0" y="11308556"/>
                </a:lnTo>
                <a:lnTo>
                  <a:pt x="8927476" y="11308556"/>
                </a:lnTo>
                <a:lnTo>
                  <a:pt x="8927476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pic>
        <p:nvPicPr>
          <p:cNvPr id="111" name="Google Shape;111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217888" y="133263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9"/>
          <p:cNvSpPr txBox="1">
            <a:spLocks noGrp="1"/>
          </p:cNvSpPr>
          <p:nvPr>
            <p:ph type="title"/>
          </p:nvPr>
        </p:nvSpPr>
        <p:spPr>
          <a:xfrm>
            <a:off x="4679300" y="360000"/>
            <a:ext cx="3140100" cy="140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9"/>
          <p:cNvSpPr txBox="1">
            <a:spLocks noGrp="1"/>
          </p:cNvSpPr>
          <p:nvPr>
            <p:ph type="body" idx="1"/>
          </p:nvPr>
        </p:nvSpPr>
        <p:spPr>
          <a:xfrm>
            <a:off x="4819925" y="1912325"/>
            <a:ext cx="3642600" cy="20481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036">
          <p15:clr>
            <a:srgbClr val="E46962"/>
          </p15:clr>
        </p15:guide>
        <p15:guide id="2" orient="horz" pos="2495">
          <p15:clr>
            <a:srgbClr val="E46962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images/graphs">
  <p:cSld name="MAIN_POINT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0"/>
          <p:cNvPicPr preferRelativeResize="0"/>
          <p:nvPr/>
        </p:nvPicPr>
        <p:blipFill rotWithShape="1">
          <a:blip r:embed="rId2">
            <a:alphaModFix/>
          </a:blip>
          <a:srcRect t="81741" b="1481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6945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6425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3479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57487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20"/>
          <p:cNvSpPr/>
          <p:nvPr/>
        </p:nvSpPr>
        <p:spPr>
          <a:xfrm>
            <a:off x="4714377" y="1956797"/>
            <a:ext cx="3548920" cy="2120384"/>
          </a:xfrm>
          <a:custGeom>
            <a:avLst/>
            <a:gdLst/>
            <a:ahLst/>
            <a:cxnLst/>
            <a:rect l="l" t="t" r="r" b="b"/>
            <a:pathLst>
              <a:path w="8928100" h="11308715" extrusionOk="0">
                <a:moveTo>
                  <a:pt x="8927476" y="0"/>
                </a:moveTo>
                <a:lnTo>
                  <a:pt x="0" y="0"/>
                </a:lnTo>
                <a:lnTo>
                  <a:pt x="0" y="11308556"/>
                </a:lnTo>
                <a:lnTo>
                  <a:pt x="8927476" y="11308556"/>
                </a:lnTo>
                <a:lnTo>
                  <a:pt x="8927476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sp>
        <p:nvSpPr>
          <p:cNvPr id="121" name="Google Shape;121;p20"/>
          <p:cNvSpPr/>
          <p:nvPr/>
        </p:nvSpPr>
        <p:spPr>
          <a:xfrm>
            <a:off x="893413" y="1956797"/>
            <a:ext cx="3548920" cy="2120384"/>
          </a:xfrm>
          <a:custGeom>
            <a:avLst/>
            <a:gdLst/>
            <a:ahLst/>
            <a:cxnLst/>
            <a:rect l="l" t="t" r="r" b="b"/>
            <a:pathLst>
              <a:path w="8928100" h="11308715" extrusionOk="0">
                <a:moveTo>
                  <a:pt x="8927476" y="0"/>
                </a:moveTo>
                <a:lnTo>
                  <a:pt x="0" y="0"/>
                </a:lnTo>
                <a:lnTo>
                  <a:pt x="0" y="11308556"/>
                </a:lnTo>
                <a:lnTo>
                  <a:pt x="8927476" y="11308556"/>
                </a:lnTo>
                <a:lnTo>
                  <a:pt x="8927476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pic>
        <p:nvPicPr>
          <p:cNvPr id="122" name="Google Shape;122;p2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77888" y="135338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0"/>
          <p:cNvSpPr txBox="1">
            <a:spLocks noGrp="1"/>
          </p:cNvSpPr>
          <p:nvPr>
            <p:ph type="title"/>
          </p:nvPr>
        </p:nvSpPr>
        <p:spPr>
          <a:xfrm>
            <a:off x="1250300" y="247625"/>
            <a:ext cx="6656100" cy="5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0"/>
          <p:cNvSpPr txBox="1">
            <a:spLocks noGrp="1"/>
          </p:cNvSpPr>
          <p:nvPr>
            <p:ph type="subTitle" idx="1"/>
          </p:nvPr>
        </p:nvSpPr>
        <p:spPr>
          <a:xfrm>
            <a:off x="2192000" y="993475"/>
            <a:ext cx="4772700" cy="48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er Theme 1">
  <p:cSld name="SECTION_TITLE_AND_DESCRIPTION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1"/>
          <p:cNvSpPr/>
          <p:nvPr/>
        </p:nvSpPr>
        <p:spPr>
          <a:xfrm>
            <a:off x="0" y="-5575"/>
            <a:ext cx="9144000" cy="5143500"/>
          </a:xfrm>
          <a:prstGeom prst="rect">
            <a:avLst/>
          </a:prstGeom>
          <a:solidFill>
            <a:srgbClr val="0061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7" name="Google Shape;127;p21"/>
          <p:cNvPicPr preferRelativeResize="0"/>
          <p:nvPr/>
        </p:nvPicPr>
        <p:blipFill rotWithShape="1">
          <a:blip r:embed="rId2">
            <a:alphaModFix/>
          </a:blip>
          <a:srcRect t="81741" b="1481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6945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6425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3479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2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57487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1"/>
          <p:cNvSpPr txBox="1">
            <a:spLocks noGrp="1"/>
          </p:cNvSpPr>
          <p:nvPr>
            <p:ph type="body" idx="1"/>
          </p:nvPr>
        </p:nvSpPr>
        <p:spPr>
          <a:xfrm>
            <a:off x="5099350" y="1807475"/>
            <a:ext cx="36708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Char char="○"/>
              <a:defRPr>
                <a:solidFill>
                  <a:schemeClr val="lt1"/>
                </a:solidFill>
              </a:defRPr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Char char="■"/>
              <a:defRPr>
                <a:solidFill>
                  <a:schemeClr val="lt1"/>
                </a:solidFill>
              </a:defRPr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●"/>
              <a:defRPr>
                <a:solidFill>
                  <a:schemeClr val="lt1"/>
                </a:solidFill>
              </a:defRPr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133" name="Google Shape;133;p21"/>
          <p:cNvPicPr preferRelativeResize="0"/>
          <p:nvPr/>
        </p:nvPicPr>
        <p:blipFill rotWithShape="1">
          <a:blip r:embed="rId7">
            <a:alphaModFix/>
          </a:blip>
          <a:srcRect l="6866" r="6866"/>
          <a:stretch/>
        </p:blipFill>
        <p:spPr>
          <a:xfrm>
            <a:off x="249929" y="89450"/>
            <a:ext cx="742958" cy="861199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21"/>
          <p:cNvSpPr txBox="1">
            <a:spLocks noGrp="1"/>
          </p:cNvSpPr>
          <p:nvPr>
            <p:ph type="body" idx="2"/>
          </p:nvPr>
        </p:nvSpPr>
        <p:spPr>
          <a:xfrm>
            <a:off x="585275" y="1812000"/>
            <a:ext cx="40185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Char char="○"/>
              <a:defRPr>
                <a:solidFill>
                  <a:schemeClr val="lt1"/>
                </a:solidFill>
              </a:defRPr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Char char="■"/>
              <a:defRPr>
                <a:solidFill>
                  <a:schemeClr val="lt1"/>
                </a:solidFill>
              </a:defRPr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●"/>
              <a:defRPr>
                <a:solidFill>
                  <a:schemeClr val="lt1"/>
                </a:solidFill>
              </a:defRPr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5" name="Google Shape;135;p21"/>
          <p:cNvSpPr txBox="1">
            <a:spLocks noGrp="1"/>
          </p:cNvSpPr>
          <p:nvPr>
            <p:ph type="title"/>
          </p:nvPr>
        </p:nvSpPr>
        <p:spPr>
          <a:xfrm>
            <a:off x="1326500" y="247625"/>
            <a:ext cx="6656100" cy="5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CCE70B"/>
              </a:buClr>
              <a:buSzPts val="3500"/>
              <a:buNone/>
              <a:defRPr sz="3500">
                <a:solidFill>
                  <a:srgbClr val="CCE70B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1"/>
          <p:cNvSpPr txBox="1">
            <a:spLocks noGrp="1"/>
          </p:cNvSpPr>
          <p:nvPr>
            <p:ph type="subTitle" idx="3"/>
          </p:nvPr>
        </p:nvSpPr>
        <p:spPr>
          <a:xfrm>
            <a:off x="2267600" y="989075"/>
            <a:ext cx="4773900" cy="48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510">
          <p15:clr>
            <a:srgbClr val="E46962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er Theme 2">
  <p:cSld name="CAPTION_ONLY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22"/>
          <p:cNvPicPr preferRelativeResize="0"/>
          <p:nvPr/>
        </p:nvPicPr>
        <p:blipFill rotWithShape="1">
          <a:blip r:embed="rId2">
            <a:alphaModFix/>
          </a:blip>
          <a:srcRect t="81741" b="1481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6945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6425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3479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57487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2"/>
          <p:cNvSpPr txBox="1">
            <a:spLocks noGrp="1"/>
          </p:cNvSpPr>
          <p:nvPr>
            <p:ph type="body" idx="1"/>
          </p:nvPr>
        </p:nvSpPr>
        <p:spPr>
          <a:xfrm>
            <a:off x="585275" y="1812000"/>
            <a:ext cx="40185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44" name="Google Shape;144;p22"/>
          <p:cNvSpPr txBox="1">
            <a:spLocks noGrp="1"/>
          </p:cNvSpPr>
          <p:nvPr>
            <p:ph type="body" idx="2"/>
          </p:nvPr>
        </p:nvSpPr>
        <p:spPr>
          <a:xfrm>
            <a:off x="5099350" y="1807475"/>
            <a:ext cx="36708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pic>
        <p:nvPicPr>
          <p:cNvPr id="145" name="Google Shape;145;p2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224238" y="133263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2"/>
          <p:cNvSpPr txBox="1">
            <a:spLocks noGrp="1"/>
          </p:cNvSpPr>
          <p:nvPr>
            <p:ph type="title"/>
          </p:nvPr>
        </p:nvSpPr>
        <p:spPr>
          <a:xfrm>
            <a:off x="585275" y="247625"/>
            <a:ext cx="6656100" cy="5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6151"/>
              </a:buClr>
              <a:buSzPts val="3500"/>
              <a:buNone/>
              <a:defRPr sz="3500">
                <a:solidFill>
                  <a:srgbClr val="00615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22"/>
          <p:cNvSpPr txBox="1">
            <a:spLocks noGrp="1"/>
          </p:cNvSpPr>
          <p:nvPr>
            <p:ph type="subTitle" idx="3"/>
          </p:nvPr>
        </p:nvSpPr>
        <p:spPr>
          <a:xfrm>
            <a:off x="620350" y="989075"/>
            <a:ext cx="4905900" cy="48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54">
          <p15:clr>
            <a:srgbClr val="E46962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3">
  <p:cSld name="CUSTOM_6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23"/>
          <p:cNvPicPr preferRelativeResize="0"/>
          <p:nvPr/>
        </p:nvPicPr>
        <p:blipFill rotWithShape="1">
          <a:blip r:embed="rId2">
            <a:alphaModFix/>
          </a:blip>
          <a:srcRect t="50500" b="32722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23"/>
          <p:cNvSpPr txBox="1">
            <a:spLocks noGrp="1"/>
          </p:cNvSpPr>
          <p:nvPr>
            <p:ph type="title"/>
          </p:nvPr>
        </p:nvSpPr>
        <p:spPr>
          <a:xfrm>
            <a:off x="1549250" y="247625"/>
            <a:ext cx="6656100" cy="5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4D5B"/>
              </a:buClr>
              <a:buSzPts val="3500"/>
              <a:buNone/>
              <a:defRPr sz="3500">
                <a:solidFill>
                  <a:srgbClr val="004D5B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23"/>
          <p:cNvSpPr txBox="1">
            <a:spLocks noGrp="1"/>
          </p:cNvSpPr>
          <p:nvPr>
            <p:ph type="subTitle" idx="1"/>
          </p:nvPr>
        </p:nvSpPr>
        <p:spPr>
          <a:xfrm>
            <a:off x="1584325" y="989075"/>
            <a:ext cx="4905900" cy="48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796E94"/>
              </a:buClr>
              <a:buSzPts val="2200"/>
              <a:buNone/>
              <a:defRPr sz="2200">
                <a:solidFill>
                  <a:srgbClr val="796E9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pic>
        <p:nvPicPr>
          <p:cNvPr id="152" name="Google Shape;152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24150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7888" y="135338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3"/>
          <p:cNvSpPr txBox="1">
            <a:spLocks noGrp="1"/>
          </p:cNvSpPr>
          <p:nvPr>
            <p:ph type="body" idx="2"/>
          </p:nvPr>
        </p:nvSpPr>
        <p:spPr>
          <a:xfrm>
            <a:off x="585275" y="1812000"/>
            <a:ext cx="40185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55" name="Google Shape;155;p23"/>
          <p:cNvSpPr txBox="1">
            <a:spLocks noGrp="1"/>
          </p:cNvSpPr>
          <p:nvPr>
            <p:ph type="body" idx="3"/>
          </p:nvPr>
        </p:nvSpPr>
        <p:spPr>
          <a:xfrm>
            <a:off x="5099350" y="1807475"/>
            <a:ext cx="36708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gether Theme 1">
  <p:cSld name="BIG_NUMBER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4"/>
          <p:cNvSpPr/>
          <p:nvPr/>
        </p:nvSpPr>
        <p:spPr>
          <a:xfrm>
            <a:off x="-6350" y="-3237"/>
            <a:ext cx="9144000" cy="5143500"/>
          </a:xfrm>
          <a:prstGeom prst="rect">
            <a:avLst/>
          </a:prstGeom>
          <a:solidFill>
            <a:srgbClr val="14285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8" name="Google Shape;158;p24"/>
          <p:cNvPicPr preferRelativeResize="0"/>
          <p:nvPr/>
        </p:nvPicPr>
        <p:blipFill rotWithShape="1">
          <a:blip r:embed="rId2">
            <a:alphaModFix/>
          </a:blip>
          <a:srcRect t="81741" b="1481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6945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6425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3479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57487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4"/>
          <p:cNvPicPr preferRelativeResize="0"/>
          <p:nvPr/>
        </p:nvPicPr>
        <p:blipFill rotWithShape="1">
          <a:blip r:embed="rId2">
            <a:alphaModFix/>
          </a:blip>
          <a:srcRect t="81741" b="1481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6945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6425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3479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57487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4"/>
          <p:cNvPicPr preferRelativeResize="0"/>
          <p:nvPr/>
        </p:nvPicPr>
        <p:blipFill rotWithShape="1">
          <a:blip r:embed="rId7">
            <a:alphaModFix/>
          </a:blip>
          <a:srcRect l="6866" r="6866"/>
          <a:stretch/>
        </p:blipFill>
        <p:spPr>
          <a:xfrm>
            <a:off x="243579" y="91788"/>
            <a:ext cx="742958" cy="861199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4"/>
          <p:cNvSpPr txBox="1">
            <a:spLocks noGrp="1"/>
          </p:cNvSpPr>
          <p:nvPr>
            <p:ph type="title"/>
          </p:nvPr>
        </p:nvSpPr>
        <p:spPr>
          <a:xfrm>
            <a:off x="1326500" y="247625"/>
            <a:ext cx="6656100" cy="5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5EBEBF"/>
              </a:buClr>
              <a:buSzPts val="3500"/>
              <a:buNone/>
              <a:defRPr sz="3500">
                <a:solidFill>
                  <a:srgbClr val="5EBEB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24"/>
          <p:cNvSpPr txBox="1">
            <a:spLocks noGrp="1"/>
          </p:cNvSpPr>
          <p:nvPr>
            <p:ph type="subTitle" idx="1"/>
          </p:nvPr>
        </p:nvSpPr>
        <p:spPr>
          <a:xfrm>
            <a:off x="2267600" y="989075"/>
            <a:ext cx="4773900" cy="48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1" name="Google Shape;171;p24"/>
          <p:cNvSpPr txBox="1">
            <a:spLocks noGrp="1"/>
          </p:cNvSpPr>
          <p:nvPr>
            <p:ph type="body" idx="2"/>
          </p:nvPr>
        </p:nvSpPr>
        <p:spPr>
          <a:xfrm>
            <a:off x="585275" y="1812000"/>
            <a:ext cx="40185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Char char="○"/>
              <a:defRPr>
                <a:solidFill>
                  <a:schemeClr val="lt1"/>
                </a:solidFill>
              </a:defRPr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Char char="■"/>
              <a:defRPr>
                <a:solidFill>
                  <a:schemeClr val="lt1"/>
                </a:solidFill>
              </a:defRPr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●"/>
              <a:defRPr>
                <a:solidFill>
                  <a:schemeClr val="lt1"/>
                </a:solidFill>
              </a:defRPr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2" name="Google Shape;172;p24"/>
          <p:cNvSpPr txBox="1">
            <a:spLocks noGrp="1"/>
          </p:cNvSpPr>
          <p:nvPr>
            <p:ph type="body" idx="3"/>
          </p:nvPr>
        </p:nvSpPr>
        <p:spPr>
          <a:xfrm>
            <a:off x="5099350" y="1807475"/>
            <a:ext cx="36708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Char char="○"/>
              <a:defRPr>
                <a:solidFill>
                  <a:schemeClr val="lt1"/>
                </a:solidFill>
              </a:defRPr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Char char="■"/>
              <a:defRPr>
                <a:solidFill>
                  <a:schemeClr val="lt1"/>
                </a:solidFill>
              </a:defRPr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●"/>
              <a:defRPr>
                <a:solidFill>
                  <a:schemeClr val="lt1"/>
                </a:solidFill>
              </a:defRPr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gether Theme 2" type="blank">
  <p:cSld name="BLANK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25"/>
          <p:cNvPicPr preferRelativeResize="0"/>
          <p:nvPr/>
        </p:nvPicPr>
        <p:blipFill rotWithShape="1">
          <a:blip r:embed="rId2">
            <a:alphaModFix/>
          </a:blip>
          <a:srcRect t="81741" b="1481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6945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6425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3479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57487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217888" y="133263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5"/>
          <p:cNvSpPr txBox="1">
            <a:spLocks noGrp="1"/>
          </p:cNvSpPr>
          <p:nvPr>
            <p:ph type="body" idx="1"/>
          </p:nvPr>
        </p:nvSpPr>
        <p:spPr>
          <a:xfrm>
            <a:off x="585275" y="1812000"/>
            <a:ext cx="40185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81" name="Google Shape;181;p25"/>
          <p:cNvSpPr txBox="1">
            <a:spLocks noGrp="1"/>
          </p:cNvSpPr>
          <p:nvPr>
            <p:ph type="body" idx="2"/>
          </p:nvPr>
        </p:nvSpPr>
        <p:spPr>
          <a:xfrm>
            <a:off x="5099350" y="1807475"/>
            <a:ext cx="36708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82" name="Google Shape;182;p25"/>
          <p:cNvSpPr txBox="1">
            <a:spLocks noGrp="1"/>
          </p:cNvSpPr>
          <p:nvPr>
            <p:ph type="title"/>
          </p:nvPr>
        </p:nvSpPr>
        <p:spPr>
          <a:xfrm>
            <a:off x="585275" y="247625"/>
            <a:ext cx="6656100" cy="5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42856"/>
              </a:buClr>
              <a:buSzPts val="3500"/>
              <a:buNone/>
              <a:defRPr sz="3500">
                <a:solidFill>
                  <a:srgbClr val="14285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25"/>
          <p:cNvSpPr txBox="1">
            <a:spLocks noGrp="1"/>
          </p:cNvSpPr>
          <p:nvPr>
            <p:ph type="subTitle" idx="3"/>
          </p:nvPr>
        </p:nvSpPr>
        <p:spPr>
          <a:xfrm>
            <a:off x="620350" y="989075"/>
            <a:ext cx="4899600" cy="48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60AC"/>
              </a:buClr>
              <a:buSzPts val="2200"/>
              <a:buNone/>
              <a:defRPr sz="2200">
                <a:solidFill>
                  <a:srgbClr val="0060AC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54">
          <p15:clr>
            <a:srgbClr val="E46962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>
  <p:cSld name="CUSTOM_5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26"/>
          <p:cNvPicPr preferRelativeResize="0"/>
          <p:nvPr/>
        </p:nvPicPr>
        <p:blipFill rotWithShape="1">
          <a:blip r:embed="rId2">
            <a:alphaModFix/>
          </a:blip>
          <a:srcRect t="50500" b="32722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6"/>
          <p:cNvSpPr txBox="1">
            <a:spLocks noGrp="1"/>
          </p:cNvSpPr>
          <p:nvPr>
            <p:ph type="title"/>
          </p:nvPr>
        </p:nvSpPr>
        <p:spPr>
          <a:xfrm>
            <a:off x="1549250" y="247625"/>
            <a:ext cx="6656100" cy="5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4D5B"/>
              </a:buClr>
              <a:buSzPts val="3500"/>
              <a:buNone/>
              <a:defRPr sz="3500">
                <a:solidFill>
                  <a:srgbClr val="004D5B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26"/>
          <p:cNvSpPr txBox="1">
            <a:spLocks noGrp="1"/>
          </p:cNvSpPr>
          <p:nvPr>
            <p:ph type="subTitle" idx="1"/>
          </p:nvPr>
        </p:nvSpPr>
        <p:spPr>
          <a:xfrm>
            <a:off x="1584325" y="989075"/>
            <a:ext cx="4905900" cy="48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796E94"/>
              </a:buClr>
              <a:buSzPts val="2200"/>
              <a:buNone/>
              <a:defRPr sz="2200">
                <a:solidFill>
                  <a:srgbClr val="796E9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pic>
        <p:nvPicPr>
          <p:cNvPr id="188" name="Google Shape;188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24150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7888" y="135338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26"/>
          <p:cNvSpPr txBox="1">
            <a:spLocks noGrp="1"/>
          </p:cNvSpPr>
          <p:nvPr>
            <p:ph type="body" idx="2"/>
          </p:nvPr>
        </p:nvSpPr>
        <p:spPr>
          <a:xfrm>
            <a:off x="585275" y="1812000"/>
            <a:ext cx="40185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91" name="Google Shape;191;p26"/>
          <p:cNvSpPr txBox="1">
            <a:spLocks noGrp="1"/>
          </p:cNvSpPr>
          <p:nvPr>
            <p:ph type="body" idx="3"/>
          </p:nvPr>
        </p:nvSpPr>
        <p:spPr>
          <a:xfrm>
            <a:off x="5099350" y="1807475"/>
            <a:ext cx="36708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airer Theme 1">
  <p:cSld name="CUSTOM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7"/>
          <p:cNvSpPr/>
          <p:nvPr/>
        </p:nvSpPr>
        <p:spPr>
          <a:xfrm>
            <a:off x="0" y="-9075"/>
            <a:ext cx="9144000" cy="5143500"/>
          </a:xfrm>
          <a:prstGeom prst="rect">
            <a:avLst/>
          </a:prstGeom>
          <a:solidFill>
            <a:srgbClr val="004D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4" name="Google Shape;194;p27"/>
          <p:cNvPicPr preferRelativeResize="0"/>
          <p:nvPr/>
        </p:nvPicPr>
        <p:blipFill rotWithShape="1">
          <a:blip r:embed="rId2">
            <a:alphaModFix/>
          </a:blip>
          <a:srcRect t="81610" b="1612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6945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6425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3479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2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57487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27"/>
          <p:cNvSpPr txBox="1">
            <a:spLocks noGrp="1"/>
          </p:cNvSpPr>
          <p:nvPr>
            <p:ph type="body" idx="1"/>
          </p:nvPr>
        </p:nvSpPr>
        <p:spPr>
          <a:xfrm>
            <a:off x="585275" y="1812000"/>
            <a:ext cx="40185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Char char="○"/>
              <a:defRPr>
                <a:solidFill>
                  <a:schemeClr val="lt1"/>
                </a:solidFill>
              </a:defRPr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Char char="■"/>
              <a:defRPr>
                <a:solidFill>
                  <a:schemeClr val="lt1"/>
                </a:solidFill>
              </a:defRPr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●"/>
              <a:defRPr>
                <a:solidFill>
                  <a:schemeClr val="lt1"/>
                </a:solidFill>
              </a:defRPr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0" name="Google Shape;200;p27"/>
          <p:cNvSpPr txBox="1">
            <a:spLocks noGrp="1"/>
          </p:cNvSpPr>
          <p:nvPr>
            <p:ph type="body" idx="2"/>
          </p:nvPr>
        </p:nvSpPr>
        <p:spPr>
          <a:xfrm>
            <a:off x="5099350" y="1807475"/>
            <a:ext cx="36708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Char char="○"/>
              <a:defRPr>
                <a:solidFill>
                  <a:schemeClr val="lt1"/>
                </a:solidFill>
              </a:defRPr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Char char="■"/>
              <a:defRPr>
                <a:solidFill>
                  <a:schemeClr val="lt1"/>
                </a:solidFill>
              </a:defRPr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●"/>
              <a:defRPr>
                <a:solidFill>
                  <a:schemeClr val="lt1"/>
                </a:solidFill>
              </a:defRPr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201" name="Google Shape;201;p27"/>
          <p:cNvPicPr preferRelativeResize="0"/>
          <p:nvPr/>
        </p:nvPicPr>
        <p:blipFill rotWithShape="1">
          <a:blip r:embed="rId7">
            <a:alphaModFix/>
          </a:blip>
          <a:srcRect l="6866" r="6866"/>
          <a:stretch/>
        </p:blipFill>
        <p:spPr>
          <a:xfrm>
            <a:off x="243579" y="95025"/>
            <a:ext cx="742958" cy="861199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27"/>
          <p:cNvSpPr txBox="1">
            <a:spLocks noGrp="1"/>
          </p:cNvSpPr>
          <p:nvPr>
            <p:ph type="title"/>
          </p:nvPr>
        </p:nvSpPr>
        <p:spPr>
          <a:xfrm>
            <a:off x="1326500" y="247625"/>
            <a:ext cx="6656100" cy="5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BCE1E2"/>
              </a:buClr>
              <a:buSzPts val="3500"/>
              <a:buNone/>
              <a:defRPr sz="3500">
                <a:solidFill>
                  <a:srgbClr val="BCE1E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27"/>
          <p:cNvSpPr txBox="1">
            <a:spLocks noGrp="1"/>
          </p:cNvSpPr>
          <p:nvPr>
            <p:ph type="subTitle" idx="3"/>
          </p:nvPr>
        </p:nvSpPr>
        <p:spPr>
          <a:xfrm>
            <a:off x="2267600" y="989075"/>
            <a:ext cx="4773900" cy="48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airer Theme 2">
  <p:cSld name="CUSTOM_1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p28"/>
          <p:cNvPicPr preferRelativeResize="0"/>
          <p:nvPr/>
        </p:nvPicPr>
        <p:blipFill rotWithShape="1">
          <a:blip r:embed="rId2">
            <a:alphaModFix/>
          </a:blip>
          <a:srcRect t="81610" b="1612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24238" y="133263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8"/>
          <p:cNvSpPr txBox="1">
            <a:spLocks noGrp="1"/>
          </p:cNvSpPr>
          <p:nvPr>
            <p:ph type="title"/>
          </p:nvPr>
        </p:nvSpPr>
        <p:spPr>
          <a:xfrm>
            <a:off x="585275" y="247625"/>
            <a:ext cx="6656100" cy="5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4D5B"/>
              </a:buClr>
              <a:buSzPts val="3500"/>
              <a:buNone/>
              <a:defRPr sz="3500">
                <a:solidFill>
                  <a:srgbClr val="004D5B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28"/>
          <p:cNvSpPr txBox="1">
            <a:spLocks noGrp="1"/>
          </p:cNvSpPr>
          <p:nvPr>
            <p:ph type="subTitle" idx="1"/>
          </p:nvPr>
        </p:nvSpPr>
        <p:spPr>
          <a:xfrm>
            <a:off x="620350" y="989075"/>
            <a:ext cx="4905900" cy="48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796E94"/>
              </a:buClr>
              <a:buSzPts val="2200"/>
              <a:buNone/>
              <a:defRPr sz="2200">
                <a:solidFill>
                  <a:srgbClr val="796E9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pic>
        <p:nvPicPr>
          <p:cNvPr id="209" name="Google Shape;209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36945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2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16425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83479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2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557487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8"/>
          <p:cNvSpPr txBox="1">
            <a:spLocks noGrp="1"/>
          </p:cNvSpPr>
          <p:nvPr>
            <p:ph type="body" idx="2"/>
          </p:nvPr>
        </p:nvSpPr>
        <p:spPr>
          <a:xfrm>
            <a:off x="585275" y="1812000"/>
            <a:ext cx="40185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214" name="Google Shape;214;p28"/>
          <p:cNvSpPr txBox="1">
            <a:spLocks noGrp="1"/>
          </p:cNvSpPr>
          <p:nvPr>
            <p:ph type="body" idx="3"/>
          </p:nvPr>
        </p:nvSpPr>
        <p:spPr>
          <a:xfrm>
            <a:off x="5099350" y="1807475"/>
            <a:ext cx="36708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54">
          <p15:clr>
            <a:srgbClr val="E46962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airer Theme 2 3">
  <p:cSld name="CUSTOM_1_3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29"/>
          <p:cNvPicPr preferRelativeResize="0"/>
          <p:nvPr/>
        </p:nvPicPr>
        <p:blipFill rotWithShape="1">
          <a:blip r:embed="rId2">
            <a:alphaModFix/>
          </a:blip>
          <a:srcRect t="50500" b="32722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29"/>
          <p:cNvSpPr txBox="1">
            <a:spLocks noGrp="1"/>
          </p:cNvSpPr>
          <p:nvPr>
            <p:ph type="title"/>
          </p:nvPr>
        </p:nvSpPr>
        <p:spPr>
          <a:xfrm>
            <a:off x="1549250" y="247625"/>
            <a:ext cx="6656100" cy="5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4D5B"/>
              </a:buClr>
              <a:buSzPts val="3500"/>
              <a:buNone/>
              <a:defRPr sz="3500">
                <a:solidFill>
                  <a:srgbClr val="004D5B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29"/>
          <p:cNvSpPr txBox="1">
            <a:spLocks noGrp="1"/>
          </p:cNvSpPr>
          <p:nvPr>
            <p:ph type="subTitle" idx="1"/>
          </p:nvPr>
        </p:nvSpPr>
        <p:spPr>
          <a:xfrm>
            <a:off x="1584325" y="989075"/>
            <a:ext cx="4905900" cy="48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796E94"/>
              </a:buClr>
              <a:buSzPts val="2200"/>
              <a:buNone/>
              <a:defRPr sz="2200">
                <a:solidFill>
                  <a:srgbClr val="796E9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pic>
        <p:nvPicPr>
          <p:cNvPr id="219" name="Google Shape;219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24150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7888" y="135338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29"/>
          <p:cNvSpPr txBox="1">
            <a:spLocks noGrp="1"/>
          </p:cNvSpPr>
          <p:nvPr>
            <p:ph type="body" idx="2"/>
          </p:nvPr>
        </p:nvSpPr>
        <p:spPr>
          <a:xfrm>
            <a:off x="585275" y="1812000"/>
            <a:ext cx="40185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222" name="Google Shape;222;p29"/>
          <p:cNvSpPr txBox="1">
            <a:spLocks noGrp="1"/>
          </p:cNvSpPr>
          <p:nvPr>
            <p:ph type="body" idx="3"/>
          </p:nvPr>
        </p:nvSpPr>
        <p:spPr>
          <a:xfrm>
            <a:off x="5099350" y="1807475"/>
            <a:ext cx="36708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54">
          <p15:clr>
            <a:srgbClr val="E46962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fer Theme 1">
  <p:cSld name="CUSTOM_2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0"/>
          <p:cNvSpPr/>
          <p:nvPr/>
        </p:nvSpPr>
        <p:spPr>
          <a:xfrm>
            <a:off x="0" y="-5575"/>
            <a:ext cx="9144000" cy="5143500"/>
          </a:xfrm>
          <a:prstGeom prst="rect">
            <a:avLst/>
          </a:prstGeom>
          <a:solidFill>
            <a:srgbClr val="461E0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5" name="Google Shape;225;p30"/>
          <p:cNvPicPr preferRelativeResize="0"/>
          <p:nvPr/>
        </p:nvPicPr>
        <p:blipFill rotWithShape="1">
          <a:blip r:embed="rId2">
            <a:alphaModFix/>
          </a:blip>
          <a:srcRect t="81610" b="1612"/>
          <a:stretch/>
        </p:blipFill>
        <p:spPr>
          <a:xfrm>
            <a:off x="0" y="4279025"/>
            <a:ext cx="9144003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6945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6425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3479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3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57487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30"/>
          <p:cNvSpPr txBox="1">
            <a:spLocks noGrp="1"/>
          </p:cNvSpPr>
          <p:nvPr>
            <p:ph type="body" idx="1"/>
          </p:nvPr>
        </p:nvSpPr>
        <p:spPr>
          <a:xfrm>
            <a:off x="585275" y="1812000"/>
            <a:ext cx="40185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Char char="○"/>
              <a:defRPr>
                <a:solidFill>
                  <a:schemeClr val="lt1"/>
                </a:solidFill>
              </a:defRPr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Char char="■"/>
              <a:defRPr>
                <a:solidFill>
                  <a:schemeClr val="lt1"/>
                </a:solidFill>
              </a:defRPr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●"/>
              <a:defRPr>
                <a:solidFill>
                  <a:schemeClr val="lt1"/>
                </a:solidFill>
              </a:defRPr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31" name="Google Shape;231;p30"/>
          <p:cNvSpPr txBox="1">
            <a:spLocks noGrp="1"/>
          </p:cNvSpPr>
          <p:nvPr>
            <p:ph type="body" idx="2"/>
          </p:nvPr>
        </p:nvSpPr>
        <p:spPr>
          <a:xfrm>
            <a:off x="5099350" y="1807475"/>
            <a:ext cx="36708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Char char="○"/>
              <a:defRPr>
                <a:solidFill>
                  <a:schemeClr val="lt1"/>
                </a:solidFill>
              </a:defRPr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Char char="■"/>
              <a:defRPr>
                <a:solidFill>
                  <a:schemeClr val="lt1"/>
                </a:solidFill>
              </a:defRPr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●"/>
              <a:defRPr>
                <a:solidFill>
                  <a:schemeClr val="lt1"/>
                </a:solidFill>
              </a:defRPr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232" name="Google Shape;232;p30"/>
          <p:cNvPicPr preferRelativeResize="0"/>
          <p:nvPr/>
        </p:nvPicPr>
        <p:blipFill rotWithShape="1">
          <a:blip r:embed="rId7">
            <a:alphaModFix/>
          </a:blip>
          <a:srcRect l="6866" r="6866"/>
          <a:stretch/>
        </p:blipFill>
        <p:spPr>
          <a:xfrm>
            <a:off x="249929" y="89450"/>
            <a:ext cx="742958" cy="861199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30"/>
          <p:cNvSpPr txBox="1">
            <a:spLocks noGrp="1"/>
          </p:cNvSpPr>
          <p:nvPr>
            <p:ph type="title"/>
          </p:nvPr>
        </p:nvSpPr>
        <p:spPr>
          <a:xfrm>
            <a:off x="1326500" y="247625"/>
            <a:ext cx="6656100" cy="5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E571"/>
              </a:buClr>
              <a:buSzPts val="3500"/>
              <a:buNone/>
              <a:defRPr sz="3500">
                <a:solidFill>
                  <a:srgbClr val="FFE57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30"/>
          <p:cNvSpPr txBox="1">
            <a:spLocks noGrp="1"/>
          </p:cNvSpPr>
          <p:nvPr>
            <p:ph type="subTitle" idx="3"/>
          </p:nvPr>
        </p:nvSpPr>
        <p:spPr>
          <a:xfrm>
            <a:off x="2267600" y="989075"/>
            <a:ext cx="4773900" cy="48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fer Theme 2">
  <p:cSld name="CUSTOM_3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31"/>
          <p:cNvPicPr preferRelativeResize="0"/>
          <p:nvPr/>
        </p:nvPicPr>
        <p:blipFill rotWithShape="1">
          <a:blip r:embed="rId2">
            <a:alphaModFix/>
          </a:blip>
          <a:srcRect t="81610" b="1612"/>
          <a:stretch/>
        </p:blipFill>
        <p:spPr>
          <a:xfrm>
            <a:off x="0" y="4279025"/>
            <a:ext cx="9144003" cy="86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24238" y="133263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31"/>
          <p:cNvSpPr txBox="1">
            <a:spLocks noGrp="1"/>
          </p:cNvSpPr>
          <p:nvPr>
            <p:ph type="title"/>
          </p:nvPr>
        </p:nvSpPr>
        <p:spPr>
          <a:xfrm>
            <a:off x="585275" y="247625"/>
            <a:ext cx="6656100" cy="5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61E01"/>
              </a:buClr>
              <a:buSzPts val="3500"/>
              <a:buNone/>
              <a:defRPr sz="3500">
                <a:solidFill>
                  <a:srgbClr val="461E0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31"/>
          <p:cNvSpPr txBox="1">
            <a:spLocks noGrp="1"/>
          </p:cNvSpPr>
          <p:nvPr>
            <p:ph type="subTitle" idx="1"/>
          </p:nvPr>
        </p:nvSpPr>
        <p:spPr>
          <a:xfrm>
            <a:off x="620350" y="989075"/>
            <a:ext cx="4905900" cy="48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pic>
        <p:nvPicPr>
          <p:cNvPr id="240" name="Google Shape;240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36945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16425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83479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3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557487" y="4280574"/>
            <a:ext cx="859848" cy="859837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31"/>
          <p:cNvSpPr txBox="1">
            <a:spLocks noGrp="1"/>
          </p:cNvSpPr>
          <p:nvPr>
            <p:ph type="body" idx="2"/>
          </p:nvPr>
        </p:nvSpPr>
        <p:spPr>
          <a:xfrm>
            <a:off x="585275" y="1812000"/>
            <a:ext cx="40185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245" name="Google Shape;245;p31"/>
          <p:cNvSpPr txBox="1">
            <a:spLocks noGrp="1"/>
          </p:cNvSpPr>
          <p:nvPr>
            <p:ph type="body" idx="3"/>
          </p:nvPr>
        </p:nvSpPr>
        <p:spPr>
          <a:xfrm>
            <a:off x="5099350" y="1807475"/>
            <a:ext cx="36708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54">
          <p15:clr>
            <a:srgbClr val="E46962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_4"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Google Shape;247;p32"/>
          <p:cNvPicPr preferRelativeResize="0"/>
          <p:nvPr/>
        </p:nvPicPr>
        <p:blipFill rotWithShape="1">
          <a:blip r:embed="rId2">
            <a:alphaModFix/>
          </a:blip>
          <a:srcRect t="50500" b="32722"/>
          <a:stretch/>
        </p:blipFill>
        <p:spPr>
          <a:xfrm>
            <a:off x="0" y="4280575"/>
            <a:ext cx="9144003" cy="862926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32"/>
          <p:cNvSpPr txBox="1">
            <a:spLocks noGrp="1"/>
          </p:cNvSpPr>
          <p:nvPr>
            <p:ph type="title"/>
          </p:nvPr>
        </p:nvSpPr>
        <p:spPr>
          <a:xfrm>
            <a:off x="1549250" y="247625"/>
            <a:ext cx="6656100" cy="5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4D5B"/>
              </a:buClr>
              <a:buSzPts val="3500"/>
              <a:buNone/>
              <a:defRPr sz="3500">
                <a:solidFill>
                  <a:srgbClr val="004D5B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9" name="Google Shape;249;p32"/>
          <p:cNvSpPr txBox="1">
            <a:spLocks noGrp="1"/>
          </p:cNvSpPr>
          <p:nvPr>
            <p:ph type="subTitle" idx="1"/>
          </p:nvPr>
        </p:nvSpPr>
        <p:spPr>
          <a:xfrm>
            <a:off x="1584325" y="989075"/>
            <a:ext cx="4905900" cy="48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796E94"/>
              </a:buClr>
              <a:buSzPts val="2200"/>
              <a:buNone/>
              <a:defRPr sz="2200">
                <a:solidFill>
                  <a:srgbClr val="796E9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pic>
        <p:nvPicPr>
          <p:cNvPr id="250" name="Google Shape;250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24150" y="4280582"/>
            <a:ext cx="859848" cy="859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7888" y="135338"/>
            <a:ext cx="663425" cy="769064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32"/>
          <p:cNvSpPr txBox="1">
            <a:spLocks noGrp="1"/>
          </p:cNvSpPr>
          <p:nvPr>
            <p:ph type="body" idx="2"/>
          </p:nvPr>
        </p:nvSpPr>
        <p:spPr>
          <a:xfrm>
            <a:off x="585275" y="1812000"/>
            <a:ext cx="40185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253" name="Google Shape;253;p32"/>
          <p:cNvSpPr txBox="1">
            <a:spLocks noGrp="1"/>
          </p:cNvSpPr>
          <p:nvPr>
            <p:ph type="body" idx="3"/>
          </p:nvPr>
        </p:nvSpPr>
        <p:spPr>
          <a:xfrm>
            <a:off x="5099350" y="1807475"/>
            <a:ext cx="3670800" cy="2148300"/>
          </a:xfrm>
          <a:prstGeom prst="rect">
            <a:avLst/>
          </a:prstGeom>
        </p:spPr>
        <p:txBody>
          <a:bodyPr spcFirstLastPara="1" wrap="square" lIns="91425" tIns="91425" rIns="86925" bIns="91425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501650" rtl="0">
              <a:spcBef>
                <a:spcPts val="0"/>
              </a:spcBef>
              <a:spcAft>
                <a:spcPts val="0"/>
              </a:spcAft>
              <a:buSzPts val="4300"/>
              <a:buChar char="○"/>
              <a:defRPr/>
            </a:lvl2pPr>
            <a:lvl3pPr marL="1371600" lvl="2" indent="-450850" rtl="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147475" y="230450"/>
            <a:ext cx="8941200" cy="8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Open Sans"/>
              <a:buNone/>
              <a:defRPr sz="47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217825"/>
            <a:ext cx="8520600" cy="33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Open Sans"/>
              <a:buChar char="●"/>
              <a:defRPr sz="19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5016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Open Sans"/>
              <a:buChar char="○"/>
              <a:defRPr sz="43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4508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pen Sans"/>
              <a:buChar char="■"/>
              <a:defRPr sz="35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683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Open Sans"/>
              <a:buChar char="●"/>
              <a:defRPr sz="22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238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"/>
              <a:buChar char="○"/>
              <a:defRPr sz="15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■"/>
              <a:defRPr sz="12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SemiBold"/>
              <a:buChar char="●"/>
              <a:defRPr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7pPr>
            <a:lvl8pPr marL="3657600" lvl="7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 SemiBold"/>
              <a:buChar char="○"/>
              <a:defRPr sz="120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8pPr>
            <a:lvl9pPr marL="4114800" lvl="8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■"/>
              <a:defRPr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27">
          <p15:clr>
            <a:srgbClr val="E46962"/>
          </p15:clr>
        </p15:guide>
        <p15:guide id="2" orient="horz" pos="227">
          <p15:clr>
            <a:srgbClr val="E46962"/>
          </p15:clr>
        </p15:guide>
        <p15:guide id="3" pos="5533">
          <p15:clr>
            <a:srgbClr val="E46962"/>
          </p15:clr>
        </p15:guide>
        <p15:guide id="4" orient="horz" pos="3013">
          <p15:clr>
            <a:srgbClr val="E46962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ssets.publishing.service.gov.uk/media/6304e6fdd3bf7f3664b65b35/Statutory-Guidance-on-Joint-Strategic-Needs-Assessments-and-Joint-Health-and-Wellbeing-Strategies-March-2013.pdf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ata.kingston.gov.uk/jsna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BCE1E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    </a:t>
            </a:r>
            <a:endParaRPr/>
          </a:p>
        </p:txBody>
      </p:sp>
      <p:pic>
        <p:nvPicPr>
          <p:cNvPr id="259" name="Google Shape;259;p33"/>
          <p:cNvPicPr preferRelativeResize="0"/>
          <p:nvPr/>
        </p:nvPicPr>
        <p:blipFill rotWithShape="1">
          <a:blip r:embed="rId3">
            <a:alphaModFix/>
          </a:blip>
          <a:srcRect t="89327" b="1188"/>
          <a:stretch/>
        </p:blipFill>
        <p:spPr>
          <a:xfrm>
            <a:off x="-20300" y="4526875"/>
            <a:ext cx="9144003" cy="616550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33"/>
          <p:cNvSpPr/>
          <p:nvPr/>
        </p:nvSpPr>
        <p:spPr>
          <a:xfrm>
            <a:off x="5570300" y="862800"/>
            <a:ext cx="3373800" cy="35565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rgbClr val="004D5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33"/>
          <p:cNvSpPr/>
          <p:nvPr/>
        </p:nvSpPr>
        <p:spPr>
          <a:xfrm>
            <a:off x="261400" y="862750"/>
            <a:ext cx="3373800" cy="35565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rgbClr val="004D5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33"/>
          <p:cNvSpPr/>
          <p:nvPr/>
        </p:nvSpPr>
        <p:spPr>
          <a:xfrm>
            <a:off x="2817100" y="920388"/>
            <a:ext cx="3469200" cy="3469200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rgbClr val="004D5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  </a:t>
            </a:r>
            <a:endParaRPr/>
          </a:p>
        </p:txBody>
      </p:sp>
      <p:sp>
        <p:nvSpPr>
          <p:cNvPr id="263" name="Google Shape;263;p33"/>
          <p:cNvSpPr/>
          <p:nvPr/>
        </p:nvSpPr>
        <p:spPr>
          <a:xfrm>
            <a:off x="2986296" y="1089584"/>
            <a:ext cx="3130800" cy="3130800"/>
          </a:xfrm>
          <a:prstGeom prst="ellipse">
            <a:avLst/>
          </a:prstGeom>
          <a:solidFill>
            <a:srgbClr val="BCE1E2"/>
          </a:solidFill>
          <a:ln w="28575" cap="flat" cmpd="sng">
            <a:solidFill>
              <a:srgbClr val="BCE1E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  </a:t>
            </a:r>
            <a:endParaRPr/>
          </a:p>
        </p:txBody>
      </p:sp>
      <p:sp>
        <p:nvSpPr>
          <p:cNvPr id="264" name="Google Shape;264;p33"/>
          <p:cNvSpPr txBox="1"/>
          <p:nvPr/>
        </p:nvSpPr>
        <p:spPr>
          <a:xfrm>
            <a:off x="533550" y="0"/>
            <a:ext cx="80769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 b="1">
                <a:solidFill>
                  <a:srgbClr val="004D5B"/>
                </a:solidFill>
                <a:latin typeface="Open Sans"/>
                <a:ea typeface="Open Sans"/>
                <a:cs typeface="Open Sans"/>
                <a:sym typeface="Open Sans"/>
              </a:rPr>
              <a:t>Adult Social Care and Health - Our Vision</a:t>
            </a:r>
            <a:endParaRPr sz="2300" b="1">
              <a:solidFill>
                <a:srgbClr val="004D5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5" name="Google Shape;265;p33"/>
          <p:cNvSpPr txBox="1"/>
          <p:nvPr/>
        </p:nvSpPr>
        <p:spPr>
          <a:xfrm>
            <a:off x="1552950" y="431700"/>
            <a:ext cx="60381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004D5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“Working together to make a positive difference”</a:t>
            </a:r>
            <a:endParaRPr sz="1600">
              <a:solidFill>
                <a:srgbClr val="004D5B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266" name="Google Shape;266;p33"/>
          <p:cNvSpPr txBox="1"/>
          <p:nvPr/>
        </p:nvSpPr>
        <p:spPr>
          <a:xfrm>
            <a:off x="6362300" y="891838"/>
            <a:ext cx="2225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rgbClr val="004D5B"/>
                </a:solidFill>
                <a:latin typeface="Open Sans"/>
                <a:ea typeface="Open Sans"/>
                <a:cs typeface="Open Sans"/>
                <a:sym typeface="Open Sans"/>
              </a:rPr>
              <a:t>Partnership</a:t>
            </a:r>
            <a:endParaRPr sz="1800" b="1">
              <a:solidFill>
                <a:srgbClr val="004D5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7" name="Google Shape;267;p33"/>
          <p:cNvSpPr txBox="1"/>
          <p:nvPr/>
        </p:nvSpPr>
        <p:spPr>
          <a:xfrm>
            <a:off x="6362300" y="1217288"/>
            <a:ext cx="2620200" cy="326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004D5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We </a:t>
            </a:r>
            <a:r>
              <a:rPr lang="en-GB" sz="1000" b="1">
                <a:solidFill>
                  <a:srgbClr val="004D5B"/>
                </a:solidFill>
                <a:latin typeface="Open Sans"/>
                <a:ea typeface="Open Sans"/>
                <a:cs typeface="Open Sans"/>
                <a:sym typeface="Open Sans"/>
              </a:rPr>
              <a:t>collaborate</a:t>
            </a:r>
            <a:r>
              <a:rPr lang="en-GB" sz="1000">
                <a:solidFill>
                  <a:srgbClr val="004D5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with our partners to create </a:t>
            </a:r>
            <a:r>
              <a:rPr lang="en-GB" sz="1000" b="1">
                <a:solidFill>
                  <a:srgbClr val="004D5B"/>
                </a:solidFill>
                <a:latin typeface="Open Sans"/>
                <a:ea typeface="Open Sans"/>
                <a:cs typeface="Open Sans"/>
                <a:sym typeface="Open Sans"/>
              </a:rPr>
              <a:t>healthier</a:t>
            </a:r>
            <a:r>
              <a:rPr lang="en-GB" sz="1000">
                <a:solidFill>
                  <a:srgbClr val="004D5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communities and deliver </a:t>
            </a:r>
            <a:r>
              <a:rPr lang="en-GB" sz="1000" b="1">
                <a:solidFill>
                  <a:srgbClr val="004D5B"/>
                </a:solidFill>
                <a:latin typeface="Open Sans"/>
                <a:ea typeface="Open Sans"/>
                <a:cs typeface="Open Sans"/>
                <a:sym typeface="Open Sans"/>
              </a:rPr>
              <a:t>joined up care</a:t>
            </a:r>
            <a:r>
              <a:rPr lang="en-GB" sz="1000">
                <a:solidFill>
                  <a:srgbClr val="004D5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for residents. </a:t>
            </a:r>
            <a:endParaRPr sz="1000">
              <a:solidFill>
                <a:srgbClr val="004D5B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004D5B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004D5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We work together to  </a:t>
            </a:r>
            <a:r>
              <a:rPr lang="en-GB" sz="1000" b="1">
                <a:solidFill>
                  <a:srgbClr val="004D5B"/>
                </a:solidFill>
                <a:latin typeface="Open Sans"/>
                <a:ea typeface="Open Sans"/>
                <a:cs typeface="Open Sans"/>
                <a:sym typeface="Open Sans"/>
              </a:rPr>
              <a:t>prevent, delay and reduce</a:t>
            </a:r>
            <a:r>
              <a:rPr lang="en-GB" sz="1000">
                <a:solidFill>
                  <a:srgbClr val="004D5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the need for care and </a:t>
            </a:r>
            <a:r>
              <a:rPr lang="en-GB" sz="1000" b="1">
                <a:solidFill>
                  <a:srgbClr val="004D5B"/>
                </a:solidFill>
                <a:latin typeface="Open Sans"/>
                <a:ea typeface="Open Sans"/>
                <a:cs typeface="Open Sans"/>
                <a:sym typeface="Open Sans"/>
              </a:rPr>
              <a:t>target support</a:t>
            </a:r>
            <a:r>
              <a:rPr lang="en-GB" sz="1000">
                <a:solidFill>
                  <a:srgbClr val="004D5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to those that need it. </a:t>
            </a:r>
            <a:endParaRPr sz="1000">
              <a:solidFill>
                <a:srgbClr val="004D5B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004D5B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004D5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We work with partners to embed </a:t>
            </a:r>
            <a:r>
              <a:rPr lang="en-GB" sz="1000" b="1">
                <a:solidFill>
                  <a:srgbClr val="004D5B"/>
                </a:solidFill>
                <a:latin typeface="Open Sans"/>
                <a:ea typeface="Open Sans"/>
                <a:cs typeface="Open Sans"/>
                <a:sym typeface="Open Sans"/>
              </a:rPr>
              <a:t>innovation</a:t>
            </a:r>
            <a:r>
              <a:rPr lang="en-GB" sz="1000">
                <a:solidFill>
                  <a:srgbClr val="004D5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and </a:t>
            </a:r>
            <a:r>
              <a:rPr lang="en-GB" sz="1000" b="1">
                <a:solidFill>
                  <a:srgbClr val="004D5B"/>
                </a:solidFill>
                <a:latin typeface="Open Sans"/>
                <a:ea typeface="Open Sans"/>
                <a:cs typeface="Open Sans"/>
                <a:sym typeface="Open Sans"/>
              </a:rPr>
              <a:t>learning</a:t>
            </a:r>
            <a:r>
              <a:rPr lang="en-GB" sz="1000">
                <a:solidFill>
                  <a:srgbClr val="004D5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across everything we do including embracing new technologies. </a:t>
            </a:r>
            <a:endParaRPr sz="1000">
              <a:solidFill>
                <a:srgbClr val="004D5B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004D5B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004D5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We work with our providers to ensure </a:t>
            </a:r>
            <a:r>
              <a:rPr lang="en-GB" sz="1000" b="1">
                <a:solidFill>
                  <a:srgbClr val="004D5B"/>
                </a:solidFill>
                <a:latin typeface="Open Sans"/>
                <a:ea typeface="Open Sans"/>
                <a:cs typeface="Open Sans"/>
                <a:sym typeface="Open Sans"/>
              </a:rPr>
              <a:t>choice</a:t>
            </a:r>
            <a:r>
              <a:rPr lang="en-GB" sz="1000">
                <a:solidFill>
                  <a:srgbClr val="004D5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for residents and </a:t>
            </a:r>
            <a:r>
              <a:rPr lang="en-GB" sz="1000" b="1">
                <a:solidFill>
                  <a:srgbClr val="004D5B"/>
                </a:solidFill>
                <a:latin typeface="Open Sans"/>
                <a:ea typeface="Open Sans"/>
                <a:cs typeface="Open Sans"/>
                <a:sym typeface="Open Sans"/>
              </a:rPr>
              <a:t>high quality services</a:t>
            </a:r>
            <a:r>
              <a:rPr lang="en-GB" sz="1000">
                <a:solidFill>
                  <a:srgbClr val="004D5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.</a:t>
            </a:r>
            <a:endParaRPr sz="1000">
              <a:solidFill>
                <a:srgbClr val="004D5B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004D5B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004D5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We work together to ensure a </a:t>
            </a:r>
            <a:r>
              <a:rPr lang="en-GB" sz="1000" b="1">
                <a:solidFill>
                  <a:srgbClr val="004D5B"/>
                </a:solidFill>
                <a:latin typeface="Open Sans"/>
                <a:ea typeface="Open Sans"/>
                <a:cs typeface="Open Sans"/>
                <a:sym typeface="Open Sans"/>
              </a:rPr>
              <a:t>financially sustainable and resilient</a:t>
            </a:r>
            <a:r>
              <a:rPr lang="en-GB" sz="1000">
                <a:solidFill>
                  <a:srgbClr val="004D5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health and care system.</a:t>
            </a:r>
            <a:endParaRPr sz="1000">
              <a:solidFill>
                <a:srgbClr val="004D5B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268" name="Google Shape;268;p33"/>
          <p:cNvSpPr txBox="1"/>
          <p:nvPr/>
        </p:nvSpPr>
        <p:spPr>
          <a:xfrm>
            <a:off x="368500" y="1217288"/>
            <a:ext cx="2474700" cy="31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004D5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We </a:t>
            </a:r>
            <a:r>
              <a:rPr lang="en-GB" sz="1000" b="1">
                <a:solidFill>
                  <a:srgbClr val="004D5B"/>
                </a:solidFill>
                <a:latin typeface="Open Sans"/>
                <a:ea typeface="Open Sans"/>
                <a:cs typeface="Open Sans"/>
                <a:sym typeface="Open Sans"/>
              </a:rPr>
              <a:t>listen to and understand</a:t>
            </a:r>
            <a:r>
              <a:rPr lang="en-GB" sz="1000">
                <a:solidFill>
                  <a:srgbClr val="004D5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our residents and focus on building their </a:t>
            </a:r>
            <a:r>
              <a:rPr lang="en-GB" sz="1000" b="1">
                <a:solidFill>
                  <a:srgbClr val="004D5B"/>
                </a:solidFill>
                <a:latin typeface="Open Sans"/>
                <a:ea typeface="Open Sans"/>
                <a:cs typeface="Open Sans"/>
                <a:sym typeface="Open Sans"/>
              </a:rPr>
              <a:t>strengths</a:t>
            </a:r>
            <a:r>
              <a:rPr lang="en-GB" sz="1000">
                <a:solidFill>
                  <a:srgbClr val="004D5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, reducing </a:t>
            </a:r>
            <a:r>
              <a:rPr lang="en-GB" sz="1000" b="1">
                <a:solidFill>
                  <a:srgbClr val="004D5B"/>
                </a:solidFill>
                <a:latin typeface="Open Sans"/>
                <a:ea typeface="Open Sans"/>
                <a:cs typeface="Open Sans"/>
                <a:sym typeface="Open Sans"/>
              </a:rPr>
              <a:t>inequalities</a:t>
            </a:r>
            <a:r>
              <a:rPr lang="en-GB" sz="1000">
                <a:solidFill>
                  <a:srgbClr val="004D5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and increasing </a:t>
            </a:r>
            <a:r>
              <a:rPr lang="en-GB" sz="1000" b="1">
                <a:solidFill>
                  <a:srgbClr val="004D5B"/>
                </a:solidFill>
                <a:latin typeface="Open Sans"/>
                <a:ea typeface="Open Sans"/>
                <a:cs typeface="Open Sans"/>
                <a:sym typeface="Open Sans"/>
              </a:rPr>
              <a:t>healthy life expectancy</a:t>
            </a:r>
            <a:r>
              <a:rPr lang="en-GB" sz="1000">
                <a:solidFill>
                  <a:srgbClr val="004D5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.</a:t>
            </a:r>
            <a:endParaRPr sz="1000">
              <a:solidFill>
                <a:srgbClr val="004D5B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004D5B"/>
              </a:solidFill>
              <a:highlight>
                <a:srgbClr val="FFFF00"/>
              </a:highlight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004D5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We have deep insight into the </a:t>
            </a:r>
            <a:r>
              <a:rPr lang="en-GB" sz="1000" b="1">
                <a:solidFill>
                  <a:srgbClr val="004D5B"/>
                </a:solidFill>
                <a:latin typeface="Open Sans"/>
                <a:ea typeface="Open Sans"/>
                <a:cs typeface="Open Sans"/>
                <a:sym typeface="Open Sans"/>
              </a:rPr>
              <a:t>strengths, challenges and needs</a:t>
            </a:r>
            <a:r>
              <a:rPr lang="en-GB" sz="1000">
                <a:solidFill>
                  <a:srgbClr val="004D5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of our diverse communities reflected in the commitment of our Council Plan for a </a:t>
            </a:r>
            <a:r>
              <a:rPr lang="en-GB" sz="1000" b="1">
                <a:solidFill>
                  <a:srgbClr val="004D5B"/>
                </a:solidFill>
                <a:latin typeface="Open Sans"/>
                <a:ea typeface="Open Sans"/>
                <a:cs typeface="Open Sans"/>
                <a:sym typeface="Open Sans"/>
              </a:rPr>
              <a:t>Fairer, Safer, Greener</a:t>
            </a:r>
            <a:r>
              <a:rPr lang="en-GB" sz="1000">
                <a:solidFill>
                  <a:srgbClr val="004D5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borough.</a:t>
            </a:r>
            <a:endParaRPr sz="1000">
              <a:solidFill>
                <a:srgbClr val="004D5B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004D5B"/>
              </a:solidFill>
              <a:highlight>
                <a:srgbClr val="FFFF00"/>
              </a:highlight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004D5B"/>
                </a:solidFill>
                <a:highlight>
                  <a:schemeClr val="lt1"/>
                </a:highlight>
                <a:latin typeface="Open Sans SemiBold"/>
                <a:ea typeface="Open Sans SemiBold"/>
                <a:cs typeface="Open Sans SemiBold"/>
                <a:sym typeface="Open Sans SemiBold"/>
              </a:rPr>
              <a:t>We ensure </a:t>
            </a:r>
            <a:r>
              <a:rPr lang="en-GB" sz="1000" b="1">
                <a:solidFill>
                  <a:srgbClr val="004D5B"/>
                </a:solidFill>
                <a:highlight>
                  <a:schemeClr val="lt1"/>
                </a:highlight>
                <a:latin typeface="Open Sans"/>
                <a:ea typeface="Open Sans"/>
                <a:cs typeface="Open Sans"/>
                <a:sym typeface="Open Sans"/>
              </a:rPr>
              <a:t>safety and safeguarding</a:t>
            </a:r>
            <a:r>
              <a:rPr lang="en-GB" sz="1000">
                <a:solidFill>
                  <a:srgbClr val="004D5B"/>
                </a:solidFill>
                <a:highlight>
                  <a:schemeClr val="lt1"/>
                </a:highlight>
                <a:latin typeface="Open Sans SemiBold"/>
                <a:ea typeface="Open Sans SemiBold"/>
                <a:cs typeface="Open Sans SemiBold"/>
                <a:sym typeface="Open Sans SemiBold"/>
              </a:rPr>
              <a:t> is at the heart of our </a:t>
            </a:r>
            <a:r>
              <a:rPr lang="en-GB" sz="1000" b="1">
                <a:solidFill>
                  <a:srgbClr val="004D5B"/>
                </a:solidFill>
                <a:highlight>
                  <a:schemeClr val="lt1"/>
                </a:highlight>
                <a:latin typeface="Open Sans"/>
                <a:ea typeface="Open Sans"/>
                <a:cs typeface="Open Sans"/>
                <a:sym typeface="Open Sans"/>
              </a:rPr>
              <a:t>governance</a:t>
            </a:r>
            <a:r>
              <a:rPr lang="en-GB" sz="1000">
                <a:solidFill>
                  <a:srgbClr val="004D5B"/>
                </a:solidFill>
                <a:highlight>
                  <a:schemeClr val="lt1"/>
                </a:highlight>
                <a:latin typeface="Open Sans SemiBold"/>
                <a:ea typeface="Open Sans SemiBold"/>
                <a:cs typeface="Open Sans SemiBold"/>
                <a:sym typeface="Open Sans SemiBold"/>
              </a:rPr>
              <a:t>, </a:t>
            </a:r>
            <a:r>
              <a:rPr lang="en-GB" sz="1000" b="1">
                <a:solidFill>
                  <a:srgbClr val="004D5B"/>
                </a:solidFill>
                <a:highlight>
                  <a:schemeClr val="lt1"/>
                </a:highlight>
                <a:latin typeface="Open Sans"/>
                <a:ea typeface="Open Sans"/>
                <a:cs typeface="Open Sans"/>
                <a:sym typeface="Open Sans"/>
              </a:rPr>
              <a:t>systems and processes</a:t>
            </a:r>
            <a:r>
              <a:rPr lang="en-GB" sz="1000">
                <a:solidFill>
                  <a:srgbClr val="004D5B"/>
                </a:solidFill>
                <a:highlight>
                  <a:schemeClr val="lt1"/>
                </a:highlight>
                <a:latin typeface="Open Sans SemiBold"/>
                <a:ea typeface="Open Sans SemiBold"/>
                <a:cs typeface="Open Sans SemiBold"/>
                <a:sym typeface="Open Sans SemiBold"/>
              </a:rPr>
              <a:t> for all.</a:t>
            </a:r>
            <a:endParaRPr sz="1000">
              <a:solidFill>
                <a:srgbClr val="004D5B"/>
              </a:solidFill>
              <a:highlight>
                <a:schemeClr val="lt1"/>
              </a:highlight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004D5B"/>
              </a:solidFill>
              <a:highlight>
                <a:srgbClr val="FFFF00"/>
              </a:highlight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004D5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Our workforce feel </a:t>
            </a:r>
            <a:r>
              <a:rPr lang="en-GB" sz="1000" b="1">
                <a:solidFill>
                  <a:srgbClr val="004D5B"/>
                </a:solidFill>
                <a:latin typeface="Open Sans"/>
                <a:ea typeface="Open Sans"/>
                <a:cs typeface="Open Sans"/>
                <a:sym typeface="Open Sans"/>
              </a:rPr>
              <a:t>valued, supported and empowered</a:t>
            </a:r>
            <a:r>
              <a:rPr lang="en-GB" sz="1000">
                <a:solidFill>
                  <a:srgbClr val="004D5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to carry out their roles to the best of their abilities.</a:t>
            </a:r>
            <a:endParaRPr sz="1000">
              <a:solidFill>
                <a:srgbClr val="004D5B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269" name="Google Shape;269;p33"/>
          <p:cNvSpPr txBox="1"/>
          <p:nvPr/>
        </p:nvSpPr>
        <p:spPr>
          <a:xfrm>
            <a:off x="3908550" y="1236525"/>
            <a:ext cx="1388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rgbClr val="004D5B"/>
                </a:solidFill>
                <a:latin typeface="Open Sans"/>
                <a:ea typeface="Open Sans"/>
                <a:cs typeface="Open Sans"/>
                <a:sym typeface="Open Sans"/>
              </a:rPr>
              <a:t>Residents</a:t>
            </a:r>
            <a:endParaRPr sz="1800" b="1">
              <a:solidFill>
                <a:srgbClr val="004D5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0" name="Google Shape;270;p33"/>
          <p:cNvSpPr txBox="1"/>
          <p:nvPr/>
        </p:nvSpPr>
        <p:spPr>
          <a:xfrm>
            <a:off x="3490050" y="2375500"/>
            <a:ext cx="2225400" cy="17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004D5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We put people at the heart of what we do. We maximise </a:t>
            </a:r>
            <a:r>
              <a:rPr lang="en-GB" sz="1100" b="1">
                <a:solidFill>
                  <a:srgbClr val="004D5B"/>
                </a:solidFill>
                <a:latin typeface="Open Sans"/>
                <a:ea typeface="Open Sans"/>
                <a:cs typeface="Open Sans"/>
                <a:sym typeface="Open Sans"/>
              </a:rPr>
              <a:t>independence, choice and control</a:t>
            </a:r>
            <a:r>
              <a:rPr lang="en-GB" sz="1100">
                <a:solidFill>
                  <a:srgbClr val="004D5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, providing support for physical health and emotional </a:t>
            </a:r>
            <a:r>
              <a:rPr lang="en-GB" sz="1100" b="1">
                <a:solidFill>
                  <a:srgbClr val="004D5B"/>
                </a:solidFill>
                <a:latin typeface="Open Sans"/>
                <a:ea typeface="Open Sans"/>
                <a:cs typeface="Open Sans"/>
                <a:sym typeface="Open Sans"/>
              </a:rPr>
              <a:t>wellbeing</a:t>
            </a:r>
            <a:r>
              <a:rPr lang="en-GB" sz="1100">
                <a:solidFill>
                  <a:srgbClr val="004D5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through </a:t>
            </a:r>
            <a:r>
              <a:rPr lang="en-GB" sz="1100" b="1">
                <a:solidFill>
                  <a:srgbClr val="004D5B"/>
                </a:solidFill>
                <a:latin typeface="Open Sans"/>
                <a:ea typeface="Open Sans"/>
                <a:cs typeface="Open Sans"/>
                <a:sym typeface="Open Sans"/>
              </a:rPr>
              <a:t>prevention</a:t>
            </a:r>
            <a:r>
              <a:rPr lang="en-GB" sz="1100">
                <a:solidFill>
                  <a:srgbClr val="004D5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and </a:t>
            </a:r>
            <a:r>
              <a:rPr lang="en-GB" sz="1100" b="1">
                <a:solidFill>
                  <a:srgbClr val="004D5B"/>
                </a:solidFill>
                <a:latin typeface="Open Sans"/>
                <a:ea typeface="Open Sans"/>
                <a:cs typeface="Open Sans"/>
                <a:sym typeface="Open Sans"/>
              </a:rPr>
              <a:t>resilience</a:t>
            </a:r>
            <a:r>
              <a:rPr lang="en-GB" sz="1100">
                <a:solidFill>
                  <a:srgbClr val="004D5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to deliver </a:t>
            </a:r>
            <a:r>
              <a:rPr lang="en-GB" sz="1100" b="1">
                <a:solidFill>
                  <a:srgbClr val="004D5B"/>
                </a:solidFill>
                <a:latin typeface="Open Sans"/>
                <a:ea typeface="Open Sans"/>
                <a:cs typeface="Open Sans"/>
                <a:sym typeface="Open Sans"/>
              </a:rPr>
              <a:t>accessible</a:t>
            </a:r>
            <a:r>
              <a:rPr lang="en-GB" sz="1100">
                <a:solidFill>
                  <a:srgbClr val="004D5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and </a:t>
            </a:r>
            <a:r>
              <a:rPr lang="en-GB" sz="1100" b="1">
                <a:solidFill>
                  <a:srgbClr val="004D5B"/>
                </a:solidFill>
                <a:latin typeface="Open Sans"/>
                <a:ea typeface="Open Sans"/>
                <a:cs typeface="Open Sans"/>
                <a:sym typeface="Open Sans"/>
              </a:rPr>
              <a:t>personalised services</a:t>
            </a:r>
            <a:r>
              <a:rPr lang="en-GB" sz="1100">
                <a:solidFill>
                  <a:srgbClr val="004D5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. </a:t>
            </a:r>
            <a:r>
              <a:rPr lang="en-GB" sz="1100">
                <a:solidFill>
                  <a:srgbClr val="004D5B"/>
                </a:solidFill>
              </a:rPr>
              <a:t>    </a:t>
            </a:r>
            <a:endParaRPr sz="1100">
              <a:solidFill>
                <a:srgbClr val="004D5B"/>
              </a:solidFill>
            </a:endParaRPr>
          </a:p>
        </p:txBody>
      </p:sp>
      <p:pic>
        <p:nvPicPr>
          <p:cNvPr id="271" name="Google Shape;271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02113" y="1732390"/>
            <a:ext cx="699177" cy="6028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3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7900" y="4558101"/>
            <a:ext cx="554102" cy="554102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33"/>
          <p:cNvSpPr txBox="1"/>
          <p:nvPr/>
        </p:nvSpPr>
        <p:spPr>
          <a:xfrm>
            <a:off x="435725" y="909300"/>
            <a:ext cx="2073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rgbClr val="004D5B"/>
                </a:solidFill>
                <a:latin typeface="Open Sans"/>
                <a:ea typeface="Open Sans"/>
                <a:cs typeface="Open Sans"/>
                <a:sym typeface="Open Sans"/>
              </a:rPr>
              <a:t>Council</a:t>
            </a:r>
            <a:r>
              <a:rPr lang="en-GB" sz="1700" b="1">
                <a:solidFill>
                  <a:srgbClr val="43221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700" b="1">
              <a:solidFill>
                <a:srgbClr val="43221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34"/>
          <p:cNvSpPr txBox="1">
            <a:spLocks noGrp="1"/>
          </p:cNvSpPr>
          <p:nvPr>
            <p:ph type="title"/>
          </p:nvPr>
        </p:nvSpPr>
        <p:spPr>
          <a:xfrm>
            <a:off x="260475" y="961050"/>
            <a:ext cx="8641800" cy="161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911" b="1"/>
              <a:t>Developing a new </a:t>
            </a:r>
            <a:endParaRPr sz="2911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911" b="1"/>
              <a:t>‘Kingston Joint Local Health and Wellbeing Strategy </a:t>
            </a:r>
            <a:endParaRPr sz="2911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911" b="1"/>
              <a:t>2025-2028’</a:t>
            </a:r>
            <a:endParaRPr sz="2911" b="1"/>
          </a:p>
        </p:txBody>
      </p:sp>
      <p:sp>
        <p:nvSpPr>
          <p:cNvPr id="279" name="Google Shape;279;p34"/>
          <p:cNvSpPr txBox="1">
            <a:spLocks noGrp="1"/>
          </p:cNvSpPr>
          <p:nvPr>
            <p:ph type="body" idx="1"/>
          </p:nvPr>
        </p:nvSpPr>
        <p:spPr>
          <a:xfrm>
            <a:off x="381775" y="2882525"/>
            <a:ext cx="8520600" cy="140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62500" lnSpcReduction="1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16" b="1"/>
              <a:t>VCSE forum </a:t>
            </a:r>
            <a:endParaRPr sz="3616" b="1"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3616" b="1"/>
              <a:t>26 June 2024</a:t>
            </a:r>
            <a:endParaRPr sz="3616" b="1"/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5"/>
          <p:cNvSpPr txBox="1">
            <a:spLocks noGrp="1"/>
          </p:cNvSpPr>
          <p:nvPr>
            <p:ph type="title"/>
          </p:nvPr>
        </p:nvSpPr>
        <p:spPr>
          <a:xfrm>
            <a:off x="970975" y="452900"/>
            <a:ext cx="3699000" cy="448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030" b="1"/>
              <a:t>The Kingston Health and Care Plan 2022-2024:</a:t>
            </a:r>
            <a:r>
              <a:rPr lang="en-GB" sz="3030"/>
              <a:t> </a:t>
            </a:r>
            <a:endParaRPr sz="303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030"/>
              <a:t>(Kingston’s Health and Wellbeing Strategy 22-24)</a:t>
            </a:r>
            <a:endParaRPr sz="303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1729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1729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1729" i="1">
                <a:solidFill>
                  <a:srgbClr val="351C75"/>
                </a:solidFill>
              </a:rPr>
              <a:t>Start Well, Live Well and Age Well - with golden threads on obesity, carers, inequalities and mental wellbeing </a:t>
            </a:r>
            <a:endParaRPr sz="2830" i="1">
              <a:solidFill>
                <a:srgbClr val="351C75"/>
              </a:solidFill>
            </a:endParaRPr>
          </a:p>
        </p:txBody>
      </p:sp>
      <p:pic>
        <p:nvPicPr>
          <p:cNvPr id="285" name="Google Shape;285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96500" y="452900"/>
            <a:ext cx="3328225" cy="4724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6"/>
          <p:cNvSpPr txBox="1">
            <a:spLocks noGrp="1"/>
          </p:cNvSpPr>
          <p:nvPr>
            <p:ph type="title"/>
          </p:nvPr>
        </p:nvSpPr>
        <p:spPr>
          <a:xfrm>
            <a:off x="1136800" y="51975"/>
            <a:ext cx="7788900" cy="67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/>
              <a:t>Start Well, Live Well and Age Well 2022-24: much work, some examples, but more to do</a:t>
            </a:r>
            <a:endParaRPr sz="2500"/>
          </a:p>
        </p:txBody>
      </p:sp>
      <p:sp>
        <p:nvSpPr>
          <p:cNvPr id="291" name="Google Shape;291;p36"/>
          <p:cNvSpPr txBox="1">
            <a:spLocks noGrp="1"/>
          </p:cNvSpPr>
          <p:nvPr>
            <p:ph type="body" idx="1"/>
          </p:nvPr>
        </p:nvSpPr>
        <p:spPr>
          <a:xfrm>
            <a:off x="441650" y="832800"/>
            <a:ext cx="8424000" cy="33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lvl="1" indent="-3016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50"/>
              <a:buChar char="●"/>
            </a:pPr>
            <a:r>
              <a:rPr lang="en-GB" sz="1150" b="0"/>
              <a:t>Children’s Centres offer groups for parents and carers to support children’s mental health </a:t>
            </a:r>
            <a:endParaRPr sz="1150"/>
          </a:p>
          <a:p>
            <a:pPr marL="914400" lvl="1" indent="-301625" algn="l" rtl="0">
              <a:spcBef>
                <a:spcPts val="0"/>
              </a:spcBef>
              <a:spcAft>
                <a:spcPts val="0"/>
              </a:spcAft>
              <a:buSzPts val="1150"/>
              <a:buChar char="●"/>
            </a:pPr>
            <a:r>
              <a:rPr lang="en-GB" sz="1150" b="0"/>
              <a:t>Children’s Centres achieved Level 3 UNICEF Baby Friendly</a:t>
            </a:r>
            <a:endParaRPr sz="1150" b="0"/>
          </a:p>
          <a:p>
            <a:pPr marL="914400" lvl="1" indent="-301625" algn="l" rtl="0">
              <a:spcBef>
                <a:spcPts val="0"/>
              </a:spcBef>
              <a:spcAft>
                <a:spcPts val="0"/>
              </a:spcAft>
              <a:buSzPts val="1150"/>
              <a:buChar char="●"/>
            </a:pPr>
            <a:r>
              <a:rPr lang="en-GB" sz="1150" b="0"/>
              <a:t>Increased free physical activity offers outside school hours (e.g. Junior Park Run, OurParks, Ten Project, tennis, street tag)</a:t>
            </a:r>
            <a:endParaRPr sz="1150" b="0"/>
          </a:p>
          <a:p>
            <a:pPr marL="914400" lvl="1" indent="-301625" algn="l" rtl="0">
              <a:spcBef>
                <a:spcPts val="0"/>
              </a:spcBef>
              <a:spcAft>
                <a:spcPts val="0"/>
              </a:spcAft>
              <a:buSzPts val="1150"/>
              <a:buChar char="●"/>
            </a:pPr>
            <a:r>
              <a:rPr lang="en-GB" sz="1150" b="0"/>
              <a:t>Increased NHS Health Checks + four new pharmacies delivering checks</a:t>
            </a:r>
            <a:endParaRPr sz="1150" b="0"/>
          </a:p>
          <a:p>
            <a:pPr marL="914400" lvl="1" indent="-301625" algn="l" rtl="0">
              <a:spcBef>
                <a:spcPts val="0"/>
              </a:spcBef>
              <a:spcAft>
                <a:spcPts val="0"/>
              </a:spcAft>
              <a:buSzPts val="1150"/>
              <a:buChar char="●"/>
            </a:pPr>
            <a:r>
              <a:rPr lang="en-GB" sz="1150" b="0"/>
              <a:t>Core20 Connectors provide health promotion/prevention advice and mini health checks in target areas of deprivation</a:t>
            </a:r>
            <a:endParaRPr sz="1150" b="0"/>
          </a:p>
          <a:p>
            <a:pPr marL="914400" lvl="1" indent="-301625" algn="l" rtl="0">
              <a:spcBef>
                <a:spcPts val="0"/>
              </a:spcBef>
              <a:spcAft>
                <a:spcPts val="0"/>
              </a:spcAft>
              <a:buSzPts val="1150"/>
              <a:buChar char="●"/>
            </a:pPr>
            <a:r>
              <a:rPr lang="en-GB" sz="1150" b="0"/>
              <a:t>Developed Kingston’s Black, Asian and Minority Ethnic (BAME) Mental Health Partnership which meets monthly</a:t>
            </a:r>
            <a:endParaRPr sz="1150" b="0"/>
          </a:p>
          <a:p>
            <a:pPr marL="914400" lvl="1" indent="-301625" algn="l" rtl="0">
              <a:spcBef>
                <a:spcPts val="0"/>
              </a:spcBef>
              <a:spcAft>
                <a:spcPts val="0"/>
              </a:spcAft>
              <a:buSzPts val="1150"/>
              <a:buChar char="●"/>
            </a:pPr>
            <a:r>
              <a:rPr lang="en-GB" sz="1150" b="0"/>
              <a:t>Implemented ‘PAC’ (Proactive Anticipatory Care Model) model to proactively support people with complex health and care needs</a:t>
            </a:r>
            <a:endParaRPr sz="1150" b="0"/>
          </a:p>
          <a:p>
            <a:pPr marL="914400" lvl="1" indent="-301625" algn="l" rtl="0">
              <a:spcBef>
                <a:spcPts val="0"/>
              </a:spcBef>
              <a:spcAft>
                <a:spcPts val="0"/>
              </a:spcAft>
              <a:buSzPts val="1150"/>
              <a:buChar char="●"/>
            </a:pPr>
            <a:r>
              <a:rPr lang="en-GB" sz="1150" b="0"/>
              <a:t>Mental Health Awareness and MHFA training is being delivered to professionals and the community</a:t>
            </a:r>
            <a:endParaRPr sz="1150" b="0"/>
          </a:p>
          <a:p>
            <a:pPr marL="914400" lvl="1" indent="-301625" algn="l" rtl="0">
              <a:spcBef>
                <a:spcPts val="0"/>
              </a:spcBef>
              <a:spcAft>
                <a:spcPts val="0"/>
              </a:spcAft>
              <a:buSzPts val="1150"/>
              <a:buChar char="●"/>
            </a:pPr>
            <a:r>
              <a:rPr lang="en-GB" sz="1150" b="0"/>
              <a:t>Developed three community hubs to provide space for activities and inspire grassroots community projects</a:t>
            </a:r>
            <a:endParaRPr sz="1150" b="0"/>
          </a:p>
          <a:p>
            <a:pPr marL="914400" lvl="1" indent="-301625" algn="l" rtl="0">
              <a:spcBef>
                <a:spcPts val="0"/>
              </a:spcBef>
              <a:spcAft>
                <a:spcPts val="0"/>
              </a:spcAft>
              <a:buSzPts val="1150"/>
              <a:buChar char="●"/>
            </a:pPr>
            <a:r>
              <a:rPr lang="en-GB" sz="1150" b="0"/>
              <a:t>Launched 2022-27 All Age Kingston Carer Strategy in Autumn 2022 </a:t>
            </a:r>
            <a:endParaRPr sz="1150" b="0"/>
          </a:p>
          <a:p>
            <a:pPr marL="914400" lvl="1" indent="-301625" algn="l" rtl="0">
              <a:spcBef>
                <a:spcPts val="0"/>
              </a:spcBef>
              <a:spcAft>
                <a:spcPts val="0"/>
              </a:spcAft>
              <a:buSzPts val="1150"/>
              <a:buChar char="●"/>
            </a:pPr>
            <a:r>
              <a:rPr lang="en-GB" sz="1150" b="0"/>
              <a:t>Enhanced local offer to tackle food insecurity with the Good Food Group, including cooking courses</a:t>
            </a:r>
            <a:endParaRPr sz="1150" b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7"/>
          <p:cNvSpPr txBox="1">
            <a:spLocks noGrp="1"/>
          </p:cNvSpPr>
          <p:nvPr>
            <p:ph type="title"/>
          </p:nvPr>
        </p:nvSpPr>
        <p:spPr>
          <a:xfrm>
            <a:off x="220650" y="73300"/>
            <a:ext cx="8520600" cy="51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120" b="1"/>
              <a:t>What is a ‘Joint Local Health and Wellbeing Strategy?’ (JLHWS)</a:t>
            </a:r>
            <a:endParaRPr sz="2120" b="1"/>
          </a:p>
        </p:txBody>
      </p:sp>
      <p:sp>
        <p:nvSpPr>
          <p:cNvPr id="297" name="Google Shape;297;p37"/>
          <p:cNvSpPr txBox="1">
            <a:spLocks noGrp="1"/>
          </p:cNvSpPr>
          <p:nvPr>
            <p:ph type="body" idx="1"/>
          </p:nvPr>
        </p:nvSpPr>
        <p:spPr>
          <a:xfrm>
            <a:off x="112750" y="623525"/>
            <a:ext cx="5865900" cy="44304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0C0C"/>
              </a:buClr>
              <a:buSzPts val="1800"/>
              <a:buChar char="●"/>
            </a:pPr>
            <a:r>
              <a:rPr lang="en-GB">
                <a:solidFill>
                  <a:srgbClr val="0B0C0C"/>
                </a:solidFill>
              </a:rPr>
              <a:t>A strategy for meeting the needs identified in </a:t>
            </a:r>
            <a:r>
              <a:rPr lang="en-GB" i="1">
                <a:solidFill>
                  <a:srgbClr val="0B0C0C"/>
                </a:solidFill>
              </a:rPr>
              <a:t>Joint Strategic Needs Assessments</a:t>
            </a:r>
            <a:r>
              <a:rPr lang="en-GB">
                <a:solidFill>
                  <a:srgbClr val="0B0C0C"/>
                </a:solidFill>
              </a:rPr>
              <a:t> (JSNAs) </a:t>
            </a:r>
            <a:endParaRPr>
              <a:solidFill>
                <a:srgbClr val="0B0C0C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B0C0C"/>
              </a:buClr>
              <a:buSzPts val="1800"/>
              <a:buChar char="●"/>
            </a:pPr>
            <a:r>
              <a:rPr lang="en-GB" b="1">
                <a:solidFill>
                  <a:srgbClr val="0B0C0C"/>
                </a:solidFill>
              </a:rPr>
              <a:t>Who must produce the strategy?</a:t>
            </a:r>
            <a:r>
              <a:rPr lang="en-GB">
                <a:solidFill>
                  <a:srgbClr val="0B0C0C"/>
                </a:solidFill>
              </a:rPr>
              <a:t> Health and Wellbeing Boards (HWB)  </a:t>
            </a:r>
            <a:endParaRPr>
              <a:solidFill>
                <a:srgbClr val="0B0C0C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B0C0C"/>
              </a:buClr>
              <a:buSzPts val="1800"/>
              <a:buChar char="●"/>
            </a:pPr>
            <a:r>
              <a:rPr lang="en-GB">
                <a:solidFill>
                  <a:srgbClr val="0B0C0C"/>
                </a:solidFill>
              </a:rPr>
              <a:t>they are </a:t>
            </a:r>
            <a:r>
              <a:rPr lang="en-GB" b="1">
                <a:solidFill>
                  <a:srgbClr val="0B0C0C"/>
                </a:solidFill>
              </a:rPr>
              <a:t>unique</a:t>
            </a:r>
            <a:r>
              <a:rPr lang="en-GB">
                <a:solidFill>
                  <a:srgbClr val="0B0C0C"/>
                </a:solidFill>
              </a:rPr>
              <a:t> to each local area (no mandated standard format)</a:t>
            </a:r>
            <a:endParaRPr>
              <a:solidFill>
                <a:srgbClr val="0B0C0C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B0C0C"/>
              </a:buClr>
              <a:buSzPts val="1800"/>
              <a:buChar char="●"/>
            </a:pPr>
            <a:r>
              <a:rPr lang="en-GB">
                <a:solidFill>
                  <a:srgbClr val="0B0C0C"/>
                </a:solidFill>
              </a:rPr>
              <a:t>Must take into account certain NHS strategies </a:t>
            </a:r>
            <a:endParaRPr>
              <a:solidFill>
                <a:srgbClr val="0B0C0C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B0C0C"/>
              </a:buClr>
              <a:buSzPts val="1800"/>
              <a:buChar char="●"/>
            </a:pPr>
            <a:r>
              <a:rPr lang="en-GB">
                <a:solidFill>
                  <a:srgbClr val="0B0C0C"/>
                </a:solidFill>
              </a:rPr>
              <a:t>Should </a:t>
            </a:r>
            <a:r>
              <a:rPr lang="en-GB" b="1">
                <a:solidFill>
                  <a:srgbClr val="0B0C0C"/>
                </a:solidFill>
              </a:rPr>
              <a:t>set a small number of key strategic priorities for action</a:t>
            </a:r>
            <a:r>
              <a:rPr lang="en-GB">
                <a:solidFill>
                  <a:srgbClr val="0B0C0C"/>
                </a:solidFill>
              </a:rPr>
              <a:t>, that will make a real impact on people’s lives. </a:t>
            </a:r>
            <a:endParaRPr>
              <a:solidFill>
                <a:srgbClr val="0B0C0C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-GB" sz="700">
                <a:solidFill>
                  <a:srgbClr val="0000FF"/>
                </a:solidFill>
                <a:highlight>
                  <a:srgbClr val="FFFFFF"/>
                </a:highlight>
              </a:rPr>
              <a:t>See: </a:t>
            </a:r>
            <a:r>
              <a:rPr lang="en-GB" sz="700" u="sng">
                <a:solidFill>
                  <a:srgbClr val="0000FF"/>
                </a:solidFill>
                <a:highlight>
                  <a:srgbClr val="FFFFFF"/>
                </a:highligh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https://assets.publishing.service.gov.uk/media/6304e6fdd3bf7f3664b65b35/Statutory-Guidance-on-Joint-Strategic-Needs-Assessments-and-Joint-Health-and-Wellbeing-Strategies-March-2013.pdf</a:t>
            </a:r>
            <a:r>
              <a:rPr lang="en-GB" sz="700">
                <a:solidFill>
                  <a:srgbClr val="0000FF"/>
                </a:solidFill>
                <a:highlight>
                  <a:srgbClr val="FFFFFF"/>
                </a:highlight>
              </a:rPr>
              <a:t> for guidance and August 2022 update paragraph</a:t>
            </a:r>
            <a:endParaRPr sz="700">
              <a:solidFill>
                <a:srgbClr val="0000FF"/>
              </a:solidFill>
              <a:highlight>
                <a:srgbClr val="FFFFFF"/>
              </a:highlight>
            </a:endParaRPr>
          </a:p>
        </p:txBody>
      </p:sp>
      <p:pic>
        <p:nvPicPr>
          <p:cNvPr id="298" name="Google Shape;298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34024" y="587800"/>
            <a:ext cx="2407025" cy="3416800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37"/>
          <p:cNvSpPr txBox="1"/>
          <p:nvPr/>
        </p:nvSpPr>
        <p:spPr>
          <a:xfrm>
            <a:off x="6160775" y="4066800"/>
            <a:ext cx="2760900" cy="9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i="1">
                <a:solidFill>
                  <a:srgbClr val="0B5394"/>
                </a:solidFill>
              </a:rPr>
              <a:t>Kingston’s current ‘Joint Health and Wellbeing Strategy’ is known as the Health and Care Plan - and a new one is now needed</a:t>
            </a:r>
            <a:endParaRPr sz="1200" i="1">
              <a:solidFill>
                <a:srgbClr val="0B5394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8"/>
          <p:cNvSpPr txBox="1">
            <a:spLocks noGrp="1"/>
          </p:cNvSpPr>
          <p:nvPr>
            <p:ph type="title"/>
          </p:nvPr>
        </p:nvSpPr>
        <p:spPr>
          <a:xfrm>
            <a:off x="311700" y="1296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Why is doing a new JLHWS important?</a:t>
            </a:r>
            <a:endParaRPr b="1"/>
          </a:p>
        </p:txBody>
      </p:sp>
      <p:sp>
        <p:nvSpPr>
          <p:cNvPr id="305" name="Google Shape;305;p38"/>
          <p:cNvSpPr txBox="1">
            <a:spLocks noGrp="1"/>
          </p:cNvSpPr>
          <p:nvPr>
            <p:ph type="body" idx="1"/>
          </p:nvPr>
        </p:nvSpPr>
        <p:spPr>
          <a:xfrm>
            <a:off x="311700" y="836350"/>
            <a:ext cx="3697800" cy="39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GB" sz="2000">
                <a:solidFill>
                  <a:schemeClr val="dk1"/>
                </a:solidFill>
              </a:rPr>
              <a:t>They are a ‘must do’ for Health and Wellbeing Boards</a:t>
            </a:r>
            <a:endParaRPr sz="2000">
              <a:solidFill>
                <a:schemeClr val="dk1"/>
              </a:solidFill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●"/>
            </a:pPr>
            <a:r>
              <a:rPr lang="en-GB" sz="2000">
                <a:solidFill>
                  <a:srgbClr val="0B0C0C"/>
                </a:solidFill>
              </a:rPr>
              <a:t>They should inform local planning and commissioning</a:t>
            </a:r>
            <a:endParaRPr sz="2000">
              <a:solidFill>
                <a:srgbClr val="0B0C0C"/>
              </a:solidFill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B0C0C"/>
              </a:buClr>
              <a:buSzPts val="2000"/>
              <a:buChar char="●"/>
            </a:pPr>
            <a:r>
              <a:rPr lang="en-GB" sz="2000">
                <a:solidFill>
                  <a:srgbClr val="0B0C0C"/>
                </a:solidFill>
              </a:rPr>
              <a:t>They have the potential to bring key partners together to address and solve local issues</a:t>
            </a:r>
            <a:endParaRPr sz="2000">
              <a:solidFill>
                <a:srgbClr val="0B0C0C"/>
              </a:solidFill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B0C0C"/>
              </a:buClr>
              <a:buSzPts val="2000"/>
              <a:buChar char="●"/>
            </a:pPr>
            <a:r>
              <a:rPr lang="en-GB" sz="2000">
                <a:solidFill>
                  <a:srgbClr val="0B0C0C"/>
                </a:solidFill>
              </a:rPr>
              <a:t>They should reduce health inequalities</a:t>
            </a:r>
            <a:endParaRPr sz="2000">
              <a:solidFill>
                <a:srgbClr val="0B0C0C"/>
              </a:solidFill>
            </a:endParaRPr>
          </a:p>
        </p:txBody>
      </p:sp>
      <p:pic>
        <p:nvPicPr>
          <p:cNvPr id="306" name="Google Shape;306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6950" y="381950"/>
            <a:ext cx="1770389" cy="3331425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38"/>
          <p:cNvSpPr txBox="1"/>
          <p:nvPr/>
        </p:nvSpPr>
        <p:spPr>
          <a:xfrm>
            <a:off x="7157000" y="3713375"/>
            <a:ext cx="1770300" cy="983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rgbClr val="595959"/>
                </a:solidFill>
              </a:rPr>
              <a:t>General Health, </a:t>
            </a:r>
            <a:r>
              <a:rPr lang="en-GB">
                <a:solidFill>
                  <a:srgbClr val="595959"/>
                </a:solidFill>
              </a:rPr>
              <a:t>poor or very poor health - self rating, 2021 Census</a:t>
            </a:r>
            <a:endParaRPr>
              <a:solidFill>
                <a:srgbClr val="595959"/>
              </a:solidFill>
            </a:endParaRPr>
          </a:p>
        </p:txBody>
      </p:sp>
      <p:pic>
        <p:nvPicPr>
          <p:cNvPr id="308" name="Google Shape;308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15600" y="3088618"/>
            <a:ext cx="2060750" cy="1494275"/>
          </a:xfrm>
          <a:prstGeom prst="rect">
            <a:avLst/>
          </a:prstGeom>
          <a:noFill/>
          <a:ln w="38100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09" name="Google Shape;309;p38"/>
          <p:cNvPicPr preferRelativeResize="0"/>
          <p:nvPr/>
        </p:nvPicPr>
        <p:blipFill rotWithShape="1">
          <a:blip r:embed="rId5">
            <a:alphaModFix/>
          </a:blip>
          <a:srcRect t="14074"/>
          <a:stretch/>
        </p:blipFill>
        <p:spPr>
          <a:xfrm>
            <a:off x="4009502" y="1254275"/>
            <a:ext cx="3021024" cy="15867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9"/>
          <p:cNvSpPr txBox="1">
            <a:spLocks noGrp="1"/>
          </p:cNvSpPr>
          <p:nvPr>
            <p:ph type="title"/>
          </p:nvPr>
        </p:nvSpPr>
        <p:spPr>
          <a:xfrm>
            <a:off x="346725" y="1857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Next steps for developing the JLHWS?</a:t>
            </a:r>
            <a:endParaRPr b="1"/>
          </a:p>
        </p:txBody>
      </p:sp>
      <p:sp>
        <p:nvSpPr>
          <p:cNvPr id="315" name="Google Shape;315;p39"/>
          <p:cNvSpPr txBox="1">
            <a:spLocks noGrp="1"/>
          </p:cNvSpPr>
          <p:nvPr>
            <p:ph type="body" idx="1"/>
          </p:nvPr>
        </p:nvSpPr>
        <p:spPr>
          <a:xfrm>
            <a:off x="311700" y="829350"/>
            <a:ext cx="8520600" cy="37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7500" lnSpcReduction="20000"/>
          </a:bodyPr>
          <a:lstStyle/>
          <a:p>
            <a:pPr marL="457200" lvl="0" indent="-31226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0C0C"/>
              </a:buClr>
              <a:buSzPct val="100000"/>
              <a:buChar char="●"/>
            </a:pPr>
            <a:r>
              <a:rPr lang="en-GB" sz="1700">
                <a:solidFill>
                  <a:srgbClr val="0B0C0C"/>
                </a:solidFill>
              </a:rPr>
              <a:t>The HWB is responsible for preparing the JLWHS - a proposal is being considered by the Kingston HWB on the 27th June 2024 on a way to produce the new Kingston strategy and to agree which period it should cover</a:t>
            </a:r>
            <a:endParaRPr sz="1700">
              <a:solidFill>
                <a:srgbClr val="0B0C0C"/>
              </a:solidFill>
            </a:endParaRPr>
          </a:p>
          <a:p>
            <a:pPr marL="457200" lvl="0" indent="-312261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B0C0C"/>
              </a:buClr>
              <a:buSzPct val="100000"/>
              <a:buChar char="●"/>
            </a:pPr>
            <a:r>
              <a:rPr lang="en-GB" sz="1700">
                <a:solidFill>
                  <a:srgbClr val="0B0C0C"/>
                </a:solidFill>
              </a:rPr>
              <a:t>Preparation of the new strategy should consider the latest JSNA (and other documents). </a:t>
            </a:r>
            <a:endParaRPr sz="1700">
              <a:solidFill>
                <a:srgbClr val="0B0C0C"/>
              </a:solidFill>
            </a:endParaRPr>
          </a:p>
          <a:p>
            <a:pPr marL="457200" lvl="0" indent="-312261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B0C0C"/>
              </a:buClr>
              <a:buSzPct val="100000"/>
              <a:buChar char="●"/>
            </a:pPr>
            <a:r>
              <a:rPr lang="en-GB" sz="1700">
                <a:solidFill>
                  <a:srgbClr val="0B0C0C"/>
                </a:solidFill>
              </a:rPr>
              <a:t>Kingston’s JSNA was published at the end of 2023 and can be found here: </a:t>
            </a:r>
            <a:r>
              <a:rPr lang="en-GB" sz="1700" u="sng">
                <a:solidFill>
                  <a:schemeClr val="hlink"/>
                </a:solidFill>
                <a:hlinkClick r:id="rId3"/>
              </a:rPr>
              <a:t>https://data.kingston.gov.uk/jsna/</a:t>
            </a:r>
            <a:endParaRPr sz="1700">
              <a:solidFill>
                <a:srgbClr val="1155CC"/>
              </a:solidFill>
            </a:endParaRPr>
          </a:p>
          <a:p>
            <a:pPr marL="457200" lvl="0" indent="-312261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GB" sz="1700">
                <a:solidFill>
                  <a:schemeClr val="dk1"/>
                </a:solidFill>
              </a:rPr>
              <a:t>The Voluntary Sector is a key partner in delivering the ambitions of the JLHWS </a:t>
            </a:r>
            <a:endParaRPr sz="1700">
              <a:solidFill>
                <a:schemeClr val="dk1"/>
              </a:solidFill>
            </a:endParaRPr>
          </a:p>
          <a:p>
            <a:pPr marL="457200" lvl="0" indent="-312261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B0C0C"/>
              </a:buClr>
              <a:buSzPct val="100000"/>
              <a:buChar char="●"/>
            </a:pPr>
            <a:r>
              <a:rPr lang="en-GB" sz="1700">
                <a:solidFill>
                  <a:srgbClr val="0B0C0C"/>
                </a:solidFill>
              </a:rPr>
              <a:t>We welcome voluntary sector input:</a:t>
            </a:r>
            <a:endParaRPr sz="1700">
              <a:solidFill>
                <a:srgbClr val="0B0C0C"/>
              </a:solidFill>
            </a:endParaRPr>
          </a:p>
          <a:p>
            <a:pPr marL="914400" lvl="1" indent="-312261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B0C0C"/>
              </a:buClr>
              <a:buSzPct val="100000"/>
              <a:buChar char="○"/>
            </a:pPr>
            <a:r>
              <a:rPr lang="en-GB" sz="1700">
                <a:solidFill>
                  <a:srgbClr val="0B0C0C"/>
                </a:solidFill>
              </a:rPr>
              <a:t>Through representation on the Health and Wellbeing Board</a:t>
            </a:r>
            <a:endParaRPr sz="1700">
              <a:solidFill>
                <a:srgbClr val="0B0C0C"/>
              </a:solidFill>
            </a:endParaRPr>
          </a:p>
          <a:p>
            <a:pPr marL="914400" lvl="1" indent="-312261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B0C0C"/>
              </a:buClr>
              <a:buSzPct val="100000"/>
              <a:buChar char="○"/>
            </a:pPr>
            <a:r>
              <a:rPr lang="en-GB" sz="1700">
                <a:solidFill>
                  <a:srgbClr val="0B0C0C"/>
                </a:solidFill>
              </a:rPr>
              <a:t>Through any consultation that will take place</a:t>
            </a:r>
            <a:endParaRPr sz="1700">
              <a:solidFill>
                <a:srgbClr val="0B0C0C"/>
              </a:solidFill>
            </a:endParaRPr>
          </a:p>
          <a:p>
            <a:pPr marL="914400" lvl="1" indent="-312261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B0C0C"/>
              </a:buClr>
              <a:buSzPct val="100000"/>
              <a:buChar char="○"/>
            </a:pPr>
            <a:r>
              <a:rPr lang="en-GB" sz="1700">
                <a:solidFill>
                  <a:srgbClr val="0B0C0C"/>
                </a:solidFill>
              </a:rPr>
              <a:t>Relevant data and insight </a:t>
            </a:r>
            <a:endParaRPr sz="1700">
              <a:solidFill>
                <a:srgbClr val="0B0C0C"/>
              </a:solidFill>
            </a:endParaRPr>
          </a:p>
          <a:p>
            <a:pPr marL="457200" lvl="0" indent="-312261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B0C0C"/>
              </a:buClr>
              <a:buSzPct val="100000"/>
              <a:buChar char="●"/>
            </a:pPr>
            <a:endParaRPr sz="1700">
              <a:solidFill>
                <a:srgbClr val="0B0C0C"/>
              </a:solidFill>
            </a:endParaRPr>
          </a:p>
          <a:p>
            <a:pPr marL="9144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700">
              <a:solidFill>
                <a:srgbClr val="0B0C0C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 sz="1700">
              <a:solidFill>
                <a:srgbClr val="0B0C0C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BK - General Corporate Presentation Template (Horizontal)">
  <a:themeElements>
    <a:clrScheme name="Simple Light">
      <a:dk1>
        <a:srgbClr val="000000"/>
      </a:dk1>
      <a:lt1>
        <a:srgbClr val="FFFFFF"/>
      </a:lt1>
      <a:dk2>
        <a:srgbClr val="006151"/>
      </a:dk2>
      <a:lt2>
        <a:srgbClr val="CCE70B"/>
      </a:lt2>
      <a:accent1>
        <a:srgbClr val="142856"/>
      </a:accent1>
      <a:accent2>
        <a:srgbClr val="0060AC"/>
      </a:accent2>
      <a:accent3>
        <a:srgbClr val="5EBEBF"/>
      </a:accent3>
      <a:accent4>
        <a:srgbClr val="004D5B"/>
      </a:accent4>
      <a:accent5>
        <a:srgbClr val="BCE1E2"/>
      </a:accent5>
      <a:accent6>
        <a:srgbClr val="796E94"/>
      </a:accent6>
      <a:hlink>
        <a:srgbClr val="FFE57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936</Words>
  <Application>Microsoft Office PowerPoint</Application>
  <PresentationFormat>On-screen Show (16:9)</PresentationFormat>
  <Paragraphs>73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Open Sans</vt:lpstr>
      <vt:lpstr>Arial</vt:lpstr>
      <vt:lpstr>Open Sans SemiBold</vt:lpstr>
      <vt:lpstr>Simple Light</vt:lpstr>
      <vt:lpstr>RBK - General Corporate Presentation Template (Horizontal)</vt:lpstr>
      <vt:lpstr>PowerPoint Presentation</vt:lpstr>
      <vt:lpstr>Developing a new  ‘Kingston Joint Local Health and Wellbeing Strategy  2025-2028’</vt:lpstr>
      <vt:lpstr>The Kingston Health and Care Plan 2022-2024:  (Kingston’s Health and Wellbeing Strategy 22-24)   Start Well, Live Well and Age Well - with golden threads on obesity, carers, inequalities and mental wellbeing </vt:lpstr>
      <vt:lpstr>Start Well, Live Well and Age Well 2022-24: much work, some examples, but more to do</vt:lpstr>
      <vt:lpstr>What is a ‘Joint Local Health and Wellbeing Strategy?’ (JLHWS)</vt:lpstr>
      <vt:lpstr>Why is doing a new JLHWS important?</vt:lpstr>
      <vt:lpstr>Next steps for developing the JLHWS?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Camilla Wheal</dc:creator>
  <cp:lastModifiedBy>Camilla Wheal</cp:lastModifiedBy>
  <cp:revision>1</cp:revision>
  <dcterms:modified xsi:type="dcterms:W3CDTF">2024-06-25T14:41:14Z</dcterms:modified>
</cp:coreProperties>
</file>