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9"/>
  </p:notesMasterIdLst>
  <p:sldIdLst>
    <p:sldId id="2147375681" r:id="rId2"/>
    <p:sldId id="2147375684" r:id="rId3"/>
    <p:sldId id="2147375685" r:id="rId4"/>
    <p:sldId id="261" r:id="rId5"/>
    <p:sldId id="2147375687" r:id="rId6"/>
    <p:sldId id="2147375688" r:id="rId7"/>
    <p:sldId id="214737568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F0F"/>
    <a:srgbClr val="F42E9D"/>
    <a:srgbClr val="FFFFFF"/>
    <a:srgbClr val="1A8EFF"/>
    <a:srgbClr val="3366FF"/>
    <a:srgbClr val="22B064"/>
    <a:srgbClr val="7CAF38"/>
    <a:srgbClr val="3EA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32" autoAdjust="0"/>
    <p:restoredTop sz="77751" autoAdjust="0"/>
  </p:normalViewPr>
  <p:slideViewPr>
    <p:cSldViewPr snapToGrid="0">
      <p:cViewPr varScale="1">
        <p:scale>
          <a:sx n="64" d="100"/>
          <a:sy n="64" d="100"/>
        </p:scale>
        <p:origin x="802"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1E533-7BF2-334C-83E1-DA42B2BACFDD}" type="datetimeFigureOut">
              <a:rPr lang="en-US" smtClean="0"/>
              <a:t>6/8/2026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47CDD-D5C6-024F-A229-9139944DC2F2}" type="slidenum">
              <a:rPr lang="en-US" smtClean="0"/>
              <a:t>‹#›</a:t>
            </a:fld>
            <a:endParaRPr lang="en-US"/>
          </a:p>
        </p:txBody>
      </p:sp>
    </p:spTree>
    <p:extLst>
      <p:ext uri="{BB962C8B-B14F-4D97-AF65-F5344CB8AC3E}">
        <p14:creationId xmlns:p14="http://schemas.microsoft.com/office/powerpoint/2010/main" val="1800947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Rouyal</a:t>
            </a:r>
            <a:r>
              <a:rPr lang="en-GB" dirty="0"/>
              <a:t> </a:t>
            </a:r>
          </a:p>
        </p:txBody>
      </p:sp>
      <p:sp>
        <p:nvSpPr>
          <p:cNvPr id="4" name="Slide Number Placeholder 3"/>
          <p:cNvSpPr>
            <a:spLocks noGrp="1"/>
          </p:cNvSpPr>
          <p:nvPr>
            <p:ph type="sldNum" sz="quarter" idx="5"/>
          </p:nvPr>
        </p:nvSpPr>
        <p:spPr/>
        <p:txBody>
          <a:bodyPr/>
          <a:lstStyle/>
          <a:p>
            <a:fld id="{FEC47CDD-D5C6-024F-A229-9139944DC2F2}" type="slidenum">
              <a:rPr lang="en-US" smtClean="0"/>
              <a:t>4</a:t>
            </a:fld>
            <a:endParaRPr lang="en-US"/>
          </a:p>
        </p:txBody>
      </p:sp>
    </p:spTree>
    <p:extLst>
      <p:ext uri="{BB962C8B-B14F-4D97-AF65-F5344CB8AC3E}">
        <p14:creationId xmlns:p14="http://schemas.microsoft.com/office/powerpoint/2010/main" val="223944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C47CDD-D5C6-024F-A229-9139944DC2F2}" type="slidenum">
              <a:rPr lang="en-US" smtClean="0"/>
              <a:t>5</a:t>
            </a:fld>
            <a:endParaRPr lang="en-US"/>
          </a:p>
        </p:txBody>
      </p:sp>
    </p:spTree>
    <p:extLst>
      <p:ext uri="{BB962C8B-B14F-4D97-AF65-F5344CB8AC3E}">
        <p14:creationId xmlns:p14="http://schemas.microsoft.com/office/powerpoint/2010/main" val="77470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97E2C-2C25-B453-D04F-E5DA86BCA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B0C39-0900-BF5D-3915-2F0D4BE37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6D32-0126-2702-72E0-939D5136BB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B710DA-5E2E-A17B-9C04-8274CC9B1EF4}"/>
              </a:ext>
            </a:extLst>
          </p:cNvPr>
          <p:cNvSpPr>
            <a:spLocks noGrp="1"/>
          </p:cNvSpPr>
          <p:nvPr>
            <p:ph type="sldNum" sz="quarter" idx="5"/>
          </p:nvPr>
        </p:nvSpPr>
        <p:spPr/>
        <p:txBody>
          <a:bodyPr/>
          <a:lstStyle/>
          <a:p>
            <a:fld id="{FEC47CDD-D5C6-024F-A229-9139944DC2F2}" type="slidenum">
              <a:rPr lang="en-US" smtClean="0"/>
              <a:t>6</a:t>
            </a:fld>
            <a:endParaRPr lang="en-US"/>
          </a:p>
        </p:txBody>
      </p:sp>
    </p:spTree>
    <p:extLst>
      <p:ext uri="{BB962C8B-B14F-4D97-AF65-F5344CB8AC3E}">
        <p14:creationId xmlns:p14="http://schemas.microsoft.com/office/powerpoint/2010/main" val="298227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19CA-04A7-0D55-9F1B-100FCDA65FF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8AB55FA-2ABF-C0A5-A71D-CF89BAC258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3D8DFE6-4E7E-12D6-444F-3A18F5330238}"/>
              </a:ext>
            </a:extLst>
          </p:cNvPr>
          <p:cNvSpPr>
            <a:spLocks noGrp="1"/>
          </p:cNvSpPr>
          <p:nvPr>
            <p:ph type="dt" sz="half" idx="10"/>
          </p:nvPr>
        </p:nvSpPr>
        <p:spPr/>
        <p:txBody>
          <a:bodyPr/>
          <a:lstStyle/>
          <a:p>
            <a:fld id="{63AA45F6-6B7C-4D18-9C8F-A13EA30D0767}" type="datetimeFigureOut">
              <a:rPr lang="en-GB" smtClean="0"/>
              <a:t>08/06/2026</a:t>
            </a:fld>
            <a:endParaRPr lang="en-GB"/>
          </a:p>
        </p:txBody>
      </p:sp>
      <p:sp>
        <p:nvSpPr>
          <p:cNvPr id="5" name="Footer Placeholder 4">
            <a:extLst>
              <a:ext uri="{FF2B5EF4-FFF2-40B4-BE49-F238E27FC236}">
                <a16:creationId xmlns:a16="http://schemas.microsoft.com/office/drawing/2014/main" id="{40CB96AA-D69D-AFF6-DB97-AD5BD8D809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E03912-5C81-039D-B6C4-93F71E1474CF}"/>
              </a:ext>
            </a:extLst>
          </p:cNvPr>
          <p:cNvSpPr>
            <a:spLocks noGrp="1"/>
          </p:cNvSpPr>
          <p:nvPr>
            <p:ph type="sldNum" sz="quarter" idx="12"/>
          </p:nvPr>
        </p:nvSpPr>
        <p:spPr/>
        <p:txBody>
          <a:bodyPr/>
          <a:lstStyle/>
          <a:p>
            <a:fld id="{41AD7E1C-C6D9-4F3C-9EA2-42B50E1180E7}" type="slidenum">
              <a:rPr lang="en-GB" smtClean="0"/>
              <a:t>‹#›</a:t>
            </a:fld>
            <a:endParaRPr lang="en-GB"/>
          </a:p>
        </p:txBody>
      </p:sp>
    </p:spTree>
    <p:extLst>
      <p:ext uri="{BB962C8B-B14F-4D97-AF65-F5344CB8AC3E}">
        <p14:creationId xmlns:p14="http://schemas.microsoft.com/office/powerpoint/2010/main" val="2602322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9B08-7A79-C2FE-E6F7-EDEC7D8A1B5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3EDD50A-82B7-3478-11E8-DF93599D1F5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2857160-3C27-E486-8C26-35146C027416}"/>
              </a:ext>
            </a:extLst>
          </p:cNvPr>
          <p:cNvSpPr>
            <a:spLocks noGrp="1"/>
          </p:cNvSpPr>
          <p:nvPr>
            <p:ph type="dt" sz="half" idx="10"/>
          </p:nvPr>
        </p:nvSpPr>
        <p:spPr/>
        <p:txBody>
          <a:bodyPr/>
          <a:lstStyle/>
          <a:p>
            <a:fld id="{63AA45F6-6B7C-4D18-9C8F-A13EA30D0767}" type="datetimeFigureOut">
              <a:rPr lang="en-GB" smtClean="0"/>
              <a:t>08/06/2026</a:t>
            </a:fld>
            <a:endParaRPr lang="en-GB"/>
          </a:p>
        </p:txBody>
      </p:sp>
      <p:sp>
        <p:nvSpPr>
          <p:cNvPr id="5" name="Footer Placeholder 4">
            <a:extLst>
              <a:ext uri="{FF2B5EF4-FFF2-40B4-BE49-F238E27FC236}">
                <a16:creationId xmlns:a16="http://schemas.microsoft.com/office/drawing/2014/main" id="{704A7190-B1F3-DA24-9137-75C7118FFA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F461AA-D238-4E3F-E0EC-8BEC453F29B8}"/>
              </a:ext>
            </a:extLst>
          </p:cNvPr>
          <p:cNvSpPr>
            <a:spLocks noGrp="1"/>
          </p:cNvSpPr>
          <p:nvPr>
            <p:ph type="sldNum" sz="quarter" idx="12"/>
          </p:nvPr>
        </p:nvSpPr>
        <p:spPr/>
        <p:txBody>
          <a:bodyPr/>
          <a:lstStyle/>
          <a:p>
            <a:fld id="{41AD7E1C-C6D9-4F3C-9EA2-42B50E1180E7}" type="slidenum">
              <a:rPr lang="en-GB" smtClean="0"/>
              <a:t>‹#›</a:t>
            </a:fld>
            <a:endParaRPr lang="en-GB"/>
          </a:p>
        </p:txBody>
      </p:sp>
    </p:spTree>
    <p:extLst>
      <p:ext uri="{BB962C8B-B14F-4D97-AF65-F5344CB8AC3E}">
        <p14:creationId xmlns:p14="http://schemas.microsoft.com/office/powerpoint/2010/main" val="2716775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D0372A-759F-2A6F-12CE-CACF0C2D4C5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7FA9375-E777-A3B0-D400-78F9F008394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260C1FE-B3D7-17A7-F5FD-1FF74EFDEBA3}"/>
              </a:ext>
            </a:extLst>
          </p:cNvPr>
          <p:cNvSpPr>
            <a:spLocks noGrp="1"/>
          </p:cNvSpPr>
          <p:nvPr>
            <p:ph type="dt" sz="half" idx="10"/>
          </p:nvPr>
        </p:nvSpPr>
        <p:spPr/>
        <p:txBody>
          <a:bodyPr/>
          <a:lstStyle/>
          <a:p>
            <a:fld id="{63AA45F6-6B7C-4D18-9C8F-A13EA30D0767}" type="datetimeFigureOut">
              <a:rPr lang="en-GB" smtClean="0"/>
              <a:t>08/06/2026</a:t>
            </a:fld>
            <a:endParaRPr lang="en-GB"/>
          </a:p>
        </p:txBody>
      </p:sp>
      <p:sp>
        <p:nvSpPr>
          <p:cNvPr id="5" name="Footer Placeholder 4">
            <a:extLst>
              <a:ext uri="{FF2B5EF4-FFF2-40B4-BE49-F238E27FC236}">
                <a16:creationId xmlns:a16="http://schemas.microsoft.com/office/drawing/2014/main" id="{0809CFA5-9D74-59C6-1944-749AC1CBCB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7E41F1-B4E3-0FA1-8506-50763B7EB37B}"/>
              </a:ext>
            </a:extLst>
          </p:cNvPr>
          <p:cNvSpPr>
            <a:spLocks noGrp="1"/>
          </p:cNvSpPr>
          <p:nvPr>
            <p:ph type="sldNum" sz="quarter" idx="12"/>
          </p:nvPr>
        </p:nvSpPr>
        <p:spPr/>
        <p:txBody>
          <a:bodyPr/>
          <a:lstStyle/>
          <a:p>
            <a:fld id="{41AD7E1C-C6D9-4F3C-9EA2-42B50E1180E7}" type="slidenum">
              <a:rPr lang="en-GB" smtClean="0"/>
              <a:t>‹#›</a:t>
            </a:fld>
            <a:endParaRPr lang="en-GB"/>
          </a:p>
        </p:txBody>
      </p:sp>
    </p:spTree>
    <p:extLst>
      <p:ext uri="{BB962C8B-B14F-4D97-AF65-F5344CB8AC3E}">
        <p14:creationId xmlns:p14="http://schemas.microsoft.com/office/powerpoint/2010/main" val="346509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sp>
        <p:nvSpPr>
          <p:cNvPr id="7" name="TextBox 6">
            <a:extLst>
              <a:ext uri="{FF2B5EF4-FFF2-40B4-BE49-F238E27FC236}">
                <a16:creationId xmlns:a16="http://schemas.microsoft.com/office/drawing/2014/main" id="{DC1BDBC9-9676-2818-C745-35B043B9D85A}"/>
              </a:ext>
            </a:extLst>
          </p:cNvPr>
          <p:cNvSpPr txBox="1"/>
          <p:nvPr userDrawn="1"/>
        </p:nvSpPr>
        <p:spPr>
          <a:xfrm>
            <a:off x="10467703" y="1280240"/>
            <a:ext cx="1375955" cy="400110"/>
          </a:xfrm>
          <a:prstGeom prst="rect">
            <a:avLst/>
          </a:prstGeom>
          <a:noFill/>
        </p:spPr>
        <p:txBody>
          <a:bodyPr wrap="square">
            <a:spAutoFit/>
          </a:bodyPr>
          <a:lstStyle/>
          <a:p>
            <a:pPr algn="r"/>
            <a:r>
              <a:rPr lang="en-GB" sz="2000" b="1">
                <a:solidFill>
                  <a:srgbClr val="005EB8"/>
                </a:solidFill>
              </a:rPr>
              <a:t>London</a:t>
            </a:r>
            <a:endParaRPr lang="en-GB" sz="2000">
              <a:solidFill>
                <a:srgbClr val="005EB8"/>
              </a:solidFill>
            </a:endParaRPr>
          </a:p>
        </p:txBody>
      </p:sp>
    </p:spTree>
    <p:extLst>
      <p:ext uri="{BB962C8B-B14F-4D97-AF65-F5344CB8AC3E}">
        <p14:creationId xmlns:p14="http://schemas.microsoft.com/office/powerpoint/2010/main" val="2038675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18BF-E9D1-9AFE-2495-DA2B7CF9C8F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828617A-6B1D-E441-A1C9-E6745ACDDAA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896A821-9095-11AE-1756-5E2118866CEE}"/>
              </a:ext>
            </a:extLst>
          </p:cNvPr>
          <p:cNvSpPr>
            <a:spLocks noGrp="1"/>
          </p:cNvSpPr>
          <p:nvPr>
            <p:ph type="dt" sz="half" idx="10"/>
          </p:nvPr>
        </p:nvSpPr>
        <p:spPr/>
        <p:txBody>
          <a:bodyPr/>
          <a:lstStyle/>
          <a:p>
            <a:fld id="{63AA45F6-6B7C-4D18-9C8F-A13EA30D0767}" type="datetimeFigureOut">
              <a:rPr lang="en-GB" smtClean="0"/>
              <a:t>08/06/2026</a:t>
            </a:fld>
            <a:endParaRPr lang="en-GB"/>
          </a:p>
        </p:txBody>
      </p:sp>
      <p:sp>
        <p:nvSpPr>
          <p:cNvPr id="5" name="Footer Placeholder 4">
            <a:extLst>
              <a:ext uri="{FF2B5EF4-FFF2-40B4-BE49-F238E27FC236}">
                <a16:creationId xmlns:a16="http://schemas.microsoft.com/office/drawing/2014/main" id="{F5E1D63B-0EB7-8E21-B259-D1A5710E1C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7246C5-9234-936C-6B16-BB49FAC6FE4B}"/>
              </a:ext>
            </a:extLst>
          </p:cNvPr>
          <p:cNvSpPr>
            <a:spLocks noGrp="1"/>
          </p:cNvSpPr>
          <p:nvPr>
            <p:ph type="sldNum" sz="quarter" idx="12"/>
          </p:nvPr>
        </p:nvSpPr>
        <p:spPr/>
        <p:txBody>
          <a:bodyPr/>
          <a:lstStyle/>
          <a:p>
            <a:fld id="{41AD7E1C-C6D9-4F3C-9EA2-42B50E1180E7}" type="slidenum">
              <a:rPr lang="en-GB" smtClean="0"/>
              <a:t>‹#›</a:t>
            </a:fld>
            <a:endParaRPr lang="en-GB"/>
          </a:p>
        </p:txBody>
      </p:sp>
    </p:spTree>
    <p:extLst>
      <p:ext uri="{BB962C8B-B14F-4D97-AF65-F5344CB8AC3E}">
        <p14:creationId xmlns:p14="http://schemas.microsoft.com/office/powerpoint/2010/main" val="73489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1A72-BAD6-7D93-8767-162EB29EFA4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08E17D8-E710-759D-A0DE-1EB96A3C6E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C226220-4E90-EF09-AD0C-D8CE61ACA2B0}"/>
              </a:ext>
            </a:extLst>
          </p:cNvPr>
          <p:cNvSpPr>
            <a:spLocks noGrp="1"/>
          </p:cNvSpPr>
          <p:nvPr>
            <p:ph type="dt" sz="half" idx="10"/>
          </p:nvPr>
        </p:nvSpPr>
        <p:spPr/>
        <p:txBody>
          <a:bodyPr/>
          <a:lstStyle/>
          <a:p>
            <a:fld id="{63AA45F6-6B7C-4D18-9C8F-A13EA30D0767}" type="datetimeFigureOut">
              <a:rPr lang="en-GB" smtClean="0"/>
              <a:t>08/06/2026</a:t>
            </a:fld>
            <a:endParaRPr lang="en-GB"/>
          </a:p>
        </p:txBody>
      </p:sp>
      <p:sp>
        <p:nvSpPr>
          <p:cNvPr id="5" name="Footer Placeholder 4">
            <a:extLst>
              <a:ext uri="{FF2B5EF4-FFF2-40B4-BE49-F238E27FC236}">
                <a16:creationId xmlns:a16="http://schemas.microsoft.com/office/drawing/2014/main" id="{D93DB05A-84AC-06CD-B2F8-392B93A369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FD94DA-6F7F-5627-5C98-6DEBB5B551AB}"/>
              </a:ext>
            </a:extLst>
          </p:cNvPr>
          <p:cNvSpPr>
            <a:spLocks noGrp="1"/>
          </p:cNvSpPr>
          <p:nvPr>
            <p:ph type="sldNum" sz="quarter" idx="12"/>
          </p:nvPr>
        </p:nvSpPr>
        <p:spPr/>
        <p:txBody>
          <a:bodyPr/>
          <a:lstStyle/>
          <a:p>
            <a:fld id="{41AD7E1C-C6D9-4F3C-9EA2-42B50E1180E7}" type="slidenum">
              <a:rPr lang="en-GB" smtClean="0"/>
              <a:t>‹#›</a:t>
            </a:fld>
            <a:endParaRPr lang="en-GB"/>
          </a:p>
        </p:txBody>
      </p:sp>
    </p:spTree>
    <p:extLst>
      <p:ext uri="{BB962C8B-B14F-4D97-AF65-F5344CB8AC3E}">
        <p14:creationId xmlns:p14="http://schemas.microsoft.com/office/powerpoint/2010/main" val="34903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C82F-EE53-BF66-F642-5F70D5405E3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1B73936-F5B1-CBFB-2FEB-EFDE4C502A0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50447AE-70E8-01A0-8276-B672A524D10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49AF556-8AFA-BAE7-6817-436BF2B9AA04}"/>
              </a:ext>
            </a:extLst>
          </p:cNvPr>
          <p:cNvSpPr>
            <a:spLocks noGrp="1"/>
          </p:cNvSpPr>
          <p:nvPr>
            <p:ph type="dt" sz="half" idx="10"/>
          </p:nvPr>
        </p:nvSpPr>
        <p:spPr/>
        <p:txBody>
          <a:bodyPr/>
          <a:lstStyle/>
          <a:p>
            <a:fld id="{63AA45F6-6B7C-4D18-9C8F-A13EA30D0767}" type="datetimeFigureOut">
              <a:rPr lang="en-GB" smtClean="0"/>
              <a:t>08/06/2026</a:t>
            </a:fld>
            <a:endParaRPr lang="en-GB"/>
          </a:p>
        </p:txBody>
      </p:sp>
      <p:sp>
        <p:nvSpPr>
          <p:cNvPr id="6" name="Footer Placeholder 5">
            <a:extLst>
              <a:ext uri="{FF2B5EF4-FFF2-40B4-BE49-F238E27FC236}">
                <a16:creationId xmlns:a16="http://schemas.microsoft.com/office/drawing/2014/main" id="{D59E47E6-2467-428D-39F2-EA110DBE78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74B5A1-98C4-91B9-9707-9EBB884DFBEC}"/>
              </a:ext>
            </a:extLst>
          </p:cNvPr>
          <p:cNvSpPr>
            <a:spLocks noGrp="1"/>
          </p:cNvSpPr>
          <p:nvPr>
            <p:ph type="sldNum" sz="quarter" idx="12"/>
          </p:nvPr>
        </p:nvSpPr>
        <p:spPr/>
        <p:txBody>
          <a:bodyPr/>
          <a:lstStyle/>
          <a:p>
            <a:fld id="{41AD7E1C-C6D9-4F3C-9EA2-42B50E1180E7}" type="slidenum">
              <a:rPr lang="en-GB" smtClean="0"/>
              <a:t>‹#›</a:t>
            </a:fld>
            <a:endParaRPr lang="en-GB"/>
          </a:p>
        </p:txBody>
      </p:sp>
    </p:spTree>
    <p:extLst>
      <p:ext uri="{BB962C8B-B14F-4D97-AF65-F5344CB8AC3E}">
        <p14:creationId xmlns:p14="http://schemas.microsoft.com/office/powerpoint/2010/main" val="120380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4B6B-9148-177F-13E2-73C81534352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0A70368-8D63-3673-E4CA-8A41647B5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73BBDE-2695-B362-504C-CB2D8EEAE7C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5928CD4-8946-91B3-C1F2-DD5524589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1E90CC1-80E9-B1BF-8086-7A4A4D8A2A4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EC7D790-6E9E-CF48-70FD-5AF13048F615}"/>
              </a:ext>
            </a:extLst>
          </p:cNvPr>
          <p:cNvSpPr>
            <a:spLocks noGrp="1"/>
          </p:cNvSpPr>
          <p:nvPr>
            <p:ph type="dt" sz="half" idx="10"/>
          </p:nvPr>
        </p:nvSpPr>
        <p:spPr/>
        <p:txBody>
          <a:bodyPr/>
          <a:lstStyle/>
          <a:p>
            <a:fld id="{63AA45F6-6B7C-4D18-9C8F-A13EA30D0767}" type="datetimeFigureOut">
              <a:rPr lang="en-GB" smtClean="0"/>
              <a:t>08/06/2026</a:t>
            </a:fld>
            <a:endParaRPr lang="en-GB"/>
          </a:p>
        </p:txBody>
      </p:sp>
      <p:sp>
        <p:nvSpPr>
          <p:cNvPr id="8" name="Footer Placeholder 7">
            <a:extLst>
              <a:ext uri="{FF2B5EF4-FFF2-40B4-BE49-F238E27FC236}">
                <a16:creationId xmlns:a16="http://schemas.microsoft.com/office/drawing/2014/main" id="{E31F9F08-1C03-2B3D-4E16-9E348DA0A39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D8615D-137D-83B8-8F31-A959AB468A23}"/>
              </a:ext>
            </a:extLst>
          </p:cNvPr>
          <p:cNvSpPr>
            <a:spLocks noGrp="1"/>
          </p:cNvSpPr>
          <p:nvPr>
            <p:ph type="sldNum" sz="quarter" idx="12"/>
          </p:nvPr>
        </p:nvSpPr>
        <p:spPr/>
        <p:txBody>
          <a:bodyPr/>
          <a:lstStyle/>
          <a:p>
            <a:fld id="{41AD7E1C-C6D9-4F3C-9EA2-42B50E1180E7}" type="slidenum">
              <a:rPr lang="en-GB" smtClean="0"/>
              <a:t>‹#›</a:t>
            </a:fld>
            <a:endParaRPr lang="en-GB"/>
          </a:p>
        </p:txBody>
      </p:sp>
    </p:spTree>
    <p:extLst>
      <p:ext uri="{BB962C8B-B14F-4D97-AF65-F5344CB8AC3E}">
        <p14:creationId xmlns:p14="http://schemas.microsoft.com/office/powerpoint/2010/main" val="275402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B01E9-875A-A0E1-3400-13FCDB942AC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9FD80A4-AA7D-874A-956C-CFF028A2DD37}"/>
              </a:ext>
            </a:extLst>
          </p:cNvPr>
          <p:cNvSpPr>
            <a:spLocks noGrp="1"/>
          </p:cNvSpPr>
          <p:nvPr>
            <p:ph type="dt" sz="half" idx="10"/>
          </p:nvPr>
        </p:nvSpPr>
        <p:spPr/>
        <p:txBody>
          <a:bodyPr/>
          <a:lstStyle/>
          <a:p>
            <a:fld id="{63AA45F6-6B7C-4D18-9C8F-A13EA30D0767}" type="datetimeFigureOut">
              <a:rPr lang="en-GB" smtClean="0"/>
              <a:t>08/06/2026</a:t>
            </a:fld>
            <a:endParaRPr lang="en-GB"/>
          </a:p>
        </p:txBody>
      </p:sp>
      <p:sp>
        <p:nvSpPr>
          <p:cNvPr id="4" name="Footer Placeholder 3">
            <a:extLst>
              <a:ext uri="{FF2B5EF4-FFF2-40B4-BE49-F238E27FC236}">
                <a16:creationId xmlns:a16="http://schemas.microsoft.com/office/drawing/2014/main" id="{84A5B591-B727-642F-D6A1-0B13ED4D39F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057777-EDE0-806C-0445-3CC23C03DFB7}"/>
              </a:ext>
            </a:extLst>
          </p:cNvPr>
          <p:cNvSpPr>
            <a:spLocks noGrp="1"/>
          </p:cNvSpPr>
          <p:nvPr>
            <p:ph type="sldNum" sz="quarter" idx="12"/>
          </p:nvPr>
        </p:nvSpPr>
        <p:spPr/>
        <p:txBody>
          <a:bodyPr/>
          <a:lstStyle/>
          <a:p>
            <a:fld id="{41AD7E1C-C6D9-4F3C-9EA2-42B50E1180E7}" type="slidenum">
              <a:rPr lang="en-GB" smtClean="0"/>
              <a:t>‹#›</a:t>
            </a:fld>
            <a:endParaRPr lang="en-GB"/>
          </a:p>
        </p:txBody>
      </p:sp>
    </p:spTree>
    <p:extLst>
      <p:ext uri="{BB962C8B-B14F-4D97-AF65-F5344CB8AC3E}">
        <p14:creationId xmlns:p14="http://schemas.microsoft.com/office/powerpoint/2010/main" val="165440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DD764-E571-68DA-6C04-464AA05EFD6C}"/>
              </a:ext>
            </a:extLst>
          </p:cNvPr>
          <p:cNvSpPr>
            <a:spLocks noGrp="1"/>
          </p:cNvSpPr>
          <p:nvPr>
            <p:ph type="dt" sz="half" idx="10"/>
          </p:nvPr>
        </p:nvSpPr>
        <p:spPr/>
        <p:txBody>
          <a:bodyPr/>
          <a:lstStyle/>
          <a:p>
            <a:fld id="{63AA45F6-6B7C-4D18-9C8F-A13EA30D0767}" type="datetimeFigureOut">
              <a:rPr lang="en-GB" smtClean="0"/>
              <a:t>08/06/2026</a:t>
            </a:fld>
            <a:endParaRPr lang="en-GB"/>
          </a:p>
        </p:txBody>
      </p:sp>
      <p:sp>
        <p:nvSpPr>
          <p:cNvPr id="3" name="Footer Placeholder 2">
            <a:extLst>
              <a:ext uri="{FF2B5EF4-FFF2-40B4-BE49-F238E27FC236}">
                <a16:creationId xmlns:a16="http://schemas.microsoft.com/office/drawing/2014/main" id="{7F5E1AC7-1C44-7621-9CC1-E172596366A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2579F0-AFC3-CA3D-8C11-433310BE987E}"/>
              </a:ext>
            </a:extLst>
          </p:cNvPr>
          <p:cNvSpPr>
            <a:spLocks noGrp="1"/>
          </p:cNvSpPr>
          <p:nvPr>
            <p:ph type="sldNum" sz="quarter" idx="12"/>
          </p:nvPr>
        </p:nvSpPr>
        <p:spPr/>
        <p:txBody>
          <a:bodyPr/>
          <a:lstStyle/>
          <a:p>
            <a:fld id="{41AD7E1C-C6D9-4F3C-9EA2-42B50E1180E7}" type="slidenum">
              <a:rPr lang="en-GB" smtClean="0"/>
              <a:t>‹#›</a:t>
            </a:fld>
            <a:endParaRPr lang="en-GB"/>
          </a:p>
        </p:txBody>
      </p:sp>
    </p:spTree>
    <p:extLst>
      <p:ext uri="{BB962C8B-B14F-4D97-AF65-F5344CB8AC3E}">
        <p14:creationId xmlns:p14="http://schemas.microsoft.com/office/powerpoint/2010/main" val="1877244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5BBC-2EB2-F2AE-8A5B-BABF2FA829A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2F7EC76-7CD4-DBC0-6C79-21EB0E5B5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9B99558-73A4-277E-19C6-63F9725199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4CF4F9C-4131-B747-148C-5362AB9AB745}"/>
              </a:ext>
            </a:extLst>
          </p:cNvPr>
          <p:cNvSpPr>
            <a:spLocks noGrp="1"/>
          </p:cNvSpPr>
          <p:nvPr>
            <p:ph type="dt" sz="half" idx="10"/>
          </p:nvPr>
        </p:nvSpPr>
        <p:spPr/>
        <p:txBody>
          <a:bodyPr/>
          <a:lstStyle/>
          <a:p>
            <a:fld id="{63AA45F6-6B7C-4D18-9C8F-A13EA30D0767}" type="datetimeFigureOut">
              <a:rPr lang="en-GB" smtClean="0"/>
              <a:t>08/06/2026</a:t>
            </a:fld>
            <a:endParaRPr lang="en-GB"/>
          </a:p>
        </p:txBody>
      </p:sp>
      <p:sp>
        <p:nvSpPr>
          <p:cNvPr id="6" name="Footer Placeholder 5">
            <a:extLst>
              <a:ext uri="{FF2B5EF4-FFF2-40B4-BE49-F238E27FC236}">
                <a16:creationId xmlns:a16="http://schemas.microsoft.com/office/drawing/2014/main" id="{88192764-12ED-35A2-F2D8-3FBB0B849A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01DDC9-3B79-AEB7-305D-1DBD36BF058A}"/>
              </a:ext>
            </a:extLst>
          </p:cNvPr>
          <p:cNvSpPr>
            <a:spLocks noGrp="1"/>
          </p:cNvSpPr>
          <p:nvPr>
            <p:ph type="sldNum" sz="quarter" idx="12"/>
          </p:nvPr>
        </p:nvSpPr>
        <p:spPr/>
        <p:txBody>
          <a:bodyPr/>
          <a:lstStyle/>
          <a:p>
            <a:fld id="{41AD7E1C-C6D9-4F3C-9EA2-42B50E1180E7}" type="slidenum">
              <a:rPr lang="en-GB" smtClean="0"/>
              <a:t>‹#›</a:t>
            </a:fld>
            <a:endParaRPr lang="en-GB"/>
          </a:p>
        </p:txBody>
      </p:sp>
    </p:spTree>
    <p:extLst>
      <p:ext uri="{BB962C8B-B14F-4D97-AF65-F5344CB8AC3E}">
        <p14:creationId xmlns:p14="http://schemas.microsoft.com/office/powerpoint/2010/main" val="107282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AA5E-B511-A9F9-3090-A5E00E2A37A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55EDB26-114F-7AF9-C421-D7D229CEFA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CEF95B-9995-75B6-632F-B82761C5E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DCFF2A-C918-AF60-784C-77454569C8DF}"/>
              </a:ext>
            </a:extLst>
          </p:cNvPr>
          <p:cNvSpPr>
            <a:spLocks noGrp="1"/>
          </p:cNvSpPr>
          <p:nvPr>
            <p:ph type="dt" sz="half" idx="10"/>
          </p:nvPr>
        </p:nvSpPr>
        <p:spPr/>
        <p:txBody>
          <a:bodyPr/>
          <a:lstStyle/>
          <a:p>
            <a:fld id="{63AA45F6-6B7C-4D18-9C8F-A13EA30D0767}" type="datetimeFigureOut">
              <a:rPr lang="en-GB" smtClean="0"/>
              <a:t>08/06/2026</a:t>
            </a:fld>
            <a:endParaRPr lang="en-GB"/>
          </a:p>
        </p:txBody>
      </p:sp>
      <p:sp>
        <p:nvSpPr>
          <p:cNvPr id="6" name="Footer Placeholder 5">
            <a:extLst>
              <a:ext uri="{FF2B5EF4-FFF2-40B4-BE49-F238E27FC236}">
                <a16:creationId xmlns:a16="http://schemas.microsoft.com/office/drawing/2014/main" id="{7ADCF916-25EB-263C-CA69-882C8E5A1B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344104-B132-27B6-6B0D-BA6FD9C9EAD7}"/>
              </a:ext>
            </a:extLst>
          </p:cNvPr>
          <p:cNvSpPr>
            <a:spLocks noGrp="1"/>
          </p:cNvSpPr>
          <p:nvPr>
            <p:ph type="sldNum" sz="quarter" idx="12"/>
          </p:nvPr>
        </p:nvSpPr>
        <p:spPr/>
        <p:txBody>
          <a:bodyPr/>
          <a:lstStyle/>
          <a:p>
            <a:fld id="{41AD7E1C-C6D9-4F3C-9EA2-42B50E1180E7}" type="slidenum">
              <a:rPr lang="en-GB" smtClean="0"/>
              <a:t>‹#›</a:t>
            </a:fld>
            <a:endParaRPr lang="en-GB"/>
          </a:p>
        </p:txBody>
      </p:sp>
    </p:spTree>
    <p:extLst>
      <p:ext uri="{BB962C8B-B14F-4D97-AF65-F5344CB8AC3E}">
        <p14:creationId xmlns:p14="http://schemas.microsoft.com/office/powerpoint/2010/main" val="48925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E7700-4520-F4F9-5F00-1D10FAD2B1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AF518C6-AC43-38CC-D445-E03C612C0D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8673E2A-E34A-2E5C-93AB-03339B22B8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AA45F6-6B7C-4D18-9C8F-A13EA30D0767}" type="datetimeFigureOut">
              <a:rPr lang="en-GB" smtClean="0"/>
              <a:t>08/06/2026</a:t>
            </a:fld>
            <a:endParaRPr lang="en-GB"/>
          </a:p>
        </p:txBody>
      </p:sp>
      <p:sp>
        <p:nvSpPr>
          <p:cNvPr id="5" name="Footer Placeholder 4">
            <a:extLst>
              <a:ext uri="{FF2B5EF4-FFF2-40B4-BE49-F238E27FC236}">
                <a16:creationId xmlns:a16="http://schemas.microsoft.com/office/drawing/2014/main" id="{A7298968-1289-6D63-51A1-0B1E7A69F4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E6D79BE-50B7-548C-8AEB-FB88424371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AD7E1C-C6D9-4F3C-9EA2-42B50E1180E7}" type="slidenum">
              <a:rPr lang="en-GB" smtClean="0"/>
              <a:t>‹#›</a:t>
            </a:fld>
            <a:endParaRPr lang="en-GB"/>
          </a:p>
        </p:txBody>
      </p:sp>
    </p:spTree>
    <p:extLst>
      <p:ext uri="{BB962C8B-B14F-4D97-AF65-F5344CB8AC3E}">
        <p14:creationId xmlns:p14="http://schemas.microsoft.com/office/powerpoint/2010/main" val="198785201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AC3AD-F49F-E5BE-9D5E-EFDC3953D232}"/>
              </a:ext>
            </a:extLst>
          </p:cNvPr>
          <p:cNvSpPr>
            <a:spLocks noGrp="1"/>
          </p:cNvSpPr>
          <p:nvPr>
            <p:ph type="ctrTitle"/>
          </p:nvPr>
        </p:nvSpPr>
        <p:spPr>
          <a:xfrm>
            <a:off x="1566672" y="0"/>
            <a:ext cx="9144000" cy="1810512"/>
          </a:xfrm>
        </p:spPr>
        <p:txBody>
          <a:bodyPr>
            <a:noAutofit/>
          </a:bodyPr>
          <a:lstStyle/>
          <a:p>
            <a:r>
              <a:rPr lang="en-GB" sz="3200" b="1" dirty="0">
                <a:solidFill>
                  <a:srgbClr val="EE008C"/>
                </a:solidFill>
              </a:rPr>
              <a:t>Report and reflections on the London Summit on Integrated Neighbourhoods, Social Prescribing and the Core Neighbourhood Offer </a:t>
            </a:r>
          </a:p>
        </p:txBody>
      </p:sp>
      <p:sp>
        <p:nvSpPr>
          <p:cNvPr id="5" name="TextBox 4">
            <a:extLst>
              <a:ext uri="{FF2B5EF4-FFF2-40B4-BE49-F238E27FC236}">
                <a16:creationId xmlns:a16="http://schemas.microsoft.com/office/drawing/2014/main" id="{CCEEC546-DEFC-5E59-B594-C6AEC6BB45DD}"/>
              </a:ext>
            </a:extLst>
          </p:cNvPr>
          <p:cNvSpPr txBox="1"/>
          <p:nvPr/>
        </p:nvSpPr>
        <p:spPr>
          <a:xfrm>
            <a:off x="1765852" y="6571960"/>
            <a:ext cx="8660296" cy="286040"/>
          </a:xfrm>
          <a:prstGeom prst="rect">
            <a:avLst/>
          </a:prstGeom>
          <a:noFill/>
        </p:spPr>
        <p:txBody>
          <a:bodyPr wrap="square">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Black" panose="020B0A04020102020204" pitchFamily="34" charset="0"/>
                <a:ea typeface="Calibri" panose="020F0502020204030204" pitchFamily="34" charset="0"/>
                <a:cs typeface="Arial" panose="020B0604020202020204" pitchFamily="34" charset="0"/>
              </a:rPr>
              <a:t>Bromley by Bow Centre | 27</a:t>
            </a:r>
            <a:r>
              <a:rPr kumimoji="0" lang="en-GB" sz="1800" b="0" i="0" u="none" strike="noStrike" kern="1200" cap="none" spc="0" normalizeH="0" baseline="30000" noProof="0" dirty="0">
                <a:ln>
                  <a:noFill/>
                </a:ln>
                <a:solidFill>
                  <a:srgbClr val="000000"/>
                </a:solidFill>
                <a:effectLst/>
                <a:uLnTx/>
                <a:uFillTx/>
                <a:latin typeface="Arial Black" panose="020B0A04020102020204" pitchFamily="34" charset="0"/>
                <a:ea typeface="Calibri" panose="020F0502020204030204" pitchFamily="34" charset="0"/>
                <a:cs typeface="Arial" panose="020B0604020202020204" pitchFamily="34" charset="0"/>
              </a:rPr>
              <a:t>th</a:t>
            </a:r>
            <a:r>
              <a:rPr kumimoji="0" lang="en-GB" sz="1800" b="0" i="0" u="none" strike="noStrike" kern="1200" cap="none" spc="0" normalizeH="0" baseline="0" noProof="0" dirty="0">
                <a:ln>
                  <a:noFill/>
                </a:ln>
                <a:solidFill>
                  <a:srgbClr val="000000"/>
                </a:solidFill>
                <a:effectLst/>
                <a:uLnTx/>
                <a:uFillTx/>
                <a:latin typeface="Arial Black" panose="020B0A04020102020204" pitchFamily="34" charset="0"/>
                <a:ea typeface="Calibri" panose="020F0502020204030204" pitchFamily="34" charset="0"/>
                <a:cs typeface="Arial" panose="020B0604020202020204" pitchFamily="34" charset="0"/>
              </a:rPr>
              <a:t> May 2026</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62EF302-CDA0-203F-473E-F4B88494B5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09800" y="1810512"/>
            <a:ext cx="7772400" cy="4652756"/>
          </a:xfrm>
          <a:prstGeom prst="rect">
            <a:avLst/>
          </a:prstGeom>
        </p:spPr>
      </p:pic>
    </p:spTree>
    <p:extLst>
      <p:ext uri="{BB962C8B-B14F-4D97-AF65-F5344CB8AC3E}">
        <p14:creationId xmlns:p14="http://schemas.microsoft.com/office/powerpoint/2010/main" val="330982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76A9C79-7002-F6F2-E7D7-B618AD4DA42D}"/>
              </a:ext>
            </a:extLst>
          </p:cNvPr>
          <p:cNvGraphicFramePr>
            <a:graphicFrameLocks noGrp="1"/>
          </p:cNvGraphicFramePr>
          <p:nvPr>
            <p:ph idx="1"/>
          </p:nvPr>
        </p:nvGraphicFramePr>
        <p:xfrm>
          <a:off x="278297" y="432168"/>
          <a:ext cx="5486400" cy="6119062"/>
        </p:xfrm>
        <a:graphic>
          <a:graphicData uri="http://schemas.openxmlformats.org/drawingml/2006/table">
            <a:tbl>
              <a:tblPr firstRow="1" firstCol="1" bandRow="1">
                <a:tableStyleId>{93296810-A885-4BE3-A3E7-6D5BEEA58F35}</a:tableStyleId>
              </a:tblPr>
              <a:tblGrid>
                <a:gridCol w="704033">
                  <a:extLst>
                    <a:ext uri="{9D8B030D-6E8A-4147-A177-3AD203B41FA5}">
                      <a16:colId xmlns:a16="http://schemas.microsoft.com/office/drawing/2014/main" val="2761608637"/>
                    </a:ext>
                  </a:extLst>
                </a:gridCol>
                <a:gridCol w="3024020">
                  <a:extLst>
                    <a:ext uri="{9D8B030D-6E8A-4147-A177-3AD203B41FA5}">
                      <a16:colId xmlns:a16="http://schemas.microsoft.com/office/drawing/2014/main" val="794898643"/>
                    </a:ext>
                  </a:extLst>
                </a:gridCol>
                <a:gridCol w="1758347">
                  <a:extLst>
                    <a:ext uri="{9D8B030D-6E8A-4147-A177-3AD203B41FA5}">
                      <a16:colId xmlns:a16="http://schemas.microsoft.com/office/drawing/2014/main" val="133270603"/>
                    </a:ext>
                  </a:extLst>
                </a:gridCol>
              </a:tblGrid>
              <a:tr h="256523">
                <a:tc>
                  <a:txBody>
                    <a:bodyPr/>
                    <a:lstStyle/>
                    <a:p>
                      <a:pPr>
                        <a:lnSpc>
                          <a:spcPts val="1400"/>
                        </a:lnSpc>
                        <a:buNone/>
                      </a:pPr>
                      <a:r>
                        <a:rPr lang="en-GB" sz="800">
                          <a:effectLst/>
                          <a:latin typeface="Arial" panose="020B0604020202020204" pitchFamily="34" charset="0"/>
                          <a:cs typeface="Arial" panose="020B0604020202020204" pitchFamily="34" charset="0"/>
                        </a:rPr>
                        <a:t>Time</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marL="136525">
                        <a:lnSpc>
                          <a:spcPct val="115000"/>
                        </a:lnSpc>
                        <a:buNone/>
                      </a:pPr>
                      <a:r>
                        <a:rPr lang="en-GB" sz="800">
                          <a:effectLst/>
                          <a:latin typeface="Arial" panose="020B0604020202020204" pitchFamily="34" charset="0"/>
                          <a:cs typeface="Arial" panose="020B0604020202020204" pitchFamily="34" charset="0"/>
                        </a:rPr>
                        <a:t>Item</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a:lnSpc>
                          <a:spcPct val="115000"/>
                        </a:lnSpc>
                        <a:buNone/>
                      </a:pPr>
                      <a:r>
                        <a:rPr lang="en-US" sz="800">
                          <a:effectLst/>
                          <a:latin typeface="Arial" panose="020B0604020202020204" pitchFamily="34" charset="0"/>
                          <a:cs typeface="Arial" panose="020B0604020202020204" pitchFamily="34" charset="0"/>
                        </a:rPr>
                        <a:t>Lead</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extLst>
                  <a:ext uri="{0D108BD9-81ED-4DB2-BD59-A6C34878D82A}">
                    <a16:rowId xmlns:a16="http://schemas.microsoft.com/office/drawing/2014/main" val="2718347282"/>
                  </a:ext>
                </a:extLst>
              </a:tr>
              <a:tr h="129504">
                <a:tc gridSpan="3">
                  <a:txBody>
                    <a:bodyPr/>
                    <a:lstStyle/>
                    <a:p>
                      <a:pPr algn="ctr">
                        <a:lnSpc>
                          <a:spcPct val="115000"/>
                        </a:lnSpc>
                        <a:buNone/>
                      </a:pPr>
                      <a:r>
                        <a:rPr lang="en-US" sz="800">
                          <a:effectLst/>
                          <a:latin typeface="Arial" panose="020B0604020202020204" pitchFamily="34" charset="0"/>
                          <a:cs typeface="Arial" panose="020B0604020202020204" pitchFamily="34" charset="0"/>
                        </a:rPr>
                        <a:t>Scene setting</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36939447"/>
                  </a:ext>
                </a:extLst>
              </a:tr>
              <a:tr h="877587">
                <a:tc>
                  <a:txBody>
                    <a:bodyPr/>
                    <a:lstStyle/>
                    <a:p>
                      <a:pPr>
                        <a:lnSpc>
                          <a:spcPts val="1400"/>
                        </a:lnSpc>
                        <a:buNone/>
                      </a:pPr>
                      <a:r>
                        <a:rPr lang="en-GB" sz="800">
                          <a:effectLst/>
                          <a:latin typeface="Arial" panose="020B0604020202020204" pitchFamily="34" charset="0"/>
                          <a:cs typeface="Arial" panose="020B0604020202020204" pitchFamily="34" charset="0"/>
                        </a:rPr>
                        <a:t> </a:t>
                      </a:r>
                    </a:p>
                    <a:p>
                      <a:pPr>
                        <a:lnSpc>
                          <a:spcPts val="1400"/>
                        </a:lnSpc>
                        <a:buNone/>
                      </a:pPr>
                      <a:r>
                        <a:rPr lang="en-GB" sz="800">
                          <a:effectLst/>
                          <a:latin typeface="Arial" panose="020B0604020202020204" pitchFamily="34" charset="0"/>
                          <a:cs typeface="Arial" panose="020B0604020202020204" pitchFamily="34" charset="0"/>
                        </a:rPr>
                        <a:t>08.15 onwards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marL="136525">
                        <a:lnSpc>
                          <a:spcPct val="115000"/>
                        </a:lnSpc>
                        <a:buNone/>
                      </a:pPr>
                      <a:r>
                        <a:rPr lang="en-GB" sz="800">
                          <a:effectLst/>
                          <a:latin typeface="Arial" panose="020B0604020202020204" pitchFamily="34" charset="0"/>
                          <a:cs typeface="Arial" panose="020B0604020202020204" pitchFamily="34" charset="0"/>
                        </a:rPr>
                        <a:t> </a:t>
                      </a:r>
                    </a:p>
                    <a:p>
                      <a:pPr marL="136525">
                        <a:lnSpc>
                          <a:spcPct val="115000"/>
                        </a:lnSpc>
                        <a:buNone/>
                      </a:pPr>
                      <a:r>
                        <a:rPr lang="en-GB" sz="800" b="1">
                          <a:effectLst/>
                          <a:latin typeface="Arial" panose="020B0604020202020204" pitchFamily="34" charset="0"/>
                          <a:cs typeface="Arial" panose="020B0604020202020204" pitchFamily="34" charset="0"/>
                        </a:rPr>
                        <a:t>Arrival</a:t>
                      </a:r>
                    </a:p>
                    <a:p>
                      <a:pPr marL="136525" lvl="0">
                        <a:lnSpc>
                          <a:spcPct val="115000"/>
                        </a:lnSpc>
                        <a:buNone/>
                      </a:pPr>
                      <a:r>
                        <a:rPr lang="en-GB" sz="800">
                          <a:effectLst/>
                          <a:latin typeface="Arial" panose="020B0604020202020204" pitchFamily="34" charset="0"/>
                          <a:cs typeface="Arial" panose="020B0604020202020204" pitchFamily="34" charset="0"/>
                        </a:rPr>
                        <a:t>Tea and coffee available, gathering for a 9.00 start</a:t>
                      </a:r>
                    </a:p>
                    <a:p>
                      <a:pPr marL="136525">
                        <a:lnSpc>
                          <a:spcPct val="115000"/>
                        </a:lnSpc>
                        <a:buNone/>
                      </a:pPr>
                      <a:r>
                        <a:rPr lang="en-GB"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a:lnSpc>
                          <a:spcPct val="115000"/>
                        </a:lnSpc>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cs typeface="Arial" panose="020B0604020202020204" pitchFamily="34" charset="0"/>
                      </a:endParaRPr>
                    </a:p>
                    <a:p>
                      <a:pPr>
                        <a:lnSpc>
                          <a:spcPct val="115000"/>
                        </a:lnSpc>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extLst>
                  <a:ext uri="{0D108BD9-81ED-4DB2-BD59-A6C34878D82A}">
                    <a16:rowId xmlns:a16="http://schemas.microsoft.com/office/drawing/2014/main" val="3015773961"/>
                  </a:ext>
                </a:extLst>
              </a:tr>
              <a:tr h="1431665">
                <a:tc>
                  <a:txBody>
                    <a:bodyPr/>
                    <a:lstStyle/>
                    <a:p>
                      <a:pPr>
                        <a:lnSpc>
                          <a:spcPts val="1400"/>
                        </a:lnSpc>
                        <a:buNone/>
                      </a:pPr>
                      <a:r>
                        <a:rPr lang="en-GB" sz="800">
                          <a:effectLst/>
                          <a:latin typeface="Arial" panose="020B0604020202020204" pitchFamily="34" charset="0"/>
                          <a:cs typeface="Arial" panose="020B0604020202020204" pitchFamily="34" charset="0"/>
                        </a:rPr>
                        <a:t> </a:t>
                      </a:r>
                    </a:p>
                    <a:p>
                      <a:pPr>
                        <a:lnSpc>
                          <a:spcPct val="115000"/>
                        </a:lnSpc>
                        <a:spcBef>
                          <a:spcPts val="200"/>
                        </a:spcBef>
                        <a:buNone/>
                      </a:pPr>
                      <a:r>
                        <a:rPr lang="en-GB" sz="800">
                          <a:effectLst/>
                          <a:latin typeface="Arial" panose="020B0604020202020204" pitchFamily="34" charset="0"/>
                          <a:cs typeface="Arial" panose="020B0604020202020204" pitchFamily="34" charset="0"/>
                        </a:rPr>
                        <a:t>09.00 </a:t>
                      </a:r>
                    </a:p>
                    <a:p>
                      <a:pPr>
                        <a:lnSpc>
                          <a:spcPct val="115000"/>
                        </a:lnSpc>
                        <a:spcBef>
                          <a:spcPts val="200"/>
                        </a:spcBef>
                        <a:buNone/>
                      </a:pPr>
                      <a:r>
                        <a:rPr lang="en-GB"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marL="136525">
                        <a:lnSpc>
                          <a:spcPct val="115000"/>
                        </a:lnSpc>
                        <a:buNone/>
                      </a:pPr>
                      <a:r>
                        <a:rPr lang="en-GB" sz="800">
                          <a:effectLst/>
                          <a:latin typeface="Arial" panose="020B0604020202020204" pitchFamily="34" charset="0"/>
                          <a:cs typeface="Arial" panose="020B0604020202020204" pitchFamily="34" charset="0"/>
                        </a:rPr>
                        <a:t> </a:t>
                      </a:r>
                    </a:p>
                    <a:p>
                      <a:pPr marL="136525">
                        <a:lnSpc>
                          <a:spcPct val="115000"/>
                        </a:lnSpc>
                        <a:buNone/>
                      </a:pPr>
                      <a:r>
                        <a:rPr lang="en-GB" sz="800" b="1">
                          <a:effectLst/>
                          <a:latin typeface="Arial" panose="020B0604020202020204" pitchFamily="34" charset="0"/>
                          <a:cs typeface="Arial" panose="020B0604020202020204" pitchFamily="34" charset="0"/>
                        </a:rPr>
                        <a:t>Welcome and purpose of the day</a:t>
                      </a:r>
                    </a:p>
                    <a:p>
                      <a:pPr marL="136525">
                        <a:lnSpc>
                          <a:spcPct val="115000"/>
                        </a:lnSpc>
                        <a:buNone/>
                      </a:pPr>
                      <a:r>
                        <a:rPr lang="en-GB" sz="800">
                          <a:effectLst/>
                          <a:latin typeface="Arial" panose="020B0604020202020204" pitchFamily="34" charset="0"/>
                          <a:cs typeface="Arial" panose="020B0604020202020204" pitchFamily="34" charset="0"/>
                        </a:rPr>
                        <a:t>Shaping our neighbourhood offer to close the health inequalities gap, working together differently</a:t>
                      </a:r>
                    </a:p>
                    <a:p>
                      <a:pPr marL="136525">
                        <a:lnSpc>
                          <a:spcPct val="115000"/>
                        </a:lnSpc>
                        <a:buNone/>
                      </a:pPr>
                      <a:r>
                        <a:rPr lang="en-GB"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a:lnSpc>
                          <a:spcPct val="115000"/>
                        </a:lnSpc>
                        <a:buNone/>
                      </a:pPr>
                      <a:r>
                        <a:rPr lang="en-US" sz="8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cs typeface="Arial" panose="020B0604020202020204" pitchFamily="34" charset="0"/>
                      </a:endParaRPr>
                    </a:p>
                    <a:p>
                      <a:pPr>
                        <a:lnSpc>
                          <a:spcPct val="115000"/>
                        </a:lnSpc>
                        <a:buNone/>
                      </a:pPr>
                      <a:r>
                        <a:rPr lang="en-US" sz="800" b="1" dirty="0">
                          <a:effectLst/>
                          <a:latin typeface="Arial" panose="020B0604020202020204" pitchFamily="34" charset="0"/>
                          <a:cs typeface="Arial" panose="020B0604020202020204" pitchFamily="34" charset="0"/>
                        </a:rPr>
                        <a:t>Frances Tippett</a:t>
                      </a:r>
                      <a:r>
                        <a:rPr lang="en-US" sz="800" dirty="0">
                          <a:effectLst/>
                          <a:latin typeface="Arial" panose="020B0604020202020204" pitchFamily="34" charset="0"/>
                          <a:cs typeface="Arial" panose="020B0604020202020204" pitchFamily="34" charset="0"/>
                        </a:rPr>
                        <a:t>, </a:t>
                      </a:r>
                      <a:r>
                        <a:rPr lang="en-GB" sz="800" dirty="0">
                          <a:effectLst/>
                          <a:latin typeface="Arial" panose="020B0604020202020204" pitchFamily="34" charset="0"/>
                          <a:cs typeface="Arial" panose="020B0604020202020204" pitchFamily="34" charset="0"/>
                        </a:rPr>
                        <a:t>Chair of the Coalition for Personalised Care</a:t>
                      </a:r>
                    </a:p>
                    <a:p>
                      <a:pPr>
                        <a:lnSpc>
                          <a:spcPct val="115000"/>
                        </a:lnSpc>
                        <a:buNone/>
                      </a:pPr>
                      <a:r>
                        <a:rPr lang="en-US" sz="8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cs typeface="Arial" panose="020B0604020202020204" pitchFamily="34" charset="0"/>
                      </a:endParaRPr>
                    </a:p>
                    <a:p>
                      <a:pPr>
                        <a:lnSpc>
                          <a:spcPct val="115000"/>
                        </a:lnSpc>
                        <a:buNone/>
                      </a:pPr>
                      <a:r>
                        <a:rPr lang="en-US" sz="800" b="1" dirty="0">
                          <a:effectLst/>
                          <a:latin typeface="Arial" panose="020B0604020202020204" pitchFamily="34" charset="0"/>
                          <a:cs typeface="Arial" panose="020B0604020202020204" pitchFamily="34" charset="0"/>
                        </a:rPr>
                        <a:t>Sue </a:t>
                      </a:r>
                      <a:r>
                        <a:rPr lang="en-US" sz="800" b="1" dirty="0" err="1">
                          <a:effectLst/>
                          <a:latin typeface="Arial" panose="020B0604020202020204" pitchFamily="34" charset="0"/>
                          <a:cs typeface="Arial" panose="020B0604020202020204" pitchFamily="34" charset="0"/>
                        </a:rPr>
                        <a:t>Agyakwa</a:t>
                      </a:r>
                      <a:r>
                        <a:rPr lang="en-US" sz="800" dirty="0">
                          <a:effectLst/>
                          <a:latin typeface="Arial" panose="020B0604020202020204" pitchFamily="34" charset="0"/>
                          <a:cs typeface="Arial" panose="020B0604020202020204" pitchFamily="34" charset="0"/>
                        </a:rPr>
                        <a:t>, Church Lead, Bromley by Bow Church in Community and </a:t>
                      </a:r>
                      <a:r>
                        <a:rPr lang="en-GB" sz="800" b="1" dirty="0">
                          <a:effectLst/>
                          <a:latin typeface="Arial" panose="020B0604020202020204" pitchFamily="34" charset="0"/>
                          <a:cs typeface="Arial" panose="020B0604020202020204" pitchFamily="34" charset="0"/>
                        </a:rPr>
                        <a:t>Lucy Clasper</a:t>
                      </a:r>
                      <a:r>
                        <a:rPr lang="en-GB" sz="800" dirty="0">
                          <a:effectLst/>
                          <a:latin typeface="Arial" panose="020B0604020202020204" pitchFamily="34" charset="0"/>
                          <a:cs typeface="Arial" panose="020B0604020202020204" pitchFamily="34" charset="0"/>
                        </a:rPr>
                        <a:t>, Royal Academy of Music</a:t>
                      </a:r>
                    </a:p>
                    <a:p>
                      <a:pPr>
                        <a:lnSpc>
                          <a:spcPct val="115000"/>
                        </a:lnSpc>
                        <a:buNone/>
                      </a:pPr>
                      <a:r>
                        <a:rPr lang="en-US" sz="8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cs typeface="Arial" panose="020B0604020202020204" pitchFamily="34" charset="0"/>
                      </a:endParaRPr>
                    </a:p>
                    <a:p>
                      <a:pPr>
                        <a:lnSpc>
                          <a:spcPct val="115000"/>
                        </a:lnSpc>
                        <a:buNone/>
                      </a:pPr>
                      <a:r>
                        <a:rPr lang="en-US" sz="800" b="1" dirty="0">
                          <a:effectLst/>
                          <a:latin typeface="Arial" panose="020B0604020202020204" pitchFamily="34" charset="0"/>
                          <a:cs typeface="Arial" panose="020B0604020202020204" pitchFamily="34" charset="0"/>
                        </a:rPr>
                        <a:t>Dr Agatha </a:t>
                      </a:r>
                      <a:r>
                        <a:rPr lang="en-US" sz="800" b="1" dirty="0" err="1">
                          <a:effectLst/>
                          <a:latin typeface="Arial" panose="020B0604020202020204" pitchFamily="34" charset="0"/>
                          <a:cs typeface="Arial" panose="020B0604020202020204" pitchFamily="34" charset="0"/>
                        </a:rPr>
                        <a:t>Nortley</a:t>
                      </a:r>
                      <a:r>
                        <a:rPr lang="en-US" sz="800" b="1" dirty="0">
                          <a:effectLst/>
                          <a:latin typeface="Arial" panose="020B0604020202020204" pitchFamily="34" charset="0"/>
                          <a:cs typeface="Arial" panose="020B0604020202020204" pitchFamily="34" charset="0"/>
                        </a:rPr>
                        <a:t>-Meshe</a:t>
                      </a:r>
                      <a:r>
                        <a:rPr lang="en-US" sz="800" dirty="0">
                          <a:effectLst/>
                          <a:latin typeface="Arial" panose="020B0604020202020204" pitchFamily="34" charset="0"/>
                          <a:cs typeface="Arial" panose="020B0604020202020204" pitchFamily="34" charset="0"/>
                        </a:rPr>
                        <a:t>, </a:t>
                      </a:r>
                      <a:r>
                        <a:rPr lang="en-GB" sz="800" dirty="0">
                          <a:effectLst/>
                          <a:latin typeface="Arial" panose="020B0604020202020204" pitchFamily="34" charset="0"/>
                          <a:cs typeface="Arial" panose="020B0604020202020204" pitchFamily="34" charset="0"/>
                        </a:rPr>
                        <a:t>Regional Medical Director for Primary Care, NHS England</a:t>
                      </a:r>
                    </a:p>
                    <a:p>
                      <a:pPr>
                        <a:lnSpc>
                          <a:spcPct val="115000"/>
                        </a:lnSpc>
                        <a:buNone/>
                      </a:pPr>
                      <a:r>
                        <a:rPr lang="en-US" sz="800" b="1" dirty="0">
                          <a:effectLst/>
                          <a:latin typeface="Arial" panose="020B0604020202020204" pitchFamily="34" charset="0"/>
                          <a:cs typeface="Arial" panose="020B0604020202020204" pitchFamily="34" charset="0"/>
                        </a:rPr>
                        <a:t>Will </a:t>
                      </a:r>
                      <a:r>
                        <a:rPr lang="en-US" sz="800" b="1" dirty="0" err="1">
                          <a:effectLst/>
                          <a:latin typeface="Arial" panose="020B0604020202020204" pitchFamily="34" charset="0"/>
                          <a:cs typeface="Arial" panose="020B0604020202020204" pitchFamily="34" charset="0"/>
                        </a:rPr>
                        <a:t>Huxter</a:t>
                      </a:r>
                      <a:r>
                        <a:rPr lang="en-US" sz="800" dirty="0">
                          <a:effectLst/>
                          <a:latin typeface="Arial" panose="020B0604020202020204" pitchFamily="34" charset="0"/>
                          <a:cs typeface="Arial" panose="020B0604020202020204" pitchFamily="34" charset="0"/>
                        </a:rPr>
                        <a:t>, </a:t>
                      </a:r>
                      <a:r>
                        <a:rPr lang="en-GB" sz="800" dirty="0">
                          <a:effectLst/>
                          <a:latin typeface="Arial" panose="020B0604020202020204" pitchFamily="34" charset="0"/>
                          <a:cs typeface="Arial" panose="020B0604020202020204" pitchFamily="34" charset="0"/>
                        </a:rPr>
                        <a:t>Regional Director of Commissioning, NHS England</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extLst>
                  <a:ext uri="{0D108BD9-81ED-4DB2-BD59-A6C34878D82A}">
                    <a16:rowId xmlns:a16="http://schemas.microsoft.com/office/drawing/2014/main" val="3743862908"/>
                  </a:ext>
                </a:extLst>
              </a:tr>
              <a:tr h="637146">
                <a:tc>
                  <a:txBody>
                    <a:bodyPr/>
                    <a:lstStyle/>
                    <a:p>
                      <a:pPr>
                        <a:lnSpc>
                          <a:spcPts val="1400"/>
                        </a:lnSpc>
                        <a:buNone/>
                      </a:pPr>
                      <a:r>
                        <a:rPr lang="en-GB" sz="800">
                          <a:effectLst/>
                          <a:latin typeface="Arial" panose="020B0604020202020204" pitchFamily="34" charset="0"/>
                          <a:cs typeface="Arial" panose="020B0604020202020204" pitchFamily="34" charset="0"/>
                        </a:rPr>
                        <a:t> </a:t>
                      </a:r>
                    </a:p>
                    <a:p>
                      <a:pPr>
                        <a:lnSpc>
                          <a:spcPct val="115000"/>
                        </a:lnSpc>
                        <a:spcBef>
                          <a:spcPts val="200"/>
                        </a:spcBef>
                        <a:buNone/>
                      </a:pPr>
                      <a:r>
                        <a:rPr lang="en-GB" sz="800">
                          <a:effectLst/>
                          <a:latin typeface="Arial" panose="020B0604020202020204" pitchFamily="34" charset="0"/>
                          <a:cs typeface="Arial" panose="020B0604020202020204" pitchFamily="34" charset="0"/>
                        </a:rPr>
                        <a:t>09.20</a:t>
                      </a:r>
                    </a:p>
                    <a:p>
                      <a:pPr>
                        <a:lnSpc>
                          <a:spcPct val="115000"/>
                        </a:lnSpc>
                        <a:spcBef>
                          <a:spcPts val="200"/>
                        </a:spcBef>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marL="136525">
                        <a:lnSpc>
                          <a:spcPct val="115000"/>
                        </a:lnSpc>
                        <a:buNone/>
                      </a:pPr>
                      <a:r>
                        <a:rPr lang="en-GB" sz="800">
                          <a:effectLst/>
                          <a:latin typeface="Arial" panose="020B0604020202020204" pitchFamily="34" charset="0"/>
                          <a:cs typeface="Arial" panose="020B0604020202020204" pitchFamily="34" charset="0"/>
                        </a:rPr>
                        <a:t> </a:t>
                      </a:r>
                    </a:p>
                    <a:p>
                      <a:pPr marL="136525">
                        <a:lnSpc>
                          <a:spcPct val="115000"/>
                        </a:lnSpc>
                        <a:buNone/>
                      </a:pPr>
                      <a:r>
                        <a:rPr lang="en-GB" sz="800" b="1">
                          <a:effectLst/>
                          <a:latin typeface="Arial" panose="020B0604020202020204" pitchFamily="34" charset="0"/>
                          <a:cs typeface="Arial" panose="020B0604020202020204" pitchFamily="34" charset="0"/>
                        </a:rPr>
                        <a:t>Professor Sir Michael Marmot</a:t>
                      </a:r>
                    </a:p>
                    <a:p>
                      <a:pPr marL="136525">
                        <a:lnSpc>
                          <a:spcPct val="115000"/>
                        </a:lnSpc>
                        <a:buNone/>
                      </a:pPr>
                      <a:r>
                        <a:rPr lang="en-GB" sz="800">
                          <a:effectLst/>
                          <a:latin typeface="Arial" panose="020B0604020202020204" pitchFamily="34" charset="0"/>
                          <a:cs typeface="Arial" panose="020B0604020202020204" pitchFamily="34" charset="0"/>
                        </a:rPr>
                        <a:t>Keynote speech and opportunity for Q&amp;A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a:lnSpc>
                          <a:spcPct val="115000"/>
                        </a:lnSpc>
                        <a:buNone/>
                      </a:pPr>
                      <a:r>
                        <a:rPr lang="en-US" sz="8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cs typeface="Arial" panose="020B0604020202020204" pitchFamily="34" charset="0"/>
                      </a:endParaRPr>
                    </a:p>
                    <a:p>
                      <a:pPr>
                        <a:lnSpc>
                          <a:spcPct val="115000"/>
                        </a:lnSpc>
                        <a:buNone/>
                      </a:pPr>
                      <a:r>
                        <a:rPr lang="en-US" sz="800" b="1" dirty="0">
                          <a:effectLst/>
                          <a:latin typeface="Arial" panose="020B0604020202020204" pitchFamily="34" charset="0"/>
                          <a:cs typeface="Arial" panose="020B0604020202020204" pitchFamily="34" charset="0"/>
                        </a:rPr>
                        <a:t>Professor Sir Michael Marmot</a:t>
                      </a:r>
                      <a:r>
                        <a:rPr lang="en-US" sz="800" dirty="0">
                          <a:effectLst/>
                          <a:latin typeface="Arial" panose="020B0604020202020204" pitchFamily="34" charset="0"/>
                          <a:cs typeface="Arial" panose="020B0604020202020204" pitchFamily="34" charset="0"/>
                        </a:rPr>
                        <a:t>, </a:t>
                      </a:r>
                      <a:r>
                        <a:rPr lang="en-GB" sz="800" dirty="0">
                          <a:effectLst/>
                          <a:latin typeface="Arial" panose="020B0604020202020204" pitchFamily="34" charset="0"/>
                          <a:cs typeface="Arial" panose="020B0604020202020204" pitchFamily="34" charset="0"/>
                        </a:rPr>
                        <a:t>Professor of Epidemiology at UCL and Director of the UCL Institute of Health Equity</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extLst>
                  <a:ext uri="{0D108BD9-81ED-4DB2-BD59-A6C34878D82A}">
                    <a16:rowId xmlns:a16="http://schemas.microsoft.com/office/drawing/2014/main" val="39390587"/>
                  </a:ext>
                </a:extLst>
              </a:tr>
              <a:tr h="124297">
                <a:tc gridSpan="3">
                  <a:txBody>
                    <a:bodyPr/>
                    <a:lstStyle/>
                    <a:p>
                      <a:pPr algn="ctr">
                        <a:lnSpc>
                          <a:spcPct val="115000"/>
                        </a:lnSpc>
                        <a:buNone/>
                      </a:pPr>
                      <a:r>
                        <a:rPr lang="en-US" sz="800">
                          <a:effectLst/>
                          <a:latin typeface="Arial" panose="020B0604020202020204" pitchFamily="34" charset="0"/>
                          <a:cs typeface="Arial" panose="020B0604020202020204" pitchFamily="34" charset="0"/>
                        </a:rPr>
                        <a:t>What is possible and how to make it happen</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66956741"/>
                  </a:ext>
                </a:extLst>
              </a:tr>
              <a:tr h="550529">
                <a:tc>
                  <a:txBody>
                    <a:bodyPr/>
                    <a:lstStyle/>
                    <a:p>
                      <a:pPr>
                        <a:lnSpc>
                          <a:spcPts val="1400"/>
                        </a:lnSpc>
                        <a:buNone/>
                      </a:pPr>
                      <a:r>
                        <a:rPr lang="en-GB" sz="800">
                          <a:effectLst/>
                          <a:latin typeface="Arial" panose="020B0604020202020204" pitchFamily="34" charset="0"/>
                          <a:cs typeface="Arial" panose="020B0604020202020204" pitchFamily="34" charset="0"/>
                        </a:rPr>
                        <a:t> </a:t>
                      </a:r>
                    </a:p>
                    <a:p>
                      <a:pPr>
                        <a:lnSpc>
                          <a:spcPct val="115000"/>
                        </a:lnSpc>
                        <a:spcBef>
                          <a:spcPts val="200"/>
                        </a:spcBef>
                        <a:buNone/>
                      </a:pPr>
                      <a:r>
                        <a:rPr lang="en-GB" sz="800">
                          <a:effectLst/>
                          <a:latin typeface="Arial" panose="020B0604020202020204" pitchFamily="34" charset="0"/>
                          <a:cs typeface="Arial" panose="020B0604020202020204" pitchFamily="34" charset="0"/>
                        </a:rPr>
                        <a:t>10.00</a:t>
                      </a:r>
                    </a:p>
                    <a:p>
                      <a:pPr>
                        <a:lnSpc>
                          <a:spcPct val="115000"/>
                        </a:lnSpc>
                        <a:spcBef>
                          <a:spcPts val="200"/>
                        </a:spcBef>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marL="136525">
                        <a:lnSpc>
                          <a:spcPct val="115000"/>
                        </a:lnSpc>
                        <a:buNone/>
                      </a:pPr>
                      <a:r>
                        <a:rPr lang="en-GB" sz="800">
                          <a:effectLst/>
                          <a:latin typeface="Arial" panose="020B0604020202020204" pitchFamily="34" charset="0"/>
                          <a:cs typeface="Arial" panose="020B0604020202020204" pitchFamily="34" charset="0"/>
                        </a:rPr>
                        <a:t> </a:t>
                      </a:r>
                    </a:p>
                    <a:p>
                      <a:pPr marL="136525">
                        <a:lnSpc>
                          <a:spcPct val="115000"/>
                        </a:lnSpc>
                        <a:buNone/>
                      </a:pPr>
                      <a:r>
                        <a:rPr lang="en-GB" sz="800" b="1">
                          <a:effectLst/>
                          <a:latin typeface="Arial" panose="020B0604020202020204" pitchFamily="34" charset="0"/>
                          <a:cs typeface="Arial" panose="020B0604020202020204" pitchFamily="34" charset="0"/>
                        </a:rPr>
                        <a:t>Introduction </a:t>
                      </a:r>
                      <a:endParaRPr lang="en-GB" sz="800" b="1">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a:lnSpc>
                          <a:spcPct val="115000"/>
                        </a:lnSpc>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cs typeface="Arial" panose="020B0604020202020204" pitchFamily="34" charset="0"/>
                      </a:endParaRPr>
                    </a:p>
                    <a:p>
                      <a:pPr>
                        <a:lnSpc>
                          <a:spcPct val="115000"/>
                        </a:lnSpc>
                        <a:buNone/>
                      </a:pPr>
                      <a:r>
                        <a:rPr lang="en-US" sz="800" b="1">
                          <a:effectLst/>
                          <a:latin typeface="Arial" panose="020B0604020202020204" pitchFamily="34" charset="0"/>
                          <a:cs typeface="Arial" panose="020B0604020202020204" pitchFamily="34" charset="0"/>
                        </a:rPr>
                        <a:t>Dan Hopewell</a:t>
                      </a:r>
                      <a:r>
                        <a:rPr lang="en-US" sz="800">
                          <a:effectLst/>
                          <a:latin typeface="Arial" panose="020B0604020202020204" pitchFamily="34" charset="0"/>
                          <a:cs typeface="Arial" panose="020B0604020202020204" pitchFamily="34" charset="0"/>
                        </a:rPr>
                        <a:t>, Director of Knowledge and Innovation, Bromley by Bow Health Partnership</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extLst>
                  <a:ext uri="{0D108BD9-81ED-4DB2-BD59-A6C34878D82A}">
                    <a16:rowId xmlns:a16="http://schemas.microsoft.com/office/drawing/2014/main" val="4260464546"/>
                  </a:ext>
                </a:extLst>
              </a:tr>
              <a:tr h="567055">
                <a:tc>
                  <a:txBody>
                    <a:bodyPr/>
                    <a:lstStyle/>
                    <a:p>
                      <a:pPr>
                        <a:lnSpc>
                          <a:spcPts val="1400"/>
                        </a:lnSpc>
                        <a:buNone/>
                      </a:pPr>
                      <a:r>
                        <a:rPr lang="en-US" sz="800">
                          <a:effectLst/>
                          <a:latin typeface="Arial" panose="020B0604020202020204" pitchFamily="34" charset="0"/>
                          <a:cs typeface="Arial" panose="020B0604020202020204" pitchFamily="34" charset="0"/>
                        </a:rPr>
                        <a:t>10.10</a:t>
                      </a:r>
                      <a:endParaRPr lang="en-GB" sz="800">
                        <a:effectLst/>
                        <a:latin typeface="Arial" panose="020B0604020202020204" pitchFamily="34" charset="0"/>
                        <a:cs typeface="Arial" panose="020B0604020202020204" pitchFamily="34" charset="0"/>
                      </a:endParaRPr>
                    </a:p>
                    <a:p>
                      <a:pPr>
                        <a:lnSpc>
                          <a:spcPts val="1400"/>
                        </a:lnSpc>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marL="136525">
                        <a:lnSpc>
                          <a:spcPct val="115000"/>
                        </a:lnSpc>
                        <a:buNone/>
                      </a:pPr>
                      <a:r>
                        <a:rPr lang="en-US" sz="800" b="1">
                          <a:effectLst/>
                          <a:latin typeface="Arial" panose="020B0604020202020204" pitchFamily="34" charset="0"/>
                          <a:cs typeface="Arial" panose="020B0604020202020204" pitchFamily="34" charset="0"/>
                        </a:rPr>
                        <a:t>Plenary expert session: The role of Health Justice Partnerships in Integrated </a:t>
                      </a:r>
                      <a:r>
                        <a:rPr lang="en-US" sz="800" b="1" err="1">
                          <a:effectLst/>
                          <a:latin typeface="Arial" panose="020B0604020202020204" pitchFamily="34" charset="0"/>
                          <a:cs typeface="Arial" panose="020B0604020202020204" pitchFamily="34" charset="0"/>
                        </a:rPr>
                        <a:t>Neighbourhood</a:t>
                      </a:r>
                      <a:r>
                        <a:rPr lang="en-US" sz="800" b="1">
                          <a:effectLst/>
                          <a:latin typeface="Arial" panose="020B0604020202020204" pitchFamily="34" charset="0"/>
                          <a:cs typeface="Arial" panose="020B0604020202020204" pitchFamily="34" charset="0"/>
                        </a:rPr>
                        <a:t> Health</a:t>
                      </a:r>
                      <a:endParaRPr lang="en-GB" sz="800" b="1">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a:lnSpc>
                          <a:spcPct val="115000"/>
                        </a:lnSpc>
                        <a:buNone/>
                      </a:pPr>
                      <a:r>
                        <a:rPr lang="en-US" sz="800" b="1" dirty="0">
                          <a:effectLst/>
                          <a:latin typeface="Arial" panose="020B0604020202020204" pitchFamily="34" charset="0"/>
                          <a:cs typeface="Arial" panose="020B0604020202020204" pitchFamily="34" charset="0"/>
                        </a:rPr>
                        <a:t>Professor Dame Hazel Genn</a:t>
                      </a:r>
                      <a:r>
                        <a:rPr lang="en-US" sz="800" dirty="0">
                          <a:effectLst/>
                          <a:latin typeface="Arial" panose="020B0604020202020204" pitchFamily="34" charset="0"/>
                          <a:cs typeface="Arial" panose="020B0604020202020204" pitchFamily="34" charset="0"/>
                        </a:rPr>
                        <a:t>, </a:t>
                      </a:r>
                      <a:r>
                        <a:rPr lang="en-GB" sz="800" dirty="0">
                          <a:effectLst/>
                          <a:latin typeface="Arial" panose="020B0604020202020204" pitchFamily="34" charset="0"/>
                          <a:cs typeface="Arial" panose="020B0604020202020204" pitchFamily="34" charset="0"/>
                        </a:rPr>
                        <a:t>Director Health Justice Partnership Project, Faculty of Laws, UCL</a:t>
                      </a:r>
                    </a:p>
                    <a:p>
                      <a:pPr>
                        <a:lnSpc>
                          <a:spcPct val="115000"/>
                        </a:lnSpc>
                        <a:buNone/>
                      </a:pPr>
                      <a:r>
                        <a:rPr lang="en-US" sz="8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extLst>
                  <a:ext uri="{0D108BD9-81ED-4DB2-BD59-A6C34878D82A}">
                    <a16:rowId xmlns:a16="http://schemas.microsoft.com/office/drawing/2014/main" val="1668311653"/>
                  </a:ext>
                </a:extLst>
              </a:tr>
              <a:tr h="681400">
                <a:tc>
                  <a:txBody>
                    <a:bodyPr/>
                    <a:lstStyle/>
                    <a:p>
                      <a:pPr>
                        <a:lnSpc>
                          <a:spcPts val="1400"/>
                        </a:lnSpc>
                        <a:buNone/>
                      </a:pPr>
                      <a:r>
                        <a:rPr lang="en-GB" sz="800">
                          <a:effectLst/>
                          <a:latin typeface="Arial" panose="020B0604020202020204" pitchFamily="34" charset="0"/>
                          <a:cs typeface="Arial" panose="020B0604020202020204" pitchFamily="34" charset="0"/>
                        </a:rPr>
                        <a:t> </a:t>
                      </a:r>
                    </a:p>
                    <a:p>
                      <a:pPr>
                        <a:lnSpc>
                          <a:spcPct val="115000"/>
                        </a:lnSpc>
                        <a:spcBef>
                          <a:spcPts val="200"/>
                        </a:spcBef>
                        <a:buNone/>
                      </a:pPr>
                      <a:r>
                        <a:rPr lang="en-GB" sz="800">
                          <a:effectLst/>
                          <a:latin typeface="Arial" panose="020B0604020202020204" pitchFamily="34" charset="0"/>
                          <a:cs typeface="Arial" panose="020B0604020202020204" pitchFamily="34" charset="0"/>
                        </a:rPr>
                        <a:t>10.25</a:t>
                      </a:r>
                    </a:p>
                    <a:p>
                      <a:pPr>
                        <a:lnSpc>
                          <a:spcPct val="115000"/>
                        </a:lnSpc>
                        <a:spcBef>
                          <a:spcPts val="200"/>
                        </a:spcBef>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marL="136525">
                        <a:lnSpc>
                          <a:spcPct val="115000"/>
                        </a:lnSpc>
                        <a:buNone/>
                      </a:pPr>
                      <a:r>
                        <a:rPr lang="en-GB" sz="800">
                          <a:effectLst/>
                          <a:latin typeface="Arial" panose="020B0604020202020204" pitchFamily="34" charset="0"/>
                          <a:cs typeface="Arial" panose="020B0604020202020204" pitchFamily="34" charset="0"/>
                        </a:rPr>
                        <a:t> </a:t>
                      </a:r>
                    </a:p>
                    <a:p>
                      <a:pPr marL="136525">
                        <a:lnSpc>
                          <a:spcPct val="115000"/>
                        </a:lnSpc>
                        <a:buNone/>
                      </a:pPr>
                      <a:r>
                        <a:rPr lang="en-GB" sz="800" b="1">
                          <a:effectLst/>
                          <a:latin typeface="Arial" panose="020B0604020202020204" pitchFamily="34" charset="0"/>
                          <a:cs typeface="Arial" panose="020B0604020202020204" pitchFamily="34" charset="0"/>
                        </a:rPr>
                        <a:t>Table based expert session: This is what works, the future is out there </a:t>
                      </a:r>
                    </a:p>
                    <a:p>
                      <a:pPr marL="136525">
                        <a:lnSpc>
                          <a:spcPct val="115000"/>
                        </a:lnSpc>
                        <a:buNone/>
                      </a:pPr>
                      <a:r>
                        <a:rPr lang="en-GB" sz="800">
                          <a:effectLst/>
                          <a:latin typeface="Arial" panose="020B0604020202020204" pitchFamily="34" charset="0"/>
                          <a:cs typeface="Arial" panose="020B0604020202020204" pitchFamily="34" charset="0"/>
                        </a:rPr>
                        <a:t>Join a table of your choice – this is a chance to hear about existing models and key enablers for successful implementation. </a:t>
                      </a:r>
                    </a:p>
                    <a:p>
                      <a:pPr marL="136525">
                        <a:lnSpc>
                          <a:spcPct val="115000"/>
                        </a:lnSpc>
                        <a:buNone/>
                      </a:pPr>
                      <a:r>
                        <a:rPr lang="en-GB"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a:lnSpc>
                          <a:spcPct val="115000"/>
                        </a:lnSpc>
                        <a:buNone/>
                      </a:pPr>
                      <a:r>
                        <a:rPr lang="en-US" sz="800" dirty="0">
                          <a:effectLst/>
                          <a:latin typeface="Arial" panose="020B0604020202020204" pitchFamily="34" charset="0"/>
                          <a:cs typeface="Arial" panose="020B0604020202020204" pitchFamily="34" charset="0"/>
                        </a:rPr>
                        <a:t> </a:t>
                      </a:r>
                      <a:endParaRPr lang="en-GB" sz="800" dirty="0">
                        <a:effectLst/>
                        <a:latin typeface="Arial" panose="020B0604020202020204" pitchFamily="34" charset="0"/>
                        <a:cs typeface="Arial" panose="020B0604020202020204" pitchFamily="34" charset="0"/>
                      </a:endParaRPr>
                    </a:p>
                    <a:p>
                      <a:pPr>
                        <a:lnSpc>
                          <a:spcPct val="115000"/>
                        </a:lnSpc>
                        <a:buNone/>
                      </a:pPr>
                      <a:r>
                        <a:rPr lang="en-US" sz="800" b="0" dirty="0">
                          <a:effectLst/>
                          <a:latin typeface="Arial" panose="020B0604020202020204" pitchFamily="34" charset="0"/>
                          <a:cs typeface="Arial" panose="020B0604020202020204" pitchFamily="34" charset="0"/>
                        </a:rPr>
                        <a:t>Expert leads</a:t>
                      </a:r>
                      <a:endParaRPr lang="en-GB" sz="800" b="0" dirty="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extLst>
                  <a:ext uri="{0D108BD9-81ED-4DB2-BD59-A6C34878D82A}">
                    <a16:rowId xmlns:a16="http://schemas.microsoft.com/office/drawing/2014/main" val="3572939896"/>
                  </a:ext>
                </a:extLst>
              </a:tr>
            </a:tbl>
          </a:graphicData>
        </a:graphic>
      </p:graphicFrame>
      <p:graphicFrame>
        <p:nvGraphicFramePr>
          <p:cNvPr id="5" name="Content Placeholder 3">
            <a:extLst>
              <a:ext uri="{FF2B5EF4-FFF2-40B4-BE49-F238E27FC236}">
                <a16:creationId xmlns:a16="http://schemas.microsoft.com/office/drawing/2014/main" id="{15428EF3-FFF8-CF0D-2C99-3739E28A90E9}"/>
              </a:ext>
            </a:extLst>
          </p:cNvPr>
          <p:cNvGraphicFramePr>
            <a:graphicFrameLocks/>
          </p:cNvGraphicFramePr>
          <p:nvPr/>
        </p:nvGraphicFramePr>
        <p:xfrm>
          <a:off x="5897217" y="432168"/>
          <a:ext cx="6016486" cy="6318332"/>
        </p:xfrm>
        <a:graphic>
          <a:graphicData uri="http://schemas.openxmlformats.org/drawingml/2006/table">
            <a:tbl>
              <a:tblPr firstRow="1" firstCol="1" bandRow="1">
                <a:tableStyleId>{93296810-A885-4BE3-A3E7-6D5BEEA58F35}</a:tableStyleId>
              </a:tblPr>
              <a:tblGrid>
                <a:gridCol w="772056">
                  <a:extLst>
                    <a:ext uri="{9D8B030D-6E8A-4147-A177-3AD203B41FA5}">
                      <a16:colId xmlns:a16="http://schemas.microsoft.com/office/drawing/2014/main" val="2761608637"/>
                    </a:ext>
                  </a:extLst>
                </a:gridCol>
                <a:gridCol w="3316195">
                  <a:extLst>
                    <a:ext uri="{9D8B030D-6E8A-4147-A177-3AD203B41FA5}">
                      <a16:colId xmlns:a16="http://schemas.microsoft.com/office/drawing/2014/main" val="794898643"/>
                    </a:ext>
                  </a:extLst>
                </a:gridCol>
                <a:gridCol w="1928235">
                  <a:extLst>
                    <a:ext uri="{9D8B030D-6E8A-4147-A177-3AD203B41FA5}">
                      <a16:colId xmlns:a16="http://schemas.microsoft.com/office/drawing/2014/main" val="133270603"/>
                    </a:ext>
                  </a:extLst>
                </a:gridCol>
              </a:tblGrid>
              <a:tr h="337529">
                <a:tc>
                  <a:txBody>
                    <a:bodyPr/>
                    <a:lstStyle/>
                    <a:p>
                      <a:pPr>
                        <a:lnSpc>
                          <a:spcPts val="1400"/>
                        </a:lnSpc>
                        <a:buNone/>
                      </a:pPr>
                      <a:r>
                        <a:rPr lang="en-GB" sz="800">
                          <a:effectLst/>
                          <a:latin typeface="Arial" panose="020B0604020202020204" pitchFamily="34" charset="0"/>
                          <a:cs typeface="Arial" panose="020B0604020202020204" pitchFamily="34" charset="0"/>
                        </a:rPr>
                        <a:t>Time</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marL="136525">
                        <a:lnSpc>
                          <a:spcPct val="115000"/>
                        </a:lnSpc>
                        <a:buNone/>
                      </a:pPr>
                      <a:r>
                        <a:rPr lang="en-GB" sz="800">
                          <a:effectLst/>
                          <a:latin typeface="Arial" panose="020B0604020202020204" pitchFamily="34" charset="0"/>
                          <a:cs typeface="Arial" panose="020B0604020202020204" pitchFamily="34" charset="0"/>
                        </a:rPr>
                        <a:t>Item</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a:lnSpc>
                          <a:spcPct val="115000"/>
                        </a:lnSpc>
                        <a:buNone/>
                      </a:pPr>
                      <a:r>
                        <a:rPr lang="en-US" sz="800">
                          <a:effectLst/>
                          <a:latin typeface="Arial" panose="020B0604020202020204" pitchFamily="34" charset="0"/>
                          <a:cs typeface="Arial" panose="020B0604020202020204" pitchFamily="34" charset="0"/>
                        </a:rPr>
                        <a:t>Lead</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extLst>
                  <a:ext uri="{0D108BD9-81ED-4DB2-BD59-A6C34878D82A}">
                    <a16:rowId xmlns:a16="http://schemas.microsoft.com/office/drawing/2014/main" val="2718347282"/>
                  </a:ext>
                </a:extLst>
              </a:tr>
              <a:tr h="163548">
                <a:tc gridSpan="3">
                  <a:txBody>
                    <a:bodyPr/>
                    <a:lstStyle/>
                    <a:p>
                      <a:pPr algn="ctr">
                        <a:lnSpc>
                          <a:spcPct val="115000"/>
                        </a:lnSpc>
                        <a:buNone/>
                      </a:pPr>
                      <a:r>
                        <a:rPr lang="en-US" sz="800">
                          <a:effectLst/>
                          <a:latin typeface="Arial" panose="020B0604020202020204" pitchFamily="34" charset="0"/>
                          <a:cs typeface="Arial" panose="020B0604020202020204" pitchFamily="34" charset="0"/>
                        </a:rPr>
                        <a:t>Regional vision and ambitions</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78145689"/>
                  </a:ext>
                </a:extLst>
              </a:tr>
              <a:tr h="957427">
                <a:tc>
                  <a:txBody>
                    <a:bodyPr/>
                    <a:lstStyle/>
                    <a:p>
                      <a:pPr>
                        <a:lnSpc>
                          <a:spcPts val="1400"/>
                        </a:lnSpc>
                        <a:buNone/>
                      </a:pPr>
                      <a:r>
                        <a:rPr lang="en-GB" sz="800">
                          <a:effectLst/>
                          <a:latin typeface="Arial" panose="020B0604020202020204" pitchFamily="34" charset="0"/>
                          <a:cs typeface="Arial" panose="020B0604020202020204" pitchFamily="34" charset="0"/>
                        </a:rPr>
                        <a:t> </a:t>
                      </a:r>
                    </a:p>
                    <a:p>
                      <a:pPr>
                        <a:lnSpc>
                          <a:spcPct val="115000"/>
                        </a:lnSpc>
                        <a:spcBef>
                          <a:spcPts val="200"/>
                        </a:spcBef>
                        <a:buNone/>
                      </a:pPr>
                      <a:r>
                        <a:rPr lang="en-GB" sz="800">
                          <a:effectLst/>
                          <a:latin typeface="Arial" panose="020B0604020202020204" pitchFamily="34" charset="0"/>
                          <a:cs typeface="Arial" panose="020B0604020202020204" pitchFamily="34" charset="0"/>
                        </a:rPr>
                        <a:t>10.55</a:t>
                      </a:r>
                    </a:p>
                    <a:p>
                      <a:pPr>
                        <a:lnSpc>
                          <a:spcPct val="115000"/>
                        </a:lnSpc>
                        <a:spcBef>
                          <a:spcPts val="200"/>
                        </a:spcBef>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marL="136525">
                        <a:lnSpc>
                          <a:spcPct val="115000"/>
                        </a:lnSpc>
                        <a:buNone/>
                      </a:pPr>
                      <a:r>
                        <a:rPr lang="en-GB" sz="800">
                          <a:effectLst/>
                          <a:latin typeface="Arial" panose="020B0604020202020204" pitchFamily="34" charset="0"/>
                          <a:cs typeface="Arial" panose="020B0604020202020204" pitchFamily="34" charset="0"/>
                        </a:rPr>
                        <a:t> </a:t>
                      </a:r>
                    </a:p>
                    <a:p>
                      <a:pPr marL="136525">
                        <a:lnSpc>
                          <a:spcPct val="115000"/>
                        </a:lnSpc>
                        <a:buNone/>
                      </a:pPr>
                      <a:r>
                        <a:rPr lang="en-GB" sz="800" b="1">
                          <a:effectLst/>
                          <a:latin typeface="Arial" panose="020B0604020202020204" pitchFamily="34" charset="0"/>
                          <a:cs typeface="Arial" panose="020B0604020202020204" pitchFamily="34" charset="0"/>
                        </a:rPr>
                        <a:t>The London Ambition for Integrated Neighbourhoods</a:t>
                      </a:r>
                    </a:p>
                    <a:p>
                      <a:pPr marL="136525">
                        <a:lnSpc>
                          <a:spcPct val="115000"/>
                        </a:lnSpc>
                        <a:buNone/>
                      </a:pPr>
                      <a:r>
                        <a:rPr lang="en-GB" sz="800">
                          <a:effectLst/>
                          <a:latin typeface="Arial" panose="020B0604020202020204" pitchFamily="34" charset="0"/>
                          <a:cs typeface="Arial" panose="020B0604020202020204" pitchFamily="34" charset="0"/>
                        </a:rPr>
                        <a:t>The London support offer and metrics of success</a:t>
                      </a:r>
                    </a:p>
                    <a:p>
                      <a:pPr marL="136525">
                        <a:lnSpc>
                          <a:spcPct val="115000"/>
                        </a:lnSpc>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a:lnSpc>
                          <a:spcPct val="115000"/>
                        </a:lnSpc>
                        <a:buNone/>
                      </a:pPr>
                      <a:r>
                        <a:rPr lang="en-US" sz="800" b="1">
                          <a:effectLst/>
                          <a:latin typeface="Arial" panose="020B0604020202020204" pitchFamily="34" charset="0"/>
                          <a:cs typeface="Arial" panose="020B0604020202020204" pitchFamily="34" charset="0"/>
                        </a:rPr>
                        <a:t>Dr Agatha Nortley-Meshe</a:t>
                      </a:r>
                      <a:r>
                        <a:rPr lang="en-US" sz="800">
                          <a:effectLst/>
                          <a:latin typeface="Arial" panose="020B0604020202020204" pitchFamily="34" charset="0"/>
                          <a:cs typeface="Arial" panose="020B0604020202020204" pitchFamily="34" charset="0"/>
                        </a:rPr>
                        <a:t>, </a:t>
                      </a:r>
                      <a:r>
                        <a:rPr lang="en-GB" sz="800">
                          <a:effectLst/>
                          <a:latin typeface="Arial" panose="020B0604020202020204" pitchFamily="34" charset="0"/>
                          <a:cs typeface="Arial" panose="020B0604020202020204" pitchFamily="34" charset="0"/>
                        </a:rPr>
                        <a:t>Regional Medical Director for Primary Care, NHS England</a:t>
                      </a:r>
                    </a:p>
                    <a:p>
                      <a:pPr>
                        <a:lnSpc>
                          <a:spcPct val="115000"/>
                        </a:lnSpc>
                        <a:buNone/>
                      </a:pPr>
                      <a:r>
                        <a:rPr lang="en-US" sz="800" b="1">
                          <a:effectLst/>
                          <a:latin typeface="Arial" panose="020B0604020202020204" pitchFamily="34" charset="0"/>
                          <a:cs typeface="Arial" panose="020B0604020202020204" pitchFamily="34" charset="0"/>
                        </a:rPr>
                        <a:t>Will </a:t>
                      </a:r>
                      <a:r>
                        <a:rPr lang="en-US" sz="800" b="1" err="1">
                          <a:effectLst/>
                          <a:latin typeface="Arial" panose="020B0604020202020204" pitchFamily="34" charset="0"/>
                          <a:cs typeface="Arial" panose="020B0604020202020204" pitchFamily="34" charset="0"/>
                        </a:rPr>
                        <a:t>Huxter</a:t>
                      </a:r>
                      <a:r>
                        <a:rPr lang="en-US" sz="800">
                          <a:effectLst/>
                          <a:latin typeface="Arial" panose="020B0604020202020204" pitchFamily="34" charset="0"/>
                          <a:cs typeface="Arial" panose="020B0604020202020204" pitchFamily="34" charset="0"/>
                        </a:rPr>
                        <a:t>, </a:t>
                      </a:r>
                      <a:r>
                        <a:rPr lang="en-GB" sz="800">
                          <a:effectLst/>
                          <a:latin typeface="Arial" panose="020B0604020202020204" pitchFamily="34" charset="0"/>
                          <a:cs typeface="Arial" panose="020B0604020202020204" pitchFamily="34" charset="0"/>
                        </a:rPr>
                        <a:t>Regional Director of Commissioning, NHS England</a:t>
                      </a:r>
                    </a:p>
                    <a:p>
                      <a:pPr>
                        <a:lnSpc>
                          <a:spcPct val="115000"/>
                        </a:lnSpc>
                        <a:buNone/>
                      </a:pPr>
                      <a:r>
                        <a:rPr lang="en-US" sz="800" u="none" strike="noStrike">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extLst>
                  <a:ext uri="{0D108BD9-81ED-4DB2-BD59-A6C34878D82A}">
                    <a16:rowId xmlns:a16="http://schemas.microsoft.com/office/drawing/2014/main" val="2938675488"/>
                  </a:ext>
                </a:extLst>
              </a:tr>
              <a:tr h="746126">
                <a:tc>
                  <a:txBody>
                    <a:bodyPr/>
                    <a:lstStyle/>
                    <a:p>
                      <a:pPr>
                        <a:lnSpc>
                          <a:spcPts val="1400"/>
                        </a:lnSpc>
                        <a:buNone/>
                      </a:pPr>
                      <a:r>
                        <a:rPr lang="en-US" sz="800">
                          <a:effectLst/>
                          <a:latin typeface="Arial" panose="020B0604020202020204" pitchFamily="34" charset="0"/>
                          <a:cs typeface="Arial" panose="020B0604020202020204" pitchFamily="34" charset="0"/>
                        </a:rPr>
                        <a:t>11.15</a:t>
                      </a:r>
                      <a:endParaRPr lang="en-GB" sz="800">
                        <a:effectLst/>
                        <a:latin typeface="Arial" panose="020B0604020202020204" pitchFamily="34" charset="0"/>
                        <a:cs typeface="Arial" panose="020B0604020202020204" pitchFamily="34" charset="0"/>
                      </a:endParaRPr>
                    </a:p>
                    <a:p>
                      <a:pPr>
                        <a:lnSpc>
                          <a:spcPts val="1400"/>
                        </a:lnSpc>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marL="136525">
                        <a:lnSpc>
                          <a:spcPct val="115000"/>
                        </a:lnSpc>
                        <a:buNone/>
                      </a:pPr>
                      <a:r>
                        <a:rPr lang="en-US" sz="800" b="1">
                          <a:effectLst/>
                          <a:latin typeface="Arial" panose="020B0604020202020204" pitchFamily="34" charset="0"/>
                          <a:cs typeface="Arial" panose="020B0604020202020204" pitchFamily="34" charset="0"/>
                        </a:rPr>
                        <a:t>Mayoral Support and Sustainability for Social Prescribing</a:t>
                      </a:r>
                      <a:endParaRPr lang="en-GB" sz="800" b="1">
                        <a:effectLst/>
                        <a:latin typeface="Arial" panose="020B0604020202020204" pitchFamily="34" charset="0"/>
                        <a:cs typeface="Arial" panose="020B0604020202020204" pitchFamily="34" charset="0"/>
                      </a:endParaRPr>
                    </a:p>
                    <a:p>
                      <a:pPr marL="136525">
                        <a:lnSpc>
                          <a:spcPct val="115000"/>
                        </a:lnSpc>
                        <a:buNone/>
                      </a:pPr>
                      <a:r>
                        <a:rPr lang="en-US" sz="800">
                          <a:effectLst/>
                          <a:latin typeface="Arial" panose="020B0604020202020204" pitchFamily="34" charset="0"/>
                          <a:cs typeface="Arial" panose="020B0604020202020204" pitchFamily="34" charset="0"/>
                        </a:rPr>
                        <a:t>Including active travel and creative health</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a:lnSpc>
                          <a:spcPct val="115000"/>
                        </a:lnSpc>
                        <a:buNone/>
                      </a:pPr>
                      <a:r>
                        <a:rPr lang="en-US" sz="800" b="1">
                          <a:effectLst/>
                          <a:latin typeface="Arial" panose="020B0604020202020204" pitchFamily="34" charset="0"/>
                          <a:cs typeface="Arial" panose="020B0604020202020204" pitchFamily="34" charset="0"/>
                        </a:rPr>
                        <a:t>Dr Tom Coffey OBE</a:t>
                      </a:r>
                      <a:r>
                        <a:rPr lang="en-US" sz="800">
                          <a:effectLst/>
                          <a:latin typeface="Arial" panose="020B0604020202020204" pitchFamily="34" charset="0"/>
                          <a:cs typeface="Arial" panose="020B0604020202020204" pitchFamily="34" charset="0"/>
                        </a:rPr>
                        <a:t>, </a:t>
                      </a:r>
                      <a:r>
                        <a:rPr lang="en-GB" sz="800">
                          <a:effectLst/>
                          <a:latin typeface="Arial" panose="020B0604020202020204" pitchFamily="34" charset="0"/>
                          <a:cs typeface="Arial" panose="020B0604020202020204" pitchFamily="34" charset="0"/>
                        </a:rPr>
                        <a:t>GP and Senior Health Advisor to the Mayor</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extLst>
                  <a:ext uri="{0D108BD9-81ED-4DB2-BD59-A6C34878D82A}">
                    <a16:rowId xmlns:a16="http://schemas.microsoft.com/office/drawing/2014/main" val="3647448318"/>
                  </a:ext>
                </a:extLst>
              </a:tr>
              <a:tr h="257416">
                <a:tc>
                  <a:txBody>
                    <a:bodyPr/>
                    <a:lstStyle/>
                    <a:p>
                      <a:pPr>
                        <a:lnSpc>
                          <a:spcPct val="115000"/>
                        </a:lnSpc>
                        <a:spcBef>
                          <a:spcPts val="200"/>
                        </a:spcBef>
                        <a:buNone/>
                      </a:pPr>
                      <a:r>
                        <a:rPr lang="en-GB" sz="800">
                          <a:effectLst/>
                          <a:latin typeface="Arial" panose="020B0604020202020204" pitchFamily="34" charset="0"/>
                          <a:cs typeface="Arial" panose="020B0604020202020204" pitchFamily="34" charset="0"/>
                        </a:rPr>
                        <a:t>11.30</a:t>
                      </a:r>
                    </a:p>
                    <a:p>
                      <a:pPr>
                        <a:lnSpc>
                          <a:spcPct val="115000"/>
                        </a:lnSpc>
                        <a:spcBef>
                          <a:spcPts val="200"/>
                        </a:spcBef>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marL="136525">
                        <a:lnSpc>
                          <a:spcPct val="115000"/>
                        </a:lnSpc>
                        <a:buNone/>
                      </a:pPr>
                      <a:r>
                        <a:rPr lang="en-GB" sz="800" b="1">
                          <a:effectLst/>
                          <a:latin typeface="Arial" panose="020B0604020202020204" pitchFamily="34" charset="0"/>
                          <a:cs typeface="Arial" panose="020B0604020202020204" pitchFamily="34" charset="0"/>
                        </a:rPr>
                        <a:t>Break </a:t>
                      </a:r>
                    </a:p>
                    <a:p>
                      <a:pPr marL="136525">
                        <a:lnSpc>
                          <a:spcPct val="115000"/>
                        </a:lnSpc>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a:lnSpc>
                          <a:spcPct val="115000"/>
                        </a:lnSpc>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extLst>
                  <a:ext uri="{0D108BD9-81ED-4DB2-BD59-A6C34878D82A}">
                    <a16:rowId xmlns:a16="http://schemas.microsoft.com/office/drawing/2014/main" val="1115147877"/>
                  </a:ext>
                </a:extLst>
              </a:tr>
              <a:tr h="163548">
                <a:tc gridSpan="3">
                  <a:txBody>
                    <a:bodyPr/>
                    <a:lstStyle/>
                    <a:p>
                      <a:pPr algn="ctr">
                        <a:lnSpc>
                          <a:spcPct val="115000"/>
                        </a:lnSpc>
                        <a:buNone/>
                      </a:pPr>
                      <a:r>
                        <a:rPr lang="en-US" sz="800">
                          <a:effectLst/>
                          <a:latin typeface="Arial" panose="020B0604020202020204" pitchFamily="34" charset="0"/>
                          <a:cs typeface="Arial" panose="020B0604020202020204" pitchFamily="34" charset="0"/>
                        </a:rPr>
                        <a:t>Diagnostic and action planning</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27117017"/>
                  </a:ext>
                </a:extLst>
              </a:tr>
              <a:tr h="933477">
                <a:tc>
                  <a:txBody>
                    <a:bodyPr/>
                    <a:lstStyle/>
                    <a:p>
                      <a:pPr>
                        <a:lnSpc>
                          <a:spcPts val="1400"/>
                        </a:lnSpc>
                        <a:buNone/>
                      </a:pPr>
                      <a:r>
                        <a:rPr lang="en-GB" sz="800">
                          <a:effectLst/>
                          <a:latin typeface="Arial" panose="020B0604020202020204" pitchFamily="34" charset="0"/>
                          <a:cs typeface="Arial" panose="020B0604020202020204" pitchFamily="34" charset="0"/>
                        </a:rPr>
                        <a:t> </a:t>
                      </a:r>
                    </a:p>
                    <a:p>
                      <a:pPr>
                        <a:lnSpc>
                          <a:spcPct val="115000"/>
                        </a:lnSpc>
                        <a:spcBef>
                          <a:spcPts val="200"/>
                        </a:spcBef>
                        <a:buNone/>
                      </a:pPr>
                      <a:r>
                        <a:rPr lang="en-GB" sz="800">
                          <a:effectLst/>
                          <a:latin typeface="Arial" panose="020B0604020202020204" pitchFamily="34" charset="0"/>
                          <a:cs typeface="Arial" panose="020B0604020202020204" pitchFamily="34" charset="0"/>
                        </a:rPr>
                        <a:t>11.40</a:t>
                      </a:r>
                    </a:p>
                    <a:p>
                      <a:pPr>
                        <a:lnSpc>
                          <a:spcPct val="115000"/>
                        </a:lnSpc>
                        <a:spcBef>
                          <a:spcPts val="200"/>
                        </a:spcBef>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marL="136525">
                        <a:lnSpc>
                          <a:spcPct val="115000"/>
                        </a:lnSpc>
                        <a:buNone/>
                      </a:pPr>
                      <a:r>
                        <a:rPr lang="en-GB" sz="800">
                          <a:effectLst/>
                          <a:latin typeface="Arial" panose="020B0604020202020204" pitchFamily="34" charset="0"/>
                          <a:cs typeface="Arial" panose="020B0604020202020204" pitchFamily="34" charset="0"/>
                        </a:rPr>
                        <a:t> </a:t>
                      </a:r>
                    </a:p>
                    <a:p>
                      <a:pPr marL="136525">
                        <a:lnSpc>
                          <a:spcPct val="115000"/>
                        </a:lnSpc>
                        <a:buNone/>
                      </a:pPr>
                      <a:r>
                        <a:rPr lang="en-GB" sz="800" b="1">
                          <a:effectLst/>
                          <a:latin typeface="Arial" panose="020B0604020202020204" pitchFamily="34" charset="0"/>
                          <a:cs typeface="Arial" panose="020B0604020202020204" pitchFamily="34" charset="0"/>
                        </a:rPr>
                        <a:t>Temperature Check: How confident are we that our local plans will deliver the required shifts?</a:t>
                      </a:r>
                    </a:p>
                    <a:p>
                      <a:pPr marL="136525">
                        <a:lnSpc>
                          <a:spcPct val="115000"/>
                        </a:lnSpc>
                        <a:buNone/>
                      </a:pPr>
                      <a:r>
                        <a:rPr lang="en-GB" sz="800">
                          <a:effectLst/>
                          <a:latin typeface="Arial" panose="020B0604020202020204" pitchFamily="34" charset="0"/>
                          <a:cs typeface="Arial" panose="020B0604020202020204" pitchFamily="34" charset="0"/>
                        </a:rPr>
                        <a:t>Mapping and gapping existing neighbourhood plans against proposed social prescribing schema, rating confidence of delivery</a:t>
                      </a:r>
                    </a:p>
                    <a:p>
                      <a:pPr marL="136525">
                        <a:lnSpc>
                          <a:spcPct val="115000"/>
                        </a:lnSpc>
                        <a:buNone/>
                      </a:pPr>
                      <a:r>
                        <a:rPr lang="en-GB" sz="800">
                          <a:effectLst/>
                          <a:latin typeface="Arial" panose="020B0604020202020204" pitchFamily="34" charset="0"/>
                          <a:cs typeface="Arial" panose="020B0604020202020204" pitchFamily="34" charset="0"/>
                        </a:rPr>
                        <a:t> </a:t>
                      </a:r>
                    </a:p>
                    <a:p>
                      <a:pPr marL="136525">
                        <a:lnSpc>
                          <a:spcPct val="115000"/>
                        </a:lnSpc>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a:lnSpc>
                          <a:spcPct val="115000"/>
                        </a:lnSpc>
                        <a:buNone/>
                      </a:pPr>
                      <a:r>
                        <a:rPr lang="en-US" sz="800" b="1">
                          <a:effectLst/>
                          <a:latin typeface="Arial" panose="020B0604020202020204" pitchFamily="34" charset="0"/>
                          <a:cs typeface="Arial" panose="020B0604020202020204" pitchFamily="34" charset="0"/>
                        </a:rPr>
                        <a:t>Guy Boersma</a:t>
                      </a:r>
                      <a:r>
                        <a:rPr lang="en-US" sz="800">
                          <a:effectLst/>
                          <a:latin typeface="Arial" panose="020B0604020202020204" pitchFamily="34" charset="0"/>
                          <a:cs typeface="Arial" panose="020B0604020202020204" pitchFamily="34" charset="0"/>
                        </a:rPr>
                        <a:t>, </a:t>
                      </a:r>
                      <a:r>
                        <a:rPr lang="en-GB" sz="800">
                          <a:effectLst/>
                          <a:latin typeface="Arial" panose="020B0604020202020204" pitchFamily="34" charset="0"/>
                          <a:cs typeface="Arial" panose="020B0604020202020204" pitchFamily="34" charset="0"/>
                        </a:rPr>
                        <a:t>Executive Director, Bromley by Bow Health Partnership</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extLst>
                  <a:ext uri="{0D108BD9-81ED-4DB2-BD59-A6C34878D82A}">
                    <a16:rowId xmlns:a16="http://schemas.microsoft.com/office/drawing/2014/main" val="2946178991"/>
                  </a:ext>
                </a:extLst>
              </a:tr>
              <a:tr h="758958">
                <a:tc>
                  <a:txBody>
                    <a:bodyPr/>
                    <a:lstStyle/>
                    <a:p>
                      <a:pPr>
                        <a:lnSpc>
                          <a:spcPts val="1400"/>
                        </a:lnSpc>
                        <a:buNone/>
                      </a:pPr>
                      <a:r>
                        <a:rPr lang="en-GB" sz="800">
                          <a:effectLst/>
                          <a:latin typeface="Arial" panose="020B0604020202020204" pitchFamily="34" charset="0"/>
                          <a:cs typeface="Arial" panose="020B0604020202020204" pitchFamily="34" charset="0"/>
                        </a:rPr>
                        <a:t> </a:t>
                      </a:r>
                    </a:p>
                    <a:p>
                      <a:pPr>
                        <a:lnSpc>
                          <a:spcPct val="115000"/>
                        </a:lnSpc>
                        <a:spcBef>
                          <a:spcPts val="200"/>
                        </a:spcBef>
                        <a:buNone/>
                      </a:pPr>
                      <a:r>
                        <a:rPr lang="en-GB" sz="800">
                          <a:effectLst/>
                          <a:latin typeface="Arial" panose="020B0604020202020204" pitchFamily="34" charset="0"/>
                          <a:cs typeface="Arial" panose="020B0604020202020204" pitchFamily="34" charset="0"/>
                        </a:rPr>
                        <a:t>12.00</a:t>
                      </a:r>
                    </a:p>
                    <a:p>
                      <a:pPr>
                        <a:lnSpc>
                          <a:spcPct val="115000"/>
                        </a:lnSpc>
                        <a:spcBef>
                          <a:spcPts val="200"/>
                        </a:spcBef>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marL="136525">
                        <a:lnSpc>
                          <a:spcPct val="115000"/>
                        </a:lnSpc>
                        <a:buNone/>
                      </a:pPr>
                      <a:r>
                        <a:rPr lang="en-GB" sz="800">
                          <a:effectLst/>
                          <a:latin typeface="Arial" panose="020B0604020202020204" pitchFamily="34" charset="0"/>
                          <a:cs typeface="Arial" panose="020B0604020202020204" pitchFamily="34" charset="0"/>
                        </a:rPr>
                        <a:t> </a:t>
                      </a:r>
                    </a:p>
                    <a:p>
                      <a:pPr marL="136525">
                        <a:lnSpc>
                          <a:spcPct val="115000"/>
                        </a:lnSpc>
                        <a:buNone/>
                      </a:pPr>
                      <a:r>
                        <a:rPr lang="en-GB" sz="800" b="1">
                          <a:effectLst/>
                          <a:latin typeface="Arial" panose="020B0604020202020204" pitchFamily="34" charset="0"/>
                          <a:cs typeface="Arial" panose="020B0604020202020204" pitchFamily="34" charset="0"/>
                        </a:rPr>
                        <a:t>Identifying and addressing blockers </a:t>
                      </a:r>
                    </a:p>
                    <a:p>
                      <a:pPr marL="136525">
                        <a:lnSpc>
                          <a:spcPct val="115000"/>
                        </a:lnSpc>
                        <a:buNone/>
                      </a:pPr>
                      <a:r>
                        <a:rPr lang="en-GB" sz="800">
                          <a:effectLst/>
                          <a:latin typeface="Arial" panose="020B0604020202020204" pitchFamily="34" charset="0"/>
                          <a:cs typeface="Arial" panose="020B0604020202020204" pitchFamily="34" charset="0"/>
                        </a:rPr>
                        <a:t>Identification of barriers and obstacles in existing plans and development of actions for resolution. Which of these ideas have the best chance of success?</a:t>
                      </a:r>
                    </a:p>
                    <a:p>
                      <a:pPr marL="136525">
                        <a:lnSpc>
                          <a:spcPct val="115000"/>
                        </a:lnSpc>
                        <a:buNone/>
                      </a:pPr>
                      <a:r>
                        <a:rPr lang="en-GB"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a:lnSpc>
                          <a:spcPct val="115000"/>
                        </a:lnSpc>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cs typeface="Arial" panose="020B0604020202020204" pitchFamily="34" charset="0"/>
                      </a:endParaRPr>
                    </a:p>
                    <a:p>
                      <a:pPr>
                        <a:lnSpc>
                          <a:spcPct val="115000"/>
                        </a:lnSpc>
                        <a:buNone/>
                      </a:pPr>
                      <a:r>
                        <a:rPr lang="en-US" sz="800">
                          <a:effectLst/>
                          <a:latin typeface="Arial" panose="020B0604020202020204" pitchFamily="34" charset="0"/>
                          <a:cs typeface="Arial" panose="020B0604020202020204" pitchFamily="34" charset="0"/>
                        </a:rPr>
                        <a:t>Table based discussions in ICB areas</a:t>
                      </a:r>
                      <a:endParaRPr lang="en-GB" sz="800">
                        <a:effectLst/>
                        <a:latin typeface="Arial" panose="020B0604020202020204" pitchFamily="34" charset="0"/>
                        <a:cs typeface="Arial" panose="020B0604020202020204" pitchFamily="34" charset="0"/>
                      </a:endParaRPr>
                    </a:p>
                    <a:p>
                      <a:pPr>
                        <a:lnSpc>
                          <a:spcPct val="115000"/>
                        </a:lnSpc>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extLst>
                  <a:ext uri="{0D108BD9-81ED-4DB2-BD59-A6C34878D82A}">
                    <a16:rowId xmlns:a16="http://schemas.microsoft.com/office/drawing/2014/main" val="2964630052"/>
                  </a:ext>
                </a:extLst>
              </a:tr>
              <a:tr h="163548">
                <a:tc gridSpan="3">
                  <a:txBody>
                    <a:bodyPr/>
                    <a:lstStyle/>
                    <a:p>
                      <a:pPr algn="ctr">
                        <a:lnSpc>
                          <a:spcPct val="115000"/>
                        </a:lnSpc>
                        <a:buNone/>
                      </a:pPr>
                      <a:r>
                        <a:rPr lang="en-US" sz="800">
                          <a:effectLst/>
                          <a:latin typeface="Arial" panose="020B0604020202020204" pitchFamily="34" charset="0"/>
                          <a:cs typeface="Arial" panose="020B0604020202020204" pitchFamily="34" charset="0"/>
                        </a:rPr>
                        <a:t>Next steps</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222350"/>
                  </a:ext>
                </a:extLst>
              </a:tr>
              <a:tr h="933477">
                <a:tc>
                  <a:txBody>
                    <a:bodyPr/>
                    <a:lstStyle/>
                    <a:p>
                      <a:pPr>
                        <a:lnSpc>
                          <a:spcPts val="1400"/>
                        </a:lnSpc>
                        <a:buNone/>
                      </a:pPr>
                      <a:r>
                        <a:rPr lang="en-GB" sz="800">
                          <a:effectLst/>
                          <a:latin typeface="Arial" panose="020B0604020202020204" pitchFamily="34" charset="0"/>
                          <a:cs typeface="Arial" panose="020B0604020202020204" pitchFamily="34" charset="0"/>
                        </a:rPr>
                        <a:t> </a:t>
                      </a:r>
                    </a:p>
                    <a:p>
                      <a:pPr>
                        <a:lnSpc>
                          <a:spcPct val="115000"/>
                        </a:lnSpc>
                        <a:spcBef>
                          <a:spcPts val="200"/>
                        </a:spcBef>
                        <a:buNone/>
                      </a:pPr>
                      <a:r>
                        <a:rPr lang="en-GB" sz="800">
                          <a:effectLst/>
                          <a:latin typeface="Arial" panose="020B0604020202020204" pitchFamily="34" charset="0"/>
                          <a:cs typeface="Arial" panose="020B0604020202020204" pitchFamily="34" charset="0"/>
                        </a:rPr>
                        <a:t>12.35</a:t>
                      </a:r>
                    </a:p>
                    <a:p>
                      <a:pPr>
                        <a:lnSpc>
                          <a:spcPct val="115000"/>
                        </a:lnSpc>
                        <a:spcBef>
                          <a:spcPts val="200"/>
                        </a:spcBef>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marL="136525">
                        <a:lnSpc>
                          <a:spcPct val="115000"/>
                        </a:lnSpc>
                        <a:buNone/>
                      </a:pPr>
                      <a:r>
                        <a:rPr lang="en-GB" sz="800">
                          <a:effectLst/>
                          <a:latin typeface="Arial" panose="020B0604020202020204" pitchFamily="34" charset="0"/>
                          <a:cs typeface="Arial" panose="020B0604020202020204" pitchFamily="34" charset="0"/>
                        </a:rPr>
                        <a:t> </a:t>
                      </a:r>
                    </a:p>
                    <a:p>
                      <a:pPr marL="136525">
                        <a:lnSpc>
                          <a:spcPct val="115000"/>
                        </a:lnSpc>
                        <a:buNone/>
                      </a:pPr>
                      <a:r>
                        <a:rPr lang="en-GB" sz="800" b="1">
                          <a:effectLst/>
                          <a:latin typeface="Arial" panose="020B0604020202020204" pitchFamily="34" charset="0"/>
                          <a:cs typeface="Arial" panose="020B0604020202020204" pitchFamily="34" charset="0"/>
                        </a:rPr>
                        <a:t>Commitments</a:t>
                      </a:r>
                    </a:p>
                    <a:p>
                      <a:pPr marL="136525">
                        <a:lnSpc>
                          <a:spcPct val="115000"/>
                        </a:lnSpc>
                        <a:buNone/>
                      </a:pPr>
                      <a:r>
                        <a:rPr lang="en-GB" sz="800">
                          <a:effectLst/>
                          <a:latin typeface="Arial" panose="020B0604020202020204" pitchFamily="34" charset="0"/>
                          <a:cs typeface="Arial" panose="020B0604020202020204" pitchFamily="34" charset="0"/>
                        </a:rPr>
                        <a:t>Following on from the action planning in the previous item, crystallise the commitments which will be taken forward in ICB areas. How are we going to progress this agenda at varying levels, individually and collectively? What support can be provided?</a:t>
                      </a:r>
                    </a:p>
                    <a:p>
                      <a:pPr marL="136525">
                        <a:lnSpc>
                          <a:spcPct val="115000"/>
                        </a:lnSpc>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a:lnSpc>
                          <a:spcPct val="115000"/>
                        </a:lnSpc>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cs typeface="Arial" panose="020B0604020202020204" pitchFamily="34" charset="0"/>
                      </a:endParaRPr>
                    </a:p>
                    <a:p>
                      <a:pPr>
                        <a:lnSpc>
                          <a:spcPct val="115000"/>
                        </a:lnSpc>
                        <a:buNone/>
                      </a:pPr>
                      <a:r>
                        <a:rPr lang="en-US" sz="800" b="1">
                          <a:effectLst/>
                          <a:latin typeface="Arial" panose="020B0604020202020204" pitchFamily="34" charset="0"/>
                          <a:cs typeface="Arial" panose="020B0604020202020204" pitchFamily="34" charset="0"/>
                        </a:rPr>
                        <a:t>Frances Tippett</a:t>
                      </a:r>
                      <a:r>
                        <a:rPr lang="en-US" sz="800">
                          <a:effectLst/>
                          <a:latin typeface="Arial" panose="020B0604020202020204" pitchFamily="34" charset="0"/>
                          <a:cs typeface="Arial" panose="020B0604020202020204" pitchFamily="34" charset="0"/>
                        </a:rPr>
                        <a:t>, </a:t>
                      </a:r>
                      <a:r>
                        <a:rPr lang="en-GB" sz="800">
                          <a:effectLst/>
                          <a:latin typeface="Arial" panose="020B0604020202020204" pitchFamily="34" charset="0"/>
                          <a:cs typeface="Arial" panose="020B0604020202020204" pitchFamily="34" charset="0"/>
                        </a:rPr>
                        <a:t>Chair of the Coalition for Personalised Care</a:t>
                      </a:r>
                    </a:p>
                    <a:p>
                      <a:pPr>
                        <a:lnSpc>
                          <a:spcPct val="115000"/>
                        </a:lnSpc>
                        <a:buNone/>
                      </a:pPr>
                      <a:r>
                        <a:rPr lang="en-US" sz="800" b="1">
                          <a:effectLst/>
                          <a:latin typeface="Arial" panose="020B0604020202020204" pitchFamily="34" charset="0"/>
                          <a:cs typeface="Arial" panose="020B0604020202020204" pitchFamily="34" charset="0"/>
                        </a:rPr>
                        <a:t>Will </a:t>
                      </a:r>
                      <a:r>
                        <a:rPr lang="en-US" sz="800" b="1" err="1">
                          <a:effectLst/>
                          <a:latin typeface="Arial" panose="020B0604020202020204" pitchFamily="34" charset="0"/>
                          <a:cs typeface="Arial" panose="020B0604020202020204" pitchFamily="34" charset="0"/>
                        </a:rPr>
                        <a:t>Huxter</a:t>
                      </a:r>
                      <a:r>
                        <a:rPr lang="en-US" sz="800">
                          <a:effectLst/>
                          <a:latin typeface="Arial" panose="020B0604020202020204" pitchFamily="34" charset="0"/>
                          <a:cs typeface="Arial" panose="020B0604020202020204" pitchFamily="34" charset="0"/>
                        </a:rPr>
                        <a:t>, </a:t>
                      </a:r>
                      <a:r>
                        <a:rPr lang="en-GB" sz="800">
                          <a:effectLst/>
                          <a:latin typeface="Arial" panose="020B0604020202020204" pitchFamily="34" charset="0"/>
                          <a:cs typeface="Arial" panose="020B0604020202020204" pitchFamily="34" charset="0"/>
                        </a:rPr>
                        <a:t>Regional Director of Commissioning, NHS England</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extLst>
                  <a:ext uri="{0D108BD9-81ED-4DB2-BD59-A6C34878D82A}">
                    <a16:rowId xmlns:a16="http://schemas.microsoft.com/office/drawing/2014/main" val="3960969885"/>
                  </a:ext>
                </a:extLst>
              </a:tr>
              <a:tr h="724382">
                <a:tc>
                  <a:txBody>
                    <a:bodyPr/>
                    <a:lstStyle/>
                    <a:p>
                      <a:pPr>
                        <a:lnSpc>
                          <a:spcPts val="1400"/>
                        </a:lnSpc>
                        <a:buNone/>
                      </a:pPr>
                      <a:r>
                        <a:rPr lang="en-GB" sz="800">
                          <a:effectLst/>
                          <a:latin typeface="Arial" panose="020B0604020202020204" pitchFamily="34" charset="0"/>
                          <a:cs typeface="Arial" panose="020B0604020202020204" pitchFamily="34" charset="0"/>
                        </a:rPr>
                        <a:t> </a:t>
                      </a:r>
                    </a:p>
                    <a:p>
                      <a:pPr>
                        <a:lnSpc>
                          <a:spcPct val="115000"/>
                        </a:lnSpc>
                        <a:spcBef>
                          <a:spcPts val="200"/>
                        </a:spcBef>
                        <a:buNone/>
                      </a:pPr>
                      <a:r>
                        <a:rPr lang="en-GB" sz="800">
                          <a:effectLst/>
                          <a:latin typeface="Arial" panose="020B0604020202020204" pitchFamily="34" charset="0"/>
                          <a:cs typeface="Arial" panose="020B0604020202020204" pitchFamily="34" charset="0"/>
                        </a:rPr>
                        <a:t>13.00</a:t>
                      </a:r>
                    </a:p>
                    <a:p>
                      <a:pPr>
                        <a:lnSpc>
                          <a:spcPct val="115000"/>
                        </a:lnSpc>
                        <a:spcBef>
                          <a:spcPts val="200"/>
                        </a:spcBef>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marL="136525">
                        <a:lnSpc>
                          <a:spcPct val="115000"/>
                        </a:lnSpc>
                        <a:buNone/>
                      </a:pPr>
                      <a:r>
                        <a:rPr lang="en-GB" sz="800">
                          <a:effectLst/>
                          <a:latin typeface="Arial" panose="020B0604020202020204" pitchFamily="34" charset="0"/>
                          <a:cs typeface="Arial" panose="020B0604020202020204" pitchFamily="34" charset="0"/>
                        </a:rPr>
                        <a:t> </a:t>
                      </a:r>
                    </a:p>
                    <a:p>
                      <a:pPr marL="136525">
                        <a:lnSpc>
                          <a:spcPct val="115000"/>
                        </a:lnSpc>
                        <a:buNone/>
                      </a:pPr>
                      <a:r>
                        <a:rPr lang="en-GB" sz="800" b="1">
                          <a:effectLst/>
                          <a:latin typeface="Arial" panose="020B0604020202020204" pitchFamily="34" charset="0"/>
                          <a:cs typeface="Arial" panose="020B0604020202020204" pitchFamily="34" charset="0"/>
                        </a:rPr>
                        <a:t>Close </a:t>
                      </a:r>
                    </a:p>
                    <a:p>
                      <a:pPr marL="136525">
                        <a:lnSpc>
                          <a:spcPct val="115000"/>
                        </a:lnSpc>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tc>
                  <a:txBody>
                    <a:bodyPr/>
                    <a:lstStyle/>
                    <a:p>
                      <a:pPr>
                        <a:lnSpc>
                          <a:spcPct val="115000"/>
                        </a:lnSpc>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cs typeface="Arial" panose="020B0604020202020204" pitchFamily="34" charset="0"/>
                      </a:endParaRPr>
                    </a:p>
                    <a:p>
                      <a:pPr>
                        <a:lnSpc>
                          <a:spcPct val="115000"/>
                        </a:lnSpc>
                        <a:buNone/>
                      </a:pPr>
                      <a:r>
                        <a:rPr lang="en-US" sz="800">
                          <a:effectLst/>
                          <a:latin typeface="Arial" panose="020B0604020202020204" pitchFamily="34" charset="0"/>
                          <a:cs typeface="Arial" panose="020B0604020202020204" pitchFamily="34" charset="0"/>
                        </a:rPr>
                        <a:t>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23433" marR="23433" marT="0" marB="0"/>
                </a:tc>
                <a:extLst>
                  <a:ext uri="{0D108BD9-81ED-4DB2-BD59-A6C34878D82A}">
                    <a16:rowId xmlns:a16="http://schemas.microsoft.com/office/drawing/2014/main" val="1825822174"/>
                  </a:ext>
                </a:extLst>
              </a:tr>
            </a:tbl>
          </a:graphicData>
        </a:graphic>
      </p:graphicFrame>
    </p:spTree>
    <p:extLst>
      <p:ext uri="{BB962C8B-B14F-4D97-AF65-F5344CB8AC3E}">
        <p14:creationId xmlns:p14="http://schemas.microsoft.com/office/powerpoint/2010/main" val="380414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DDD0-9E57-4090-4E30-656FA5A659B5}"/>
              </a:ext>
            </a:extLst>
          </p:cNvPr>
          <p:cNvSpPr>
            <a:spLocks noGrp="1"/>
          </p:cNvSpPr>
          <p:nvPr>
            <p:ph type="title"/>
          </p:nvPr>
        </p:nvSpPr>
        <p:spPr>
          <a:xfrm>
            <a:off x="738342" y="253204"/>
            <a:ext cx="3020568" cy="517400"/>
          </a:xfrm>
        </p:spPr>
        <p:txBody>
          <a:bodyPr>
            <a:normAutofit fontScale="90000"/>
          </a:bodyPr>
          <a:lstStyle/>
          <a:p>
            <a:r>
              <a:rPr lang="en-GB" dirty="0"/>
              <a:t>Attendance</a:t>
            </a:r>
          </a:p>
        </p:txBody>
      </p:sp>
      <p:pic>
        <p:nvPicPr>
          <p:cNvPr id="4" name="Picture 3">
            <a:extLst>
              <a:ext uri="{FF2B5EF4-FFF2-40B4-BE49-F238E27FC236}">
                <a16:creationId xmlns:a16="http://schemas.microsoft.com/office/drawing/2014/main" id="{570C2BBA-E82F-DD88-F4D3-F1E129D6D8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05039" y="3003431"/>
            <a:ext cx="3524837" cy="3505654"/>
          </a:xfrm>
          <a:prstGeom prst="rect">
            <a:avLst/>
          </a:prstGeom>
        </p:spPr>
      </p:pic>
      <p:sp>
        <p:nvSpPr>
          <p:cNvPr id="5" name="TextBox 4">
            <a:extLst>
              <a:ext uri="{FF2B5EF4-FFF2-40B4-BE49-F238E27FC236}">
                <a16:creationId xmlns:a16="http://schemas.microsoft.com/office/drawing/2014/main" id="{FF261351-AFD6-21C2-F0EF-79AF1D55D025}"/>
              </a:ext>
            </a:extLst>
          </p:cNvPr>
          <p:cNvSpPr txBox="1"/>
          <p:nvPr/>
        </p:nvSpPr>
        <p:spPr>
          <a:xfrm>
            <a:off x="738342" y="770604"/>
            <a:ext cx="5839968" cy="1569660"/>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Three key note speakers</a:t>
            </a:r>
          </a:p>
          <a:p>
            <a:r>
              <a:rPr lang="en-US" sz="1600" b="1" dirty="0">
                <a:latin typeface="Arial" panose="020B0604020202020204" pitchFamily="34" charset="0"/>
                <a:cs typeface="Arial" panose="020B0604020202020204" pitchFamily="34" charset="0"/>
              </a:rPr>
              <a:t>Professor Sir Michael Marmot</a:t>
            </a:r>
            <a:r>
              <a:rPr lang="en-US"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Director of the UCL Institute of Health Equity and </a:t>
            </a:r>
          </a:p>
          <a:p>
            <a:r>
              <a:rPr lang="en-US" sz="1600" b="1" dirty="0">
                <a:latin typeface="Arial" panose="020B0604020202020204" pitchFamily="34" charset="0"/>
                <a:cs typeface="Arial" panose="020B0604020202020204" pitchFamily="34" charset="0"/>
              </a:rPr>
              <a:t>Professor Dame Hazel Genn</a:t>
            </a:r>
            <a:r>
              <a:rPr lang="en-US" sz="16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Director Health Justice Partnership Project, UCL</a:t>
            </a:r>
          </a:p>
          <a:p>
            <a:r>
              <a:rPr lang="en-GB" sz="1600" b="1" dirty="0">
                <a:latin typeface="Arial" panose="020B0604020202020204" pitchFamily="34" charset="0"/>
                <a:cs typeface="Arial" panose="020B0604020202020204" pitchFamily="34" charset="0"/>
              </a:rPr>
              <a:t>Dr Tom Coffey, </a:t>
            </a:r>
            <a:r>
              <a:rPr lang="en-GB" sz="1600" dirty="0">
                <a:latin typeface="Arial" panose="020B0604020202020204" pitchFamily="34" charset="0"/>
                <a:cs typeface="Arial" panose="020B0604020202020204" pitchFamily="34" charset="0"/>
              </a:rPr>
              <a:t>Senior Health Advisor to the Mayor of London </a:t>
            </a:r>
          </a:p>
        </p:txBody>
      </p:sp>
      <p:pic>
        <p:nvPicPr>
          <p:cNvPr id="6" name="Picture 5">
            <a:extLst>
              <a:ext uri="{FF2B5EF4-FFF2-40B4-BE49-F238E27FC236}">
                <a16:creationId xmlns:a16="http://schemas.microsoft.com/office/drawing/2014/main" id="{EFA04F9B-7E31-51DD-4ADD-59F9FE04AA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6388" y="3594406"/>
            <a:ext cx="3833697" cy="3066958"/>
          </a:xfrm>
          <a:prstGeom prst="rect">
            <a:avLst/>
          </a:prstGeom>
          <a:effectLst>
            <a:outerShdw blurRad="50800" dist="38100" dir="8100000" algn="tr" rotWithShape="0">
              <a:prstClr val="black">
                <a:alpha val="40000"/>
              </a:prstClr>
            </a:outerShdw>
          </a:effectLst>
        </p:spPr>
      </p:pic>
      <p:sp>
        <p:nvSpPr>
          <p:cNvPr id="7" name="TextBox 6">
            <a:extLst>
              <a:ext uri="{FF2B5EF4-FFF2-40B4-BE49-F238E27FC236}">
                <a16:creationId xmlns:a16="http://schemas.microsoft.com/office/drawing/2014/main" id="{74B090A5-2268-22EF-8EB3-904F0A2ADE11}"/>
              </a:ext>
            </a:extLst>
          </p:cNvPr>
          <p:cNvSpPr txBox="1"/>
          <p:nvPr/>
        </p:nvSpPr>
        <p:spPr>
          <a:xfrm>
            <a:off x="6952588" y="896975"/>
            <a:ext cx="4501069" cy="2031325"/>
          </a:xfrm>
          <a:prstGeom prst="rect">
            <a:avLst/>
          </a:prstGeom>
          <a:noFill/>
        </p:spPr>
        <p:txBody>
          <a:bodyPr wrap="square" rtlCol="0">
            <a:spAutoFit/>
          </a:bodyPr>
          <a:lstStyle/>
          <a:p>
            <a:r>
              <a:rPr lang="en-GB" b="1" dirty="0"/>
              <a:t>18 experts </a:t>
            </a:r>
            <a:r>
              <a:rPr lang="en-GB" dirty="0"/>
              <a:t>from the fields of neighbourhood working, social prescribing  and the core neighbourhood offer</a:t>
            </a:r>
          </a:p>
          <a:p>
            <a:endParaRPr lang="en-GB" dirty="0"/>
          </a:p>
          <a:p>
            <a:r>
              <a:rPr lang="en-GB" b="1" dirty="0"/>
              <a:t>52 delegates taken </a:t>
            </a:r>
            <a:r>
              <a:rPr lang="en-GB" dirty="0"/>
              <a:t>from all ICS footprints and from all neighbourhood sectors</a:t>
            </a:r>
          </a:p>
          <a:p>
            <a:endParaRPr lang="en-GB" dirty="0"/>
          </a:p>
        </p:txBody>
      </p:sp>
      <p:sp>
        <p:nvSpPr>
          <p:cNvPr id="8" name="TextBox 7">
            <a:extLst>
              <a:ext uri="{FF2B5EF4-FFF2-40B4-BE49-F238E27FC236}">
                <a16:creationId xmlns:a16="http://schemas.microsoft.com/office/drawing/2014/main" id="{CC677800-2422-1ABD-8ED0-7F3F706CCF78}"/>
              </a:ext>
            </a:extLst>
          </p:cNvPr>
          <p:cNvSpPr txBox="1"/>
          <p:nvPr/>
        </p:nvSpPr>
        <p:spPr>
          <a:xfrm>
            <a:off x="738342" y="2505670"/>
            <a:ext cx="5982722" cy="923330"/>
          </a:xfrm>
          <a:prstGeom prst="rect">
            <a:avLst/>
          </a:prstGeom>
          <a:noFill/>
        </p:spPr>
        <p:txBody>
          <a:bodyPr wrap="square" rtlCol="0">
            <a:spAutoFit/>
          </a:bodyPr>
          <a:lstStyle/>
          <a:p>
            <a:r>
              <a:rPr lang="en-GB" b="1" dirty="0"/>
              <a:t>Facilitated by</a:t>
            </a:r>
          </a:p>
          <a:p>
            <a:r>
              <a:rPr lang="en-GB" dirty="0"/>
              <a:t>Frances Tippitt, </a:t>
            </a:r>
            <a:r>
              <a:rPr lang="en-GB" dirty="0">
                <a:latin typeface="Arial" panose="020B0604020202020204" pitchFamily="34" charset="0"/>
                <a:cs typeface="Arial" panose="020B0604020202020204" pitchFamily="34" charset="0"/>
              </a:rPr>
              <a:t>Chair of the Coalition for Personalised Care, Dr Agatha </a:t>
            </a:r>
            <a:r>
              <a:rPr lang="en-GB" dirty="0" err="1">
                <a:latin typeface="Arial" panose="020B0604020202020204" pitchFamily="34" charset="0"/>
                <a:cs typeface="Arial" panose="020B0604020202020204" pitchFamily="34" charset="0"/>
              </a:rPr>
              <a:t>Nortley</a:t>
            </a:r>
            <a:r>
              <a:rPr lang="en-GB" dirty="0">
                <a:latin typeface="Arial" panose="020B0604020202020204" pitchFamily="34" charset="0"/>
                <a:cs typeface="Arial" panose="020B0604020202020204" pitchFamily="34" charset="0"/>
              </a:rPr>
              <a:t>-Meshe and Will </a:t>
            </a:r>
            <a:r>
              <a:rPr lang="en-GB" dirty="0" err="1">
                <a:latin typeface="Arial" panose="020B0604020202020204" pitchFamily="34" charset="0"/>
                <a:cs typeface="Arial" panose="020B0604020202020204" pitchFamily="34" charset="0"/>
              </a:rPr>
              <a:t>Huxter</a:t>
            </a:r>
            <a:endParaRPr lang="en-GB" dirty="0"/>
          </a:p>
        </p:txBody>
      </p:sp>
    </p:spTree>
    <p:extLst>
      <p:ext uri="{BB962C8B-B14F-4D97-AF65-F5344CB8AC3E}">
        <p14:creationId xmlns:p14="http://schemas.microsoft.com/office/powerpoint/2010/main" val="198186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6184D6-96FE-60FB-9A43-AB4BC742DB29}"/>
              </a:ext>
            </a:extLst>
          </p:cNvPr>
          <p:cNvSpPr>
            <a:spLocks noGrp="1"/>
          </p:cNvSpPr>
          <p:nvPr>
            <p:ph type="title"/>
          </p:nvPr>
        </p:nvSpPr>
        <p:spPr>
          <a:xfrm>
            <a:off x="539496" y="139573"/>
            <a:ext cx="10515600" cy="780923"/>
          </a:xfrm>
        </p:spPr>
        <p:txBody>
          <a:bodyPr/>
          <a:lstStyle/>
          <a:p>
            <a:r>
              <a:rPr lang="en-GB" dirty="0"/>
              <a:t>Innovative models and expert speakers</a:t>
            </a:r>
          </a:p>
        </p:txBody>
      </p:sp>
      <p:graphicFrame>
        <p:nvGraphicFramePr>
          <p:cNvPr id="6" name="Table 5">
            <a:extLst>
              <a:ext uri="{FF2B5EF4-FFF2-40B4-BE49-F238E27FC236}">
                <a16:creationId xmlns:a16="http://schemas.microsoft.com/office/drawing/2014/main" id="{AC2177E1-EA15-CD0B-56DE-B375473596D6}"/>
              </a:ext>
            </a:extLst>
          </p:cNvPr>
          <p:cNvGraphicFramePr>
            <a:graphicFrameLocks noGrp="1"/>
          </p:cNvGraphicFramePr>
          <p:nvPr>
            <p:extLst>
              <p:ext uri="{D42A27DB-BD31-4B8C-83A1-F6EECF244321}">
                <p14:modId xmlns:p14="http://schemas.microsoft.com/office/powerpoint/2010/main" val="4178808972"/>
              </p:ext>
            </p:extLst>
          </p:nvPr>
        </p:nvGraphicFramePr>
        <p:xfrm>
          <a:off x="649224" y="920496"/>
          <a:ext cx="10893552" cy="5613103"/>
        </p:xfrm>
        <a:graphic>
          <a:graphicData uri="http://schemas.openxmlformats.org/drawingml/2006/table">
            <a:tbl>
              <a:tblPr/>
              <a:tblGrid>
                <a:gridCol w="5442628">
                  <a:extLst>
                    <a:ext uri="{9D8B030D-6E8A-4147-A177-3AD203B41FA5}">
                      <a16:colId xmlns:a16="http://schemas.microsoft.com/office/drawing/2014/main" val="817369545"/>
                    </a:ext>
                  </a:extLst>
                </a:gridCol>
                <a:gridCol w="5450924">
                  <a:extLst>
                    <a:ext uri="{9D8B030D-6E8A-4147-A177-3AD203B41FA5}">
                      <a16:colId xmlns:a16="http://schemas.microsoft.com/office/drawing/2014/main" val="2091489842"/>
                    </a:ext>
                  </a:extLst>
                </a:gridCol>
              </a:tblGrid>
              <a:tr h="123829">
                <a:tc rowSpan="2">
                  <a:txBody>
                    <a:bodyPr/>
                    <a:lstStyle/>
                    <a:p>
                      <a:pPr algn="l" fontAlgn="t">
                        <a:buNone/>
                      </a:pPr>
                      <a:r>
                        <a:rPr lang="en-GB" sz="1400" b="1" i="0" u="none" strike="noStrike" dirty="0">
                          <a:solidFill>
                            <a:srgbClr val="000000"/>
                          </a:solidFill>
                          <a:effectLst/>
                          <a:latin typeface="Calibri" panose="020F0502020204030204" pitchFamily="34" charset="0"/>
                        </a:rPr>
                        <a:t>Funding models and cost benefit (measuring prevention and impact)</a:t>
                      </a:r>
                    </a:p>
                  </a:txBody>
                  <a:tcPr marL="45720" marR="45720" marT="0"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l" fontAlgn="t">
                        <a:buNone/>
                      </a:pPr>
                      <a:r>
                        <a:rPr lang="en-GB" sz="1400" b="0" i="0" u="none" strike="noStrike" dirty="0">
                          <a:solidFill>
                            <a:srgbClr val="000000"/>
                          </a:solidFill>
                          <a:effectLst/>
                          <a:latin typeface="Calibri" panose="020F0502020204030204" pitchFamily="34" charset="0"/>
                        </a:rPr>
                        <a:t>Katy Nex - Social Finance</a:t>
                      </a:r>
                    </a:p>
                  </a:txBody>
                  <a:tcPr marL="45720" marR="45720" marT="0" marB="0">
                    <a:lnL>
                      <a:noFill/>
                    </a:lnL>
                    <a:lnR>
                      <a:noFill/>
                    </a:lnR>
                    <a:lnT w="6350" cap="flat" cmpd="sng" algn="ctr">
                      <a:solidFill>
                        <a:srgbClr val="9BC2E6"/>
                      </a:solidFill>
                      <a:prstDash val="solid"/>
                      <a:round/>
                      <a:headEnd type="none" w="med" len="med"/>
                      <a:tailEnd type="none" w="med" len="med"/>
                    </a:lnT>
                    <a:lnB>
                      <a:noFill/>
                    </a:lnB>
                    <a:noFill/>
                  </a:tcPr>
                </a:tc>
                <a:extLst>
                  <a:ext uri="{0D108BD9-81ED-4DB2-BD59-A6C34878D82A}">
                    <a16:rowId xmlns:a16="http://schemas.microsoft.com/office/drawing/2014/main" val="1795482575"/>
                  </a:ext>
                </a:extLst>
              </a:tr>
              <a:tr h="123829">
                <a:tc vMerge="1">
                  <a:txBody>
                    <a:bodyPr/>
                    <a:lstStyle/>
                    <a:p>
                      <a:endParaRPr lang="en-GB"/>
                    </a:p>
                  </a:txBody>
                  <a:tcPr/>
                </a:tc>
                <a:tc>
                  <a:txBody>
                    <a:bodyPr/>
                    <a:lstStyle/>
                    <a:p>
                      <a:pPr algn="l" fontAlgn="t">
                        <a:buNone/>
                      </a:pPr>
                      <a:r>
                        <a:rPr lang="en-GB" sz="1400" b="0" i="0" u="none" strike="noStrike" dirty="0">
                          <a:solidFill>
                            <a:srgbClr val="000000"/>
                          </a:solidFill>
                          <a:effectLst/>
                          <a:latin typeface="Calibri" panose="020F0502020204030204" pitchFamily="34" charset="0"/>
                        </a:rPr>
                        <a:t>Rachel Quinn - NASP</a:t>
                      </a:r>
                    </a:p>
                  </a:txBody>
                  <a:tcPr marL="45720" marR="45720" marT="0" marB="0">
                    <a:lnL>
                      <a:noFill/>
                    </a:lnL>
                    <a:lnR>
                      <a:noFill/>
                    </a:lnR>
                    <a:lnT>
                      <a:noFill/>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963581530"/>
                  </a:ext>
                </a:extLst>
              </a:tr>
              <a:tr h="333099">
                <a:tc>
                  <a:txBody>
                    <a:bodyPr/>
                    <a:lstStyle/>
                    <a:p>
                      <a:pPr algn="l" fontAlgn="t">
                        <a:buNone/>
                      </a:pPr>
                      <a:r>
                        <a:rPr lang="en-GB" sz="1400" b="1" i="0" u="none" strike="noStrike">
                          <a:solidFill>
                            <a:srgbClr val="000000"/>
                          </a:solidFill>
                          <a:effectLst/>
                          <a:latin typeface="Calibri" panose="020F0502020204030204" pitchFamily="34" charset="0"/>
                        </a:rPr>
                        <a:t>Social prescribing as central to design of integrated neighbourhoods</a:t>
                      </a:r>
                    </a:p>
                  </a:txBody>
                  <a:tcPr marL="45720" marR="45720" marT="0"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Calibri" panose="020F0502020204030204" pitchFamily="34" charset="0"/>
                        </a:rPr>
                        <a:t>Sarah Gorman - </a:t>
                      </a:r>
                      <a:r>
                        <a:rPr lang="en-GB" sz="1400" b="0" i="0" u="none" strike="noStrike" dirty="0" err="1">
                          <a:solidFill>
                            <a:srgbClr val="000000"/>
                          </a:solidFill>
                          <a:effectLst/>
                          <a:latin typeface="Calibri" panose="020F0502020204030204" pitchFamily="34" charset="0"/>
                        </a:rPr>
                        <a:t>Edberts</a:t>
                      </a:r>
                      <a:r>
                        <a:rPr lang="en-GB" sz="1400" b="0" i="0" u="none" strike="noStrike" dirty="0">
                          <a:solidFill>
                            <a:srgbClr val="000000"/>
                          </a:solidFill>
                          <a:effectLst/>
                          <a:latin typeface="Calibri" panose="020F0502020204030204" pitchFamily="34" charset="0"/>
                        </a:rPr>
                        <a:t> House, Gateshead </a:t>
                      </a:r>
                    </a:p>
                    <a:p>
                      <a:pPr marL="0" marR="0" lvl="0" indent="0" algn="l" defTabSz="914400" rtl="0" eaLnBrk="1" fontAlgn="t" latinLnBrk="0" hangingPunct="1">
                        <a:lnSpc>
                          <a:spcPct val="100000"/>
                        </a:lnSpc>
                        <a:spcBef>
                          <a:spcPts val="0"/>
                        </a:spcBef>
                        <a:spcAft>
                          <a:spcPts val="0"/>
                        </a:spcAft>
                        <a:buClrTx/>
                        <a:buSzTx/>
                        <a:buFontTx/>
                        <a:buNone/>
                        <a:tabLst/>
                        <a:defRPr/>
                      </a:pPr>
                      <a:r>
                        <a:rPr lang="en-GB" sz="1400" b="0" i="0" u="none" strike="noStrike" dirty="0">
                          <a:solidFill>
                            <a:srgbClr val="000000"/>
                          </a:solidFill>
                          <a:effectLst/>
                          <a:latin typeface="Calibri" panose="020F0502020204030204" pitchFamily="34" charset="0"/>
                        </a:rPr>
                        <a:t>Dr Connie Junghans - CHWWs and Octopus model, Westminster</a:t>
                      </a:r>
                    </a:p>
                  </a:txBody>
                  <a:tcPr marL="45720" marR="45720" marT="0"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62798411"/>
                  </a:ext>
                </a:extLst>
              </a:tr>
              <a:tr h="123829">
                <a:tc rowSpan="2">
                  <a:txBody>
                    <a:bodyPr/>
                    <a:lstStyle/>
                    <a:p>
                      <a:pPr algn="l" fontAlgn="t">
                        <a:buNone/>
                      </a:pPr>
                      <a:r>
                        <a:rPr lang="en-GB" sz="1400" b="1" i="0" u="none" strike="noStrike">
                          <a:solidFill>
                            <a:srgbClr val="000000"/>
                          </a:solidFill>
                          <a:effectLst/>
                          <a:latin typeface="Calibri" panose="020F0502020204030204" pitchFamily="34" charset="0"/>
                        </a:rPr>
                        <a:t>A bio-psychosocial approach to Planned and Pro-active care, and Population Health through Social Prescribing and Health Coaching (ref Deprescribing agenda)</a:t>
                      </a:r>
                    </a:p>
                  </a:txBody>
                  <a:tcPr marL="45720" marR="45720" marT="0"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l" fontAlgn="t">
                        <a:buNone/>
                      </a:pPr>
                      <a:r>
                        <a:rPr lang="en-GB" sz="1400" b="0" i="0" u="none" strike="noStrike" dirty="0">
                          <a:solidFill>
                            <a:srgbClr val="000000"/>
                          </a:solidFill>
                          <a:effectLst/>
                          <a:latin typeface="Calibri" panose="020F0502020204030204" pitchFamily="34" charset="0"/>
                        </a:rPr>
                        <a:t>Lady Tracey Adebowale-Jones </a:t>
                      </a:r>
                      <a:endParaRPr lang="en-GB" sz="1400" b="0" i="0" u="none" strike="noStrike" dirty="0">
                        <a:solidFill>
                          <a:srgbClr val="000000"/>
                        </a:solidFill>
                        <a:effectLst/>
                        <a:highlight>
                          <a:srgbClr val="FFFF00"/>
                        </a:highlight>
                        <a:latin typeface="Calibri" panose="020F0502020204030204" pitchFamily="34" charset="0"/>
                      </a:endParaRPr>
                    </a:p>
                  </a:txBody>
                  <a:tcPr marL="45720" marR="45720" marT="0" marB="0">
                    <a:lnL>
                      <a:noFill/>
                    </a:lnL>
                    <a:lnR>
                      <a:noFill/>
                    </a:lnR>
                    <a:lnT w="6350" cap="flat" cmpd="sng" algn="ctr">
                      <a:solidFill>
                        <a:srgbClr val="9BC2E6"/>
                      </a:solidFill>
                      <a:prstDash val="solid"/>
                      <a:round/>
                      <a:headEnd type="none" w="med" len="med"/>
                      <a:tailEnd type="none" w="med" len="med"/>
                    </a:lnT>
                    <a:lnB>
                      <a:noFill/>
                    </a:lnB>
                    <a:noFill/>
                  </a:tcPr>
                </a:tc>
                <a:extLst>
                  <a:ext uri="{0D108BD9-81ED-4DB2-BD59-A6C34878D82A}">
                    <a16:rowId xmlns:a16="http://schemas.microsoft.com/office/drawing/2014/main" val="4088766185"/>
                  </a:ext>
                </a:extLst>
              </a:tr>
              <a:tr h="377677">
                <a:tc vMerge="1">
                  <a:txBody>
                    <a:bodyPr/>
                    <a:lstStyle/>
                    <a:p>
                      <a:endParaRPr lang="en-GB"/>
                    </a:p>
                  </a:txBody>
                  <a:tcPr/>
                </a:tc>
                <a:tc>
                  <a:txBody>
                    <a:bodyPr/>
                    <a:lstStyle/>
                    <a:p>
                      <a:pPr algn="l" fontAlgn="t">
                        <a:buNone/>
                      </a:pPr>
                      <a:r>
                        <a:rPr lang="en-GB" sz="1400" b="0" i="0" u="none" strike="noStrike" dirty="0">
                          <a:solidFill>
                            <a:srgbClr val="000000"/>
                          </a:solidFill>
                          <a:effectLst/>
                          <a:latin typeface="Calibri" panose="020F0502020204030204" pitchFamily="34" charset="0"/>
                        </a:rPr>
                        <a:t>Dr Saul Marmot - Bromley by Bow Health</a:t>
                      </a:r>
                    </a:p>
                  </a:txBody>
                  <a:tcPr marL="45720" marR="45720" marT="0" marB="0">
                    <a:lnL>
                      <a:noFill/>
                    </a:lnL>
                    <a:lnR>
                      <a:noFill/>
                    </a:lnR>
                    <a:lnT>
                      <a:noFill/>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3963007612"/>
                  </a:ext>
                </a:extLst>
              </a:tr>
              <a:tr h="123829">
                <a:tc rowSpan="2">
                  <a:txBody>
                    <a:bodyPr/>
                    <a:lstStyle/>
                    <a:p>
                      <a:pPr algn="l" fontAlgn="t">
                        <a:buNone/>
                      </a:pPr>
                      <a:r>
                        <a:rPr lang="en-GB" sz="1400" b="1" i="0" u="none" strike="noStrike">
                          <a:solidFill>
                            <a:srgbClr val="000000"/>
                          </a:solidFill>
                          <a:effectLst/>
                          <a:latin typeface="Calibri" panose="020F0502020204030204" pitchFamily="34" charset="0"/>
                        </a:rPr>
                        <a:t>Social welfare legal advice and Integrated Neighbourhoods and Health-Justice Partnership model + Community venues (ref Core Neighbourhood Offer)</a:t>
                      </a:r>
                    </a:p>
                  </a:txBody>
                  <a:tcPr marL="45720" marR="45720" marT="0"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buNone/>
                      </a:pPr>
                      <a:r>
                        <a:rPr lang="en-GB" sz="1400" b="0" i="0" u="none" strike="noStrike" dirty="0">
                          <a:solidFill>
                            <a:srgbClr val="000000"/>
                          </a:solidFill>
                          <a:effectLst/>
                          <a:latin typeface="Calibri" panose="020F0502020204030204" pitchFamily="34" charset="0"/>
                        </a:rPr>
                        <a:t>Sarah Beardon - UCL Health-Justice Partnerships </a:t>
                      </a:r>
                    </a:p>
                  </a:txBody>
                  <a:tcPr marL="45720" marR="45720" marT="0" marB="0">
                    <a:lnL>
                      <a:noFill/>
                    </a:lnL>
                    <a:lnR>
                      <a:noFill/>
                    </a:lnR>
                    <a:lnT w="6350" cap="flat" cmpd="sng" algn="ctr">
                      <a:solidFill>
                        <a:srgbClr val="9BC2E6"/>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3025969424"/>
                  </a:ext>
                </a:extLst>
              </a:tr>
              <a:tr h="427209">
                <a:tc vMerge="1">
                  <a:txBody>
                    <a:bodyPr/>
                    <a:lstStyle/>
                    <a:p>
                      <a:endParaRPr lang="en-GB"/>
                    </a:p>
                  </a:txBody>
                  <a:tcPr/>
                </a:tc>
                <a:tc>
                  <a:txBody>
                    <a:bodyPr/>
                    <a:lstStyle/>
                    <a:p>
                      <a:pPr algn="l" fontAlgn="t">
                        <a:buNone/>
                      </a:pPr>
                      <a:r>
                        <a:rPr lang="en-GB" sz="1400" b="0" i="0" u="none" strike="noStrike" dirty="0">
                          <a:solidFill>
                            <a:srgbClr val="000000"/>
                          </a:solidFill>
                          <a:effectLst/>
                          <a:latin typeface="Calibri" panose="020F0502020204030204" pitchFamily="34" charset="0"/>
                        </a:rPr>
                        <a:t>Maura Farrelly - Independent researcher</a:t>
                      </a:r>
                    </a:p>
                  </a:txBody>
                  <a:tcPr marL="45720" marR="45720" marT="0" marB="0">
                    <a:lnL>
                      <a:noFill/>
                    </a:lnL>
                    <a:lnR>
                      <a:noFill/>
                    </a:lnR>
                    <a:lnT>
                      <a:noFill/>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314262591"/>
                  </a:ext>
                </a:extLst>
              </a:tr>
              <a:tr h="123829">
                <a:tc rowSpan="2">
                  <a:txBody>
                    <a:bodyPr/>
                    <a:lstStyle/>
                    <a:p>
                      <a:pPr algn="l" fontAlgn="t">
                        <a:buNone/>
                      </a:pPr>
                      <a:r>
                        <a:rPr lang="en-GB" sz="1400" b="1" i="0" u="none" strike="noStrike" dirty="0">
                          <a:solidFill>
                            <a:srgbClr val="000000"/>
                          </a:solidFill>
                          <a:effectLst/>
                          <a:latin typeface="Calibri" panose="020F0502020204030204" pitchFamily="34" charset="0"/>
                        </a:rPr>
                        <a:t>Integrated Neighbourhoods, integrating healthcare into community settings alongside the “core” (health protective-preventative-supportive) offer</a:t>
                      </a:r>
                    </a:p>
                  </a:txBody>
                  <a:tcPr marL="45720" marR="45720" marT="0"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l" fontAlgn="t">
                        <a:buNone/>
                      </a:pPr>
                      <a:r>
                        <a:rPr lang="en-GB" sz="1400" b="0" i="0" u="none" strike="noStrike" dirty="0">
                          <a:solidFill>
                            <a:srgbClr val="000000"/>
                          </a:solidFill>
                          <a:effectLst/>
                          <a:latin typeface="Calibri" panose="020F0502020204030204" pitchFamily="34" charset="0"/>
                        </a:rPr>
                        <a:t>Dr Jagan John, NEL ICB</a:t>
                      </a:r>
                    </a:p>
                  </a:txBody>
                  <a:tcPr marL="45720" marR="45720" marT="0" marB="0">
                    <a:lnL>
                      <a:noFill/>
                    </a:lnL>
                    <a:lnR>
                      <a:noFill/>
                    </a:lnR>
                    <a:lnT w="6350" cap="flat" cmpd="sng" algn="ctr">
                      <a:solidFill>
                        <a:srgbClr val="9BC2E6"/>
                      </a:solidFill>
                      <a:prstDash val="solid"/>
                      <a:round/>
                      <a:headEnd type="none" w="med" len="med"/>
                      <a:tailEnd type="none" w="med" len="med"/>
                    </a:lnT>
                    <a:lnB>
                      <a:noFill/>
                    </a:lnB>
                    <a:noFill/>
                  </a:tcPr>
                </a:tc>
                <a:extLst>
                  <a:ext uri="{0D108BD9-81ED-4DB2-BD59-A6C34878D82A}">
                    <a16:rowId xmlns:a16="http://schemas.microsoft.com/office/drawing/2014/main" val="3194717332"/>
                  </a:ext>
                </a:extLst>
              </a:tr>
              <a:tr h="377677">
                <a:tc vMerge="1">
                  <a:txBody>
                    <a:bodyPr/>
                    <a:lstStyle/>
                    <a:p>
                      <a:endParaRPr lang="en-GB"/>
                    </a:p>
                  </a:txBody>
                  <a:tcPr/>
                </a:tc>
                <a:tc>
                  <a:txBody>
                    <a:bodyPr/>
                    <a:lstStyle/>
                    <a:p>
                      <a:pPr algn="l" fontAlgn="t">
                        <a:buNone/>
                      </a:pPr>
                      <a:r>
                        <a:rPr lang="en-GB" sz="1400" b="0" i="0" u="none" strike="noStrike" dirty="0">
                          <a:solidFill>
                            <a:srgbClr val="000000"/>
                          </a:solidFill>
                          <a:effectLst/>
                          <a:latin typeface="Calibri" panose="020F0502020204030204" pitchFamily="34" charset="0"/>
                        </a:rPr>
                        <a:t>Dr Helen Jones (Health Spot) and Dan Rose (Spotlight)</a:t>
                      </a:r>
                    </a:p>
                  </a:txBody>
                  <a:tcPr marL="45720" marR="45720" marT="0" marB="0">
                    <a:lnL>
                      <a:noFill/>
                    </a:lnL>
                    <a:lnR>
                      <a:noFill/>
                    </a:lnR>
                    <a:lnT>
                      <a:noFill/>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4263387984"/>
                  </a:ext>
                </a:extLst>
              </a:tr>
              <a:tr h="123829">
                <a:tc rowSpan="2">
                  <a:txBody>
                    <a:bodyPr/>
                    <a:lstStyle/>
                    <a:p>
                      <a:pPr algn="l" fontAlgn="t">
                        <a:buNone/>
                      </a:pPr>
                      <a:r>
                        <a:rPr lang="en-GB" sz="1400" b="1" i="0" u="none" strike="noStrike">
                          <a:solidFill>
                            <a:srgbClr val="000000"/>
                          </a:solidFill>
                          <a:effectLst/>
                          <a:latin typeface="Calibri" panose="020F0502020204030204" pitchFamily="34" charset="0"/>
                        </a:rPr>
                        <a:t>Neighbourhood Health Centres (site development agenda)</a:t>
                      </a:r>
                    </a:p>
                  </a:txBody>
                  <a:tcPr marL="45720" marR="45720" marT="0"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buNone/>
                      </a:pPr>
                      <a:r>
                        <a:rPr lang="en-GB" sz="1400" b="0" i="0" u="none" strike="noStrike" dirty="0">
                          <a:solidFill>
                            <a:srgbClr val="000000"/>
                          </a:solidFill>
                          <a:effectLst/>
                          <a:latin typeface="Calibri" panose="020F0502020204030204" pitchFamily="34" charset="0"/>
                        </a:rPr>
                        <a:t>Guy Boersma, Bromley by Bow Health</a:t>
                      </a:r>
                    </a:p>
                  </a:txBody>
                  <a:tcPr marL="45720" marR="45720" marT="0" marB="0">
                    <a:lnL>
                      <a:noFill/>
                    </a:lnL>
                    <a:lnR>
                      <a:noFill/>
                    </a:lnR>
                    <a:lnT w="6350" cap="flat" cmpd="sng" algn="ctr">
                      <a:solidFill>
                        <a:srgbClr val="9BC2E6"/>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3378349421"/>
                  </a:ext>
                </a:extLst>
              </a:tr>
              <a:tr h="123829">
                <a:tc vMerge="1">
                  <a:txBody>
                    <a:bodyPr/>
                    <a:lstStyle/>
                    <a:p>
                      <a:endParaRPr lang="en-GB"/>
                    </a:p>
                  </a:txBody>
                  <a:tcPr/>
                </a:tc>
                <a:tc>
                  <a:txBody>
                    <a:bodyPr/>
                    <a:lstStyle/>
                    <a:p>
                      <a:pPr algn="l" fontAlgn="t">
                        <a:buNone/>
                      </a:pPr>
                      <a:r>
                        <a:rPr lang="en-GB" sz="1400" b="0" i="0" u="none" strike="noStrike">
                          <a:solidFill>
                            <a:srgbClr val="000000"/>
                          </a:solidFill>
                          <a:effectLst/>
                          <a:latin typeface="Calibri" panose="020F0502020204030204" pitchFamily="34" charset="0"/>
                        </a:rPr>
                        <a:t>Fiona Kirkman - Waldron, Lewisham</a:t>
                      </a:r>
                    </a:p>
                  </a:txBody>
                  <a:tcPr marL="45720" marR="45720" marT="0" marB="0">
                    <a:lnL>
                      <a:noFill/>
                    </a:lnL>
                    <a:lnR>
                      <a:noFill/>
                    </a:lnR>
                    <a:lnT>
                      <a:noFill/>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892092290"/>
                  </a:ext>
                </a:extLst>
              </a:tr>
              <a:tr h="204317">
                <a:tc rowSpan="3">
                  <a:txBody>
                    <a:bodyPr/>
                    <a:lstStyle/>
                    <a:p>
                      <a:pPr algn="l" fontAlgn="t">
                        <a:buNone/>
                      </a:pPr>
                      <a:r>
                        <a:rPr lang="en-GB" sz="1400" b="1" i="0" u="none" strike="noStrike">
                          <a:solidFill>
                            <a:srgbClr val="000000"/>
                          </a:solidFill>
                          <a:effectLst/>
                          <a:latin typeface="Calibri" panose="020F0502020204030204" pitchFamily="34" charset="0"/>
                        </a:rPr>
                        <a:t>Social Prescribing - Creative Health, Green and Blue as part of the core neighbourhood offer and de-prescribing agenda</a:t>
                      </a:r>
                    </a:p>
                  </a:txBody>
                  <a:tcPr marL="45720" marR="45720" marT="0"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l" fontAlgn="t">
                        <a:buNone/>
                      </a:pPr>
                      <a:r>
                        <a:rPr lang="en-GB" sz="1400" b="0" i="0" u="none" strike="noStrike">
                          <a:solidFill>
                            <a:srgbClr val="000000"/>
                          </a:solidFill>
                          <a:effectLst/>
                          <a:latin typeface="Calibri" panose="020F0502020204030204" pitchFamily="34" charset="0"/>
                        </a:rPr>
                        <a:t>Flora Faith-Kelly - SEL ICB creative health lead</a:t>
                      </a:r>
                    </a:p>
                  </a:txBody>
                  <a:tcPr marL="45720" marR="45720" marT="0" marB="0">
                    <a:lnL>
                      <a:noFill/>
                    </a:lnL>
                    <a:lnR>
                      <a:noFill/>
                    </a:lnR>
                    <a:lnT w="6350" cap="flat" cmpd="sng" algn="ctr">
                      <a:solidFill>
                        <a:srgbClr val="9BC2E6"/>
                      </a:solidFill>
                      <a:prstDash val="solid"/>
                      <a:round/>
                      <a:headEnd type="none" w="med" len="med"/>
                      <a:tailEnd type="none" w="med" len="med"/>
                    </a:lnT>
                    <a:lnB>
                      <a:noFill/>
                    </a:lnB>
                    <a:noFill/>
                  </a:tcPr>
                </a:tc>
                <a:extLst>
                  <a:ext uri="{0D108BD9-81ED-4DB2-BD59-A6C34878D82A}">
                    <a16:rowId xmlns:a16="http://schemas.microsoft.com/office/drawing/2014/main" val="559795958"/>
                  </a:ext>
                </a:extLst>
              </a:tr>
              <a:tr h="204317">
                <a:tc vMerge="1">
                  <a:txBody>
                    <a:bodyPr/>
                    <a:lstStyle/>
                    <a:p>
                      <a:endParaRPr lang="en-GB"/>
                    </a:p>
                  </a:txBody>
                  <a:tcPr/>
                </a:tc>
                <a:tc>
                  <a:txBody>
                    <a:bodyPr/>
                    <a:lstStyle/>
                    <a:p>
                      <a:pPr algn="l" fontAlgn="t">
                        <a:buNone/>
                      </a:pPr>
                      <a:r>
                        <a:rPr lang="en-GB" sz="1400" b="0" i="0" u="none" strike="noStrike">
                          <a:solidFill>
                            <a:srgbClr val="000000"/>
                          </a:solidFill>
                          <a:effectLst/>
                          <a:latin typeface="Calibri" panose="020F0502020204030204" pitchFamily="34" charset="0"/>
                        </a:rPr>
                        <a:t>Antonia Attwood - Camden Creative Health</a:t>
                      </a:r>
                    </a:p>
                  </a:txBody>
                  <a:tcPr marL="45720" marR="45720" marT="0" marB="0">
                    <a:lnL>
                      <a:noFill/>
                    </a:lnL>
                    <a:lnR>
                      <a:noFill/>
                    </a:lnR>
                    <a:lnT>
                      <a:noFill/>
                    </a:lnT>
                    <a:lnB>
                      <a:noFill/>
                    </a:lnB>
                    <a:noFill/>
                  </a:tcPr>
                </a:tc>
                <a:extLst>
                  <a:ext uri="{0D108BD9-81ED-4DB2-BD59-A6C34878D82A}">
                    <a16:rowId xmlns:a16="http://schemas.microsoft.com/office/drawing/2014/main" val="1059895504"/>
                  </a:ext>
                </a:extLst>
              </a:tr>
              <a:tr h="123829">
                <a:tc vMerge="1">
                  <a:txBody>
                    <a:bodyPr/>
                    <a:lstStyle/>
                    <a:p>
                      <a:endParaRPr lang="en-GB"/>
                    </a:p>
                  </a:txBody>
                  <a:tcPr/>
                </a:tc>
                <a:tc>
                  <a:txBody>
                    <a:bodyPr/>
                    <a:lstStyle/>
                    <a:p>
                      <a:pPr algn="l" fontAlgn="t">
                        <a:buNone/>
                      </a:pPr>
                      <a:endParaRPr lang="en-GB" sz="1400" b="0" i="0" u="none" strike="noStrike" dirty="0">
                        <a:solidFill>
                          <a:srgbClr val="000000"/>
                        </a:solidFill>
                        <a:effectLst/>
                        <a:latin typeface="Calibri" panose="020F0502020204030204" pitchFamily="34" charset="0"/>
                      </a:endParaRPr>
                    </a:p>
                  </a:txBody>
                  <a:tcPr marL="45720" marR="45720" marT="0" marB="0">
                    <a:lnL>
                      <a:noFill/>
                    </a:lnL>
                    <a:lnR>
                      <a:noFill/>
                    </a:lnR>
                    <a:lnT>
                      <a:noFill/>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1598235779"/>
                  </a:ext>
                </a:extLst>
              </a:tr>
              <a:tr h="123829">
                <a:tc rowSpan="2">
                  <a:txBody>
                    <a:bodyPr/>
                    <a:lstStyle/>
                    <a:p>
                      <a:pPr algn="l" fontAlgn="t">
                        <a:buNone/>
                      </a:pPr>
                      <a:r>
                        <a:rPr lang="en-GB" sz="1400" b="1" i="0" u="none" strike="noStrike">
                          <a:solidFill>
                            <a:srgbClr val="000000"/>
                          </a:solidFill>
                          <a:effectLst/>
                          <a:latin typeface="Calibri" panose="020F0502020204030204" pitchFamily="34" charset="0"/>
                        </a:rPr>
                        <a:t>Social Prescribing - Creative Health, Green and Blue as part of the core neighbourhood offer and de-prescribing agenda</a:t>
                      </a:r>
                    </a:p>
                  </a:txBody>
                  <a:tcPr marL="45720" marR="45720" marT="0"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buNone/>
                      </a:pPr>
                      <a:r>
                        <a:rPr lang="en-GB" sz="1400" b="0" i="0" u="none" strike="noStrike" dirty="0">
                          <a:solidFill>
                            <a:srgbClr val="000000"/>
                          </a:solidFill>
                          <a:effectLst/>
                          <a:latin typeface="Calibri" panose="020F0502020204030204" pitchFamily="34" charset="0"/>
                        </a:rPr>
                        <a:t>Maria Chatzi - University of the </a:t>
                      </a:r>
                      <a:r>
                        <a:rPr lang="en-GB" sz="1400" b="0" i="0" u="none" strike="noStrike">
                          <a:solidFill>
                            <a:srgbClr val="000000"/>
                          </a:solidFill>
                          <a:effectLst/>
                          <a:latin typeface="Calibri" panose="020F0502020204030204" pitchFamily="34" charset="0"/>
                        </a:rPr>
                        <a:t>Arts London</a:t>
                      </a:r>
                      <a:endParaRPr lang="en-GB" sz="1400" b="0" i="0" u="none" strike="noStrike" dirty="0">
                        <a:solidFill>
                          <a:srgbClr val="000000"/>
                        </a:solidFill>
                        <a:effectLst/>
                        <a:latin typeface="Calibri" panose="020F0502020204030204" pitchFamily="34" charset="0"/>
                      </a:endParaRPr>
                    </a:p>
                  </a:txBody>
                  <a:tcPr marL="45720" marR="45720" marT="0" marB="0">
                    <a:lnL>
                      <a:noFill/>
                    </a:lnL>
                    <a:lnR>
                      <a:noFill/>
                    </a:lnR>
                    <a:lnT w="6350" cap="flat" cmpd="sng" algn="ctr">
                      <a:solidFill>
                        <a:srgbClr val="9BC2E6"/>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532134874"/>
                  </a:ext>
                </a:extLst>
              </a:tr>
              <a:tr h="278614">
                <a:tc vMerge="1">
                  <a:txBody>
                    <a:bodyPr/>
                    <a:lstStyle/>
                    <a:p>
                      <a:endParaRPr lang="en-GB"/>
                    </a:p>
                  </a:txBody>
                  <a:tcPr/>
                </a:tc>
                <a:tc>
                  <a:txBody>
                    <a:bodyPr/>
                    <a:lstStyle/>
                    <a:p>
                      <a:pPr algn="l" fontAlgn="t">
                        <a:buNone/>
                      </a:pPr>
                      <a:r>
                        <a:rPr lang="en-GB" sz="1400" b="0" i="0" u="none" strike="noStrike" dirty="0">
                          <a:solidFill>
                            <a:srgbClr val="000000"/>
                          </a:solidFill>
                          <a:effectLst/>
                          <a:latin typeface="Calibri" panose="020F0502020204030204" pitchFamily="34" charset="0"/>
                        </a:rPr>
                        <a:t>Lambeth GP Food Co-op and gardens </a:t>
                      </a:r>
                      <a:endParaRPr lang="en-GB" sz="1400" b="0" i="0" u="none" strike="noStrike" dirty="0">
                        <a:solidFill>
                          <a:srgbClr val="000000"/>
                        </a:solidFill>
                        <a:effectLst/>
                        <a:highlight>
                          <a:srgbClr val="FFFF00"/>
                        </a:highlight>
                        <a:latin typeface="Calibri" panose="020F0502020204030204" pitchFamily="34" charset="0"/>
                      </a:endParaRPr>
                    </a:p>
                  </a:txBody>
                  <a:tcPr marL="45720" marR="45720" marT="0" marB="0">
                    <a:lnL>
                      <a:noFill/>
                    </a:lnL>
                    <a:lnR>
                      <a:noFill/>
                    </a:lnR>
                    <a:lnT>
                      <a:noFill/>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2407323721"/>
                  </a:ext>
                </a:extLst>
              </a:tr>
              <a:tr h="123829">
                <a:tc rowSpan="2">
                  <a:txBody>
                    <a:bodyPr/>
                    <a:lstStyle/>
                    <a:p>
                      <a:pPr algn="l" fontAlgn="t">
                        <a:buNone/>
                      </a:pPr>
                      <a:r>
                        <a:rPr lang="en-GB" sz="1400" b="1" i="0" u="none" strike="noStrike">
                          <a:solidFill>
                            <a:srgbClr val="000000"/>
                          </a:solidFill>
                          <a:effectLst/>
                          <a:latin typeface="Calibri" panose="020F0502020204030204" pitchFamily="34" charset="0"/>
                        </a:rPr>
                        <a:t>Social Prescribing - Employability and skills as part of the core offer - From fit note to a holisitic approach (core government agenda and money from GLA)</a:t>
                      </a:r>
                    </a:p>
                  </a:txBody>
                  <a:tcPr marL="45720" marR="45720" marT="0"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noFill/>
                  </a:tcPr>
                </a:tc>
                <a:tc>
                  <a:txBody>
                    <a:bodyPr/>
                    <a:lstStyle/>
                    <a:p>
                      <a:pPr algn="l" fontAlgn="t">
                        <a:buNone/>
                      </a:pPr>
                      <a:r>
                        <a:rPr lang="en-GB" sz="1400" b="0" i="0" u="none" strike="noStrike" dirty="0">
                          <a:solidFill>
                            <a:srgbClr val="000000"/>
                          </a:solidFill>
                          <a:effectLst/>
                          <a:latin typeface="Calibri" panose="020F0502020204030204" pitchFamily="34" charset="0"/>
                        </a:rPr>
                        <a:t>Gay Palmer - Social Prescribing South Southwark</a:t>
                      </a:r>
                    </a:p>
                  </a:txBody>
                  <a:tcPr marL="45720" marR="45720" marT="0" marB="0">
                    <a:lnL>
                      <a:noFill/>
                    </a:lnL>
                    <a:lnR>
                      <a:noFill/>
                    </a:lnR>
                    <a:lnT w="6350" cap="flat" cmpd="sng" algn="ctr">
                      <a:solidFill>
                        <a:srgbClr val="9BC2E6"/>
                      </a:solidFill>
                      <a:prstDash val="solid"/>
                      <a:round/>
                      <a:headEnd type="none" w="med" len="med"/>
                      <a:tailEnd type="none" w="med" len="med"/>
                    </a:lnT>
                    <a:lnB>
                      <a:noFill/>
                    </a:lnB>
                    <a:noFill/>
                  </a:tcPr>
                </a:tc>
                <a:extLst>
                  <a:ext uri="{0D108BD9-81ED-4DB2-BD59-A6C34878D82A}">
                    <a16:rowId xmlns:a16="http://schemas.microsoft.com/office/drawing/2014/main" val="600907785"/>
                  </a:ext>
                </a:extLst>
              </a:tr>
              <a:tr h="377677">
                <a:tc vMerge="1">
                  <a:txBody>
                    <a:bodyPr/>
                    <a:lstStyle/>
                    <a:p>
                      <a:endParaRPr lang="en-GB"/>
                    </a:p>
                  </a:txBody>
                  <a:tcPr/>
                </a:tc>
                <a:tc>
                  <a:txBody>
                    <a:bodyPr/>
                    <a:lstStyle/>
                    <a:p>
                      <a:pPr algn="l" fontAlgn="t">
                        <a:buNone/>
                      </a:pPr>
                      <a:r>
                        <a:rPr lang="en-GB" sz="1400" b="0" i="0" u="none" strike="noStrike" dirty="0">
                          <a:solidFill>
                            <a:srgbClr val="000000"/>
                          </a:solidFill>
                          <a:effectLst/>
                          <a:latin typeface="Calibri" panose="020F0502020204030204" pitchFamily="34" charset="0"/>
                        </a:rPr>
                        <a:t>Dr Julia Davis - Bromley by Bow Health</a:t>
                      </a:r>
                    </a:p>
                  </a:txBody>
                  <a:tcPr marL="45720" marR="45720" marT="0" marB="0">
                    <a:lnL>
                      <a:noFill/>
                    </a:lnL>
                    <a:lnR>
                      <a:noFill/>
                    </a:lnR>
                    <a:lnT>
                      <a:noFill/>
                    </a:lnT>
                    <a:lnB w="6350" cap="flat" cmpd="sng" algn="ctr">
                      <a:solidFill>
                        <a:srgbClr val="9BC2E6"/>
                      </a:solidFill>
                      <a:prstDash val="solid"/>
                      <a:round/>
                      <a:headEnd type="none" w="med" len="med"/>
                      <a:tailEnd type="none" w="med" len="med"/>
                    </a:lnB>
                    <a:noFill/>
                  </a:tcPr>
                </a:tc>
                <a:extLst>
                  <a:ext uri="{0D108BD9-81ED-4DB2-BD59-A6C34878D82A}">
                    <a16:rowId xmlns:a16="http://schemas.microsoft.com/office/drawing/2014/main" val="4014622508"/>
                  </a:ext>
                </a:extLst>
              </a:tr>
              <a:tr h="204317">
                <a:tc rowSpan="3">
                  <a:txBody>
                    <a:bodyPr/>
                    <a:lstStyle/>
                    <a:p>
                      <a:pPr algn="l" fontAlgn="t">
                        <a:buNone/>
                      </a:pPr>
                      <a:r>
                        <a:rPr lang="en-GB" sz="1400" b="1" i="0" u="none" strike="noStrike" dirty="0">
                          <a:solidFill>
                            <a:srgbClr val="000000"/>
                          </a:solidFill>
                          <a:effectLst/>
                          <a:latin typeface="Calibri" panose="020F0502020204030204" pitchFamily="34" charset="0"/>
                        </a:rPr>
                        <a:t>Secondary care - Patient support hub </a:t>
                      </a:r>
                      <a:r>
                        <a:rPr lang="en-GB" sz="1400" b="1" i="0" u="none" strike="noStrike" dirty="0" err="1">
                          <a:solidFill>
                            <a:srgbClr val="000000"/>
                          </a:solidFill>
                          <a:effectLst/>
                          <a:latin typeface="Calibri" panose="020F0502020204030204" pitchFamily="34" charset="0"/>
                        </a:rPr>
                        <a:t>incl</a:t>
                      </a:r>
                      <a:r>
                        <a:rPr lang="en-GB" sz="1400" b="1" i="0" u="none" strike="noStrike" dirty="0">
                          <a:solidFill>
                            <a:srgbClr val="000000"/>
                          </a:solidFill>
                          <a:effectLst/>
                          <a:latin typeface="Calibri" panose="020F0502020204030204" pitchFamily="34" charset="0"/>
                        </a:rPr>
                        <a:t> social welfare legal advice</a:t>
                      </a:r>
                    </a:p>
                  </a:txBody>
                  <a:tcPr marL="45720" marR="45720" marT="0" marB="0">
                    <a:lnL>
                      <a:noFill/>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algn="l" fontAlgn="t">
                        <a:buNone/>
                      </a:pPr>
                      <a:r>
                        <a:rPr lang="en-GB" sz="1400" b="0" i="0" u="none" strike="noStrike" dirty="0">
                          <a:solidFill>
                            <a:srgbClr val="000000"/>
                          </a:solidFill>
                          <a:effectLst/>
                          <a:latin typeface="Calibri" panose="020F0502020204030204" pitchFamily="34" charset="0"/>
                        </a:rPr>
                        <a:t>Elizabeth Fowler - Royal Free Patient Support Hub</a:t>
                      </a:r>
                    </a:p>
                  </a:txBody>
                  <a:tcPr marL="45720" marR="45720" marT="0" marB="0">
                    <a:lnL>
                      <a:noFill/>
                    </a:lnL>
                    <a:lnR>
                      <a:noFill/>
                    </a:lnR>
                    <a:lnT w="6350" cap="flat" cmpd="sng" algn="ctr">
                      <a:solidFill>
                        <a:srgbClr val="9BC2E6"/>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3368004663"/>
                  </a:ext>
                </a:extLst>
              </a:tr>
              <a:tr h="123829">
                <a:tc vMerge="1">
                  <a:txBody>
                    <a:bodyPr/>
                    <a:lstStyle/>
                    <a:p>
                      <a:endParaRPr lang="en-GB"/>
                    </a:p>
                  </a:txBody>
                  <a:tcPr/>
                </a:tc>
                <a:tc>
                  <a:txBody>
                    <a:bodyPr/>
                    <a:lstStyle/>
                    <a:p>
                      <a:pPr algn="l" fontAlgn="t">
                        <a:buNone/>
                      </a:pPr>
                      <a:r>
                        <a:rPr lang="en-GB" sz="1400" b="0" i="0" u="none" strike="noStrike" dirty="0">
                          <a:solidFill>
                            <a:srgbClr val="000000"/>
                          </a:solidFill>
                          <a:effectLst/>
                          <a:latin typeface="Calibri" panose="020F0502020204030204" pitchFamily="34" charset="0"/>
                        </a:rPr>
                        <a:t>Dr Maurice Cohen - Royal Free Hospital, Community based geriatricians </a:t>
                      </a:r>
                    </a:p>
                  </a:txBody>
                  <a:tcPr marL="45720" marR="45720" marT="0" marB="0">
                    <a:lnL>
                      <a:noFill/>
                    </a:lnL>
                    <a:lnR>
                      <a:noFill/>
                    </a:lnR>
                    <a:lnT>
                      <a:noFill/>
                    </a:lnT>
                    <a:lnB>
                      <a:noFill/>
                    </a:lnB>
                    <a:solidFill>
                      <a:srgbClr val="DDEBF7"/>
                    </a:solidFill>
                  </a:tcPr>
                </a:tc>
                <a:extLst>
                  <a:ext uri="{0D108BD9-81ED-4DB2-BD59-A6C34878D82A}">
                    <a16:rowId xmlns:a16="http://schemas.microsoft.com/office/drawing/2014/main" val="2337511242"/>
                  </a:ext>
                </a:extLst>
              </a:tr>
              <a:tr h="140966">
                <a:tc vMerge="1">
                  <a:txBody>
                    <a:bodyPr/>
                    <a:lstStyle/>
                    <a:p>
                      <a:endParaRPr lang="en-GB"/>
                    </a:p>
                  </a:txBody>
                  <a:tcPr/>
                </a:tc>
                <a:tc>
                  <a:txBody>
                    <a:bodyPr/>
                    <a:lstStyle/>
                    <a:p>
                      <a:pPr algn="l" fontAlgn="t">
                        <a:buNone/>
                      </a:pPr>
                      <a:r>
                        <a:rPr lang="en-GB" sz="1400" b="0" i="0" u="none" strike="noStrike" dirty="0">
                          <a:solidFill>
                            <a:srgbClr val="000000"/>
                          </a:solidFill>
                          <a:effectLst/>
                          <a:latin typeface="Calibri" panose="020F0502020204030204" pitchFamily="34" charset="0"/>
                        </a:rPr>
                        <a:t> </a:t>
                      </a:r>
                    </a:p>
                  </a:txBody>
                  <a:tcPr marL="45720" marR="45720" marT="0" marB="0">
                    <a:lnL>
                      <a:noFill/>
                    </a:lnL>
                    <a:lnR>
                      <a:noFill/>
                    </a:lnR>
                    <a:lnT>
                      <a:noFill/>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05318436"/>
                  </a:ext>
                </a:extLst>
              </a:tr>
            </a:tbl>
          </a:graphicData>
        </a:graphic>
      </p:graphicFrame>
    </p:spTree>
    <p:extLst>
      <p:ext uri="{BB962C8B-B14F-4D97-AF65-F5344CB8AC3E}">
        <p14:creationId xmlns:p14="http://schemas.microsoft.com/office/powerpoint/2010/main" val="3200214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D9B272-C4B6-1240-708A-0A52940D61AE}"/>
              </a:ext>
            </a:extLst>
          </p:cNvPr>
          <p:cNvSpPr txBox="1"/>
          <p:nvPr/>
        </p:nvSpPr>
        <p:spPr>
          <a:xfrm>
            <a:off x="1066800" y="691137"/>
            <a:ext cx="10058400" cy="5601918"/>
          </a:xfrm>
          <a:prstGeom prst="rect">
            <a:avLst/>
          </a:prstGeom>
          <a:noFill/>
        </p:spPr>
        <p:txBody>
          <a:bodyPr wrap="square">
            <a:spAutoFit/>
          </a:bodyPr>
          <a:lstStyle/>
          <a:p>
            <a:r>
              <a:rPr lang="en-GB" sz="4000" b="1" dirty="0"/>
              <a:t>Thematic discussions</a:t>
            </a:r>
            <a:endParaRPr lang="en-GB" sz="1600" dirty="0"/>
          </a:p>
          <a:p>
            <a:pPr>
              <a:lnSpc>
                <a:spcPct val="110000"/>
              </a:lnSpc>
            </a:pPr>
            <a:r>
              <a:rPr lang="en-GB" sz="2200" b="1" dirty="0">
                <a:solidFill>
                  <a:srgbClr val="C00000"/>
                </a:solidFill>
              </a:rPr>
              <a:t>Neighbourhood Working</a:t>
            </a:r>
          </a:p>
          <a:p>
            <a:pPr>
              <a:lnSpc>
                <a:spcPct val="110000"/>
              </a:lnSpc>
            </a:pPr>
            <a:r>
              <a:rPr lang="en-GB" sz="2200" b="1" dirty="0">
                <a:solidFill>
                  <a:srgbClr val="F28F0F"/>
                </a:solidFill>
              </a:rPr>
              <a:t>Social Prescribing </a:t>
            </a:r>
            <a:r>
              <a:rPr lang="en-GB" sz="2200" b="1" dirty="0">
                <a:solidFill>
                  <a:schemeClr val="bg2">
                    <a:lumMod val="50000"/>
                  </a:schemeClr>
                </a:solidFill>
              </a:rPr>
              <a:t>as integral to integrated neighbourhoods</a:t>
            </a:r>
          </a:p>
          <a:p>
            <a:pPr>
              <a:lnSpc>
                <a:spcPct val="110000"/>
              </a:lnSpc>
            </a:pPr>
            <a:endParaRPr lang="en-GB" sz="1200" dirty="0"/>
          </a:p>
          <a:p>
            <a:pPr>
              <a:lnSpc>
                <a:spcPct val="110000"/>
              </a:lnSpc>
            </a:pPr>
            <a:r>
              <a:rPr lang="en-GB" sz="2200" b="1" dirty="0">
                <a:solidFill>
                  <a:srgbClr val="C00000"/>
                </a:solidFill>
              </a:rPr>
              <a:t>The Core Neighbourhood Offer </a:t>
            </a:r>
            <a:r>
              <a:rPr lang="en-GB" sz="2200" b="1" dirty="0">
                <a:solidFill>
                  <a:schemeClr val="bg2">
                    <a:lumMod val="50000"/>
                  </a:schemeClr>
                </a:solidFill>
              </a:rPr>
              <a:t>as integral to integrated neighbourhoods</a:t>
            </a:r>
          </a:p>
          <a:p>
            <a:pPr>
              <a:lnSpc>
                <a:spcPct val="110000"/>
              </a:lnSpc>
            </a:pPr>
            <a:r>
              <a:rPr lang="en-GB" sz="2200" b="1" dirty="0">
                <a:solidFill>
                  <a:srgbClr val="F28F0F"/>
                </a:solidFill>
              </a:rPr>
              <a:t>Social Welfare Legal Advice </a:t>
            </a:r>
            <a:endParaRPr lang="en-GB" sz="2200" b="1" dirty="0">
              <a:solidFill>
                <a:schemeClr val="bg2">
                  <a:lumMod val="50000"/>
                </a:schemeClr>
              </a:solidFill>
            </a:endParaRPr>
          </a:p>
          <a:p>
            <a:pPr>
              <a:lnSpc>
                <a:spcPct val="110000"/>
              </a:lnSpc>
            </a:pPr>
            <a:r>
              <a:rPr lang="en-GB" sz="2200" b="1" dirty="0">
                <a:solidFill>
                  <a:srgbClr val="F28F0F"/>
                </a:solidFill>
              </a:rPr>
              <a:t>Creative Health, Green and Blue prescribing and Community Assets</a:t>
            </a:r>
          </a:p>
          <a:p>
            <a:pPr>
              <a:lnSpc>
                <a:spcPct val="110000"/>
              </a:lnSpc>
            </a:pPr>
            <a:r>
              <a:rPr lang="en-GB" sz="2200" b="1" dirty="0">
                <a:solidFill>
                  <a:srgbClr val="F28F0F"/>
                </a:solidFill>
              </a:rPr>
              <a:t>Employability, Skills and Health</a:t>
            </a:r>
          </a:p>
          <a:p>
            <a:pPr>
              <a:lnSpc>
                <a:spcPct val="110000"/>
              </a:lnSpc>
            </a:pPr>
            <a:endParaRPr lang="en-GB" sz="1200" b="1" dirty="0"/>
          </a:p>
          <a:p>
            <a:pPr>
              <a:lnSpc>
                <a:spcPct val="110000"/>
              </a:lnSpc>
            </a:pPr>
            <a:r>
              <a:rPr lang="en-GB" sz="2200" b="1" dirty="0">
                <a:solidFill>
                  <a:srgbClr val="C00000"/>
                </a:solidFill>
              </a:rPr>
              <a:t>Sustainability &amp; Funding</a:t>
            </a:r>
          </a:p>
          <a:p>
            <a:pPr>
              <a:lnSpc>
                <a:spcPct val="110000"/>
              </a:lnSpc>
            </a:pPr>
            <a:endParaRPr lang="en-GB" sz="1200" b="1" dirty="0"/>
          </a:p>
          <a:p>
            <a:pPr>
              <a:lnSpc>
                <a:spcPct val="110000"/>
              </a:lnSpc>
            </a:pPr>
            <a:r>
              <a:rPr lang="en-GB" sz="2200" b="1" dirty="0">
                <a:solidFill>
                  <a:srgbClr val="C00000"/>
                </a:solidFill>
              </a:rPr>
              <a:t>Site Development </a:t>
            </a:r>
            <a:r>
              <a:rPr lang="en-GB" sz="2200" b="1" dirty="0"/>
              <a:t>- </a:t>
            </a:r>
            <a:r>
              <a:rPr lang="en-GB" sz="2200" b="1" dirty="0">
                <a:solidFill>
                  <a:schemeClr val="bg2">
                    <a:lumMod val="50000"/>
                  </a:schemeClr>
                </a:solidFill>
              </a:rPr>
              <a:t>including Neighbourhood Health (and Wellbeing) Centres, Creative Health Hubs, etc</a:t>
            </a:r>
          </a:p>
          <a:p>
            <a:pPr>
              <a:lnSpc>
                <a:spcPct val="110000"/>
              </a:lnSpc>
            </a:pPr>
            <a:endParaRPr lang="en-GB" sz="1200" b="1" dirty="0"/>
          </a:p>
          <a:p>
            <a:pPr>
              <a:lnSpc>
                <a:spcPct val="110000"/>
              </a:lnSpc>
            </a:pPr>
            <a:r>
              <a:rPr lang="en-GB" sz="2200" b="1" dirty="0">
                <a:solidFill>
                  <a:srgbClr val="C00000"/>
                </a:solidFill>
              </a:rPr>
              <a:t>Secondary Care </a:t>
            </a:r>
            <a:r>
              <a:rPr lang="en-GB" sz="2200" b="1" dirty="0">
                <a:solidFill>
                  <a:schemeClr val="bg2">
                    <a:lumMod val="50000"/>
                  </a:schemeClr>
                </a:solidFill>
              </a:rPr>
              <a:t>- Holistic support within hospitals and relationship to neighbourhood models </a:t>
            </a:r>
            <a:endParaRPr lang="en-GB" sz="2200" dirty="0">
              <a:solidFill>
                <a:schemeClr val="bg2">
                  <a:lumMod val="50000"/>
                </a:schemeClr>
              </a:solidFill>
            </a:endParaRPr>
          </a:p>
        </p:txBody>
      </p:sp>
    </p:spTree>
    <p:extLst>
      <p:ext uri="{BB962C8B-B14F-4D97-AF65-F5344CB8AC3E}">
        <p14:creationId xmlns:p14="http://schemas.microsoft.com/office/powerpoint/2010/main" val="11927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7864B-F6A7-B42E-2B2D-4BEC806D3D6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05DF409-2ED5-3C01-5DD5-88D9CA211BCC}"/>
              </a:ext>
            </a:extLst>
          </p:cNvPr>
          <p:cNvSpPr txBox="1"/>
          <p:nvPr/>
        </p:nvSpPr>
        <p:spPr>
          <a:xfrm>
            <a:off x="1066800" y="610114"/>
            <a:ext cx="10058400" cy="6018764"/>
          </a:xfrm>
          <a:prstGeom prst="rect">
            <a:avLst/>
          </a:prstGeom>
          <a:noFill/>
        </p:spPr>
        <p:txBody>
          <a:bodyPr wrap="square">
            <a:spAutoFit/>
          </a:bodyPr>
          <a:lstStyle/>
          <a:p>
            <a:r>
              <a:rPr lang="en-GB" sz="4000" b="1" dirty="0"/>
              <a:t>South West London ICS discussion</a:t>
            </a:r>
          </a:p>
          <a:p>
            <a:endParaRPr lang="en-GB" sz="1600" dirty="0"/>
          </a:p>
          <a:p>
            <a:pPr>
              <a:lnSpc>
                <a:spcPct val="110000"/>
              </a:lnSpc>
            </a:pPr>
            <a:r>
              <a:rPr lang="en-GB" sz="2000" dirty="0"/>
              <a:t>Who ‘owns’ social prescribing? ICB, PCN, Local authority, Communities</a:t>
            </a:r>
          </a:p>
          <a:p>
            <a:pPr>
              <a:lnSpc>
                <a:spcPct val="110000"/>
              </a:lnSpc>
            </a:pPr>
            <a:r>
              <a:rPr lang="en-GB" sz="2000" dirty="0"/>
              <a:t>Process requires professional co-design expertise</a:t>
            </a:r>
          </a:p>
          <a:p>
            <a:pPr>
              <a:lnSpc>
                <a:spcPct val="110000"/>
              </a:lnSpc>
            </a:pPr>
            <a:r>
              <a:rPr lang="en-GB" sz="2000" dirty="0"/>
              <a:t>Skills in co-production are needed in neighbourhood teams</a:t>
            </a:r>
          </a:p>
          <a:p>
            <a:pPr>
              <a:lnSpc>
                <a:spcPct val="110000"/>
              </a:lnSpc>
            </a:pPr>
            <a:r>
              <a:rPr lang="en-GB" sz="2000" dirty="0"/>
              <a:t>Practice estate limitations</a:t>
            </a:r>
          </a:p>
          <a:p>
            <a:pPr>
              <a:lnSpc>
                <a:spcPct val="110000"/>
              </a:lnSpc>
            </a:pPr>
            <a:r>
              <a:rPr lang="en-GB" sz="2000" dirty="0"/>
              <a:t>Access to shared learning, showing more of what happens between areas – success and failures</a:t>
            </a:r>
          </a:p>
          <a:p>
            <a:pPr>
              <a:lnSpc>
                <a:spcPct val="110000"/>
              </a:lnSpc>
            </a:pPr>
            <a:r>
              <a:rPr lang="en-GB" sz="2000" dirty="0"/>
              <a:t>Integrated neighbourhoods need universal principles / </a:t>
            </a:r>
            <a:r>
              <a:rPr lang="en-GB" sz="2000" dirty="0" err="1"/>
              <a:t>ToRs</a:t>
            </a:r>
            <a:r>
              <a:rPr lang="en-GB" sz="2000" dirty="0"/>
              <a:t> for purposes</a:t>
            </a:r>
          </a:p>
          <a:p>
            <a:pPr>
              <a:lnSpc>
                <a:spcPct val="110000"/>
              </a:lnSpc>
            </a:pPr>
            <a:r>
              <a:rPr lang="en-GB" sz="2000" dirty="0"/>
              <a:t>Localised by PCN</a:t>
            </a:r>
          </a:p>
          <a:p>
            <a:pPr>
              <a:lnSpc>
                <a:spcPct val="110000"/>
              </a:lnSpc>
            </a:pPr>
            <a:r>
              <a:rPr lang="en-GB" sz="2000" dirty="0"/>
              <a:t>Positives: adult social care social prescribing service running for 5+ years</a:t>
            </a:r>
          </a:p>
          <a:p>
            <a:pPr>
              <a:lnSpc>
                <a:spcPct val="110000"/>
              </a:lnSpc>
            </a:pPr>
            <a:r>
              <a:rPr lang="en-GB" sz="2000" dirty="0"/>
              <a:t>Adult social care workers</a:t>
            </a:r>
          </a:p>
          <a:p>
            <a:pPr>
              <a:lnSpc>
                <a:spcPct val="110000"/>
              </a:lnSpc>
            </a:pPr>
            <a:r>
              <a:rPr lang="en-GB" sz="2000" dirty="0"/>
              <a:t>Battersea / Brazil CHWW</a:t>
            </a:r>
          </a:p>
          <a:p>
            <a:pPr>
              <a:lnSpc>
                <a:spcPct val="110000"/>
              </a:lnSpc>
            </a:pPr>
            <a:r>
              <a:rPr lang="en-GB" sz="2000" dirty="0"/>
              <a:t>Richmond in your hands</a:t>
            </a:r>
          </a:p>
          <a:p>
            <a:pPr>
              <a:lnSpc>
                <a:spcPct val="110000"/>
              </a:lnSpc>
            </a:pPr>
            <a:r>
              <a:rPr lang="en-GB" sz="2000" dirty="0"/>
              <a:t>We need: Evidence gathering, case studies and good practice examples for advocacy</a:t>
            </a:r>
          </a:p>
          <a:p>
            <a:pPr>
              <a:lnSpc>
                <a:spcPct val="110000"/>
              </a:lnSpc>
            </a:pPr>
            <a:r>
              <a:rPr lang="en-GB" sz="2000" dirty="0"/>
              <a:t>SWL under represented at summit – why was this?</a:t>
            </a:r>
          </a:p>
          <a:p>
            <a:pPr>
              <a:lnSpc>
                <a:spcPct val="110000"/>
              </a:lnSpc>
            </a:pPr>
            <a:endParaRPr lang="en-GB" sz="2000" dirty="0"/>
          </a:p>
        </p:txBody>
      </p:sp>
    </p:spTree>
    <p:extLst>
      <p:ext uri="{BB962C8B-B14F-4D97-AF65-F5344CB8AC3E}">
        <p14:creationId xmlns:p14="http://schemas.microsoft.com/office/powerpoint/2010/main" val="186871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70F2-AB1B-CB26-4C3A-8E89DA2F72D4}"/>
              </a:ext>
            </a:extLst>
          </p:cNvPr>
          <p:cNvSpPr>
            <a:spLocks noGrp="1"/>
          </p:cNvSpPr>
          <p:nvPr>
            <p:ph type="title"/>
          </p:nvPr>
        </p:nvSpPr>
        <p:spPr>
          <a:xfrm>
            <a:off x="1066800" y="345626"/>
            <a:ext cx="10515600" cy="1325563"/>
          </a:xfrm>
        </p:spPr>
        <p:txBody>
          <a:bodyPr>
            <a:normAutofit/>
          </a:bodyPr>
          <a:lstStyle/>
          <a:p>
            <a:r>
              <a:rPr lang="en-GB" sz="4000" b="1" dirty="0"/>
              <a:t>London strategic priorities</a:t>
            </a:r>
          </a:p>
        </p:txBody>
      </p:sp>
      <p:sp>
        <p:nvSpPr>
          <p:cNvPr id="4" name="TextBox 3">
            <a:extLst>
              <a:ext uri="{FF2B5EF4-FFF2-40B4-BE49-F238E27FC236}">
                <a16:creationId xmlns:a16="http://schemas.microsoft.com/office/drawing/2014/main" id="{D3FB332E-F4D9-D13C-13EC-F32F7C8B3D61}"/>
              </a:ext>
            </a:extLst>
          </p:cNvPr>
          <p:cNvSpPr txBox="1"/>
          <p:nvPr/>
        </p:nvSpPr>
        <p:spPr>
          <a:xfrm>
            <a:off x="1066800" y="1495616"/>
            <a:ext cx="9793224" cy="5056962"/>
          </a:xfrm>
          <a:prstGeom prst="rect">
            <a:avLst/>
          </a:prstGeom>
          <a:noFill/>
        </p:spPr>
        <p:txBody>
          <a:bodyPr wrap="square" rtlCol="0">
            <a:spAutoFit/>
          </a:bodyPr>
          <a:lstStyle/>
          <a:p>
            <a:pPr fontAlgn="base">
              <a:lnSpc>
                <a:spcPct val="120000"/>
              </a:lnSpc>
            </a:pPr>
            <a:r>
              <a:rPr lang="en-GB" sz="2000" dirty="0"/>
              <a:t>1. Embed social prescribing in neighbourhood health and make social prescribing a core element of Integrated Neighbourhood Teams and population health models. </a:t>
            </a:r>
          </a:p>
          <a:p>
            <a:pPr fontAlgn="base">
              <a:lnSpc>
                <a:spcPct val="120000"/>
              </a:lnSpc>
            </a:pPr>
            <a:r>
              <a:rPr lang="en-GB" sz="2000" dirty="0"/>
              <a:t>2. Strengthen VCSE and community leadership; invest in and partner with community organisations as equal system partners. </a:t>
            </a:r>
          </a:p>
          <a:p>
            <a:pPr fontAlgn="base">
              <a:lnSpc>
                <a:spcPct val="120000"/>
              </a:lnSpc>
            </a:pPr>
            <a:r>
              <a:rPr lang="en-GB" sz="2000" dirty="0"/>
              <a:t>3. Focus on prevention and wider determinants; use neighbourhood approaches to address the root causes of poor health and inequalities. </a:t>
            </a:r>
          </a:p>
          <a:p>
            <a:pPr fontAlgn="base">
              <a:lnSpc>
                <a:spcPct val="120000"/>
              </a:lnSpc>
            </a:pPr>
            <a:r>
              <a:rPr lang="en-GB" sz="2000" dirty="0"/>
              <a:t>4. Build evidence, influence and sustainability; demonstrate impact, secure funding and strengthen strategic support. </a:t>
            </a:r>
          </a:p>
          <a:p>
            <a:pPr fontAlgn="base">
              <a:lnSpc>
                <a:spcPct val="120000"/>
              </a:lnSpc>
            </a:pPr>
            <a:r>
              <a:rPr lang="en-GB" sz="2000" dirty="0"/>
              <a:t>5. Develop collaborative and inclusive systems; co-produce services, strengthen partnerships and invest in workforce capability. </a:t>
            </a:r>
          </a:p>
          <a:p>
            <a:pPr fontAlgn="base">
              <a:lnSpc>
                <a:spcPct val="120000"/>
              </a:lnSpc>
            </a:pPr>
            <a:endParaRPr lang="en-GB" sz="1000" dirty="0"/>
          </a:p>
          <a:p>
            <a:pPr fontAlgn="base">
              <a:lnSpc>
                <a:spcPct val="120000"/>
              </a:lnSpc>
            </a:pPr>
            <a:r>
              <a:rPr lang="en-GB" sz="2000" dirty="0"/>
              <a:t>Taken together, the commitments suggest a collective ambition to shift social prescribing from a service-level intervention to a core enabler of neighbourhood health, prevention and personalised care. </a:t>
            </a:r>
          </a:p>
        </p:txBody>
      </p:sp>
    </p:spTree>
    <p:extLst>
      <p:ext uri="{BB962C8B-B14F-4D97-AF65-F5344CB8AC3E}">
        <p14:creationId xmlns:p14="http://schemas.microsoft.com/office/powerpoint/2010/main" val="28152628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37848</TotalTime>
  <Words>1267</Words>
  <Application>Microsoft Office PowerPoint</Application>
  <PresentationFormat>Widescreen</PresentationFormat>
  <Paragraphs>204</Paragraphs>
  <Slides>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Aptos</vt:lpstr>
      <vt:lpstr>Aptos Display</vt:lpstr>
      <vt:lpstr>Arial</vt:lpstr>
      <vt:lpstr>Arial Black</vt:lpstr>
      <vt:lpstr>Calibri</vt:lpstr>
      <vt:lpstr>1_Office Theme</vt:lpstr>
      <vt:lpstr>Report and reflections on the London Summit on Integrated Neighbourhoods, Social Prescribing and the Core Neighbourhood Offer </vt:lpstr>
      <vt:lpstr>PowerPoint Presentation</vt:lpstr>
      <vt:lpstr>Attendance</vt:lpstr>
      <vt:lpstr>Innovative models and expert speakers</vt:lpstr>
      <vt:lpstr>PowerPoint Presentation</vt:lpstr>
      <vt:lpstr>PowerPoint Presentation</vt:lpstr>
      <vt:lpstr>London strategic priorities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Thomas</dc:creator>
  <cp:lastModifiedBy>Camilla Wheal</cp:lastModifiedBy>
  <cp:revision>488</cp:revision>
  <dcterms:created xsi:type="dcterms:W3CDTF">2018-12-11T11:54:52Z</dcterms:created>
  <dcterms:modified xsi:type="dcterms:W3CDTF">2026-06-08T15:30:54Z</dcterms:modified>
</cp:coreProperties>
</file>