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01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4"/>
  </p:notesMasterIdLst>
  <p:sldIdLst>
    <p:sldId id="256" r:id="rId5"/>
    <p:sldId id="268" r:id="rId6"/>
    <p:sldId id="263" r:id="rId7"/>
    <p:sldId id="257" r:id="rId8"/>
    <p:sldId id="271" r:id="rId9"/>
    <p:sldId id="269" r:id="rId10"/>
    <p:sldId id="270" r:id="rId11"/>
    <p:sldId id="259" r:id="rId12"/>
    <p:sldId id="266"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hzoSfSIPXBweGDQCaGD0ZC5v7Yq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CAF5963-B28E-F003-3028-54EFAFCA32E0}" name="sara milocco" initials="sm" userId="efc1a0dc071978ff"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Croydon VA" initials="" lastIdx="1" clrIdx="0"/>
  <p:cmAuthor id="1" name="Anonymous"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C137BB6-AE78-474E-BE02-419849C9E0D5}">
  <a:tblStyle styleId="{0C137BB6-AE78-474E-BE02-419849C9E0D5}"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D"/>
          </a:solidFill>
        </a:fill>
      </a:tcStyle>
    </a:wholeTbl>
    <a:band1H>
      <a:tcTxStyle/>
      <a:tcStyle>
        <a:tcBdr/>
        <a:fill>
          <a:solidFill>
            <a:srgbClr val="CACCD9"/>
          </a:solidFill>
        </a:fill>
      </a:tcStyle>
    </a:band1H>
    <a:band2H>
      <a:tcTxStyle/>
      <a:tcStyle>
        <a:tcBdr/>
      </a:tcStyle>
    </a:band2H>
    <a:band1V>
      <a:tcTxStyle/>
      <a:tcStyle>
        <a:tcBdr/>
        <a:fill>
          <a:solidFill>
            <a:srgbClr val="CACCD9"/>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72" y="1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36" Type="http://schemas.openxmlformats.org/officeDocument/2006/relationships/tableStyles" Target="tableStyles.xml"/><Relationship Id="rId10" Type="http://schemas.openxmlformats.org/officeDocument/2006/relationships/slide" Target="slides/slide6.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Wheal" userId="346764f5-9897-4706-8652-5e6e8b741e4a" providerId="ADAL" clId="{CD949D11-D2B6-40BE-862B-094C6097AB86}"/>
    <pc:docChg chg="modSld">
      <pc:chgData name="Camilla Wheal" userId="346764f5-9897-4706-8652-5e6e8b741e4a" providerId="ADAL" clId="{CD949D11-D2B6-40BE-862B-094C6097AB86}" dt="2024-01-24T09:29:08.583" v="0" actId="20577"/>
      <pc:docMkLst>
        <pc:docMk/>
      </pc:docMkLst>
      <pc:sldChg chg="modSp mod">
        <pc:chgData name="Camilla Wheal" userId="346764f5-9897-4706-8652-5e6e8b741e4a" providerId="ADAL" clId="{CD949D11-D2B6-40BE-862B-094C6097AB86}" dt="2024-01-24T09:29:08.583" v="0" actId="20577"/>
        <pc:sldMkLst>
          <pc:docMk/>
          <pc:sldMk cId="3974581067" sldId="270"/>
        </pc:sldMkLst>
        <pc:spChg chg="mod">
          <ac:chgData name="Camilla Wheal" userId="346764f5-9897-4706-8652-5e6e8b741e4a" providerId="ADAL" clId="{CD949D11-D2B6-40BE-862B-094C6097AB86}" dt="2024-01-24T09:29:08.583" v="0" actId="20577"/>
          <ac:spMkLst>
            <pc:docMk/>
            <pc:sldMk cId="3974581067" sldId="270"/>
            <ac:spMk id="5" creationId="{61E74514-FCBB-0C90-ADFC-175A3130CDB0}"/>
          </ac:spMkLst>
        </pc:spChg>
      </pc:sldChg>
    </pc:docChg>
  </pc:docChgLst>
</pc:chgInfo>
</file>

<file path=ppt/comments/modernComment_101_0.xml><?xml version="1.0" encoding="utf-8"?>
<p188:cmLst xmlns:a="http://schemas.openxmlformats.org/drawingml/2006/main" xmlns:r="http://schemas.openxmlformats.org/officeDocument/2006/relationships" xmlns:p188="http://schemas.microsoft.com/office/powerpoint/2018/8/main">
  <p188:cm id="{5F578A08-FC36-4C25-8590-019D3E608EC7}" authorId="{1CAF5963-B28E-F003-3028-54EFAFCA32E0}" created="2023-09-04T14:21:57.016">
    <pc:sldMkLst xmlns:pc="http://schemas.microsoft.com/office/powerpoint/2013/main/command">
      <pc:docMk/>
      <pc:sldMk cId="0" sldId="257"/>
    </pc:sldMkLst>
    <p188:txBody>
      <a:bodyPr/>
      <a:lstStyle/>
      <a:p>
        <a:r>
          <a:rPr lang="en-GB"/>
          <a:t>There are 42 in England
They are the centrepiece of the reform introduced in 2022 with the Health and Care Act</a:t>
        </a:r>
      </a:p>
    </p188:txBody>
  </p188:cm>
  <p188:cm id="{23174328-358C-4BCE-BB62-5390AA05C9D3}" authorId="{1CAF5963-B28E-F003-3028-54EFAFCA32E0}" created="2023-09-04T14:24:27.712">
    <ac:deMkLst xmlns:ac="http://schemas.microsoft.com/office/drawing/2013/main/command">
      <pc:docMk xmlns:pc="http://schemas.microsoft.com/office/powerpoint/2013/main/command"/>
      <pc:sldMk xmlns:pc="http://schemas.microsoft.com/office/powerpoint/2013/main/command" cId="0" sldId="257"/>
      <ac:spMk id="3" creationId="{096459C6-8367-27DB-9309-8D218B37BA25}"/>
    </ac:deMkLst>
    <p188:replyLst>
      <p188:reply id="{1C5474C8-DC67-46DF-967A-537D1D7CC5F4}" authorId="{1CAF5963-B28E-F003-3028-54EFAFCA32E0}" created="2023-09-04T14:26:00.737">
        <p188:txBody>
          <a:bodyPr/>
          <a:lstStyle/>
          <a:p>
            <a:r>
              <a:rPr lang="en-GB"/>
              <a:t>Until July 2022, there was no statutory basis for these arrangements. STPs and ICSs were voluntary partnerships that rested on the willingness and commitment of organisations and leaders to work collaboratively. But the Health and Care Act made ICS legal entities
</a:t>
            </a:r>
          </a:p>
        </p188:txBody>
      </p188:reply>
      <p188:reply id="{69A43C13-C365-4F21-BE89-36AD96411B8B}" authorId="{1CAF5963-B28E-F003-3028-54EFAFCA32E0}" created="2023-09-04T14:26:23.947">
        <p188:txBody>
          <a:bodyPr/>
          <a:lstStyle/>
          <a:p>
            <a:r>
              <a:rPr lang="en-GB"/>
              <a:t>However, it is also important to recognise the limitations of what this legislation can realistically achieve. It is not possible to legislate for collaboration and co-ordination of local services; this requires changes to behaviours, attitudes and relationships among staff and leaders right across the system.</a:t>
            </a:r>
          </a:p>
        </p188:txBody>
      </p188:reply>
      <p188:reply id="{D9C091C1-097E-4F5E-B597-FBD9B39C36E4}" authorId="{1CAF5963-B28E-F003-3028-54EFAFCA32E0}" created="2023-09-04T14:29:12.114">
        <p188:txBody>
          <a:bodyPr/>
          <a:lstStyle/>
          <a:p>
            <a:r>
              <a:rPr lang="en-GB"/>
              <a:t>Evidence consistently shows that it is the wider conditions of people’s lives – their homes, financial resources, opportunities for education and employment, access to public services and the environments in which they live – that have the greatest impact on health and wellbeing.
</a:t>
            </a:r>
          </a:p>
        </p188:txBody>
      </p188:reply>
    </p188:replyLst>
    <p188:txBody>
      <a:bodyPr/>
      <a:lstStyle/>
      <a:p>
        <a:r>
          <a:rPr lang="en-GB"/>
          <a:t>ICSs are the latest initiative aiming to integrate care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57c77d8f04_6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257c77d8f04_6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6140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257c77d8f04_6_10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g257c77d8f04_6_10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57c77d8f04_6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257c77d8f04_6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57c77d8f04_6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257c77d8f04_6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1639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57c77d8f04_6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257c77d8f04_6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6158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9015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2" name="Google Shape;35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8" name="Google Shape;44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5"/>
        <p:cNvGrpSpPr/>
        <p:nvPr/>
      </p:nvGrpSpPr>
      <p:grpSpPr>
        <a:xfrm>
          <a:off x="0" y="0"/>
          <a:ext cx="0" cy="0"/>
          <a:chOff x="0" y="0"/>
          <a:chExt cx="0" cy="0"/>
        </a:xfrm>
      </p:grpSpPr>
      <p:pic>
        <p:nvPicPr>
          <p:cNvPr id="16" name="Google Shape;16;p12"/>
          <p:cNvPicPr preferRelativeResize="0"/>
          <p:nvPr/>
        </p:nvPicPr>
        <p:blipFill rotWithShape="1">
          <a:blip r:embed="rId2">
            <a:alphaModFix/>
          </a:blip>
          <a:srcRect/>
          <a:stretch/>
        </p:blipFill>
        <p:spPr>
          <a:xfrm>
            <a:off x="587352" y="6246199"/>
            <a:ext cx="11017297" cy="80861"/>
          </a:xfrm>
          <a:prstGeom prst="rect">
            <a:avLst/>
          </a:prstGeom>
          <a:noFill/>
          <a:ln>
            <a:noFill/>
          </a:ln>
        </p:spPr>
      </p:pic>
      <p:sp>
        <p:nvSpPr>
          <p:cNvPr id="17" name="Google Shape;17;p12"/>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8" name="Google Shape;18;p12"/>
          <p:cNvPicPr preferRelativeResize="0"/>
          <p:nvPr/>
        </p:nvPicPr>
        <p:blipFill rotWithShape="1">
          <a:blip r:embed="rId3">
            <a:alphaModFix/>
          </a:blip>
          <a:srcRect/>
          <a:stretch/>
        </p:blipFill>
        <p:spPr>
          <a:xfrm>
            <a:off x="9911720" y="530940"/>
            <a:ext cx="1692928" cy="87965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71"/>
          <p:cNvSpPr txBox="1">
            <a:spLocks noGrp="1"/>
          </p:cNvSpPr>
          <p:nvPr>
            <p:ph type="title"/>
          </p:nvPr>
        </p:nvSpPr>
        <p:spPr>
          <a:xfrm>
            <a:off x="838200" y="366185"/>
            <a:ext cx="10515600" cy="132503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71"/>
          <p:cNvSpPr txBox="1">
            <a:spLocks noGrp="1"/>
          </p:cNvSpPr>
          <p:nvPr>
            <p:ph type="body" idx="1"/>
          </p:nvPr>
        </p:nvSpPr>
        <p:spPr>
          <a:xfrm rot="5400000">
            <a:off x="3921126" y="-1256241"/>
            <a:ext cx="4349749"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333"/>
              </a:spcBef>
              <a:spcAft>
                <a:spcPts val="0"/>
              </a:spcAft>
              <a:buClr>
                <a:schemeClr val="dk1"/>
              </a:buClr>
              <a:buSzPts val="1800"/>
              <a:buChar char="•"/>
              <a:defRPr/>
            </a:lvl1pPr>
            <a:lvl2pPr marL="914400" lvl="1" indent="-342900" algn="l">
              <a:lnSpc>
                <a:spcPct val="90000"/>
              </a:lnSpc>
              <a:spcBef>
                <a:spcPts val="667"/>
              </a:spcBef>
              <a:spcAft>
                <a:spcPts val="0"/>
              </a:spcAft>
              <a:buClr>
                <a:schemeClr val="dk1"/>
              </a:buClr>
              <a:buSzPts val="1800"/>
              <a:buChar char="•"/>
              <a:defRPr/>
            </a:lvl2pPr>
            <a:lvl3pPr marL="1371600" lvl="2" indent="-342900" algn="l">
              <a:lnSpc>
                <a:spcPct val="90000"/>
              </a:lnSpc>
              <a:spcBef>
                <a:spcPts val="667"/>
              </a:spcBef>
              <a:spcAft>
                <a:spcPts val="0"/>
              </a:spcAft>
              <a:buClr>
                <a:schemeClr val="dk1"/>
              </a:buClr>
              <a:buSzPts val="1800"/>
              <a:buChar char="•"/>
              <a:defRPr/>
            </a:lvl3pPr>
            <a:lvl4pPr marL="1828800" lvl="3" indent="-342900" algn="l">
              <a:lnSpc>
                <a:spcPct val="90000"/>
              </a:lnSpc>
              <a:spcBef>
                <a:spcPts val="667"/>
              </a:spcBef>
              <a:spcAft>
                <a:spcPts val="0"/>
              </a:spcAft>
              <a:buClr>
                <a:schemeClr val="dk1"/>
              </a:buClr>
              <a:buSzPts val="1800"/>
              <a:buChar char="•"/>
              <a:defRPr/>
            </a:lvl4pPr>
            <a:lvl5pPr marL="2286000" lvl="4" indent="-342900" algn="l">
              <a:lnSpc>
                <a:spcPct val="90000"/>
              </a:lnSpc>
              <a:spcBef>
                <a:spcPts val="667"/>
              </a:spcBef>
              <a:spcAft>
                <a:spcPts val="0"/>
              </a:spcAft>
              <a:buClr>
                <a:schemeClr val="dk1"/>
              </a:buClr>
              <a:buSzPts val="1800"/>
              <a:buChar char="•"/>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sp>
        <p:nvSpPr>
          <p:cNvPr id="61" name="Google Shape;61;p71"/>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71"/>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1"/>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4"/>
        <p:cNvGrpSpPr/>
        <p:nvPr/>
      </p:nvGrpSpPr>
      <p:grpSpPr>
        <a:xfrm>
          <a:off x="0" y="0"/>
          <a:ext cx="0" cy="0"/>
          <a:chOff x="0" y="0"/>
          <a:chExt cx="0" cy="0"/>
        </a:xfrm>
      </p:grpSpPr>
      <p:sp>
        <p:nvSpPr>
          <p:cNvPr id="65" name="Google Shape;65;p72"/>
          <p:cNvSpPr txBox="1">
            <a:spLocks noGrp="1"/>
          </p:cNvSpPr>
          <p:nvPr>
            <p:ph type="title"/>
          </p:nvPr>
        </p:nvSpPr>
        <p:spPr>
          <a:xfrm rot="5400000">
            <a:off x="7134227" y="1956859"/>
            <a:ext cx="5810249"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72"/>
          <p:cNvSpPr txBox="1">
            <a:spLocks noGrp="1"/>
          </p:cNvSpPr>
          <p:nvPr>
            <p:ph type="body" idx="1"/>
          </p:nvPr>
        </p:nvSpPr>
        <p:spPr>
          <a:xfrm rot="5400000">
            <a:off x="1774826" y="-570441"/>
            <a:ext cx="5810249" cy="76835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333"/>
              </a:spcBef>
              <a:spcAft>
                <a:spcPts val="0"/>
              </a:spcAft>
              <a:buClr>
                <a:schemeClr val="dk1"/>
              </a:buClr>
              <a:buSzPts val="1800"/>
              <a:buChar char="•"/>
              <a:defRPr/>
            </a:lvl1pPr>
            <a:lvl2pPr marL="914400" lvl="1" indent="-342900" algn="l">
              <a:lnSpc>
                <a:spcPct val="90000"/>
              </a:lnSpc>
              <a:spcBef>
                <a:spcPts val="667"/>
              </a:spcBef>
              <a:spcAft>
                <a:spcPts val="0"/>
              </a:spcAft>
              <a:buClr>
                <a:schemeClr val="dk1"/>
              </a:buClr>
              <a:buSzPts val="1800"/>
              <a:buChar char="•"/>
              <a:defRPr/>
            </a:lvl2pPr>
            <a:lvl3pPr marL="1371600" lvl="2" indent="-342900" algn="l">
              <a:lnSpc>
                <a:spcPct val="90000"/>
              </a:lnSpc>
              <a:spcBef>
                <a:spcPts val="667"/>
              </a:spcBef>
              <a:spcAft>
                <a:spcPts val="0"/>
              </a:spcAft>
              <a:buClr>
                <a:schemeClr val="dk1"/>
              </a:buClr>
              <a:buSzPts val="1800"/>
              <a:buChar char="•"/>
              <a:defRPr/>
            </a:lvl3pPr>
            <a:lvl4pPr marL="1828800" lvl="3" indent="-342900" algn="l">
              <a:lnSpc>
                <a:spcPct val="90000"/>
              </a:lnSpc>
              <a:spcBef>
                <a:spcPts val="667"/>
              </a:spcBef>
              <a:spcAft>
                <a:spcPts val="0"/>
              </a:spcAft>
              <a:buClr>
                <a:schemeClr val="dk1"/>
              </a:buClr>
              <a:buSzPts val="1800"/>
              <a:buChar char="•"/>
              <a:defRPr/>
            </a:lvl4pPr>
            <a:lvl5pPr marL="2286000" lvl="4" indent="-342900" algn="l">
              <a:lnSpc>
                <a:spcPct val="90000"/>
              </a:lnSpc>
              <a:spcBef>
                <a:spcPts val="667"/>
              </a:spcBef>
              <a:spcAft>
                <a:spcPts val="0"/>
              </a:spcAft>
              <a:buClr>
                <a:schemeClr val="dk1"/>
              </a:buClr>
              <a:buSzPts val="1800"/>
              <a:buChar char="•"/>
              <a:defRPr/>
            </a:lvl5pPr>
            <a:lvl6pPr marL="2743200" lvl="5" indent="-342900" algn="l">
              <a:lnSpc>
                <a:spcPct val="90000"/>
              </a:lnSpc>
              <a:spcBef>
                <a:spcPts val="667"/>
              </a:spcBef>
              <a:spcAft>
                <a:spcPts val="0"/>
              </a:spcAft>
              <a:buClr>
                <a:schemeClr val="dk1"/>
              </a:buClr>
              <a:buSzPts val="1800"/>
              <a:buChar char="•"/>
              <a:defRPr/>
            </a:lvl6pPr>
            <a:lvl7pPr marL="3200400" lvl="6" indent="-342900" algn="l">
              <a:lnSpc>
                <a:spcPct val="90000"/>
              </a:lnSpc>
              <a:spcBef>
                <a:spcPts val="667"/>
              </a:spcBef>
              <a:spcAft>
                <a:spcPts val="0"/>
              </a:spcAft>
              <a:buClr>
                <a:schemeClr val="dk1"/>
              </a:buClr>
              <a:buSzPts val="1800"/>
              <a:buChar char="•"/>
              <a:defRPr/>
            </a:lvl7pPr>
            <a:lvl8pPr marL="3657600" lvl="7" indent="-342900" algn="l">
              <a:lnSpc>
                <a:spcPct val="90000"/>
              </a:lnSpc>
              <a:spcBef>
                <a:spcPts val="667"/>
              </a:spcBef>
              <a:spcAft>
                <a:spcPts val="0"/>
              </a:spcAft>
              <a:buClr>
                <a:schemeClr val="dk1"/>
              </a:buClr>
              <a:buSzPts val="1800"/>
              <a:buChar char="•"/>
              <a:defRPr/>
            </a:lvl8pPr>
            <a:lvl9pPr marL="4114800" lvl="8" indent="-342900" algn="l">
              <a:lnSpc>
                <a:spcPct val="90000"/>
              </a:lnSpc>
              <a:spcBef>
                <a:spcPts val="667"/>
              </a:spcBef>
              <a:spcAft>
                <a:spcPts val="0"/>
              </a:spcAft>
              <a:buClr>
                <a:schemeClr val="dk1"/>
              </a:buClr>
              <a:buSzPts val="1800"/>
              <a:buChar char="•"/>
              <a:defRPr/>
            </a:lvl9pPr>
          </a:lstStyle>
          <a:p>
            <a:endParaRPr/>
          </a:p>
        </p:txBody>
      </p:sp>
      <p:sp>
        <p:nvSpPr>
          <p:cNvPr id="67" name="Google Shape;67;p72"/>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72"/>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72"/>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3">
  <p:cSld name="Title Slide 3">
    <p:spTree>
      <p:nvGrpSpPr>
        <p:cNvPr id="1" name="Shape 70"/>
        <p:cNvGrpSpPr/>
        <p:nvPr/>
      </p:nvGrpSpPr>
      <p:grpSpPr>
        <a:xfrm>
          <a:off x="0" y="0"/>
          <a:ext cx="0" cy="0"/>
          <a:chOff x="0" y="0"/>
          <a:chExt cx="0" cy="0"/>
        </a:xfrm>
      </p:grpSpPr>
      <p:pic>
        <p:nvPicPr>
          <p:cNvPr id="71" name="Google Shape;71;p73"/>
          <p:cNvPicPr preferRelativeResize="0"/>
          <p:nvPr/>
        </p:nvPicPr>
        <p:blipFill rotWithShape="1">
          <a:blip r:embed="rId2">
            <a:alphaModFix/>
          </a:blip>
          <a:srcRect/>
          <a:stretch/>
        </p:blipFill>
        <p:spPr>
          <a:xfrm>
            <a:off x="9433944" y="530940"/>
            <a:ext cx="2170704" cy="1127915"/>
          </a:xfrm>
          <a:prstGeom prst="rect">
            <a:avLst/>
          </a:prstGeom>
          <a:noFill/>
          <a:ln>
            <a:noFill/>
          </a:ln>
        </p:spPr>
      </p:pic>
      <p:pic>
        <p:nvPicPr>
          <p:cNvPr id="72" name="Google Shape;72;p73"/>
          <p:cNvPicPr preferRelativeResize="0"/>
          <p:nvPr/>
        </p:nvPicPr>
        <p:blipFill rotWithShape="1">
          <a:blip r:embed="rId3">
            <a:alphaModFix/>
          </a:blip>
          <a:srcRect/>
          <a:stretch/>
        </p:blipFill>
        <p:spPr>
          <a:xfrm>
            <a:off x="587352" y="6246199"/>
            <a:ext cx="11017297" cy="80861"/>
          </a:xfrm>
          <a:prstGeom prst="rect">
            <a:avLst/>
          </a:prstGeom>
          <a:noFill/>
          <a:ln>
            <a:noFill/>
          </a:ln>
        </p:spPr>
      </p:pic>
      <p:sp>
        <p:nvSpPr>
          <p:cNvPr id="73" name="Google Shape;73;p73"/>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title">
  <p:cSld name="Section title">
    <p:spTree>
      <p:nvGrpSpPr>
        <p:cNvPr id="1" name="Shape 74"/>
        <p:cNvGrpSpPr/>
        <p:nvPr/>
      </p:nvGrpSpPr>
      <p:grpSpPr>
        <a:xfrm>
          <a:off x="0" y="0"/>
          <a:ext cx="0" cy="0"/>
          <a:chOff x="0" y="0"/>
          <a:chExt cx="0" cy="0"/>
        </a:xfrm>
      </p:grpSpPr>
      <p:pic>
        <p:nvPicPr>
          <p:cNvPr id="75" name="Google Shape;75;p74" descr="A picture containing graphical user interfac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Kingston case study">
  <p:cSld name="Kingston case study">
    <p:spTree>
      <p:nvGrpSpPr>
        <p:cNvPr id="1" name="Shape 76"/>
        <p:cNvGrpSpPr/>
        <p:nvPr/>
      </p:nvGrpSpPr>
      <p:grpSpPr>
        <a:xfrm>
          <a:off x="0" y="0"/>
          <a:ext cx="0" cy="0"/>
          <a:chOff x="0" y="0"/>
          <a:chExt cx="0" cy="0"/>
        </a:xfrm>
      </p:grpSpPr>
      <p:sp>
        <p:nvSpPr>
          <p:cNvPr id="77" name="Google Shape;77;g257c77d8f04_6_461"/>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pic>
        <p:nvPicPr>
          <p:cNvPr id="78" name="Google Shape;78;g257c77d8f04_6_461"/>
          <p:cNvPicPr preferRelativeResize="0"/>
          <p:nvPr/>
        </p:nvPicPr>
        <p:blipFill rotWithShape="1">
          <a:blip r:embed="rId2">
            <a:alphaModFix/>
          </a:blip>
          <a:srcRect/>
          <a:stretch/>
        </p:blipFill>
        <p:spPr>
          <a:xfrm>
            <a:off x="54" y="54"/>
            <a:ext cx="6972086" cy="6857894"/>
          </a:xfrm>
          <a:prstGeom prst="rect">
            <a:avLst/>
          </a:prstGeom>
          <a:noFill/>
          <a:ln>
            <a:noFill/>
          </a:ln>
        </p:spPr>
      </p:pic>
      <p:pic>
        <p:nvPicPr>
          <p:cNvPr id="79" name="Google Shape;79;g257c77d8f04_6_461"/>
          <p:cNvPicPr preferRelativeResize="0"/>
          <p:nvPr/>
        </p:nvPicPr>
        <p:blipFill rotWithShape="1">
          <a:blip r:embed="rId3">
            <a:alphaModFix/>
          </a:blip>
          <a:srcRect/>
          <a:stretch/>
        </p:blipFill>
        <p:spPr>
          <a:xfrm>
            <a:off x="10272406" y="101533"/>
            <a:ext cx="1647837" cy="85309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eron case study">
  <p:cSld name="Meron case study">
    <p:spTree>
      <p:nvGrpSpPr>
        <p:cNvPr id="1" name="Shape 84"/>
        <p:cNvGrpSpPr/>
        <p:nvPr/>
      </p:nvGrpSpPr>
      <p:grpSpPr>
        <a:xfrm>
          <a:off x="0" y="0"/>
          <a:ext cx="0" cy="0"/>
          <a:chOff x="0" y="0"/>
          <a:chExt cx="0" cy="0"/>
        </a:xfrm>
      </p:grpSpPr>
      <p:sp>
        <p:nvSpPr>
          <p:cNvPr id="85" name="Google Shape;85;g257c77d8f04_6_469"/>
          <p:cNvSpPr txBox="1">
            <a:spLocks noGrp="1"/>
          </p:cNvSpPr>
          <p:nvPr>
            <p:ph type="dt" idx="10"/>
          </p:nvPr>
        </p:nvSpPr>
        <p:spPr>
          <a:xfrm>
            <a:off x="838200" y="6356351"/>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pic>
        <p:nvPicPr>
          <p:cNvPr id="86" name="Google Shape;86;g257c77d8f04_6_469"/>
          <p:cNvPicPr preferRelativeResize="0"/>
          <p:nvPr/>
        </p:nvPicPr>
        <p:blipFill rotWithShape="1">
          <a:blip r:embed="rId2">
            <a:alphaModFix/>
          </a:blip>
          <a:srcRect/>
          <a:stretch/>
        </p:blipFill>
        <p:spPr>
          <a:xfrm>
            <a:off x="-10941" y="2820"/>
            <a:ext cx="7017591" cy="6852770"/>
          </a:xfrm>
          <a:prstGeom prst="rect">
            <a:avLst/>
          </a:prstGeom>
          <a:noFill/>
          <a:ln>
            <a:noFill/>
          </a:ln>
        </p:spPr>
      </p:pic>
      <p:pic>
        <p:nvPicPr>
          <p:cNvPr id="87" name="Google Shape;87;g257c77d8f04_6_469"/>
          <p:cNvPicPr preferRelativeResize="0"/>
          <p:nvPr/>
        </p:nvPicPr>
        <p:blipFill rotWithShape="1">
          <a:blip r:embed="rId3">
            <a:alphaModFix/>
          </a:blip>
          <a:srcRect/>
          <a:stretch/>
        </p:blipFill>
        <p:spPr>
          <a:xfrm>
            <a:off x="10272406" y="101533"/>
            <a:ext cx="1647837" cy="853099"/>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
        <p:cNvGrpSpPr/>
        <p:nvPr/>
      </p:nvGrpSpPr>
      <p:grpSpPr>
        <a:xfrm>
          <a:off x="0" y="0"/>
          <a:ext cx="0" cy="0"/>
          <a:chOff x="0" y="0"/>
          <a:chExt cx="0" cy="0"/>
        </a:xfrm>
      </p:grpSpPr>
      <p:pic>
        <p:nvPicPr>
          <p:cNvPr id="20" name="Google Shape;20;p63"/>
          <p:cNvPicPr preferRelativeResize="0"/>
          <p:nvPr/>
        </p:nvPicPr>
        <p:blipFill rotWithShape="1">
          <a:blip r:embed="rId2">
            <a:alphaModFix/>
          </a:blip>
          <a:srcRect/>
          <a:stretch/>
        </p:blipFill>
        <p:spPr>
          <a:xfrm>
            <a:off x="9433944" y="530940"/>
            <a:ext cx="2170704" cy="1127915"/>
          </a:xfrm>
          <a:prstGeom prst="rect">
            <a:avLst/>
          </a:prstGeom>
          <a:noFill/>
          <a:ln>
            <a:noFill/>
          </a:ln>
        </p:spPr>
      </p:pic>
      <p:pic>
        <p:nvPicPr>
          <p:cNvPr id="21" name="Google Shape;21;p63"/>
          <p:cNvPicPr preferRelativeResize="0"/>
          <p:nvPr/>
        </p:nvPicPr>
        <p:blipFill rotWithShape="1">
          <a:blip r:embed="rId3">
            <a:alphaModFix/>
          </a:blip>
          <a:srcRect/>
          <a:stretch/>
        </p:blipFill>
        <p:spPr>
          <a:xfrm>
            <a:off x="587352" y="6246199"/>
            <a:ext cx="11017297" cy="80861"/>
          </a:xfrm>
          <a:prstGeom prst="rect">
            <a:avLst/>
          </a:prstGeom>
          <a:noFill/>
          <a:ln>
            <a:noFill/>
          </a:ln>
        </p:spPr>
      </p:pic>
      <p:sp>
        <p:nvSpPr>
          <p:cNvPr id="22" name="Google Shape;22;p63"/>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3"/>
        <p:cNvGrpSpPr/>
        <p:nvPr/>
      </p:nvGrpSpPr>
      <p:grpSpPr>
        <a:xfrm>
          <a:off x="0" y="0"/>
          <a:ext cx="0" cy="0"/>
          <a:chOff x="0" y="0"/>
          <a:chExt cx="0" cy="0"/>
        </a:xfrm>
      </p:grpSpPr>
      <p:pic>
        <p:nvPicPr>
          <p:cNvPr id="24" name="Google Shape;24;p64"/>
          <p:cNvPicPr preferRelativeResize="0"/>
          <p:nvPr/>
        </p:nvPicPr>
        <p:blipFill rotWithShape="1">
          <a:blip r:embed="rId2">
            <a:alphaModFix/>
          </a:blip>
          <a:srcRect/>
          <a:stretch/>
        </p:blipFill>
        <p:spPr>
          <a:xfrm>
            <a:off x="-1" y="0"/>
            <a:ext cx="4253023" cy="6864000"/>
          </a:xfrm>
          <a:prstGeom prst="rect">
            <a:avLst/>
          </a:prstGeom>
          <a:noFill/>
          <a:ln>
            <a:noFill/>
          </a:ln>
        </p:spPr>
      </p:pic>
      <p:pic>
        <p:nvPicPr>
          <p:cNvPr id="25" name="Google Shape;25;p64"/>
          <p:cNvPicPr preferRelativeResize="0"/>
          <p:nvPr/>
        </p:nvPicPr>
        <p:blipFill rotWithShape="1">
          <a:blip r:embed="rId3">
            <a:alphaModFix/>
          </a:blip>
          <a:srcRect/>
          <a:stretch/>
        </p:blipFill>
        <p:spPr>
          <a:xfrm>
            <a:off x="9433944" y="530940"/>
            <a:ext cx="2170704" cy="1127915"/>
          </a:xfrm>
          <a:prstGeom prst="rect">
            <a:avLst/>
          </a:prstGeom>
          <a:noFill/>
          <a:ln>
            <a:noFill/>
          </a:ln>
        </p:spPr>
      </p:pic>
      <p:pic>
        <p:nvPicPr>
          <p:cNvPr id="26" name="Google Shape;26;p64"/>
          <p:cNvPicPr preferRelativeResize="0"/>
          <p:nvPr/>
        </p:nvPicPr>
        <p:blipFill rotWithShape="1">
          <a:blip r:embed="rId4">
            <a:alphaModFix/>
          </a:blip>
          <a:srcRect/>
          <a:stretch/>
        </p:blipFill>
        <p:spPr>
          <a:xfrm>
            <a:off x="587352" y="6246199"/>
            <a:ext cx="11017297" cy="80861"/>
          </a:xfrm>
          <a:prstGeom prst="rect">
            <a:avLst/>
          </a:prstGeom>
          <a:noFill/>
          <a:ln>
            <a:noFill/>
          </a:ln>
        </p:spPr>
      </p:pic>
      <p:sp>
        <p:nvSpPr>
          <p:cNvPr id="27" name="Google Shape;27;p64"/>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8"/>
        <p:cNvGrpSpPr/>
        <p:nvPr/>
      </p:nvGrpSpPr>
      <p:grpSpPr>
        <a:xfrm>
          <a:off x="0" y="0"/>
          <a:ext cx="0" cy="0"/>
          <a:chOff x="0" y="0"/>
          <a:chExt cx="0" cy="0"/>
        </a:xfrm>
      </p:grpSpPr>
      <p:sp>
        <p:nvSpPr>
          <p:cNvPr id="29" name="Google Shape;29;p65"/>
          <p:cNvSpPr/>
          <p:nvPr/>
        </p:nvSpPr>
        <p:spPr>
          <a:xfrm>
            <a:off x="7839739" y="3059074"/>
            <a:ext cx="4352260" cy="3798927"/>
          </a:xfrm>
          <a:prstGeom prst="rect">
            <a:avLst/>
          </a:prstGeom>
          <a:solidFill>
            <a:srgbClr val="17243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sp>
        <p:nvSpPr>
          <p:cNvPr id="30" name="Google Shape;30;p65"/>
          <p:cNvSpPr/>
          <p:nvPr/>
        </p:nvSpPr>
        <p:spPr>
          <a:xfrm>
            <a:off x="7839739" y="1"/>
            <a:ext cx="4352261" cy="2942336"/>
          </a:xfrm>
          <a:prstGeom prst="rect">
            <a:avLst/>
          </a:prstGeom>
          <a:solidFill>
            <a:srgbClr val="17243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pic>
        <p:nvPicPr>
          <p:cNvPr id="31" name="Google Shape;31;p65"/>
          <p:cNvPicPr preferRelativeResize="0"/>
          <p:nvPr/>
        </p:nvPicPr>
        <p:blipFill rotWithShape="1">
          <a:blip r:embed="rId2">
            <a:alphaModFix/>
          </a:blip>
          <a:srcRect/>
          <a:stretch/>
        </p:blipFill>
        <p:spPr>
          <a:xfrm>
            <a:off x="579532" y="530940"/>
            <a:ext cx="1692928" cy="879659"/>
          </a:xfrm>
          <a:prstGeom prst="rect">
            <a:avLst/>
          </a:prstGeom>
          <a:noFill/>
          <a:ln>
            <a:noFill/>
          </a:ln>
        </p:spPr>
      </p:pic>
      <p:pic>
        <p:nvPicPr>
          <p:cNvPr id="32" name="Google Shape;32;p65"/>
          <p:cNvPicPr preferRelativeResize="0"/>
          <p:nvPr/>
        </p:nvPicPr>
        <p:blipFill rotWithShape="1">
          <a:blip r:embed="rId3">
            <a:alphaModFix/>
          </a:blip>
          <a:srcRect/>
          <a:stretch/>
        </p:blipFill>
        <p:spPr>
          <a:xfrm>
            <a:off x="587352" y="6246199"/>
            <a:ext cx="11017297" cy="80861"/>
          </a:xfrm>
          <a:prstGeom prst="rect">
            <a:avLst/>
          </a:prstGeom>
          <a:noFill/>
          <a:ln>
            <a:noFill/>
          </a:ln>
        </p:spPr>
      </p:pic>
      <p:sp>
        <p:nvSpPr>
          <p:cNvPr id="33" name="Google Shape;33;p65"/>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chemeClr val="lt1"/>
                </a:solidFill>
              </a:defRPr>
            </a:lvl1pPr>
            <a:lvl2pPr marL="0" lvl="1" indent="0" algn="r">
              <a:spcBef>
                <a:spcPts val="0"/>
              </a:spcBef>
              <a:buNone/>
              <a:defRPr>
                <a:solidFill>
                  <a:schemeClr val="lt1"/>
                </a:solidFill>
              </a:defRPr>
            </a:lvl2pPr>
            <a:lvl3pPr marL="0" lvl="2" indent="0" algn="r">
              <a:spcBef>
                <a:spcPts val="0"/>
              </a:spcBef>
              <a:buNone/>
              <a:defRPr>
                <a:solidFill>
                  <a:schemeClr val="lt1"/>
                </a:solidFill>
              </a:defRPr>
            </a:lvl3pPr>
            <a:lvl4pPr marL="0" lvl="3" indent="0" algn="r">
              <a:spcBef>
                <a:spcPts val="0"/>
              </a:spcBef>
              <a:buNone/>
              <a:defRPr>
                <a:solidFill>
                  <a:schemeClr val="lt1"/>
                </a:solidFill>
              </a:defRPr>
            </a:lvl4pPr>
            <a:lvl5pPr marL="0" lvl="4" indent="0" algn="r">
              <a:spcBef>
                <a:spcPts val="0"/>
              </a:spcBef>
              <a:buNone/>
              <a:defRPr>
                <a:solidFill>
                  <a:schemeClr val="lt1"/>
                </a:solidFill>
              </a:defRPr>
            </a:lvl5pPr>
            <a:lvl6pPr marL="0" lvl="5" indent="0" algn="r">
              <a:spcBef>
                <a:spcPts val="0"/>
              </a:spcBef>
              <a:buNone/>
              <a:defRPr>
                <a:solidFill>
                  <a:schemeClr val="lt1"/>
                </a:solidFill>
              </a:defRPr>
            </a:lvl6pPr>
            <a:lvl7pPr marL="0" lvl="6" indent="0" algn="r">
              <a:spcBef>
                <a:spcPts val="0"/>
              </a:spcBef>
              <a:buNone/>
              <a:defRPr>
                <a:solidFill>
                  <a:schemeClr val="lt1"/>
                </a:solidFill>
              </a:defRPr>
            </a:lvl7pPr>
            <a:lvl8pPr marL="0" lvl="7" indent="0" algn="r">
              <a:spcBef>
                <a:spcPts val="0"/>
              </a:spcBef>
              <a:buNone/>
              <a:defRPr>
                <a:solidFill>
                  <a:schemeClr val="lt1"/>
                </a:solidFill>
              </a:defRPr>
            </a:lvl8pPr>
            <a:lvl9pPr marL="0" lvl="8" indent="0" algn="r">
              <a:spcBef>
                <a:spcPts val="0"/>
              </a:spcBef>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4"/>
        <p:cNvGrpSpPr/>
        <p:nvPr/>
      </p:nvGrpSpPr>
      <p:grpSpPr>
        <a:xfrm>
          <a:off x="0" y="0"/>
          <a:ext cx="0" cy="0"/>
          <a:chOff x="0" y="0"/>
          <a:chExt cx="0" cy="0"/>
        </a:xfrm>
      </p:grpSpPr>
      <p:pic>
        <p:nvPicPr>
          <p:cNvPr id="35" name="Google Shape;35;p66" descr="Shap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36" name="Google Shape;36;p66"/>
          <p:cNvPicPr preferRelativeResize="0"/>
          <p:nvPr/>
        </p:nvPicPr>
        <p:blipFill rotWithShape="1">
          <a:blip r:embed="rId3">
            <a:alphaModFix/>
          </a:blip>
          <a:srcRect/>
          <a:stretch/>
        </p:blipFill>
        <p:spPr>
          <a:xfrm>
            <a:off x="587352" y="6246199"/>
            <a:ext cx="11017297" cy="80861"/>
          </a:xfrm>
          <a:prstGeom prst="rect">
            <a:avLst/>
          </a:prstGeom>
          <a:noFill/>
          <a:ln>
            <a:noFill/>
          </a:ln>
        </p:spPr>
      </p:pic>
      <p:sp>
        <p:nvSpPr>
          <p:cNvPr id="37" name="Google Shape;37;p66"/>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chemeClr val="lt1"/>
                </a:solidFill>
              </a:defRPr>
            </a:lvl1pPr>
            <a:lvl2pPr marL="0" lvl="1" indent="0" algn="r">
              <a:spcBef>
                <a:spcPts val="0"/>
              </a:spcBef>
              <a:buNone/>
              <a:defRPr>
                <a:solidFill>
                  <a:schemeClr val="lt1"/>
                </a:solidFill>
              </a:defRPr>
            </a:lvl2pPr>
            <a:lvl3pPr marL="0" lvl="2" indent="0" algn="r">
              <a:spcBef>
                <a:spcPts val="0"/>
              </a:spcBef>
              <a:buNone/>
              <a:defRPr>
                <a:solidFill>
                  <a:schemeClr val="lt1"/>
                </a:solidFill>
              </a:defRPr>
            </a:lvl3pPr>
            <a:lvl4pPr marL="0" lvl="3" indent="0" algn="r">
              <a:spcBef>
                <a:spcPts val="0"/>
              </a:spcBef>
              <a:buNone/>
              <a:defRPr>
                <a:solidFill>
                  <a:schemeClr val="lt1"/>
                </a:solidFill>
              </a:defRPr>
            </a:lvl4pPr>
            <a:lvl5pPr marL="0" lvl="4" indent="0" algn="r">
              <a:spcBef>
                <a:spcPts val="0"/>
              </a:spcBef>
              <a:buNone/>
              <a:defRPr>
                <a:solidFill>
                  <a:schemeClr val="lt1"/>
                </a:solidFill>
              </a:defRPr>
            </a:lvl5pPr>
            <a:lvl6pPr marL="0" lvl="5" indent="0" algn="r">
              <a:spcBef>
                <a:spcPts val="0"/>
              </a:spcBef>
              <a:buNone/>
              <a:defRPr>
                <a:solidFill>
                  <a:schemeClr val="lt1"/>
                </a:solidFill>
              </a:defRPr>
            </a:lvl6pPr>
            <a:lvl7pPr marL="0" lvl="6" indent="0" algn="r">
              <a:spcBef>
                <a:spcPts val="0"/>
              </a:spcBef>
              <a:buNone/>
              <a:defRPr>
                <a:solidFill>
                  <a:schemeClr val="lt1"/>
                </a:solidFill>
              </a:defRPr>
            </a:lvl7pPr>
            <a:lvl8pPr marL="0" lvl="7" indent="0" algn="r">
              <a:spcBef>
                <a:spcPts val="0"/>
              </a:spcBef>
              <a:buNone/>
              <a:defRPr>
                <a:solidFill>
                  <a:schemeClr val="lt1"/>
                </a:solidFill>
              </a:defRPr>
            </a:lvl8pPr>
            <a:lvl9pPr marL="0" lvl="8" indent="0" algn="r">
              <a:spcBef>
                <a:spcPts val="0"/>
              </a:spcBef>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pic>
        <p:nvPicPr>
          <p:cNvPr id="38" name="Google Shape;38;p66"/>
          <p:cNvPicPr preferRelativeResize="0"/>
          <p:nvPr/>
        </p:nvPicPr>
        <p:blipFill rotWithShape="1">
          <a:blip r:embed="rId4">
            <a:alphaModFix/>
          </a:blip>
          <a:srcRect/>
          <a:stretch/>
        </p:blipFill>
        <p:spPr>
          <a:xfrm>
            <a:off x="587352" y="530941"/>
            <a:ext cx="1724113" cy="87964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9"/>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68"/>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8"/>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8"/>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
        <p:cNvGrpSpPr/>
        <p:nvPr/>
      </p:nvGrpSpPr>
      <p:grpSpPr>
        <a:xfrm>
          <a:off x="0" y="0"/>
          <a:ext cx="0" cy="0"/>
          <a:chOff x="0" y="0"/>
          <a:chExt cx="0" cy="0"/>
        </a:xfrm>
      </p:grpSpPr>
      <p:sp>
        <p:nvSpPr>
          <p:cNvPr id="45" name="Google Shape;45;p69"/>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267"/>
              <a:buFont typeface="Calibri"/>
              <a:buNone/>
              <a:defRPr sz="426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69"/>
          <p:cNvSpPr txBox="1">
            <a:spLocks noGrp="1"/>
          </p:cNvSpPr>
          <p:nvPr>
            <p:ph type="body" idx="1"/>
          </p:nvPr>
        </p:nvSpPr>
        <p:spPr>
          <a:xfrm>
            <a:off x="5183717" y="988485"/>
            <a:ext cx="6172200" cy="4872567"/>
          </a:xfrm>
          <a:prstGeom prst="rect">
            <a:avLst/>
          </a:prstGeom>
          <a:noFill/>
          <a:ln>
            <a:noFill/>
          </a:ln>
        </p:spPr>
        <p:txBody>
          <a:bodyPr spcFirstLastPara="1" wrap="square" lIns="91425" tIns="45700" rIns="91425" bIns="45700" anchor="t" anchorCtr="0">
            <a:normAutofit/>
          </a:bodyPr>
          <a:lstStyle>
            <a:lvl1pPr marL="457200" lvl="0" indent="-499554" algn="l">
              <a:lnSpc>
                <a:spcPct val="90000"/>
              </a:lnSpc>
              <a:spcBef>
                <a:spcPts val="1333"/>
              </a:spcBef>
              <a:spcAft>
                <a:spcPts val="0"/>
              </a:spcAft>
              <a:buClr>
                <a:schemeClr val="dk1"/>
              </a:buClr>
              <a:buSzPts val="4267"/>
              <a:buChar char="•"/>
              <a:defRPr sz="4267"/>
            </a:lvl1pPr>
            <a:lvl2pPr marL="914400" lvl="1" indent="-465645" algn="l">
              <a:lnSpc>
                <a:spcPct val="90000"/>
              </a:lnSpc>
              <a:spcBef>
                <a:spcPts val="667"/>
              </a:spcBef>
              <a:spcAft>
                <a:spcPts val="0"/>
              </a:spcAft>
              <a:buClr>
                <a:schemeClr val="dk1"/>
              </a:buClr>
              <a:buSzPts val="3733"/>
              <a:buChar char="•"/>
              <a:defRPr sz="3733"/>
            </a:lvl2pPr>
            <a:lvl3pPr marL="1371600" lvl="2" indent="-431800" algn="l">
              <a:lnSpc>
                <a:spcPct val="90000"/>
              </a:lnSpc>
              <a:spcBef>
                <a:spcPts val="667"/>
              </a:spcBef>
              <a:spcAft>
                <a:spcPts val="0"/>
              </a:spcAft>
              <a:buClr>
                <a:schemeClr val="dk1"/>
              </a:buClr>
              <a:buSzPts val="3200"/>
              <a:buChar char="•"/>
              <a:defRPr sz="3200"/>
            </a:lvl3pPr>
            <a:lvl4pPr marL="1828800" lvl="3" indent="-397954" algn="l">
              <a:lnSpc>
                <a:spcPct val="90000"/>
              </a:lnSpc>
              <a:spcBef>
                <a:spcPts val="667"/>
              </a:spcBef>
              <a:spcAft>
                <a:spcPts val="0"/>
              </a:spcAft>
              <a:buClr>
                <a:schemeClr val="dk1"/>
              </a:buClr>
              <a:buSzPts val="2667"/>
              <a:buChar char="•"/>
              <a:defRPr sz="2667"/>
            </a:lvl4pPr>
            <a:lvl5pPr marL="2286000" lvl="4" indent="-397954" algn="l">
              <a:lnSpc>
                <a:spcPct val="90000"/>
              </a:lnSpc>
              <a:spcBef>
                <a:spcPts val="667"/>
              </a:spcBef>
              <a:spcAft>
                <a:spcPts val="0"/>
              </a:spcAft>
              <a:buClr>
                <a:schemeClr val="dk1"/>
              </a:buClr>
              <a:buSzPts val="2667"/>
              <a:buChar char="•"/>
              <a:defRPr sz="2667"/>
            </a:lvl5pPr>
            <a:lvl6pPr marL="2743200" lvl="5" indent="-397954" algn="l">
              <a:lnSpc>
                <a:spcPct val="90000"/>
              </a:lnSpc>
              <a:spcBef>
                <a:spcPts val="667"/>
              </a:spcBef>
              <a:spcAft>
                <a:spcPts val="0"/>
              </a:spcAft>
              <a:buClr>
                <a:schemeClr val="dk1"/>
              </a:buClr>
              <a:buSzPts val="2667"/>
              <a:buChar char="•"/>
              <a:defRPr sz="2667"/>
            </a:lvl6pPr>
            <a:lvl7pPr marL="3200400" lvl="6" indent="-397954" algn="l">
              <a:lnSpc>
                <a:spcPct val="90000"/>
              </a:lnSpc>
              <a:spcBef>
                <a:spcPts val="667"/>
              </a:spcBef>
              <a:spcAft>
                <a:spcPts val="0"/>
              </a:spcAft>
              <a:buClr>
                <a:schemeClr val="dk1"/>
              </a:buClr>
              <a:buSzPts val="2667"/>
              <a:buChar char="•"/>
              <a:defRPr sz="2667"/>
            </a:lvl7pPr>
            <a:lvl8pPr marL="3657600" lvl="7" indent="-397954" algn="l">
              <a:lnSpc>
                <a:spcPct val="90000"/>
              </a:lnSpc>
              <a:spcBef>
                <a:spcPts val="667"/>
              </a:spcBef>
              <a:spcAft>
                <a:spcPts val="0"/>
              </a:spcAft>
              <a:buClr>
                <a:schemeClr val="dk1"/>
              </a:buClr>
              <a:buSzPts val="2667"/>
              <a:buChar char="•"/>
              <a:defRPr sz="2667"/>
            </a:lvl8pPr>
            <a:lvl9pPr marL="4114800" lvl="8" indent="-397954" algn="l">
              <a:lnSpc>
                <a:spcPct val="90000"/>
              </a:lnSpc>
              <a:spcBef>
                <a:spcPts val="667"/>
              </a:spcBef>
              <a:spcAft>
                <a:spcPts val="0"/>
              </a:spcAft>
              <a:buClr>
                <a:schemeClr val="dk1"/>
              </a:buClr>
              <a:buSzPts val="2667"/>
              <a:buChar char="•"/>
              <a:defRPr sz="2667"/>
            </a:lvl9pPr>
          </a:lstStyle>
          <a:p>
            <a:endParaRPr/>
          </a:p>
        </p:txBody>
      </p:sp>
      <p:sp>
        <p:nvSpPr>
          <p:cNvPr id="47" name="Google Shape;47;p69"/>
          <p:cNvSpPr txBox="1">
            <a:spLocks noGrp="1"/>
          </p:cNvSpPr>
          <p:nvPr>
            <p:ph type="body" idx="2"/>
          </p:nvPr>
        </p:nvSpPr>
        <p:spPr>
          <a:xfrm>
            <a:off x="840318" y="2057400"/>
            <a:ext cx="3932767" cy="38121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333"/>
              </a:spcBef>
              <a:spcAft>
                <a:spcPts val="0"/>
              </a:spcAft>
              <a:buClr>
                <a:schemeClr val="dk1"/>
              </a:buClr>
              <a:buSzPts val="2133"/>
              <a:buNone/>
              <a:defRPr sz="2133"/>
            </a:lvl1pPr>
            <a:lvl2pPr marL="914400" lvl="1" indent="-228600" algn="l">
              <a:lnSpc>
                <a:spcPct val="90000"/>
              </a:lnSpc>
              <a:spcBef>
                <a:spcPts val="667"/>
              </a:spcBef>
              <a:spcAft>
                <a:spcPts val="0"/>
              </a:spcAft>
              <a:buClr>
                <a:schemeClr val="dk1"/>
              </a:buClr>
              <a:buSzPts val="1867"/>
              <a:buNone/>
              <a:defRPr sz="1867"/>
            </a:lvl2pPr>
            <a:lvl3pPr marL="1371600" lvl="2" indent="-228600" algn="l">
              <a:lnSpc>
                <a:spcPct val="90000"/>
              </a:lnSpc>
              <a:spcBef>
                <a:spcPts val="667"/>
              </a:spcBef>
              <a:spcAft>
                <a:spcPts val="0"/>
              </a:spcAft>
              <a:buClr>
                <a:schemeClr val="dk1"/>
              </a:buClr>
              <a:buSzPts val="1600"/>
              <a:buNone/>
              <a:defRPr sz="1600"/>
            </a:lvl3pPr>
            <a:lvl4pPr marL="1828800" lvl="3" indent="-228600" algn="l">
              <a:lnSpc>
                <a:spcPct val="90000"/>
              </a:lnSpc>
              <a:spcBef>
                <a:spcPts val="667"/>
              </a:spcBef>
              <a:spcAft>
                <a:spcPts val="0"/>
              </a:spcAft>
              <a:buClr>
                <a:schemeClr val="dk1"/>
              </a:buClr>
              <a:buSzPts val="1333"/>
              <a:buNone/>
              <a:defRPr sz="1333"/>
            </a:lvl4pPr>
            <a:lvl5pPr marL="2286000" lvl="4" indent="-228600" algn="l">
              <a:lnSpc>
                <a:spcPct val="90000"/>
              </a:lnSpc>
              <a:spcBef>
                <a:spcPts val="667"/>
              </a:spcBef>
              <a:spcAft>
                <a:spcPts val="0"/>
              </a:spcAft>
              <a:buClr>
                <a:schemeClr val="dk1"/>
              </a:buClr>
              <a:buSzPts val="1333"/>
              <a:buNone/>
              <a:defRPr sz="1333"/>
            </a:lvl5pPr>
            <a:lvl6pPr marL="2743200" lvl="5" indent="-228600" algn="l">
              <a:lnSpc>
                <a:spcPct val="90000"/>
              </a:lnSpc>
              <a:spcBef>
                <a:spcPts val="667"/>
              </a:spcBef>
              <a:spcAft>
                <a:spcPts val="0"/>
              </a:spcAft>
              <a:buClr>
                <a:schemeClr val="dk1"/>
              </a:buClr>
              <a:buSzPts val="1333"/>
              <a:buNone/>
              <a:defRPr sz="1333"/>
            </a:lvl6pPr>
            <a:lvl7pPr marL="3200400" lvl="6" indent="-228600" algn="l">
              <a:lnSpc>
                <a:spcPct val="90000"/>
              </a:lnSpc>
              <a:spcBef>
                <a:spcPts val="667"/>
              </a:spcBef>
              <a:spcAft>
                <a:spcPts val="0"/>
              </a:spcAft>
              <a:buClr>
                <a:schemeClr val="dk1"/>
              </a:buClr>
              <a:buSzPts val="1333"/>
              <a:buNone/>
              <a:defRPr sz="1333"/>
            </a:lvl7pPr>
            <a:lvl8pPr marL="3657600" lvl="7" indent="-228600" algn="l">
              <a:lnSpc>
                <a:spcPct val="90000"/>
              </a:lnSpc>
              <a:spcBef>
                <a:spcPts val="667"/>
              </a:spcBef>
              <a:spcAft>
                <a:spcPts val="0"/>
              </a:spcAft>
              <a:buClr>
                <a:schemeClr val="dk1"/>
              </a:buClr>
              <a:buSzPts val="1333"/>
              <a:buNone/>
              <a:defRPr sz="1333"/>
            </a:lvl8pPr>
            <a:lvl9pPr marL="4114800" lvl="8" indent="-228600" algn="l">
              <a:lnSpc>
                <a:spcPct val="90000"/>
              </a:lnSpc>
              <a:spcBef>
                <a:spcPts val="667"/>
              </a:spcBef>
              <a:spcAft>
                <a:spcPts val="0"/>
              </a:spcAft>
              <a:buClr>
                <a:schemeClr val="dk1"/>
              </a:buClr>
              <a:buSzPts val="1333"/>
              <a:buNone/>
              <a:defRPr sz="1333"/>
            </a:lvl9pPr>
          </a:lstStyle>
          <a:p>
            <a:endParaRPr/>
          </a:p>
        </p:txBody>
      </p:sp>
      <p:sp>
        <p:nvSpPr>
          <p:cNvPr id="48" name="Google Shape;48;p69"/>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69"/>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69"/>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1"/>
        <p:cNvGrpSpPr/>
        <p:nvPr/>
      </p:nvGrpSpPr>
      <p:grpSpPr>
        <a:xfrm>
          <a:off x="0" y="0"/>
          <a:ext cx="0" cy="0"/>
          <a:chOff x="0" y="0"/>
          <a:chExt cx="0" cy="0"/>
        </a:xfrm>
      </p:grpSpPr>
      <p:sp>
        <p:nvSpPr>
          <p:cNvPr id="52" name="Google Shape;52;p70"/>
          <p:cNvSpPr txBox="1">
            <a:spLocks noGrp="1"/>
          </p:cNvSpPr>
          <p:nvPr>
            <p:ph type="title"/>
          </p:nvPr>
        </p:nvSpPr>
        <p:spPr>
          <a:xfrm>
            <a:off x="840318" y="457200"/>
            <a:ext cx="393276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267"/>
              <a:buFont typeface="Calibri"/>
              <a:buNone/>
              <a:defRPr sz="426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70"/>
          <p:cNvSpPr>
            <a:spLocks noGrp="1"/>
          </p:cNvSpPr>
          <p:nvPr>
            <p:ph type="pic" idx="2"/>
          </p:nvPr>
        </p:nvSpPr>
        <p:spPr>
          <a:xfrm>
            <a:off x="5183717" y="988485"/>
            <a:ext cx="6172200" cy="4872567"/>
          </a:xfrm>
          <a:prstGeom prst="rect">
            <a:avLst/>
          </a:prstGeom>
          <a:noFill/>
          <a:ln>
            <a:noFill/>
          </a:ln>
        </p:spPr>
      </p:sp>
      <p:sp>
        <p:nvSpPr>
          <p:cNvPr id="54" name="Google Shape;54;p70"/>
          <p:cNvSpPr txBox="1">
            <a:spLocks noGrp="1"/>
          </p:cNvSpPr>
          <p:nvPr>
            <p:ph type="body" idx="1"/>
          </p:nvPr>
        </p:nvSpPr>
        <p:spPr>
          <a:xfrm>
            <a:off x="840318" y="2057400"/>
            <a:ext cx="3932767" cy="38121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333"/>
              </a:spcBef>
              <a:spcAft>
                <a:spcPts val="0"/>
              </a:spcAft>
              <a:buClr>
                <a:schemeClr val="dk1"/>
              </a:buClr>
              <a:buSzPts val="2133"/>
              <a:buNone/>
              <a:defRPr sz="2133"/>
            </a:lvl1pPr>
            <a:lvl2pPr marL="914400" lvl="1" indent="-228600" algn="l">
              <a:lnSpc>
                <a:spcPct val="90000"/>
              </a:lnSpc>
              <a:spcBef>
                <a:spcPts val="667"/>
              </a:spcBef>
              <a:spcAft>
                <a:spcPts val="0"/>
              </a:spcAft>
              <a:buClr>
                <a:schemeClr val="dk1"/>
              </a:buClr>
              <a:buSzPts val="1867"/>
              <a:buNone/>
              <a:defRPr sz="1867"/>
            </a:lvl2pPr>
            <a:lvl3pPr marL="1371600" lvl="2" indent="-228600" algn="l">
              <a:lnSpc>
                <a:spcPct val="90000"/>
              </a:lnSpc>
              <a:spcBef>
                <a:spcPts val="667"/>
              </a:spcBef>
              <a:spcAft>
                <a:spcPts val="0"/>
              </a:spcAft>
              <a:buClr>
                <a:schemeClr val="dk1"/>
              </a:buClr>
              <a:buSzPts val="1600"/>
              <a:buNone/>
              <a:defRPr sz="1600"/>
            </a:lvl3pPr>
            <a:lvl4pPr marL="1828800" lvl="3" indent="-228600" algn="l">
              <a:lnSpc>
                <a:spcPct val="90000"/>
              </a:lnSpc>
              <a:spcBef>
                <a:spcPts val="667"/>
              </a:spcBef>
              <a:spcAft>
                <a:spcPts val="0"/>
              </a:spcAft>
              <a:buClr>
                <a:schemeClr val="dk1"/>
              </a:buClr>
              <a:buSzPts val="1333"/>
              <a:buNone/>
              <a:defRPr sz="1333"/>
            </a:lvl4pPr>
            <a:lvl5pPr marL="2286000" lvl="4" indent="-228600" algn="l">
              <a:lnSpc>
                <a:spcPct val="90000"/>
              </a:lnSpc>
              <a:spcBef>
                <a:spcPts val="667"/>
              </a:spcBef>
              <a:spcAft>
                <a:spcPts val="0"/>
              </a:spcAft>
              <a:buClr>
                <a:schemeClr val="dk1"/>
              </a:buClr>
              <a:buSzPts val="1333"/>
              <a:buNone/>
              <a:defRPr sz="1333"/>
            </a:lvl5pPr>
            <a:lvl6pPr marL="2743200" lvl="5" indent="-228600" algn="l">
              <a:lnSpc>
                <a:spcPct val="90000"/>
              </a:lnSpc>
              <a:spcBef>
                <a:spcPts val="667"/>
              </a:spcBef>
              <a:spcAft>
                <a:spcPts val="0"/>
              </a:spcAft>
              <a:buClr>
                <a:schemeClr val="dk1"/>
              </a:buClr>
              <a:buSzPts val="1333"/>
              <a:buNone/>
              <a:defRPr sz="1333"/>
            </a:lvl6pPr>
            <a:lvl7pPr marL="3200400" lvl="6" indent="-228600" algn="l">
              <a:lnSpc>
                <a:spcPct val="90000"/>
              </a:lnSpc>
              <a:spcBef>
                <a:spcPts val="667"/>
              </a:spcBef>
              <a:spcAft>
                <a:spcPts val="0"/>
              </a:spcAft>
              <a:buClr>
                <a:schemeClr val="dk1"/>
              </a:buClr>
              <a:buSzPts val="1333"/>
              <a:buNone/>
              <a:defRPr sz="1333"/>
            </a:lvl7pPr>
            <a:lvl8pPr marL="3657600" lvl="7" indent="-228600" algn="l">
              <a:lnSpc>
                <a:spcPct val="90000"/>
              </a:lnSpc>
              <a:spcBef>
                <a:spcPts val="667"/>
              </a:spcBef>
              <a:spcAft>
                <a:spcPts val="0"/>
              </a:spcAft>
              <a:buClr>
                <a:schemeClr val="dk1"/>
              </a:buClr>
              <a:buSzPts val="1333"/>
              <a:buNone/>
              <a:defRPr sz="1333"/>
            </a:lvl8pPr>
            <a:lvl9pPr marL="4114800" lvl="8" indent="-228600" algn="l">
              <a:lnSpc>
                <a:spcPct val="90000"/>
              </a:lnSpc>
              <a:spcBef>
                <a:spcPts val="667"/>
              </a:spcBef>
              <a:spcAft>
                <a:spcPts val="0"/>
              </a:spcAft>
              <a:buClr>
                <a:schemeClr val="dk1"/>
              </a:buClr>
              <a:buSzPts val="1333"/>
              <a:buNone/>
              <a:defRPr sz="1333"/>
            </a:lvl9pPr>
          </a:lstStyle>
          <a:p>
            <a:endParaRPr/>
          </a:p>
        </p:txBody>
      </p:sp>
      <p:sp>
        <p:nvSpPr>
          <p:cNvPr id="55" name="Google Shape;55;p70"/>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0"/>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0"/>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838200" y="366185"/>
            <a:ext cx="10515600" cy="132503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5867"/>
              <a:buFont typeface="Calibri"/>
              <a:buNone/>
              <a:defRPr sz="5867"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
          <p:cNvSpPr txBox="1">
            <a:spLocks noGrp="1"/>
          </p:cNvSpPr>
          <p:nvPr>
            <p:ph type="body" idx="1"/>
          </p:nvPr>
        </p:nvSpPr>
        <p:spPr>
          <a:xfrm>
            <a:off x="838200" y="1826684"/>
            <a:ext cx="10515600" cy="4349749"/>
          </a:xfrm>
          <a:prstGeom prst="rect">
            <a:avLst/>
          </a:prstGeom>
          <a:noFill/>
          <a:ln>
            <a:noFill/>
          </a:ln>
        </p:spPr>
        <p:txBody>
          <a:bodyPr spcFirstLastPara="1" wrap="square" lIns="91425" tIns="45700" rIns="91425" bIns="45700" anchor="t" anchorCtr="0">
            <a:normAutofit/>
          </a:bodyPr>
          <a:lstStyle>
            <a:lvl1pPr marL="457200" marR="0" lvl="0" indent="-465645" algn="l" rtl="0">
              <a:lnSpc>
                <a:spcPct val="90000"/>
              </a:lnSpc>
              <a:spcBef>
                <a:spcPts val="1333"/>
              </a:spcBef>
              <a:spcAft>
                <a:spcPts val="0"/>
              </a:spcAft>
              <a:buClr>
                <a:schemeClr val="dk1"/>
              </a:buClr>
              <a:buSzPts val="3733"/>
              <a:buFont typeface="Arial"/>
              <a:buChar char="•"/>
              <a:defRPr sz="3733" b="0" i="0" u="none" strike="noStrike" cap="none">
                <a:solidFill>
                  <a:schemeClr val="dk1"/>
                </a:solidFill>
                <a:latin typeface="Calibri"/>
                <a:ea typeface="Calibri"/>
                <a:cs typeface="Calibri"/>
                <a:sym typeface="Calibri"/>
              </a:defRPr>
            </a:lvl1pPr>
            <a:lvl2pPr marL="914400" marR="0" lvl="1" indent="-431800" algn="l" rtl="0">
              <a:lnSpc>
                <a:spcPct val="90000"/>
              </a:lnSpc>
              <a:spcBef>
                <a:spcPts val="667"/>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2pPr>
            <a:lvl3pPr marL="1371600" marR="0" lvl="2" indent="-397954" algn="l" rtl="0">
              <a:lnSpc>
                <a:spcPct val="90000"/>
              </a:lnSpc>
              <a:spcBef>
                <a:spcPts val="667"/>
              </a:spcBef>
              <a:spcAft>
                <a:spcPts val="0"/>
              </a:spcAft>
              <a:buClr>
                <a:schemeClr val="dk1"/>
              </a:buClr>
              <a:buSzPts val="2667"/>
              <a:buFont typeface="Arial"/>
              <a:buChar char="•"/>
              <a:defRPr sz="2667"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6pPr>
            <a:lvl7pPr marL="3200400" marR="0" lvl="6"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7pPr>
            <a:lvl8pPr marL="3657600" marR="0" lvl="7"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8pPr>
            <a:lvl9pPr marL="4114800" marR="0" lvl="8" indent="-381000" algn="l" rtl="0">
              <a:lnSpc>
                <a:spcPct val="90000"/>
              </a:lnSpc>
              <a:spcBef>
                <a:spcPts val="667"/>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838200" y="6356351"/>
            <a:ext cx="2743200" cy="36618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4038600" y="6356351"/>
            <a:ext cx="4114800" cy="36618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8610600" y="6356351"/>
            <a:ext cx="2743200" cy="36618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600" b="0" i="0" u="none" strike="noStrike" cap="none">
                <a:solidFill>
                  <a:srgbClr val="888888"/>
                </a:solidFill>
                <a:latin typeface="Calibri"/>
                <a:ea typeface="Calibri"/>
                <a:cs typeface="Calibri"/>
                <a:sym typeface="Calibri"/>
              </a:defRPr>
            </a:lvl1pPr>
            <a:lvl2pPr marL="0" marR="0" lvl="1" indent="0" algn="r" rtl="0">
              <a:spcBef>
                <a:spcPts val="0"/>
              </a:spcBef>
              <a:buNone/>
              <a:defRPr sz="1600" b="0" i="0" u="none" strike="noStrike" cap="none">
                <a:solidFill>
                  <a:srgbClr val="888888"/>
                </a:solidFill>
                <a:latin typeface="Calibri"/>
                <a:ea typeface="Calibri"/>
                <a:cs typeface="Calibri"/>
                <a:sym typeface="Calibri"/>
              </a:defRPr>
            </a:lvl2pPr>
            <a:lvl3pPr marL="0" marR="0" lvl="2" indent="0" algn="r" rtl="0">
              <a:spcBef>
                <a:spcPts val="0"/>
              </a:spcBef>
              <a:buNone/>
              <a:defRPr sz="1600" b="0" i="0" u="none" strike="noStrike" cap="none">
                <a:solidFill>
                  <a:srgbClr val="888888"/>
                </a:solidFill>
                <a:latin typeface="Calibri"/>
                <a:ea typeface="Calibri"/>
                <a:cs typeface="Calibri"/>
                <a:sym typeface="Calibri"/>
              </a:defRPr>
            </a:lvl3pPr>
            <a:lvl4pPr marL="0" marR="0" lvl="3" indent="0" algn="r" rtl="0">
              <a:spcBef>
                <a:spcPts val="0"/>
              </a:spcBef>
              <a:buNone/>
              <a:defRPr sz="1600" b="0" i="0" u="none" strike="noStrike" cap="none">
                <a:solidFill>
                  <a:srgbClr val="888888"/>
                </a:solidFill>
                <a:latin typeface="Calibri"/>
                <a:ea typeface="Calibri"/>
                <a:cs typeface="Calibri"/>
                <a:sym typeface="Calibri"/>
              </a:defRPr>
            </a:lvl4pPr>
            <a:lvl5pPr marL="0" marR="0" lvl="4" indent="0" algn="r" rtl="0">
              <a:spcBef>
                <a:spcPts val="0"/>
              </a:spcBef>
              <a:buNone/>
              <a:defRPr sz="1600" b="0" i="0" u="none" strike="noStrike" cap="none">
                <a:solidFill>
                  <a:srgbClr val="888888"/>
                </a:solidFill>
                <a:latin typeface="Calibri"/>
                <a:ea typeface="Calibri"/>
                <a:cs typeface="Calibri"/>
                <a:sym typeface="Calibri"/>
              </a:defRPr>
            </a:lvl5pPr>
            <a:lvl6pPr marL="0" marR="0" lvl="5" indent="0" algn="r" rtl="0">
              <a:spcBef>
                <a:spcPts val="0"/>
              </a:spcBef>
              <a:buNone/>
              <a:defRPr sz="1600" b="0" i="0" u="none" strike="noStrike" cap="none">
                <a:solidFill>
                  <a:srgbClr val="888888"/>
                </a:solidFill>
                <a:latin typeface="Calibri"/>
                <a:ea typeface="Calibri"/>
                <a:cs typeface="Calibri"/>
                <a:sym typeface="Calibri"/>
              </a:defRPr>
            </a:lvl6pPr>
            <a:lvl7pPr marL="0" marR="0" lvl="6" indent="0" algn="r" rtl="0">
              <a:spcBef>
                <a:spcPts val="0"/>
              </a:spcBef>
              <a:buNone/>
              <a:defRPr sz="1600" b="0" i="0" u="none" strike="noStrike" cap="none">
                <a:solidFill>
                  <a:srgbClr val="888888"/>
                </a:solidFill>
                <a:latin typeface="Calibri"/>
                <a:ea typeface="Calibri"/>
                <a:cs typeface="Calibri"/>
                <a:sym typeface="Calibri"/>
              </a:defRPr>
            </a:lvl7pPr>
            <a:lvl8pPr marL="0" marR="0" lvl="7" indent="0" algn="r" rtl="0">
              <a:spcBef>
                <a:spcPts val="0"/>
              </a:spcBef>
              <a:buNone/>
              <a:defRPr sz="1600" b="0" i="0" u="none" strike="noStrike" cap="none">
                <a:solidFill>
                  <a:srgbClr val="888888"/>
                </a:solidFill>
                <a:latin typeface="Calibri"/>
                <a:ea typeface="Calibri"/>
                <a:cs typeface="Calibri"/>
                <a:sym typeface="Calibri"/>
              </a:defRPr>
            </a:lvl8pPr>
            <a:lvl9pPr marL="0" marR="0" lvl="8" indent="0" algn="r" rtl="0">
              <a:spcBef>
                <a:spcPts val="0"/>
              </a:spcBef>
              <a:buNone/>
              <a:defRPr sz="1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01_0.xm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hyperlink" Target="https://connectedkingston.uk/" TargetMode="External"/><Relationship Id="rId3" Type="http://schemas.openxmlformats.org/officeDocument/2006/relationships/hyperlink" Target="https://croydon.simplyconnect.uk/" TargetMode="External"/><Relationship Id="rId7" Type="http://schemas.openxmlformats.org/officeDocument/2006/relationships/hyperlink" Target="https://www.vcconnectsystem.org.uk/suttononlinedirectory/"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vcconnectsystem.org.uk/richmondonlinedirectory/OrganisationSearchResults.aspx" TargetMode="External"/><Relationship Id="rId5" Type="http://schemas.openxmlformats.org/officeDocument/2006/relationships/hyperlink" Target="https://www.mertonconnected.co.uk/community/find-an-organisation" TargetMode="External"/><Relationship Id="rId4" Type="http://schemas.openxmlformats.org/officeDocument/2006/relationships/hyperlink" Target="https://cvalive.org.uk/directories/" TargetMode="External"/><Relationship Id="rId9" Type="http://schemas.openxmlformats.org/officeDocument/2006/relationships/hyperlink" Target="https://care4me.org.u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mailto:Sara.milocco@cvalive.org.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1"/>
        <p:cNvGrpSpPr/>
        <p:nvPr/>
      </p:nvGrpSpPr>
      <p:grpSpPr>
        <a:xfrm>
          <a:off x="0" y="0"/>
          <a:ext cx="0" cy="0"/>
          <a:chOff x="0" y="0"/>
          <a:chExt cx="0" cy="0"/>
        </a:xfrm>
      </p:grpSpPr>
      <p:sp>
        <p:nvSpPr>
          <p:cNvPr id="322" name="Google Shape;322;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23" name="Google Shape;323;p1"/>
          <p:cNvPicPr preferRelativeResize="0"/>
          <p:nvPr/>
        </p:nvPicPr>
        <p:blipFill rotWithShape="1">
          <a:blip r:embed="rId3">
            <a:alphaModFix/>
          </a:blip>
          <a:srcRect/>
          <a:stretch/>
        </p:blipFill>
        <p:spPr>
          <a:xfrm>
            <a:off x="643467" y="5529079"/>
            <a:ext cx="10353117" cy="75986"/>
          </a:xfrm>
          <a:prstGeom prst="rect">
            <a:avLst/>
          </a:prstGeom>
          <a:noFill/>
          <a:ln>
            <a:noFill/>
          </a:ln>
        </p:spPr>
      </p:pic>
      <p:sp>
        <p:nvSpPr>
          <p:cNvPr id="324" name="Google Shape;324;p1"/>
          <p:cNvSpPr txBox="1"/>
          <p:nvPr/>
        </p:nvSpPr>
        <p:spPr>
          <a:xfrm>
            <a:off x="643525" y="1303800"/>
            <a:ext cx="11464200" cy="3705563"/>
          </a:xfrm>
          <a:prstGeom prst="rect">
            <a:avLst/>
          </a:prstGeom>
          <a:noFill/>
          <a:ln>
            <a:noFill/>
          </a:ln>
        </p:spPr>
        <p:txBody>
          <a:bodyPr spcFirstLastPara="1" wrap="square" lIns="0" tIns="7300" rIns="0" bIns="0" anchor="t" anchorCtr="0">
            <a:spAutoFit/>
          </a:bodyPr>
          <a:lstStyle/>
          <a:p>
            <a:pPr marL="0" marR="0" lvl="0" indent="0" algn="l" rtl="0">
              <a:spcBef>
                <a:spcPts val="0"/>
              </a:spcBef>
              <a:spcAft>
                <a:spcPts val="0"/>
              </a:spcAft>
              <a:buNone/>
            </a:pPr>
            <a:r>
              <a:rPr lang="en-GB" sz="4100" b="1" i="0" u="none" strike="noStrike" cap="none" dirty="0">
                <a:solidFill>
                  <a:srgbClr val="00827B"/>
                </a:solidFill>
                <a:latin typeface="Arial"/>
                <a:ea typeface="Arial"/>
                <a:cs typeface="Arial"/>
                <a:sym typeface="Arial"/>
              </a:rPr>
              <a:t>South West London </a:t>
            </a:r>
            <a:endParaRPr sz="4100" b="1" i="0" u="none" strike="noStrike" cap="none" dirty="0">
              <a:solidFill>
                <a:srgbClr val="00827B"/>
              </a:solidFill>
              <a:latin typeface="Arial"/>
              <a:ea typeface="Arial"/>
              <a:cs typeface="Arial"/>
              <a:sym typeface="Arial"/>
            </a:endParaRPr>
          </a:p>
          <a:p>
            <a:pPr marL="0" marR="0" lvl="0" indent="0" algn="l" rtl="0">
              <a:spcBef>
                <a:spcPts val="0"/>
              </a:spcBef>
              <a:spcAft>
                <a:spcPts val="0"/>
              </a:spcAft>
              <a:buNone/>
            </a:pPr>
            <a:r>
              <a:rPr lang="en-GB" sz="4100" b="1" i="0" u="none" strike="noStrike" cap="none" dirty="0">
                <a:solidFill>
                  <a:srgbClr val="00827B"/>
                </a:solidFill>
                <a:latin typeface="Arial"/>
                <a:ea typeface="Arial"/>
                <a:cs typeface="Arial"/>
                <a:sym typeface="Arial"/>
              </a:rPr>
              <a:t>Voluntary, Community </a:t>
            </a:r>
            <a:r>
              <a:rPr lang="en-GB" sz="4100" b="1" dirty="0">
                <a:solidFill>
                  <a:srgbClr val="00827B"/>
                </a:solidFill>
              </a:rPr>
              <a:t>and</a:t>
            </a:r>
            <a:r>
              <a:rPr lang="en-GB" sz="4100" b="1" i="0" u="none" strike="noStrike" cap="none" dirty="0">
                <a:solidFill>
                  <a:srgbClr val="00827B"/>
                </a:solidFill>
                <a:latin typeface="Arial"/>
                <a:ea typeface="Arial"/>
                <a:cs typeface="Arial"/>
                <a:sym typeface="Arial"/>
              </a:rPr>
              <a:t> Social Enterprise Alliance</a:t>
            </a:r>
            <a:endParaRPr sz="4100" b="1" i="0" u="none" strike="noStrike" cap="none" dirty="0">
              <a:solidFill>
                <a:srgbClr val="00827B"/>
              </a:solidFill>
              <a:latin typeface="Arial"/>
              <a:ea typeface="Arial"/>
              <a:cs typeface="Arial"/>
              <a:sym typeface="Arial"/>
            </a:endParaRPr>
          </a:p>
          <a:p>
            <a:pPr marL="0" lvl="0" indent="0" algn="l" rtl="0">
              <a:spcBef>
                <a:spcPts val="0"/>
              </a:spcBef>
              <a:spcAft>
                <a:spcPts val="0"/>
              </a:spcAft>
              <a:buSzPts val="2133"/>
              <a:buNone/>
            </a:pPr>
            <a:endParaRPr sz="2933" b="1" dirty="0">
              <a:solidFill>
                <a:srgbClr val="7030A0"/>
              </a:solidFill>
            </a:endParaRPr>
          </a:p>
          <a:p>
            <a:pPr marL="0" lvl="0" indent="0" algn="l" rtl="0">
              <a:spcBef>
                <a:spcPts val="0"/>
              </a:spcBef>
              <a:spcAft>
                <a:spcPts val="0"/>
              </a:spcAft>
              <a:buSzPts val="2133"/>
              <a:buNone/>
            </a:pPr>
            <a:endParaRPr sz="2933" b="1" dirty="0">
              <a:solidFill>
                <a:srgbClr val="7030A0"/>
              </a:solidFill>
            </a:endParaRPr>
          </a:p>
          <a:p>
            <a:pPr marL="0" lvl="0" indent="0" algn="l" rtl="0">
              <a:spcBef>
                <a:spcPts val="0"/>
              </a:spcBef>
              <a:spcAft>
                <a:spcPts val="0"/>
              </a:spcAft>
              <a:buSzPts val="2133"/>
              <a:buNone/>
            </a:pPr>
            <a:r>
              <a:rPr lang="en-GB" sz="2933" b="1" dirty="0">
                <a:solidFill>
                  <a:srgbClr val="7030A0"/>
                </a:solidFill>
              </a:rPr>
              <a:t>Sara Milocco</a:t>
            </a:r>
            <a:endParaRPr sz="2933" b="1" dirty="0">
              <a:solidFill>
                <a:srgbClr val="7030A0"/>
              </a:solidFill>
            </a:endParaRPr>
          </a:p>
          <a:p>
            <a:pPr marL="0" lvl="0" indent="0" algn="l" rtl="0">
              <a:spcBef>
                <a:spcPts val="0"/>
              </a:spcBef>
              <a:spcAft>
                <a:spcPts val="0"/>
              </a:spcAft>
              <a:buClr>
                <a:srgbClr val="7030A0"/>
              </a:buClr>
              <a:buSzPts val="2133"/>
              <a:buFont typeface="Arial"/>
              <a:buNone/>
            </a:pPr>
            <a:r>
              <a:rPr lang="en-GB" sz="2933" b="1" dirty="0">
                <a:solidFill>
                  <a:srgbClr val="7030A0"/>
                </a:solidFill>
              </a:rPr>
              <a:t>SWL VCSE Alliance Director</a:t>
            </a:r>
            <a:endParaRPr sz="2133" b="1" dirty="0">
              <a:solidFill>
                <a:srgbClr val="7030A0"/>
              </a:solidFill>
            </a:endParaRPr>
          </a:p>
        </p:txBody>
      </p:sp>
      <p:pic>
        <p:nvPicPr>
          <p:cNvPr id="325" name="Google Shape;325;p1"/>
          <p:cNvPicPr preferRelativeResize="0"/>
          <p:nvPr/>
        </p:nvPicPr>
        <p:blipFill>
          <a:blip r:embed="rId4">
            <a:alphaModFix/>
          </a:blip>
          <a:stretch>
            <a:fillRect/>
          </a:stretch>
        </p:blipFill>
        <p:spPr>
          <a:xfrm>
            <a:off x="10034250" y="173075"/>
            <a:ext cx="1972300" cy="1021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2" name="Google Shape;332;g257c77d8f04_6_45"/>
          <p:cNvPicPr preferRelativeResize="0"/>
          <p:nvPr/>
        </p:nvPicPr>
        <p:blipFill rotWithShape="1">
          <a:blip r:embed="rId3">
            <a:alphaModFix/>
          </a:blip>
          <a:srcRect/>
          <a:stretch/>
        </p:blipFill>
        <p:spPr>
          <a:xfrm>
            <a:off x="587352" y="6246199"/>
            <a:ext cx="11017293" cy="80861"/>
          </a:xfrm>
          <a:prstGeom prst="rect">
            <a:avLst/>
          </a:prstGeom>
          <a:noFill/>
          <a:ln>
            <a:noFill/>
          </a:ln>
        </p:spPr>
      </p:pic>
      <p:sp>
        <p:nvSpPr>
          <p:cNvPr id="333" name="Google Shape;333;g257c77d8f04_6_45"/>
          <p:cNvSpPr txBox="1"/>
          <p:nvPr/>
        </p:nvSpPr>
        <p:spPr>
          <a:xfrm>
            <a:off x="292427" y="2156218"/>
            <a:ext cx="11607300" cy="667891"/>
          </a:xfrm>
          <a:prstGeom prst="rect">
            <a:avLst/>
          </a:prstGeom>
          <a:noFill/>
          <a:ln>
            <a:noFill/>
          </a:ln>
        </p:spPr>
        <p:txBody>
          <a:bodyPr spcFirstLastPara="1" wrap="square" lIns="91400" tIns="45700" rIns="91400" bIns="45700" anchor="t" anchorCtr="0">
            <a:normAutofit/>
          </a:bodyPr>
          <a:lstStyle/>
          <a:p>
            <a:pPr marL="0" marR="0" lvl="0" indent="0" algn="l" rtl="0">
              <a:lnSpc>
                <a:spcPct val="90000"/>
              </a:lnSpc>
              <a:spcBef>
                <a:spcPts val="0"/>
              </a:spcBef>
              <a:spcAft>
                <a:spcPts val="0"/>
              </a:spcAft>
              <a:buClr>
                <a:schemeClr val="dk1"/>
              </a:buClr>
              <a:buSzPts val="2799"/>
              <a:buFont typeface="Arial"/>
              <a:buNone/>
            </a:pPr>
            <a:endParaRPr sz="2799" b="0" i="0"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b="0" i="0" u="none" strike="noStrike" cap="none">
              <a:solidFill>
                <a:srgbClr val="FF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b="0" i="0" u="none" strike="noStrike" cap="none">
              <a:solidFill>
                <a:srgbClr val="000000"/>
              </a:solidFill>
              <a:latin typeface="Arial"/>
              <a:ea typeface="Arial"/>
              <a:cs typeface="Arial"/>
              <a:sym typeface="Arial"/>
            </a:endParaRPr>
          </a:p>
        </p:txBody>
      </p:sp>
      <p:sp>
        <p:nvSpPr>
          <p:cNvPr id="334" name="Google Shape;334;g257c77d8f04_6_45"/>
          <p:cNvSpPr txBox="1"/>
          <p:nvPr/>
        </p:nvSpPr>
        <p:spPr>
          <a:xfrm>
            <a:off x="292427" y="763737"/>
            <a:ext cx="7056900" cy="885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827B"/>
              </a:buClr>
              <a:buSzPts val="3199"/>
              <a:buFont typeface="Arial"/>
              <a:buNone/>
            </a:pPr>
            <a:r>
              <a:rPr lang="en-GB" sz="3199" b="1" dirty="0">
                <a:solidFill>
                  <a:srgbClr val="00827B"/>
                </a:solidFill>
              </a:rPr>
              <a:t>The SWL VCSE Alliance wants to:</a:t>
            </a:r>
            <a:endParaRPr sz="3199" b="0" i="0" u="none" strike="noStrike" cap="none" dirty="0">
              <a:solidFill>
                <a:schemeClr val="dk2"/>
              </a:solidFill>
              <a:latin typeface="Arial"/>
              <a:ea typeface="Arial"/>
              <a:cs typeface="Arial"/>
              <a:sym typeface="Arial"/>
            </a:endParaRPr>
          </a:p>
        </p:txBody>
      </p:sp>
      <p:sp>
        <p:nvSpPr>
          <p:cNvPr id="335" name="Google Shape;335;g257c77d8f04_6_45"/>
          <p:cNvSpPr txBox="1"/>
          <p:nvPr/>
        </p:nvSpPr>
        <p:spPr>
          <a:xfrm>
            <a:off x="400413" y="2256224"/>
            <a:ext cx="10628658" cy="7487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030A0"/>
              </a:buClr>
              <a:buSzPts val="2133"/>
              <a:buFont typeface="Arial"/>
              <a:buNone/>
            </a:pPr>
            <a:r>
              <a:rPr lang="en-GB" sz="2133" b="1" dirty="0">
                <a:solidFill>
                  <a:srgbClr val="7030A0"/>
                </a:solidFill>
                <a:ea typeface="Calibri"/>
              </a:rPr>
              <a:t>Be a link between local voluntary and community sector organisations and NHS in our Integrate Care System</a:t>
            </a:r>
            <a:endParaRPr sz="2000" b="0" i="0" u="none" strike="noStrike" cap="none" dirty="0">
              <a:solidFill>
                <a:schemeClr val="dk1"/>
              </a:solidFill>
              <a:latin typeface="Calibri"/>
              <a:ea typeface="Calibri"/>
              <a:cs typeface="Calibri"/>
              <a:sym typeface="Calibri"/>
            </a:endParaRPr>
          </a:p>
        </p:txBody>
      </p:sp>
      <p:sp>
        <p:nvSpPr>
          <p:cNvPr id="6" name="Google Shape;335;g257c77d8f04_6_45">
            <a:extLst>
              <a:ext uri="{FF2B5EF4-FFF2-40B4-BE49-F238E27FC236}">
                <a16:creationId xmlns:a16="http://schemas.microsoft.com/office/drawing/2014/main" id="{2E32554D-F7A4-D147-015F-3F988F52E74F}"/>
              </a:ext>
            </a:extLst>
          </p:cNvPr>
          <p:cNvSpPr txBox="1"/>
          <p:nvPr/>
        </p:nvSpPr>
        <p:spPr>
          <a:xfrm>
            <a:off x="400413" y="4144622"/>
            <a:ext cx="10628658" cy="7487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030A0"/>
              </a:buClr>
              <a:buSzPts val="2133"/>
              <a:buFont typeface="Arial"/>
              <a:buNone/>
            </a:pPr>
            <a:r>
              <a:rPr lang="en-GB" sz="2133" b="1" i="0" u="none" strike="noStrike" cap="none" dirty="0">
                <a:solidFill>
                  <a:srgbClr val="7030A0"/>
                </a:solidFill>
                <a:latin typeface="+mj-lt"/>
                <a:ea typeface="Calibri"/>
                <a:cs typeface="Calibri"/>
                <a:sym typeface="Calibri"/>
              </a:rPr>
              <a:t>Share valuable insight and information and promote shared learning and collaboration</a:t>
            </a:r>
          </a:p>
        </p:txBody>
      </p:sp>
      <p:sp>
        <p:nvSpPr>
          <p:cNvPr id="7" name="Google Shape;335;g257c77d8f04_6_45">
            <a:extLst>
              <a:ext uri="{FF2B5EF4-FFF2-40B4-BE49-F238E27FC236}">
                <a16:creationId xmlns:a16="http://schemas.microsoft.com/office/drawing/2014/main" id="{A1F238A4-8B0F-0E59-EBB8-2BFB3D6D172B}"/>
              </a:ext>
            </a:extLst>
          </p:cNvPr>
          <p:cNvSpPr txBox="1"/>
          <p:nvPr/>
        </p:nvSpPr>
        <p:spPr>
          <a:xfrm>
            <a:off x="400413" y="3330690"/>
            <a:ext cx="10628658" cy="4205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030A0"/>
              </a:buClr>
              <a:buSzPts val="2133"/>
              <a:buFont typeface="Arial"/>
              <a:buNone/>
            </a:pPr>
            <a:r>
              <a:rPr lang="en-GB" sz="2133" b="1" dirty="0">
                <a:solidFill>
                  <a:srgbClr val="7030A0"/>
                </a:solidFill>
                <a:latin typeface="+mj-lt"/>
                <a:ea typeface="Calibri"/>
                <a:cs typeface="Calibri"/>
                <a:sym typeface="Calibri"/>
              </a:rPr>
              <a:t>Champion the voluntary sector</a:t>
            </a:r>
            <a:endParaRPr lang="en-GB" sz="2133" b="1" i="0" u="none" strike="noStrike" cap="none" dirty="0">
              <a:solidFill>
                <a:srgbClr val="7030A0"/>
              </a:solidFill>
              <a:latin typeface="+mj-lt"/>
              <a:ea typeface="Calibri"/>
              <a:cs typeface="Calibri"/>
              <a:sym typeface="Calibri"/>
            </a:endParaRPr>
          </a:p>
        </p:txBody>
      </p:sp>
    </p:spTree>
    <p:extLst>
      <p:ext uri="{BB962C8B-B14F-4D97-AF65-F5344CB8AC3E}">
        <p14:creationId xmlns:p14="http://schemas.microsoft.com/office/powerpoint/2010/main" val="67865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g257c77d8f04_6_10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15" name="Google Shape;415;g257c77d8f04_6_108"/>
          <p:cNvPicPr preferRelativeResize="0"/>
          <p:nvPr/>
        </p:nvPicPr>
        <p:blipFill>
          <a:blip r:embed="rId3">
            <a:alphaModFix/>
          </a:blip>
          <a:stretch>
            <a:fillRect/>
          </a:stretch>
        </p:blipFill>
        <p:spPr>
          <a:xfrm>
            <a:off x="10091675" y="69675"/>
            <a:ext cx="1972300" cy="1021625"/>
          </a:xfrm>
          <a:prstGeom prst="rect">
            <a:avLst/>
          </a:prstGeom>
          <a:noFill/>
          <a:ln>
            <a:noFill/>
          </a:ln>
        </p:spPr>
      </p:pic>
      <p:pic>
        <p:nvPicPr>
          <p:cNvPr id="416" name="Google Shape;416;g257c77d8f04_6_108"/>
          <p:cNvPicPr preferRelativeResize="0"/>
          <p:nvPr/>
        </p:nvPicPr>
        <p:blipFill rotWithShape="1">
          <a:blip r:embed="rId4">
            <a:alphaModFix/>
          </a:blip>
          <a:srcRect/>
          <a:stretch/>
        </p:blipFill>
        <p:spPr>
          <a:xfrm>
            <a:off x="587352" y="6246199"/>
            <a:ext cx="11017293" cy="80861"/>
          </a:xfrm>
          <a:prstGeom prst="rect">
            <a:avLst/>
          </a:prstGeom>
          <a:noFill/>
          <a:ln>
            <a:noFill/>
          </a:ln>
        </p:spPr>
      </p:pic>
      <p:graphicFrame>
        <p:nvGraphicFramePr>
          <p:cNvPr id="418" name="Google Shape;418;g257c77d8f04_6_108"/>
          <p:cNvGraphicFramePr/>
          <p:nvPr/>
        </p:nvGraphicFramePr>
        <p:xfrm>
          <a:off x="872440" y="1205260"/>
          <a:ext cx="10061700" cy="1374790"/>
        </p:xfrm>
        <a:graphic>
          <a:graphicData uri="http://schemas.openxmlformats.org/drawingml/2006/table">
            <a:tbl>
              <a:tblPr firstRow="1" bandRow="1">
                <a:noFill/>
                <a:tableStyleId>{0C137BB6-AE78-474E-BE02-419849C9E0D5}</a:tableStyleId>
              </a:tblPr>
              <a:tblGrid>
                <a:gridCol w="1676950">
                  <a:extLst>
                    <a:ext uri="{9D8B030D-6E8A-4147-A177-3AD203B41FA5}">
                      <a16:colId xmlns:a16="http://schemas.microsoft.com/office/drawing/2014/main" val="20000"/>
                    </a:ext>
                  </a:extLst>
                </a:gridCol>
                <a:gridCol w="1676950">
                  <a:extLst>
                    <a:ext uri="{9D8B030D-6E8A-4147-A177-3AD203B41FA5}">
                      <a16:colId xmlns:a16="http://schemas.microsoft.com/office/drawing/2014/main" val="20001"/>
                    </a:ext>
                  </a:extLst>
                </a:gridCol>
                <a:gridCol w="1676950">
                  <a:extLst>
                    <a:ext uri="{9D8B030D-6E8A-4147-A177-3AD203B41FA5}">
                      <a16:colId xmlns:a16="http://schemas.microsoft.com/office/drawing/2014/main" val="20002"/>
                    </a:ext>
                  </a:extLst>
                </a:gridCol>
                <a:gridCol w="1676950">
                  <a:extLst>
                    <a:ext uri="{9D8B030D-6E8A-4147-A177-3AD203B41FA5}">
                      <a16:colId xmlns:a16="http://schemas.microsoft.com/office/drawing/2014/main" val="20003"/>
                    </a:ext>
                  </a:extLst>
                </a:gridCol>
                <a:gridCol w="1676950">
                  <a:extLst>
                    <a:ext uri="{9D8B030D-6E8A-4147-A177-3AD203B41FA5}">
                      <a16:colId xmlns:a16="http://schemas.microsoft.com/office/drawing/2014/main" val="20004"/>
                    </a:ext>
                  </a:extLst>
                </a:gridCol>
                <a:gridCol w="1676950">
                  <a:extLst>
                    <a:ext uri="{9D8B030D-6E8A-4147-A177-3AD203B41FA5}">
                      <a16:colId xmlns:a16="http://schemas.microsoft.com/office/drawing/2014/main" val="20005"/>
                    </a:ext>
                  </a:extLst>
                </a:gridCol>
              </a:tblGrid>
              <a:tr h="335175">
                <a:tc gridSpan="6">
                  <a:txBody>
                    <a:bodyPr/>
                    <a:lstStyle/>
                    <a:p>
                      <a:pPr marL="0" marR="0" lvl="0" indent="0" algn="ctr" rtl="0">
                        <a:spcBef>
                          <a:spcPts val="0"/>
                        </a:spcBef>
                        <a:spcAft>
                          <a:spcPts val="0"/>
                        </a:spcAft>
                        <a:buNone/>
                      </a:pPr>
                      <a:r>
                        <a:rPr lang="en-GB" sz="1600" u="none" strike="noStrike" cap="none" dirty="0">
                          <a:latin typeface="Arial"/>
                          <a:ea typeface="Arial"/>
                          <a:cs typeface="Arial"/>
                          <a:sym typeface="Arial"/>
                        </a:rPr>
                        <a:t>SWL VCSE Alliance</a:t>
                      </a:r>
                      <a:endParaRPr dirty="0">
                        <a:latin typeface="Arial"/>
                        <a:ea typeface="Arial"/>
                        <a:cs typeface="Arial"/>
                        <a:sym typeface="Arial"/>
                      </a:endParaRPr>
                    </a:p>
                  </a:txBody>
                  <a:tcPr marL="91400" marR="91400" marT="45700" marB="4570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9775">
                <a:tc>
                  <a:txBody>
                    <a:bodyPr/>
                    <a:lstStyle/>
                    <a:p>
                      <a:pPr marL="0" marR="0" lvl="0" indent="0" algn="ctr" rtl="0">
                        <a:spcBef>
                          <a:spcPts val="0"/>
                        </a:spcBef>
                        <a:spcAft>
                          <a:spcPts val="0"/>
                        </a:spcAft>
                        <a:buNone/>
                      </a:pPr>
                      <a:r>
                        <a:rPr lang="en-GB" sz="1100" u="none" strike="noStrike" cap="none" dirty="0">
                          <a:latin typeface="Arial"/>
                          <a:ea typeface="Arial"/>
                          <a:cs typeface="Arial"/>
                          <a:sym typeface="Arial"/>
                        </a:rPr>
                        <a:t>Croydon Voluntary Action</a:t>
                      </a:r>
                      <a:endParaRPr dirty="0">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a:latin typeface="Arial"/>
                          <a:ea typeface="Arial"/>
                          <a:cs typeface="Arial"/>
                          <a:sym typeface="Arial"/>
                        </a:rPr>
                        <a:t>Kingston Voluntary Action</a:t>
                      </a:r>
                      <a:endParaRPr>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a:latin typeface="Arial"/>
                          <a:ea typeface="Arial"/>
                          <a:cs typeface="Arial"/>
                          <a:sym typeface="Arial"/>
                        </a:rPr>
                        <a:t>Merton Connected</a:t>
                      </a:r>
                      <a:endParaRPr>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a:latin typeface="Arial"/>
                          <a:ea typeface="Arial"/>
                          <a:cs typeface="Arial"/>
                          <a:sym typeface="Arial"/>
                        </a:rPr>
                        <a:t>Richmond Community Voluntary Sector</a:t>
                      </a:r>
                      <a:endParaRPr>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a:latin typeface="Arial"/>
                          <a:ea typeface="Arial"/>
                          <a:cs typeface="Arial"/>
                          <a:sym typeface="Arial"/>
                        </a:rPr>
                        <a:t>Community Action Sutton</a:t>
                      </a:r>
                      <a:endParaRPr>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a:latin typeface="Arial"/>
                          <a:ea typeface="Arial"/>
                          <a:cs typeface="Arial"/>
                          <a:sym typeface="Arial"/>
                        </a:rPr>
                        <a:t>Wandsworth Care Alliance</a:t>
                      </a:r>
                      <a:endParaRPr>
                        <a:latin typeface="Arial"/>
                        <a:ea typeface="Arial"/>
                        <a:cs typeface="Arial"/>
                        <a:sym typeface="Arial"/>
                      </a:endParaRPr>
                    </a:p>
                  </a:txBody>
                  <a:tcPr marL="91400" marR="91400" marT="45700" marB="45700"/>
                </a:tc>
                <a:extLst>
                  <a:ext uri="{0D108BD9-81ED-4DB2-BD59-A6C34878D82A}">
                    <a16:rowId xmlns:a16="http://schemas.microsoft.com/office/drawing/2014/main" val="10001"/>
                  </a:ext>
                </a:extLst>
              </a:tr>
              <a:tr h="519775">
                <a:tc>
                  <a:txBody>
                    <a:bodyPr/>
                    <a:lstStyle/>
                    <a:p>
                      <a:pPr marL="0" marR="0" lvl="0" indent="0" algn="ctr" rtl="0">
                        <a:spcBef>
                          <a:spcPts val="0"/>
                        </a:spcBef>
                        <a:spcAft>
                          <a:spcPts val="0"/>
                        </a:spcAft>
                        <a:buNone/>
                      </a:pPr>
                      <a:r>
                        <a:rPr lang="en-GB" sz="1100" u="none" strike="noStrike" cap="none" dirty="0">
                          <a:latin typeface="Arial"/>
                          <a:ea typeface="Arial"/>
                          <a:cs typeface="Arial"/>
                          <a:sym typeface="Arial"/>
                        </a:rPr>
                        <a:t>Frontline VCSE leader (Croydon)</a:t>
                      </a:r>
                      <a:endParaRPr dirty="0">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a:latin typeface="Arial"/>
                          <a:ea typeface="Arial"/>
                          <a:cs typeface="Arial"/>
                          <a:sym typeface="Arial"/>
                        </a:rPr>
                        <a:t>Frontline VCSE leader</a:t>
                      </a:r>
                      <a:endParaRPr>
                        <a:latin typeface="Arial"/>
                        <a:ea typeface="Arial"/>
                        <a:cs typeface="Arial"/>
                        <a:sym typeface="Arial"/>
                      </a:endParaRPr>
                    </a:p>
                    <a:p>
                      <a:pPr marL="0" marR="0" lvl="0" indent="0" algn="ctr" rtl="0">
                        <a:spcBef>
                          <a:spcPts val="0"/>
                        </a:spcBef>
                        <a:spcAft>
                          <a:spcPts val="0"/>
                        </a:spcAft>
                        <a:buNone/>
                      </a:pPr>
                      <a:r>
                        <a:rPr lang="en-GB" sz="1100" u="none" strike="noStrike" cap="none">
                          <a:latin typeface="Arial"/>
                          <a:ea typeface="Arial"/>
                          <a:cs typeface="Arial"/>
                          <a:sym typeface="Arial"/>
                        </a:rPr>
                        <a:t>(Kingston)</a:t>
                      </a:r>
                      <a:endParaRPr>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dirty="0">
                          <a:latin typeface="Arial"/>
                          <a:ea typeface="Arial"/>
                          <a:cs typeface="Arial"/>
                          <a:sym typeface="Arial"/>
                        </a:rPr>
                        <a:t>Frontline VCSE leader</a:t>
                      </a:r>
                      <a:endParaRPr dirty="0">
                        <a:latin typeface="Arial"/>
                        <a:ea typeface="Arial"/>
                        <a:cs typeface="Arial"/>
                        <a:sym typeface="Arial"/>
                      </a:endParaRPr>
                    </a:p>
                    <a:p>
                      <a:pPr marL="0" marR="0" lvl="0" indent="0" algn="ctr" rtl="0">
                        <a:spcBef>
                          <a:spcPts val="0"/>
                        </a:spcBef>
                        <a:spcAft>
                          <a:spcPts val="0"/>
                        </a:spcAft>
                        <a:buNone/>
                      </a:pPr>
                      <a:r>
                        <a:rPr lang="en-GB" sz="1100" u="none" strike="noStrike" cap="none" dirty="0">
                          <a:latin typeface="Arial"/>
                          <a:ea typeface="Arial"/>
                          <a:cs typeface="Arial"/>
                          <a:sym typeface="Arial"/>
                        </a:rPr>
                        <a:t>(Merton)</a:t>
                      </a:r>
                      <a:endParaRPr dirty="0">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dirty="0">
                          <a:latin typeface="Arial"/>
                          <a:ea typeface="Arial"/>
                          <a:cs typeface="Arial"/>
                          <a:sym typeface="Arial"/>
                        </a:rPr>
                        <a:t>Frontline VCSE leader</a:t>
                      </a:r>
                      <a:endParaRPr dirty="0">
                        <a:latin typeface="Arial"/>
                        <a:ea typeface="Arial"/>
                        <a:cs typeface="Arial"/>
                        <a:sym typeface="Arial"/>
                      </a:endParaRPr>
                    </a:p>
                    <a:p>
                      <a:pPr marL="0" marR="0" lvl="0" indent="0" algn="ctr" rtl="0">
                        <a:spcBef>
                          <a:spcPts val="0"/>
                        </a:spcBef>
                        <a:spcAft>
                          <a:spcPts val="0"/>
                        </a:spcAft>
                        <a:buNone/>
                      </a:pPr>
                      <a:r>
                        <a:rPr lang="en-GB" sz="1100" u="none" strike="noStrike" cap="none" dirty="0">
                          <a:latin typeface="Arial"/>
                          <a:ea typeface="Arial"/>
                          <a:cs typeface="Arial"/>
                          <a:sym typeface="Arial"/>
                        </a:rPr>
                        <a:t>(Richmond)</a:t>
                      </a:r>
                      <a:endParaRPr dirty="0">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a:latin typeface="Arial"/>
                          <a:ea typeface="Arial"/>
                          <a:cs typeface="Arial"/>
                          <a:sym typeface="Arial"/>
                        </a:rPr>
                        <a:t>Frontline VCSE leader (Sutton)</a:t>
                      </a:r>
                      <a:endParaRPr>
                        <a:latin typeface="Arial"/>
                        <a:ea typeface="Arial"/>
                        <a:cs typeface="Arial"/>
                        <a:sym typeface="Arial"/>
                      </a:endParaRPr>
                    </a:p>
                  </a:txBody>
                  <a:tcPr marL="91400" marR="91400" marT="45700" marB="45700"/>
                </a:tc>
                <a:tc>
                  <a:txBody>
                    <a:bodyPr/>
                    <a:lstStyle/>
                    <a:p>
                      <a:pPr marL="0" marR="0" lvl="0" indent="0" algn="ctr" rtl="0">
                        <a:spcBef>
                          <a:spcPts val="0"/>
                        </a:spcBef>
                        <a:spcAft>
                          <a:spcPts val="0"/>
                        </a:spcAft>
                        <a:buNone/>
                      </a:pPr>
                      <a:r>
                        <a:rPr lang="en-GB" sz="1100" u="none" strike="noStrike" cap="none" dirty="0">
                          <a:latin typeface="Arial"/>
                          <a:ea typeface="Arial"/>
                          <a:cs typeface="Arial"/>
                          <a:sym typeface="Arial"/>
                        </a:rPr>
                        <a:t>Frontline VCSE leader (Wandsworth)</a:t>
                      </a:r>
                      <a:endParaRPr dirty="0">
                        <a:latin typeface="Arial"/>
                        <a:ea typeface="Arial"/>
                        <a:cs typeface="Arial"/>
                        <a:sym typeface="Arial"/>
                      </a:endParaRPr>
                    </a:p>
                  </a:txBody>
                  <a:tcPr marL="91400" marR="91400" marT="45700" marB="45700"/>
                </a:tc>
                <a:extLst>
                  <a:ext uri="{0D108BD9-81ED-4DB2-BD59-A6C34878D82A}">
                    <a16:rowId xmlns:a16="http://schemas.microsoft.com/office/drawing/2014/main" val="10002"/>
                  </a:ext>
                </a:extLst>
              </a:tr>
            </a:tbl>
          </a:graphicData>
        </a:graphic>
      </p:graphicFrame>
      <p:graphicFrame>
        <p:nvGraphicFramePr>
          <p:cNvPr id="419" name="Google Shape;419;g257c77d8f04_6_108"/>
          <p:cNvGraphicFramePr/>
          <p:nvPr>
            <p:extLst>
              <p:ext uri="{D42A27DB-BD31-4B8C-83A1-F6EECF244321}">
                <p14:modId xmlns:p14="http://schemas.microsoft.com/office/powerpoint/2010/main" val="2305197873"/>
              </p:ext>
            </p:extLst>
          </p:nvPr>
        </p:nvGraphicFramePr>
        <p:xfrm>
          <a:off x="4554981" y="4075726"/>
          <a:ext cx="2662875" cy="579080"/>
        </p:xfrm>
        <a:graphic>
          <a:graphicData uri="http://schemas.openxmlformats.org/drawingml/2006/table">
            <a:tbl>
              <a:tblPr firstRow="1" bandRow="1">
                <a:noFill/>
                <a:tableStyleId>{0C137BB6-AE78-474E-BE02-419849C9E0D5}</a:tableStyleId>
              </a:tblPr>
              <a:tblGrid>
                <a:gridCol w="2662875">
                  <a:extLst>
                    <a:ext uri="{9D8B030D-6E8A-4147-A177-3AD203B41FA5}">
                      <a16:colId xmlns:a16="http://schemas.microsoft.com/office/drawing/2014/main" val="20000"/>
                    </a:ext>
                  </a:extLst>
                </a:gridCol>
              </a:tblGrid>
              <a:tr h="578950">
                <a:tc>
                  <a:txBody>
                    <a:bodyPr/>
                    <a:lstStyle/>
                    <a:p>
                      <a:pPr marL="0" marR="0" lvl="0" indent="0" algn="ctr" rtl="0">
                        <a:spcBef>
                          <a:spcPts val="0"/>
                        </a:spcBef>
                        <a:spcAft>
                          <a:spcPts val="0"/>
                        </a:spcAft>
                        <a:buNone/>
                      </a:pPr>
                      <a:r>
                        <a:rPr lang="en-GB" sz="1600" u="none" strike="noStrike" cap="none" dirty="0">
                          <a:latin typeface="Arial"/>
                          <a:ea typeface="Arial"/>
                          <a:cs typeface="Arial"/>
                          <a:sym typeface="Arial"/>
                        </a:rPr>
                        <a:t>SWL VCSE Alliance Director</a:t>
                      </a:r>
                      <a:endParaRPr dirty="0">
                        <a:latin typeface="Arial"/>
                        <a:ea typeface="Arial"/>
                        <a:cs typeface="Arial"/>
                        <a:sym typeface="Arial"/>
                      </a:endParaRPr>
                    </a:p>
                  </a:txBody>
                  <a:tcPr marL="91400" marR="91400" marT="45700" marB="45700">
                    <a:solidFill>
                      <a:srgbClr val="FF67BA"/>
                    </a:solidFill>
                  </a:tcPr>
                </a:tc>
                <a:extLst>
                  <a:ext uri="{0D108BD9-81ED-4DB2-BD59-A6C34878D82A}">
                    <a16:rowId xmlns:a16="http://schemas.microsoft.com/office/drawing/2014/main" val="10000"/>
                  </a:ext>
                </a:extLst>
              </a:tr>
            </a:tbl>
          </a:graphicData>
        </a:graphic>
      </p:graphicFrame>
      <p:sp>
        <p:nvSpPr>
          <p:cNvPr id="420" name="Google Shape;420;g257c77d8f04_6_108"/>
          <p:cNvSpPr/>
          <p:nvPr/>
        </p:nvSpPr>
        <p:spPr>
          <a:xfrm>
            <a:off x="3341986" y="5000130"/>
            <a:ext cx="2161500" cy="710100"/>
          </a:xfrm>
          <a:prstGeom prst="rect">
            <a:avLst/>
          </a:prstGeom>
          <a:solidFill>
            <a:srgbClr val="674786">
              <a:alpha val="20000"/>
            </a:srgbClr>
          </a:solidFill>
          <a:ln w="12700" cap="flat" cmpd="sng">
            <a:solidFill>
              <a:srgbClr val="6747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599" b="1" dirty="0">
                <a:solidFill>
                  <a:srgbClr val="757070"/>
                </a:solidFill>
                <a:latin typeface="Arial"/>
                <a:ea typeface="Arial"/>
                <a:cs typeface="Arial"/>
                <a:sym typeface="Arial"/>
              </a:rPr>
              <a:t>Integrated</a:t>
            </a:r>
            <a:endParaRPr dirty="0"/>
          </a:p>
          <a:p>
            <a:pPr marL="0" marR="0" lvl="0" indent="0" algn="ctr" rtl="0">
              <a:spcBef>
                <a:spcPts val="0"/>
              </a:spcBef>
              <a:spcAft>
                <a:spcPts val="0"/>
              </a:spcAft>
              <a:buNone/>
            </a:pPr>
            <a:r>
              <a:rPr lang="en-GB" sz="1599" b="1" dirty="0">
                <a:solidFill>
                  <a:srgbClr val="757070"/>
                </a:solidFill>
                <a:latin typeface="Arial"/>
                <a:ea typeface="Arial"/>
                <a:cs typeface="Arial"/>
                <a:sym typeface="Arial"/>
              </a:rPr>
              <a:t>Care Board</a:t>
            </a:r>
            <a:endParaRPr sz="1599" dirty="0">
              <a:solidFill>
                <a:srgbClr val="757070"/>
              </a:solidFill>
              <a:latin typeface="Arial"/>
              <a:ea typeface="Arial"/>
              <a:cs typeface="Arial"/>
              <a:sym typeface="Arial"/>
            </a:endParaRPr>
          </a:p>
        </p:txBody>
      </p:sp>
      <p:sp>
        <p:nvSpPr>
          <p:cNvPr id="421" name="Google Shape;421;g257c77d8f04_6_108"/>
          <p:cNvSpPr/>
          <p:nvPr/>
        </p:nvSpPr>
        <p:spPr>
          <a:xfrm>
            <a:off x="5903290" y="5003880"/>
            <a:ext cx="2322300" cy="702600"/>
          </a:xfrm>
          <a:prstGeom prst="rect">
            <a:avLst/>
          </a:prstGeom>
          <a:solidFill>
            <a:srgbClr val="674786">
              <a:alpha val="20000"/>
            </a:srgbClr>
          </a:solidFill>
          <a:ln w="12700" cap="flat" cmpd="sng">
            <a:solidFill>
              <a:srgbClr val="67478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599" b="1" dirty="0">
                <a:solidFill>
                  <a:srgbClr val="757070"/>
                </a:solidFill>
                <a:latin typeface="Arial"/>
                <a:ea typeface="Arial"/>
                <a:cs typeface="Arial"/>
                <a:sym typeface="Arial"/>
              </a:rPr>
              <a:t>Integrated Care System Partnership</a:t>
            </a:r>
            <a:endParaRPr sz="1599" dirty="0">
              <a:solidFill>
                <a:srgbClr val="757070"/>
              </a:solidFill>
              <a:latin typeface="Arial"/>
              <a:ea typeface="Arial"/>
              <a:cs typeface="Arial"/>
              <a:sym typeface="Arial"/>
            </a:endParaRPr>
          </a:p>
        </p:txBody>
      </p:sp>
      <p:sp>
        <p:nvSpPr>
          <p:cNvPr id="422" name="Google Shape;422;g257c77d8f04_6_108"/>
          <p:cNvSpPr/>
          <p:nvPr/>
        </p:nvSpPr>
        <p:spPr>
          <a:xfrm rot="-2136221">
            <a:off x="4421661" y="4735564"/>
            <a:ext cx="605488" cy="190728"/>
          </a:xfrm>
          <a:prstGeom prst="leftRightArrow">
            <a:avLst>
              <a:gd name="adj1" fmla="val 50000"/>
              <a:gd name="adj2" fmla="val 50000"/>
            </a:avLst>
          </a:prstGeom>
          <a:solidFill>
            <a:srgbClr val="005EB8">
              <a:alpha val="4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399">
              <a:solidFill>
                <a:srgbClr val="FFFFFF"/>
              </a:solidFill>
              <a:latin typeface="Calibri"/>
              <a:ea typeface="Calibri"/>
              <a:cs typeface="Calibri"/>
              <a:sym typeface="Calibri"/>
            </a:endParaRPr>
          </a:p>
        </p:txBody>
      </p:sp>
      <p:sp>
        <p:nvSpPr>
          <p:cNvPr id="423" name="Google Shape;423;g257c77d8f04_6_108"/>
          <p:cNvSpPr/>
          <p:nvPr/>
        </p:nvSpPr>
        <p:spPr>
          <a:xfrm rot="2472171">
            <a:off x="6591397" y="4742380"/>
            <a:ext cx="573379" cy="190694"/>
          </a:xfrm>
          <a:prstGeom prst="leftRightArrow">
            <a:avLst>
              <a:gd name="adj1" fmla="val 50000"/>
              <a:gd name="adj2" fmla="val 50000"/>
            </a:avLst>
          </a:prstGeom>
          <a:solidFill>
            <a:srgbClr val="005EB8">
              <a:alpha val="498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399">
              <a:solidFill>
                <a:srgbClr val="FFFFFF"/>
              </a:solidFill>
              <a:latin typeface="Calibri"/>
              <a:ea typeface="Calibri"/>
              <a:cs typeface="Calibri"/>
              <a:sym typeface="Calibri"/>
            </a:endParaRPr>
          </a:p>
        </p:txBody>
      </p:sp>
      <p:sp>
        <p:nvSpPr>
          <p:cNvPr id="424" name="Google Shape;424;g257c77d8f04_6_108"/>
          <p:cNvSpPr txBox="1"/>
          <p:nvPr/>
        </p:nvSpPr>
        <p:spPr>
          <a:xfrm>
            <a:off x="480517" y="314499"/>
            <a:ext cx="10734600" cy="499800"/>
          </a:xfrm>
          <a:prstGeom prst="rect">
            <a:avLst/>
          </a:prstGeom>
          <a:noFill/>
          <a:ln>
            <a:noFill/>
          </a:ln>
        </p:spPr>
        <p:txBody>
          <a:bodyPr spcFirstLastPara="1" wrap="square" lIns="0" tIns="7300" rIns="0" bIns="0" anchor="t" anchorCtr="0">
            <a:spAutoFit/>
          </a:bodyPr>
          <a:lstStyle/>
          <a:p>
            <a:pPr marL="0" marR="0" lvl="0" indent="0" algn="l" rtl="0">
              <a:spcBef>
                <a:spcPts val="0"/>
              </a:spcBef>
              <a:spcAft>
                <a:spcPts val="0"/>
              </a:spcAft>
              <a:buNone/>
            </a:pPr>
            <a:r>
              <a:rPr lang="en-GB" sz="3199" b="1" dirty="0">
                <a:solidFill>
                  <a:srgbClr val="00827B"/>
                </a:solidFill>
              </a:rPr>
              <a:t>The </a:t>
            </a:r>
            <a:r>
              <a:rPr lang="en-GB" sz="3199" b="1" dirty="0">
                <a:solidFill>
                  <a:srgbClr val="00827B"/>
                </a:solidFill>
                <a:latin typeface="Arial"/>
                <a:ea typeface="Arial"/>
                <a:cs typeface="Arial"/>
                <a:sym typeface="Arial"/>
              </a:rPr>
              <a:t>SWL VCSE Alliance</a:t>
            </a:r>
            <a:endParaRPr dirty="0"/>
          </a:p>
        </p:txBody>
      </p:sp>
      <p:sp>
        <p:nvSpPr>
          <p:cNvPr id="425" name="Google Shape;425;g257c77d8f04_6_108"/>
          <p:cNvSpPr/>
          <p:nvPr/>
        </p:nvSpPr>
        <p:spPr>
          <a:xfrm rot="5400000">
            <a:off x="5682065" y="-1467344"/>
            <a:ext cx="557700" cy="8709600"/>
          </a:xfrm>
          <a:prstGeom prst="rightBrace">
            <a:avLst>
              <a:gd name="adj1" fmla="val 8333"/>
              <a:gd name="adj2" fmla="val 50000"/>
            </a:avLst>
          </a:prstGeom>
          <a:noFill/>
          <a:ln w="2857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399">
              <a:solidFill>
                <a:srgbClr val="0070C0"/>
              </a:solidFill>
              <a:latin typeface="Calibri"/>
              <a:ea typeface="Calibri"/>
              <a:cs typeface="Calibri"/>
              <a:sym typeface="Calibri"/>
            </a:endParaRPr>
          </a:p>
        </p:txBody>
      </p:sp>
      <p:graphicFrame>
        <p:nvGraphicFramePr>
          <p:cNvPr id="2" name="Google Shape;419;g257c77d8f04_6_108">
            <a:extLst>
              <a:ext uri="{FF2B5EF4-FFF2-40B4-BE49-F238E27FC236}">
                <a16:creationId xmlns:a16="http://schemas.microsoft.com/office/drawing/2014/main" id="{2CF90751-E24A-C9DD-479C-C3DCF464CDDD}"/>
              </a:ext>
            </a:extLst>
          </p:cNvPr>
          <p:cNvGraphicFramePr/>
          <p:nvPr>
            <p:extLst>
              <p:ext uri="{D42A27DB-BD31-4B8C-83A1-F6EECF244321}">
                <p14:modId xmlns:p14="http://schemas.microsoft.com/office/powerpoint/2010/main" val="1670208955"/>
              </p:ext>
            </p:extLst>
          </p:nvPr>
        </p:nvGraphicFramePr>
        <p:xfrm>
          <a:off x="4554980" y="3279044"/>
          <a:ext cx="2662875" cy="578950"/>
        </p:xfrm>
        <a:graphic>
          <a:graphicData uri="http://schemas.openxmlformats.org/drawingml/2006/table">
            <a:tbl>
              <a:tblPr firstRow="1" bandRow="1">
                <a:noFill/>
                <a:tableStyleId>{0C137BB6-AE78-474E-BE02-419849C9E0D5}</a:tableStyleId>
              </a:tblPr>
              <a:tblGrid>
                <a:gridCol w="2662875">
                  <a:extLst>
                    <a:ext uri="{9D8B030D-6E8A-4147-A177-3AD203B41FA5}">
                      <a16:colId xmlns:a16="http://schemas.microsoft.com/office/drawing/2014/main" val="20000"/>
                    </a:ext>
                  </a:extLst>
                </a:gridCol>
              </a:tblGrid>
              <a:tr h="578950">
                <a:tc>
                  <a:txBody>
                    <a:bodyPr/>
                    <a:lstStyle/>
                    <a:p>
                      <a:pPr marL="0" marR="0" lvl="0" indent="0" algn="ctr" rtl="0">
                        <a:spcBef>
                          <a:spcPts val="0"/>
                        </a:spcBef>
                        <a:spcAft>
                          <a:spcPts val="0"/>
                        </a:spcAft>
                        <a:buNone/>
                      </a:pPr>
                      <a:r>
                        <a:rPr lang="en-GB" sz="1600" u="none" strike="noStrike" cap="none" dirty="0">
                          <a:latin typeface="Arial"/>
                          <a:ea typeface="Arial"/>
                          <a:cs typeface="Arial"/>
                          <a:sym typeface="Arial"/>
                        </a:rPr>
                        <a:t>Leadership group</a:t>
                      </a:r>
                      <a:endParaRPr dirty="0">
                        <a:latin typeface="Arial"/>
                        <a:ea typeface="Arial"/>
                        <a:cs typeface="Arial"/>
                        <a:sym typeface="Arial"/>
                      </a:endParaRPr>
                    </a:p>
                  </a:txBody>
                  <a:tcPr marL="91400" marR="91400" marT="45700" marB="45700">
                    <a:solidFill>
                      <a:srgbClr val="FF67BA"/>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pic>
        <p:nvPicPr>
          <p:cNvPr id="332" name="Google Shape;332;g257c77d8f04_6_45"/>
          <p:cNvPicPr preferRelativeResize="0"/>
          <p:nvPr/>
        </p:nvPicPr>
        <p:blipFill rotWithShape="1">
          <a:blip r:embed="rId4">
            <a:alphaModFix/>
          </a:blip>
          <a:srcRect/>
          <a:stretch/>
        </p:blipFill>
        <p:spPr>
          <a:xfrm>
            <a:off x="587352" y="6246199"/>
            <a:ext cx="11017293" cy="80861"/>
          </a:xfrm>
          <a:prstGeom prst="rect">
            <a:avLst/>
          </a:prstGeom>
          <a:noFill/>
          <a:ln>
            <a:noFill/>
          </a:ln>
        </p:spPr>
      </p:pic>
      <p:sp>
        <p:nvSpPr>
          <p:cNvPr id="333" name="Google Shape;333;g257c77d8f04_6_45"/>
          <p:cNvSpPr txBox="1"/>
          <p:nvPr/>
        </p:nvSpPr>
        <p:spPr>
          <a:xfrm>
            <a:off x="1013130" y="1853324"/>
            <a:ext cx="9759645" cy="4189188"/>
          </a:xfrm>
          <a:prstGeom prst="rect">
            <a:avLst/>
          </a:prstGeom>
          <a:noFill/>
          <a:ln>
            <a:noFill/>
          </a:ln>
        </p:spPr>
        <p:txBody>
          <a:bodyPr spcFirstLastPara="1" wrap="square" lIns="91400" tIns="45700" rIns="91400" bIns="45700" anchor="t" anchorCtr="0">
            <a:normAutofit/>
          </a:bodyPr>
          <a:lstStyle/>
          <a:p>
            <a:pPr marL="457200" indent="-457200" algn="l" fontAlgn="base">
              <a:buFont typeface="+mj-lt"/>
              <a:buAutoNum type="arabicPeriod"/>
            </a:pPr>
            <a:r>
              <a:rPr lang="en-GB" sz="1500" b="1" dirty="0">
                <a:solidFill>
                  <a:schemeClr val="tx1"/>
                </a:solidFill>
                <a:latin typeface="+mj-lt"/>
                <a:cs typeface="Calibri"/>
              </a:rPr>
              <a:t>Steve </a:t>
            </a:r>
            <a:r>
              <a:rPr lang="en-GB" sz="1500" b="1" dirty="0" err="1">
                <a:solidFill>
                  <a:schemeClr val="tx1"/>
                </a:solidFill>
                <a:latin typeface="+mj-lt"/>
                <a:cs typeface="Calibri"/>
              </a:rPr>
              <a:t>Phaure</a:t>
            </a:r>
            <a:r>
              <a:rPr lang="en-GB" sz="1500" b="1" dirty="0">
                <a:solidFill>
                  <a:schemeClr val="tx1"/>
                </a:solidFill>
                <a:latin typeface="+mj-lt"/>
                <a:cs typeface="Calibri"/>
              </a:rPr>
              <a:t> (Sarah Burns), Croydon Voluntary Action</a:t>
            </a:r>
          </a:p>
          <a:p>
            <a:pPr marL="457200" indent="-457200" algn="l" fontAlgn="base">
              <a:buFont typeface="+mj-lt"/>
              <a:buAutoNum type="arabicPeriod"/>
            </a:pPr>
            <a:r>
              <a:rPr lang="en-GB" sz="1500" b="1" dirty="0">
                <a:solidFill>
                  <a:schemeClr val="tx1"/>
                </a:solidFill>
                <a:latin typeface="+mj-lt"/>
                <a:cs typeface="Calibri"/>
              </a:rPr>
              <a:t>Simon Breeze, Community Action Sutton</a:t>
            </a:r>
          </a:p>
          <a:p>
            <a:pPr marL="457200" indent="-457200" algn="l" fontAlgn="base">
              <a:buFont typeface="+mj-lt"/>
              <a:buAutoNum type="arabicPeriod"/>
            </a:pPr>
            <a:r>
              <a:rPr lang="en-GB" sz="1500" b="1" dirty="0">
                <a:solidFill>
                  <a:schemeClr val="tx1"/>
                </a:solidFill>
                <a:latin typeface="+mj-lt"/>
                <a:cs typeface="Calibri"/>
              </a:rPr>
              <a:t>Tony Molloy, Merton Connected</a:t>
            </a:r>
          </a:p>
          <a:p>
            <a:pPr marL="457200" indent="-457200" algn="l" fontAlgn="base">
              <a:buFont typeface="+mj-lt"/>
              <a:buAutoNum type="arabicPeriod"/>
            </a:pPr>
            <a:r>
              <a:rPr lang="en-GB" sz="1500" b="1" dirty="0">
                <a:solidFill>
                  <a:schemeClr val="tx1"/>
                </a:solidFill>
                <a:latin typeface="+mj-lt"/>
                <a:cs typeface="Calibri"/>
              </a:rPr>
              <a:t>Jason Edgington, Wandsworth Care Alliance</a:t>
            </a:r>
          </a:p>
          <a:p>
            <a:pPr marL="457200" indent="-457200" algn="l" fontAlgn="base">
              <a:buFont typeface="+mj-lt"/>
              <a:buAutoNum type="arabicPeriod"/>
            </a:pPr>
            <a:r>
              <a:rPr lang="en-GB" sz="1500" b="1" dirty="0">
                <a:solidFill>
                  <a:schemeClr val="tx1"/>
                </a:solidFill>
                <a:latin typeface="+mj-lt"/>
                <a:cs typeface="Calibri"/>
              </a:rPr>
              <a:t>Kathryn Williamson, Richmond CVS</a:t>
            </a:r>
          </a:p>
          <a:p>
            <a:pPr marL="457200" indent="-457200" algn="l" fontAlgn="base">
              <a:buFont typeface="+mj-lt"/>
              <a:buAutoNum type="arabicPeriod"/>
            </a:pPr>
            <a:r>
              <a:rPr lang="en-GB" sz="1500" b="1" dirty="0">
                <a:solidFill>
                  <a:srgbClr val="7030A0"/>
                </a:solidFill>
                <a:latin typeface="+mj-lt"/>
                <a:cs typeface="Calibri"/>
              </a:rPr>
              <a:t>Sanja </a:t>
            </a:r>
            <a:r>
              <a:rPr lang="en-GB" sz="1500" b="1" dirty="0" err="1">
                <a:solidFill>
                  <a:srgbClr val="7030A0"/>
                </a:solidFill>
                <a:latin typeface="+mj-lt"/>
                <a:cs typeface="Calibri"/>
              </a:rPr>
              <a:t>Djeric</a:t>
            </a:r>
            <a:r>
              <a:rPr lang="en-GB" sz="1500" b="1" dirty="0">
                <a:solidFill>
                  <a:srgbClr val="7030A0"/>
                </a:solidFill>
                <a:latin typeface="+mj-lt"/>
                <a:cs typeface="Calibri"/>
              </a:rPr>
              <a:t> Kane (Emma Hill), Kingston Voluntary Action</a:t>
            </a:r>
          </a:p>
          <a:p>
            <a:pPr marL="457200" indent="-457200" algn="l" fontAlgn="base">
              <a:buFont typeface="+mj-lt"/>
              <a:buAutoNum type="arabicPeriod"/>
            </a:pPr>
            <a:r>
              <a:rPr lang="en-GB" sz="1500" b="1" dirty="0">
                <a:solidFill>
                  <a:schemeClr val="tx1"/>
                </a:solidFill>
                <a:latin typeface="+mj-lt"/>
                <a:cs typeface="Calibri"/>
              </a:rPr>
              <a:t>Denise Crone, CEO Sutton Vision (long term conditions) - Sutton</a:t>
            </a:r>
          </a:p>
          <a:p>
            <a:pPr marL="457200" indent="-457200" algn="l" fontAlgn="base">
              <a:buFont typeface="+mj-lt"/>
              <a:buAutoNum type="arabicPeriod"/>
            </a:pPr>
            <a:r>
              <a:rPr lang="en-GB" sz="1500" b="1" dirty="0">
                <a:solidFill>
                  <a:schemeClr val="tx1"/>
                </a:solidFill>
                <a:latin typeface="+mj-lt"/>
                <a:cs typeface="Calibri"/>
              </a:rPr>
              <a:t>Cathy Maker – CEO, </a:t>
            </a:r>
            <a:r>
              <a:rPr lang="en-GB" sz="1500" b="1" dirty="0" err="1">
                <a:solidFill>
                  <a:schemeClr val="tx1"/>
                </a:solidFill>
                <a:latin typeface="+mj-lt"/>
                <a:cs typeface="Calibri"/>
              </a:rPr>
              <a:t>Ruils</a:t>
            </a:r>
            <a:r>
              <a:rPr lang="en-GB" sz="1500" b="1" dirty="0">
                <a:solidFill>
                  <a:schemeClr val="tx1"/>
                </a:solidFill>
                <a:latin typeface="+mj-lt"/>
                <a:cs typeface="Calibri"/>
              </a:rPr>
              <a:t> (long term conditions) - Richmond</a:t>
            </a:r>
          </a:p>
          <a:p>
            <a:pPr marL="457200" indent="-457200" algn="l" fontAlgn="base">
              <a:buFont typeface="+mj-lt"/>
              <a:buAutoNum type="arabicPeriod"/>
            </a:pPr>
            <a:r>
              <a:rPr lang="en-GB" sz="1500" b="1" dirty="0">
                <a:solidFill>
                  <a:schemeClr val="tx1"/>
                </a:solidFill>
                <a:latin typeface="+mj-lt"/>
                <a:cs typeface="Calibri"/>
              </a:rPr>
              <a:t>Chas De </a:t>
            </a:r>
            <a:r>
              <a:rPr lang="en-GB" sz="1500" b="1" dirty="0" err="1">
                <a:solidFill>
                  <a:schemeClr val="tx1"/>
                </a:solidFill>
                <a:latin typeface="+mj-lt"/>
                <a:cs typeface="Calibri"/>
              </a:rPr>
              <a:t>Swiet</a:t>
            </a:r>
            <a:r>
              <a:rPr lang="en-GB" sz="1500" b="1" dirty="0">
                <a:solidFill>
                  <a:schemeClr val="tx1"/>
                </a:solidFill>
                <a:latin typeface="+mj-lt"/>
                <a:cs typeface="Calibri"/>
              </a:rPr>
              <a:t> - CEO, Sound Minds (mental health) - Wandsworth</a:t>
            </a:r>
          </a:p>
          <a:p>
            <a:pPr marL="457200" indent="-457200" algn="l" fontAlgn="base">
              <a:buFont typeface="+mj-lt"/>
              <a:buAutoNum type="arabicPeriod"/>
            </a:pPr>
            <a:r>
              <a:rPr lang="en-GB" sz="1500" b="1" dirty="0">
                <a:solidFill>
                  <a:schemeClr val="tx1"/>
                </a:solidFill>
                <a:latin typeface="+mj-lt"/>
                <a:cs typeface="Calibri"/>
              </a:rPr>
              <a:t>Jackie Watkins - CEO Tooting and Mitcham Community Sports Club (young people) - Merton</a:t>
            </a:r>
          </a:p>
          <a:p>
            <a:pPr marL="457200" indent="-457200" algn="l" fontAlgn="base">
              <a:buFont typeface="+mj-lt"/>
              <a:buAutoNum type="arabicPeriod"/>
            </a:pPr>
            <a:r>
              <a:rPr lang="en-GB" sz="1500" b="1" dirty="0">
                <a:solidFill>
                  <a:schemeClr val="tx1"/>
                </a:solidFill>
                <a:latin typeface="+mj-lt"/>
                <a:cs typeface="Calibri"/>
              </a:rPr>
              <a:t>Sanjay Gulati, CEO Age UK Croydon (older/frail people) - Croydon</a:t>
            </a:r>
          </a:p>
          <a:p>
            <a:pPr marL="457200" indent="-457200" algn="l" fontAlgn="base">
              <a:buFont typeface="+mj-lt"/>
              <a:buAutoNum type="arabicPeriod"/>
            </a:pPr>
            <a:r>
              <a:rPr lang="en-GB" sz="1500" b="1" dirty="0">
                <a:solidFill>
                  <a:srgbClr val="7030A0"/>
                </a:solidFill>
                <a:latin typeface="+mj-lt"/>
                <a:cs typeface="Calibri"/>
              </a:rPr>
              <a:t>Jason Lamont, CEO Kingston Centre for Independent Living (workforce development) - Kingston</a:t>
            </a:r>
          </a:p>
          <a:p>
            <a:pPr marL="0" marR="0" lvl="0" indent="0" algn="l" rtl="0">
              <a:lnSpc>
                <a:spcPct val="120000"/>
              </a:lnSpc>
              <a:spcBef>
                <a:spcPts val="0"/>
              </a:spcBef>
              <a:spcAft>
                <a:spcPts val="0"/>
              </a:spcAft>
              <a:buClr>
                <a:schemeClr val="dk1"/>
              </a:buClr>
              <a:buSzPts val="2799"/>
              <a:buFont typeface="Arial"/>
              <a:buNone/>
            </a:pPr>
            <a:endParaRPr sz="2799" b="0" i="0" u="none" strike="noStrike" cap="none" dirty="0">
              <a:solidFill>
                <a:srgbClr val="FF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b="0" i="0" u="none" strike="noStrike" cap="none" dirty="0">
              <a:solidFill>
                <a:srgbClr val="000000"/>
              </a:solidFill>
              <a:latin typeface="Arial"/>
              <a:ea typeface="Arial"/>
              <a:cs typeface="Arial"/>
              <a:sym typeface="Arial"/>
            </a:endParaRPr>
          </a:p>
        </p:txBody>
      </p:sp>
      <p:sp>
        <p:nvSpPr>
          <p:cNvPr id="334" name="Google Shape;334;g257c77d8f04_6_45"/>
          <p:cNvSpPr txBox="1"/>
          <p:nvPr/>
        </p:nvSpPr>
        <p:spPr>
          <a:xfrm>
            <a:off x="879780" y="763737"/>
            <a:ext cx="7056900" cy="885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827B"/>
              </a:buClr>
              <a:buSzPts val="3199"/>
              <a:buFont typeface="Arial"/>
              <a:buNone/>
            </a:pPr>
            <a:r>
              <a:rPr lang="en-GB" sz="3199" b="1" dirty="0">
                <a:solidFill>
                  <a:srgbClr val="00827B"/>
                </a:solidFill>
              </a:rPr>
              <a:t>The Alliance’s Leadership group</a:t>
            </a:r>
            <a:endParaRPr sz="3199" b="0" i="0" u="none" strike="noStrike" cap="none" dirty="0">
              <a:solidFill>
                <a:schemeClr val="dk2"/>
              </a:solidFill>
              <a:latin typeface="Arial"/>
              <a:ea typeface="Arial"/>
              <a:cs typeface="Arial"/>
              <a:sym typeface="Arial"/>
            </a:endParaRPr>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9"/>
        <p:cNvGrpSpPr/>
        <p:nvPr/>
      </p:nvGrpSpPr>
      <p:grpSpPr>
        <a:xfrm>
          <a:off x="0" y="0"/>
          <a:ext cx="0" cy="0"/>
          <a:chOff x="0" y="0"/>
          <a:chExt cx="0" cy="0"/>
        </a:xfrm>
      </p:grpSpPr>
      <p:pic>
        <p:nvPicPr>
          <p:cNvPr id="332" name="Google Shape;332;g257c77d8f04_6_45"/>
          <p:cNvPicPr preferRelativeResize="0"/>
          <p:nvPr/>
        </p:nvPicPr>
        <p:blipFill rotWithShape="1">
          <a:blip r:embed="rId3">
            <a:alphaModFix/>
          </a:blip>
          <a:srcRect/>
          <a:stretch/>
        </p:blipFill>
        <p:spPr>
          <a:xfrm>
            <a:off x="587352" y="6246199"/>
            <a:ext cx="11017293" cy="80861"/>
          </a:xfrm>
          <a:prstGeom prst="rect">
            <a:avLst/>
          </a:prstGeom>
          <a:noFill/>
          <a:ln>
            <a:noFill/>
          </a:ln>
        </p:spPr>
      </p:pic>
      <p:sp>
        <p:nvSpPr>
          <p:cNvPr id="333" name="Google Shape;333;g257c77d8f04_6_45"/>
          <p:cNvSpPr txBox="1"/>
          <p:nvPr/>
        </p:nvSpPr>
        <p:spPr>
          <a:xfrm>
            <a:off x="879780" y="1917765"/>
            <a:ext cx="9149591" cy="1191921"/>
          </a:xfrm>
          <a:prstGeom prst="rect">
            <a:avLst/>
          </a:prstGeom>
          <a:noFill/>
          <a:ln>
            <a:noFill/>
          </a:ln>
        </p:spPr>
        <p:txBody>
          <a:bodyPr spcFirstLastPara="1" wrap="square" lIns="91400" tIns="45700" rIns="91400" bIns="45700" anchor="t" anchorCtr="0">
            <a:normAutofit/>
          </a:bodyPr>
          <a:lstStyle/>
          <a:p>
            <a:pPr marL="0" marR="0" lvl="0" indent="0" algn="l" rtl="0">
              <a:lnSpc>
                <a:spcPct val="90000"/>
              </a:lnSpc>
              <a:spcBef>
                <a:spcPts val="1000"/>
              </a:spcBef>
              <a:spcAft>
                <a:spcPts val="0"/>
              </a:spcAft>
              <a:buClr>
                <a:schemeClr val="dk1"/>
              </a:buClr>
              <a:buSzPts val="2799"/>
              <a:buFont typeface="Arial"/>
              <a:buNone/>
            </a:pPr>
            <a:endParaRPr sz="2799" b="0" i="0" u="none" strike="noStrike" cap="none" dirty="0">
              <a:solidFill>
                <a:srgbClr val="FF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b="0" i="0" u="none" strike="noStrike" cap="none" dirty="0">
              <a:solidFill>
                <a:srgbClr val="000000"/>
              </a:solidFill>
              <a:latin typeface="Arial"/>
              <a:ea typeface="Arial"/>
              <a:cs typeface="Arial"/>
              <a:sym typeface="Arial"/>
            </a:endParaRPr>
          </a:p>
        </p:txBody>
      </p:sp>
      <p:sp>
        <p:nvSpPr>
          <p:cNvPr id="334" name="Google Shape;334;g257c77d8f04_6_45"/>
          <p:cNvSpPr txBox="1"/>
          <p:nvPr/>
        </p:nvSpPr>
        <p:spPr>
          <a:xfrm>
            <a:off x="879780" y="763737"/>
            <a:ext cx="7056900" cy="885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827B"/>
              </a:buClr>
              <a:buSzPts val="3199"/>
              <a:buFont typeface="Arial"/>
              <a:buNone/>
            </a:pPr>
            <a:r>
              <a:rPr lang="en-GB" sz="3199" b="1" i="0" u="none" strike="noStrike" cap="none" dirty="0">
                <a:solidFill>
                  <a:srgbClr val="00827B"/>
                </a:solidFill>
                <a:latin typeface="Arial"/>
                <a:ea typeface="Arial"/>
                <a:cs typeface="Arial"/>
                <a:sym typeface="Arial"/>
              </a:rPr>
              <a:t>Your SWL VCSE representatives</a:t>
            </a:r>
            <a:endParaRPr sz="3199" b="0" i="0" u="none" strike="noStrike" cap="none" dirty="0">
              <a:solidFill>
                <a:schemeClr val="dk2"/>
              </a:solidFill>
              <a:latin typeface="Arial"/>
              <a:ea typeface="Arial"/>
              <a:cs typeface="Arial"/>
              <a:sym typeface="Arial"/>
            </a:endParaRPr>
          </a:p>
        </p:txBody>
      </p:sp>
      <p:sp>
        <p:nvSpPr>
          <p:cNvPr id="2" name="Google Shape;333;g257c77d8f04_6_45">
            <a:extLst>
              <a:ext uri="{FF2B5EF4-FFF2-40B4-BE49-F238E27FC236}">
                <a16:creationId xmlns:a16="http://schemas.microsoft.com/office/drawing/2014/main" id="{87574B44-5AE6-60C6-0706-F513682F83E7}"/>
              </a:ext>
            </a:extLst>
          </p:cNvPr>
          <p:cNvSpPr txBox="1"/>
          <p:nvPr/>
        </p:nvSpPr>
        <p:spPr>
          <a:xfrm>
            <a:off x="879779" y="1770735"/>
            <a:ext cx="9149591" cy="2549071"/>
          </a:xfrm>
          <a:prstGeom prst="rect">
            <a:avLst/>
          </a:prstGeom>
          <a:noFill/>
          <a:ln>
            <a:noFill/>
          </a:ln>
        </p:spPr>
        <p:txBody>
          <a:bodyPr spcFirstLastPara="1" wrap="square" lIns="91400" tIns="45700" rIns="91400" bIns="45700" anchor="t" anchorCtr="0">
            <a:noAutofit/>
          </a:bodyPr>
          <a:lstStyle/>
          <a:p>
            <a:pPr marL="0" marR="0" lvl="0" indent="0" algn="l" rtl="0">
              <a:lnSpc>
                <a:spcPct val="120000"/>
              </a:lnSpc>
              <a:spcBef>
                <a:spcPts val="0"/>
              </a:spcBef>
              <a:spcAft>
                <a:spcPts val="0"/>
              </a:spcAft>
              <a:buClr>
                <a:schemeClr val="dk1"/>
              </a:buClr>
              <a:buSzPts val="2799"/>
              <a:buFont typeface="Arial"/>
              <a:buNone/>
            </a:pPr>
            <a:r>
              <a:rPr lang="en-GB" sz="1500" b="1" dirty="0">
                <a:solidFill>
                  <a:srgbClr val="7030A0"/>
                </a:solidFill>
                <a:latin typeface="+mj-lt"/>
                <a:cs typeface="Calibri"/>
              </a:rPr>
              <a:t>SWL ICS Health Inequalities Board, John </a:t>
            </a:r>
            <a:r>
              <a:rPr lang="en-GB" sz="1500" b="1" dirty="0" err="1">
                <a:solidFill>
                  <a:srgbClr val="7030A0"/>
                </a:solidFill>
                <a:latin typeface="+mj-lt"/>
                <a:cs typeface="Calibri"/>
              </a:rPr>
              <a:t>Azah</a:t>
            </a:r>
            <a:r>
              <a:rPr lang="en-GB" sz="1500" b="1" dirty="0">
                <a:solidFill>
                  <a:srgbClr val="7030A0"/>
                </a:solidFill>
                <a:latin typeface="+mj-lt"/>
                <a:cs typeface="Calibri"/>
              </a:rPr>
              <a:t>, Kingston Race and Equalities Council</a:t>
            </a:r>
          </a:p>
          <a:p>
            <a:pPr marL="0" marR="0" lvl="0" indent="0" algn="l" rtl="0">
              <a:lnSpc>
                <a:spcPct val="120000"/>
              </a:lnSpc>
              <a:spcBef>
                <a:spcPts val="0"/>
              </a:spcBef>
              <a:spcAft>
                <a:spcPts val="0"/>
              </a:spcAft>
              <a:buClr>
                <a:schemeClr val="dk1"/>
              </a:buClr>
              <a:buSzPts val="2799"/>
              <a:buFont typeface="Arial"/>
              <a:buNone/>
            </a:pPr>
            <a:endParaRPr lang="en-GB" sz="1500" b="1" dirty="0">
              <a:solidFill>
                <a:srgbClr val="7030A0"/>
              </a:solidFill>
              <a:latin typeface="+mj-lt"/>
              <a:cs typeface="Calibri"/>
            </a:endParaRPr>
          </a:p>
          <a:p>
            <a:pPr marL="0" marR="0" lvl="0" indent="0" algn="l" rtl="0">
              <a:lnSpc>
                <a:spcPct val="90000"/>
              </a:lnSpc>
              <a:spcBef>
                <a:spcPts val="1000"/>
              </a:spcBef>
              <a:spcAft>
                <a:spcPts val="0"/>
              </a:spcAft>
              <a:buClr>
                <a:schemeClr val="dk1"/>
              </a:buClr>
              <a:buSzPts val="2799"/>
              <a:buFont typeface="Arial"/>
              <a:buNone/>
            </a:pPr>
            <a:r>
              <a:rPr lang="en-GB" sz="1500" b="1" dirty="0">
                <a:solidFill>
                  <a:schemeClr val="tx1"/>
                </a:solidFill>
                <a:latin typeface="+mj-lt"/>
                <a:cs typeface="Calibri"/>
              </a:rPr>
              <a:t>SWL ICS Mental Health Partnership Group, Karen Stott, Off the Record</a:t>
            </a:r>
          </a:p>
          <a:p>
            <a:pPr marL="0" marR="0" lvl="0" indent="0" algn="l" rtl="0">
              <a:lnSpc>
                <a:spcPct val="90000"/>
              </a:lnSpc>
              <a:spcBef>
                <a:spcPts val="1000"/>
              </a:spcBef>
              <a:spcAft>
                <a:spcPts val="0"/>
              </a:spcAft>
              <a:buClr>
                <a:schemeClr val="dk1"/>
              </a:buClr>
              <a:buSzPts val="2799"/>
              <a:buFont typeface="Arial"/>
              <a:buNone/>
            </a:pPr>
            <a:r>
              <a:rPr lang="en-GB" sz="1500" b="1" dirty="0">
                <a:solidFill>
                  <a:srgbClr val="7030A0"/>
                </a:solidFill>
                <a:latin typeface="+mj-lt"/>
                <a:cs typeface="Calibri"/>
              </a:rPr>
              <a:t>SWL Workforce Partnership Group (difficult to recruit roles), Jason Lamont, Kingston Centre for Independent Leaving</a:t>
            </a:r>
          </a:p>
          <a:p>
            <a:pPr marL="0" marR="0" lvl="0" indent="0" algn="l" rtl="0">
              <a:lnSpc>
                <a:spcPct val="90000"/>
              </a:lnSpc>
              <a:spcBef>
                <a:spcPts val="1000"/>
              </a:spcBef>
              <a:spcAft>
                <a:spcPts val="0"/>
              </a:spcAft>
              <a:buClr>
                <a:schemeClr val="dk1"/>
              </a:buClr>
              <a:buSzPts val="2799"/>
              <a:buFont typeface="Arial"/>
              <a:buNone/>
            </a:pPr>
            <a:endParaRPr lang="en-GB" sz="1500" b="1" dirty="0">
              <a:solidFill>
                <a:srgbClr val="7030A0"/>
              </a:solidFill>
              <a:latin typeface="+mj-lt"/>
              <a:cs typeface="Calibri"/>
            </a:endParaRPr>
          </a:p>
          <a:p>
            <a:pPr algn="l" rtl="0">
              <a:spcBef>
                <a:spcPts val="0"/>
              </a:spcBef>
              <a:spcAft>
                <a:spcPts val="0"/>
              </a:spcAft>
            </a:pPr>
            <a:r>
              <a:rPr lang="en-GB" sz="1500" b="1" dirty="0">
                <a:solidFill>
                  <a:schemeClr val="tx1"/>
                </a:solidFill>
                <a:latin typeface="+mj-lt"/>
                <a:cs typeface="Calibri"/>
              </a:rPr>
              <a:t>SWL Workforce Partnership Group (apprenticeships), Roberto Mobile, Need2Succeed</a:t>
            </a:r>
          </a:p>
          <a:p>
            <a:pPr algn="l" rtl="0">
              <a:spcBef>
                <a:spcPts val="0"/>
              </a:spcBef>
              <a:spcAft>
                <a:spcPts val="0"/>
              </a:spcAft>
            </a:pPr>
            <a:endParaRPr lang="en-GB" sz="1500" b="1" dirty="0">
              <a:solidFill>
                <a:srgbClr val="7030A0"/>
              </a:solidFill>
              <a:latin typeface="+mj-lt"/>
              <a:cs typeface="Calibri"/>
            </a:endParaRPr>
          </a:p>
          <a:p>
            <a:pPr algn="l" rtl="0">
              <a:spcBef>
                <a:spcPts val="0"/>
              </a:spcBef>
              <a:spcAft>
                <a:spcPts val="0"/>
              </a:spcAft>
            </a:pPr>
            <a:r>
              <a:rPr lang="en-GB" sz="1500" b="1" dirty="0">
                <a:solidFill>
                  <a:srgbClr val="7030A0"/>
                </a:solidFill>
                <a:latin typeface="+mj-lt"/>
                <a:cs typeface="Calibri"/>
              </a:rPr>
              <a:t>SWL ICS Community Based Support for older/frail people, Shane </a:t>
            </a:r>
            <a:r>
              <a:rPr lang="en-GB" sz="1500" b="1" dirty="0" err="1">
                <a:solidFill>
                  <a:srgbClr val="7030A0"/>
                </a:solidFill>
                <a:latin typeface="+mj-lt"/>
                <a:cs typeface="Calibri"/>
              </a:rPr>
              <a:t>Breannan</a:t>
            </a:r>
            <a:r>
              <a:rPr lang="en-GB" sz="1500" b="1" dirty="0">
                <a:solidFill>
                  <a:srgbClr val="7030A0"/>
                </a:solidFill>
                <a:latin typeface="+mj-lt"/>
                <a:cs typeface="Calibri"/>
              </a:rPr>
              <a:t>, StayWell services</a:t>
            </a:r>
          </a:p>
          <a:p>
            <a:pPr algn="l" rtl="0">
              <a:spcBef>
                <a:spcPts val="0"/>
              </a:spcBef>
              <a:spcAft>
                <a:spcPts val="0"/>
              </a:spcAft>
            </a:pPr>
            <a:endParaRPr lang="en-GB" sz="1500" b="1" dirty="0">
              <a:solidFill>
                <a:srgbClr val="7030A0"/>
              </a:solidFill>
              <a:latin typeface="+mj-lt"/>
              <a:cs typeface="Calibri"/>
            </a:endParaRPr>
          </a:p>
          <a:p>
            <a:pPr algn="l" rtl="0">
              <a:spcBef>
                <a:spcPts val="0"/>
              </a:spcBef>
              <a:spcAft>
                <a:spcPts val="0"/>
              </a:spcAft>
            </a:pPr>
            <a:r>
              <a:rPr lang="en-GB" sz="1500" b="1" dirty="0">
                <a:solidFill>
                  <a:schemeClr val="tx1"/>
                </a:solidFill>
                <a:latin typeface="+mj-lt"/>
                <a:cs typeface="Calibri"/>
              </a:rPr>
              <a:t>SWL ICS Digital Board, Kate White, Superhighways</a:t>
            </a:r>
          </a:p>
          <a:p>
            <a:pPr algn="l" rtl="0">
              <a:spcBef>
                <a:spcPts val="0"/>
              </a:spcBef>
              <a:spcAft>
                <a:spcPts val="0"/>
              </a:spcAft>
            </a:pPr>
            <a:endParaRPr lang="en-GB" sz="1500" b="1" dirty="0">
              <a:solidFill>
                <a:srgbClr val="7030A0"/>
              </a:solidFill>
              <a:latin typeface="+mj-lt"/>
              <a:cs typeface="Calibri"/>
            </a:endParaRPr>
          </a:p>
          <a:p>
            <a:pPr algn="l" rtl="0">
              <a:spcBef>
                <a:spcPts val="0"/>
              </a:spcBef>
              <a:spcAft>
                <a:spcPts val="0"/>
              </a:spcAft>
            </a:pPr>
            <a:r>
              <a:rPr lang="en-GB" sz="1500" b="1" dirty="0">
                <a:solidFill>
                  <a:srgbClr val="7030A0"/>
                </a:solidFill>
                <a:latin typeface="+mj-lt"/>
                <a:cs typeface="Calibri"/>
              </a:rPr>
              <a:t>SWL ICS Perinatal Programme Partnership Group (PPG), Alberta Atkinson, Home-Start Sutton</a:t>
            </a:r>
          </a:p>
        </p:txBody>
      </p:sp>
    </p:spTree>
    <p:extLst>
      <p:ext uri="{BB962C8B-B14F-4D97-AF65-F5344CB8AC3E}">
        <p14:creationId xmlns:p14="http://schemas.microsoft.com/office/powerpoint/2010/main" val="4006147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pic>
        <p:nvPicPr>
          <p:cNvPr id="332" name="Google Shape;332;g257c77d8f04_6_45"/>
          <p:cNvPicPr preferRelativeResize="0"/>
          <p:nvPr/>
        </p:nvPicPr>
        <p:blipFill rotWithShape="1">
          <a:blip r:embed="rId3">
            <a:alphaModFix/>
          </a:blip>
          <a:srcRect/>
          <a:stretch/>
        </p:blipFill>
        <p:spPr>
          <a:xfrm>
            <a:off x="587352" y="6246199"/>
            <a:ext cx="11017293" cy="80861"/>
          </a:xfrm>
          <a:prstGeom prst="rect">
            <a:avLst/>
          </a:prstGeom>
          <a:noFill/>
          <a:ln>
            <a:noFill/>
          </a:ln>
        </p:spPr>
      </p:pic>
      <p:sp>
        <p:nvSpPr>
          <p:cNvPr id="333" name="Google Shape;333;g257c77d8f04_6_45"/>
          <p:cNvSpPr txBox="1"/>
          <p:nvPr/>
        </p:nvSpPr>
        <p:spPr>
          <a:xfrm>
            <a:off x="292427" y="2156218"/>
            <a:ext cx="11607300" cy="667891"/>
          </a:xfrm>
          <a:prstGeom prst="rect">
            <a:avLst/>
          </a:prstGeom>
          <a:noFill/>
          <a:ln>
            <a:noFill/>
          </a:ln>
        </p:spPr>
        <p:txBody>
          <a:bodyPr spcFirstLastPara="1" wrap="square" lIns="91400" tIns="45700" rIns="91400" bIns="45700" anchor="t" anchorCtr="0">
            <a:normAutofit/>
          </a:bodyPr>
          <a:lstStyle/>
          <a:p>
            <a:pPr marL="0" marR="0" lvl="0" indent="0" algn="l" rtl="0">
              <a:lnSpc>
                <a:spcPct val="90000"/>
              </a:lnSpc>
              <a:spcBef>
                <a:spcPts val="0"/>
              </a:spcBef>
              <a:spcAft>
                <a:spcPts val="0"/>
              </a:spcAft>
              <a:buClr>
                <a:schemeClr val="dk1"/>
              </a:buClr>
              <a:buSzPts val="2799"/>
              <a:buFont typeface="Arial"/>
              <a:buNone/>
            </a:pPr>
            <a:endParaRPr sz="2799" b="0" i="0" u="none" strike="noStrike" cap="none">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b="0" i="0" u="none" strike="noStrike" cap="none">
              <a:solidFill>
                <a:srgbClr val="FF0000"/>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799"/>
              <a:buFont typeface="Arial"/>
              <a:buNone/>
            </a:pPr>
            <a:endParaRPr sz="2799" b="0" i="0" u="none" strike="noStrike" cap="none">
              <a:solidFill>
                <a:srgbClr val="000000"/>
              </a:solidFill>
              <a:latin typeface="Arial"/>
              <a:ea typeface="Arial"/>
              <a:cs typeface="Arial"/>
              <a:sym typeface="Arial"/>
            </a:endParaRPr>
          </a:p>
        </p:txBody>
      </p:sp>
      <p:sp>
        <p:nvSpPr>
          <p:cNvPr id="334" name="Google Shape;334;g257c77d8f04_6_45"/>
          <p:cNvSpPr txBox="1"/>
          <p:nvPr/>
        </p:nvSpPr>
        <p:spPr>
          <a:xfrm>
            <a:off x="292427" y="763737"/>
            <a:ext cx="7056900" cy="885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827B"/>
              </a:buClr>
              <a:buSzPts val="3199"/>
              <a:buFont typeface="Arial"/>
              <a:buNone/>
            </a:pPr>
            <a:r>
              <a:rPr lang="en-GB" sz="3199" b="1" dirty="0">
                <a:solidFill>
                  <a:srgbClr val="00827B"/>
                </a:solidFill>
              </a:rPr>
              <a:t>Alliance’s priorities:</a:t>
            </a:r>
            <a:endParaRPr sz="3199" b="0" i="0" u="none" strike="noStrike" cap="none" dirty="0">
              <a:solidFill>
                <a:schemeClr val="dk2"/>
              </a:solidFill>
              <a:latin typeface="Arial"/>
              <a:ea typeface="Arial"/>
              <a:cs typeface="Arial"/>
              <a:sym typeface="Arial"/>
            </a:endParaRPr>
          </a:p>
        </p:txBody>
      </p:sp>
      <p:sp>
        <p:nvSpPr>
          <p:cNvPr id="335" name="Google Shape;335;g257c77d8f04_6_45"/>
          <p:cNvSpPr txBox="1"/>
          <p:nvPr/>
        </p:nvSpPr>
        <p:spPr>
          <a:xfrm>
            <a:off x="400413" y="3704198"/>
            <a:ext cx="10628658" cy="110795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030A0"/>
              </a:buClr>
              <a:buSzPts val="2133"/>
              <a:buFont typeface="Arial"/>
              <a:buNone/>
            </a:pPr>
            <a:endParaRPr lang="en-GB" sz="2400" b="1" dirty="0">
              <a:solidFill>
                <a:srgbClr val="7030A0"/>
              </a:solidFill>
              <a:latin typeface="+mj-lt"/>
              <a:cs typeface="Calibri"/>
              <a:sym typeface="Calibri"/>
            </a:endParaRPr>
          </a:p>
          <a:p>
            <a:pPr marL="0" marR="0" lvl="0" indent="0" algn="l" rtl="0">
              <a:spcBef>
                <a:spcPts val="0"/>
              </a:spcBef>
              <a:spcAft>
                <a:spcPts val="0"/>
              </a:spcAft>
              <a:buClr>
                <a:srgbClr val="7030A0"/>
              </a:buClr>
              <a:buSzPts val="2133"/>
              <a:buFont typeface="Arial"/>
              <a:buNone/>
            </a:pPr>
            <a:r>
              <a:rPr lang="en-GB" sz="2400" b="1" dirty="0">
                <a:solidFill>
                  <a:srgbClr val="7030A0"/>
                </a:solidFill>
                <a:latin typeface="+mj-lt"/>
                <a:cs typeface="Calibri"/>
                <a:sym typeface="Calibri"/>
              </a:rPr>
              <a:t>Workforce Development </a:t>
            </a:r>
          </a:p>
          <a:p>
            <a:pPr marL="0" marR="0" lvl="0" indent="0" algn="l" rtl="0">
              <a:spcBef>
                <a:spcPts val="0"/>
              </a:spcBef>
              <a:spcAft>
                <a:spcPts val="0"/>
              </a:spcAft>
              <a:buClr>
                <a:srgbClr val="7030A0"/>
              </a:buClr>
              <a:buSzPts val="2133"/>
              <a:buFont typeface="Arial"/>
              <a:buNone/>
            </a:pPr>
            <a:r>
              <a:rPr lang="en-GB" sz="1800" dirty="0">
                <a:solidFill>
                  <a:schemeClr val="tx1"/>
                </a:solidFill>
                <a:latin typeface="+mj-lt"/>
                <a:cs typeface="Calibri"/>
                <a:sym typeface="Calibri"/>
              </a:rPr>
              <a:t>Bid to the ICP Priorities Fund not successful.</a:t>
            </a:r>
            <a:endParaRPr sz="1800" dirty="0">
              <a:solidFill>
                <a:schemeClr val="tx1"/>
              </a:solidFill>
              <a:latin typeface="+mj-lt"/>
              <a:cs typeface="Calibri"/>
              <a:sym typeface="Calibri"/>
            </a:endParaRPr>
          </a:p>
        </p:txBody>
      </p:sp>
      <p:sp>
        <p:nvSpPr>
          <p:cNvPr id="2" name="Google Shape;335;g257c77d8f04_6_45">
            <a:extLst>
              <a:ext uri="{FF2B5EF4-FFF2-40B4-BE49-F238E27FC236}">
                <a16:creationId xmlns:a16="http://schemas.microsoft.com/office/drawing/2014/main" id="{2184F481-61FD-3956-BB89-E79D8F1AFF70}"/>
              </a:ext>
            </a:extLst>
          </p:cNvPr>
          <p:cNvSpPr txBox="1"/>
          <p:nvPr/>
        </p:nvSpPr>
        <p:spPr>
          <a:xfrm>
            <a:off x="400413" y="2156218"/>
            <a:ext cx="9904875"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7030A0"/>
              </a:buClr>
              <a:buSzPts val="2133"/>
              <a:buFont typeface="Arial"/>
              <a:buNone/>
            </a:pPr>
            <a:r>
              <a:rPr lang="en-GB" sz="2400" b="1" dirty="0">
                <a:solidFill>
                  <a:srgbClr val="7030A0"/>
                </a:solidFill>
                <a:latin typeface="+mj-lt"/>
                <a:cs typeface="Calibri"/>
                <a:sym typeface="Calibri"/>
              </a:rPr>
              <a:t>Mental Health </a:t>
            </a:r>
          </a:p>
          <a:p>
            <a:pPr marL="0" marR="0" lvl="0" indent="0" algn="l" rtl="0">
              <a:spcBef>
                <a:spcPts val="0"/>
              </a:spcBef>
              <a:spcAft>
                <a:spcPts val="0"/>
              </a:spcAft>
              <a:buClr>
                <a:srgbClr val="7030A0"/>
              </a:buClr>
              <a:buSzPts val="2133"/>
              <a:buFont typeface="Arial"/>
              <a:buNone/>
            </a:pPr>
            <a:r>
              <a:rPr lang="en-GB" sz="1800" dirty="0">
                <a:solidFill>
                  <a:schemeClr val="tx1"/>
                </a:solidFill>
                <a:latin typeface="+mj-lt"/>
                <a:cs typeface="Calibri"/>
                <a:sym typeface="Calibri"/>
              </a:rPr>
              <a:t>SWL VCSE Alliance event for Mental Health Voluntary sector groups on 8</a:t>
            </a:r>
            <a:r>
              <a:rPr lang="en-GB" sz="1800" baseline="30000" dirty="0">
                <a:solidFill>
                  <a:schemeClr val="tx1"/>
                </a:solidFill>
                <a:latin typeface="+mj-lt"/>
                <a:cs typeface="Calibri"/>
                <a:sym typeface="Calibri"/>
              </a:rPr>
              <a:t>th</a:t>
            </a:r>
            <a:r>
              <a:rPr lang="en-GB" sz="1800" dirty="0">
                <a:solidFill>
                  <a:schemeClr val="tx1"/>
                </a:solidFill>
                <a:latin typeface="+mj-lt"/>
                <a:cs typeface="Calibri"/>
                <a:sym typeface="Calibri"/>
              </a:rPr>
              <a:t> March 2024, 10.30am – 12.30pm, in Wimbledon</a:t>
            </a:r>
          </a:p>
          <a:p>
            <a:pPr marL="0" marR="0" lvl="0" indent="0" algn="l" rtl="0">
              <a:spcBef>
                <a:spcPts val="0"/>
              </a:spcBef>
              <a:spcAft>
                <a:spcPts val="0"/>
              </a:spcAft>
              <a:buClr>
                <a:srgbClr val="7030A0"/>
              </a:buClr>
              <a:buSzPts val="2133"/>
              <a:buFont typeface="Arial"/>
              <a:buNone/>
            </a:pPr>
            <a:endParaRPr lang="en-GB" sz="1800" dirty="0">
              <a:solidFill>
                <a:schemeClr val="tx1"/>
              </a:solidFill>
              <a:latin typeface="+mj-lt"/>
              <a:cs typeface="Calibri"/>
              <a:sym typeface="Calibri"/>
            </a:endParaRPr>
          </a:p>
          <a:p>
            <a:pPr marL="0" marR="0" lvl="0" indent="0" algn="l" rtl="0">
              <a:spcBef>
                <a:spcPts val="0"/>
              </a:spcBef>
              <a:spcAft>
                <a:spcPts val="0"/>
              </a:spcAft>
              <a:buClr>
                <a:srgbClr val="7030A0"/>
              </a:buClr>
              <a:buSzPts val="2133"/>
              <a:buFont typeface="Arial"/>
              <a:buNone/>
            </a:pPr>
            <a:r>
              <a:rPr lang="en-GB" sz="1800" dirty="0">
                <a:solidFill>
                  <a:schemeClr val="tx1"/>
                </a:solidFill>
                <a:latin typeface="+mj-lt"/>
                <a:cs typeface="Calibri"/>
                <a:sym typeface="Calibri"/>
              </a:rPr>
              <a:t>Feedback to go to the next Integrated Care Partnership meeting in April 2024.</a:t>
            </a:r>
            <a:endParaRPr sz="1800" dirty="0">
              <a:solidFill>
                <a:schemeClr val="tx1"/>
              </a:solidFill>
              <a:latin typeface="+mj-lt"/>
              <a:cs typeface="Calibri"/>
              <a:sym typeface="Calibri"/>
            </a:endParaRPr>
          </a:p>
        </p:txBody>
      </p:sp>
    </p:spTree>
    <p:extLst>
      <p:ext uri="{BB962C8B-B14F-4D97-AF65-F5344CB8AC3E}">
        <p14:creationId xmlns:p14="http://schemas.microsoft.com/office/powerpoint/2010/main" val="3046664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6" name="Google Shape;356;p4"/>
          <p:cNvSpPr txBox="1"/>
          <p:nvPr/>
        </p:nvSpPr>
        <p:spPr>
          <a:xfrm>
            <a:off x="480517" y="361094"/>
            <a:ext cx="9379200" cy="1084589"/>
          </a:xfrm>
          <a:prstGeom prst="rect">
            <a:avLst/>
          </a:prstGeom>
          <a:noFill/>
          <a:ln>
            <a:noFill/>
          </a:ln>
        </p:spPr>
        <p:txBody>
          <a:bodyPr spcFirstLastPara="1" wrap="square" lIns="0" tIns="7300" rIns="0" bIns="0" anchor="t" anchorCtr="0">
            <a:spAutoFit/>
          </a:bodyPr>
          <a:lstStyle/>
          <a:p>
            <a:pPr marL="0" marR="0" lvl="0" indent="0" algn="l" rtl="0">
              <a:spcBef>
                <a:spcPts val="0"/>
              </a:spcBef>
              <a:spcAft>
                <a:spcPts val="0"/>
              </a:spcAft>
              <a:buNone/>
            </a:pPr>
            <a:endParaRPr sz="1000" b="1" dirty="0">
              <a:solidFill>
                <a:schemeClr val="accent2"/>
              </a:solidFill>
              <a:latin typeface="Arial"/>
              <a:ea typeface="Arial"/>
              <a:cs typeface="Arial"/>
              <a:sym typeface="Arial"/>
            </a:endParaRPr>
          </a:p>
          <a:p>
            <a:pPr marL="0" marR="0" lvl="0" indent="0" algn="l" rtl="0">
              <a:spcBef>
                <a:spcPts val="0"/>
              </a:spcBef>
              <a:spcAft>
                <a:spcPts val="0"/>
              </a:spcAft>
              <a:buNone/>
            </a:pPr>
            <a:r>
              <a:rPr lang="en-GB" sz="3000" b="1" dirty="0">
                <a:solidFill>
                  <a:schemeClr val="accent2"/>
                </a:solidFill>
              </a:rPr>
              <a:t>Update on SWL ICS funding</a:t>
            </a:r>
            <a:endParaRPr dirty="0"/>
          </a:p>
          <a:p>
            <a:pPr marL="0" marR="0" lvl="0" indent="0" algn="l" rtl="0">
              <a:spcBef>
                <a:spcPts val="0"/>
              </a:spcBef>
              <a:spcAft>
                <a:spcPts val="0"/>
              </a:spcAft>
              <a:buNone/>
            </a:pPr>
            <a:endParaRPr sz="3000" b="1" dirty="0">
              <a:solidFill>
                <a:schemeClr val="accent2"/>
              </a:solidFill>
              <a:latin typeface="Arial"/>
              <a:ea typeface="Arial"/>
              <a:cs typeface="Arial"/>
              <a:sym typeface="Arial"/>
            </a:endParaRPr>
          </a:p>
        </p:txBody>
      </p:sp>
      <p:sp>
        <p:nvSpPr>
          <p:cNvPr id="2" name="Rectangle 1">
            <a:extLst>
              <a:ext uri="{FF2B5EF4-FFF2-40B4-BE49-F238E27FC236}">
                <a16:creationId xmlns:a16="http://schemas.microsoft.com/office/drawing/2014/main" id="{6A2960BE-ADA8-CB87-3BEC-995E66FAE691}"/>
              </a:ext>
            </a:extLst>
          </p:cNvPr>
          <p:cNvSpPr>
            <a:spLocks noChangeArrowheads="1"/>
          </p:cNvSpPr>
          <p:nvPr/>
        </p:nvSpPr>
        <p:spPr bwMode="auto">
          <a:xfrm>
            <a:off x="-890038" y="45244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61E74514-FCBB-0C90-ADFC-175A3130CDB0}"/>
              </a:ext>
            </a:extLst>
          </p:cNvPr>
          <p:cNvSpPr txBox="1"/>
          <p:nvPr/>
        </p:nvSpPr>
        <p:spPr>
          <a:xfrm>
            <a:off x="736549" y="1445683"/>
            <a:ext cx="10445261" cy="366254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rPr>
              <a:t>Winter Engagement Fund:</a:t>
            </a:r>
          </a:p>
          <a:p>
            <a:pPr marL="0" marR="0" lvl="0" indent="0" algn="l" defTabSz="914400" rtl="0" eaLnBrk="0" fontAlgn="base" latinLnBrk="0" hangingPunct="0">
              <a:lnSpc>
                <a:spcPct val="100000"/>
              </a:lnSpc>
              <a:spcBef>
                <a:spcPct val="0"/>
              </a:spcBef>
              <a:spcAft>
                <a:spcPct val="0"/>
              </a:spcAft>
              <a:buClrTx/>
              <a:buSzTx/>
              <a:tabLst/>
            </a:pPr>
            <a:endParaRPr lang="en-GB" sz="2000" b="1" dirty="0">
              <a:solidFill>
                <a:schemeClr val="accent2"/>
              </a:solidFill>
              <a:latin typeface="+mj-lt"/>
            </a:endParaRPr>
          </a:p>
          <a:p>
            <a:pPr marL="0" marR="0" lvl="0" indent="0" algn="l" defTabSz="914400" rtl="0" eaLnBrk="0" fontAlgn="base" latinLnBrk="0" hangingPunct="0">
              <a:lnSpc>
                <a:spcPct val="100000"/>
              </a:lnSpc>
              <a:spcBef>
                <a:spcPct val="0"/>
              </a:spcBef>
              <a:spcAft>
                <a:spcPct val="0"/>
              </a:spcAft>
              <a:buClrTx/>
              <a:buSzTx/>
              <a:tabLst/>
            </a:pPr>
            <a:endParaRPr lang="en-GB" sz="2000" b="1" dirty="0">
              <a:solidFill>
                <a:schemeClr val="accent2"/>
              </a:solidFill>
              <a:latin typeface="+mj-lt"/>
            </a:endParaRPr>
          </a:p>
          <a:p>
            <a:pPr marL="0" marR="0" lvl="0" indent="0" algn="l" defTabSz="914400" rtl="0" eaLnBrk="0" fontAlgn="base" latinLnBrk="0" hangingPunct="0">
              <a:lnSpc>
                <a:spcPct val="100000"/>
              </a:lnSpc>
              <a:spcBef>
                <a:spcPct val="0"/>
              </a:spcBef>
              <a:spcAft>
                <a:spcPct val="0"/>
              </a:spcAft>
              <a:buClrTx/>
              <a:buSzTx/>
              <a:tabLst/>
            </a:pPr>
            <a:endParaRPr lang="en-GB" sz="2000" b="1" dirty="0">
              <a:solidFill>
                <a:schemeClr val="accent2"/>
              </a:solidFill>
              <a:latin typeface="+mj-lt"/>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GB" altLang="en-US" sz="2000" b="1" i="0" u="none" strike="noStrike" cap="none" normalizeH="0" baseline="0" dirty="0">
              <a:ln>
                <a:noFill/>
              </a:ln>
              <a:solidFill>
                <a:schemeClr val="accent2"/>
              </a:solidFill>
              <a:effectLst/>
              <a:latin typeface="+mj-lt"/>
            </a:endParaRPr>
          </a:p>
          <a:p>
            <a:pPr marL="0" marR="0" lvl="0" indent="0" algn="l" defTabSz="914400" rtl="0" eaLnBrk="0" fontAlgn="base" latinLnBrk="0" hangingPunct="0">
              <a:lnSpc>
                <a:spcPct val="100000"/>
              </a:lnSpc>
              <a:spcBef>
                <a:spcPct val="0"/>
              </a:spcBef>
              <a:spcAft>
                <a:spcPct val="0"/>
              </a:spcAft>
              <a:buClrTx/>
              <a:buSzTx/>
              <a:tabLst/>
            </a:pPr>
            <a:endParaRPr lang="en-GB" altLang="en-US" sz="2000" b="1" dirty="0">
              <a:solidFill>
                <a:schemeClr val="accent2"/>
              </a:solidFill>
              <a:latin typeface="+mj-lt"/>
            </a:endParaRPr>
          </a:p>
          <a:p>
            <a:pPr marL="0" marR="0" lvl="0" indent="0" algn="l" defTabSz="914400" rtl="0" eaLnBrk="0" fontAlgn="base" latinLnBrk="0" hangingPunct="0">
              <a:lnSpc>
                <a:spcPct val="100000"/>
              </a:lnSpc>
              <a:spcBef>
                <a:spcPct val="0"/>
              </a:spcBef>
              <a:spcAft>
                <a:spcPct val="0"/>
              </a:spcAft>
              <a:buClrTx/>
              <a:buSzTx/>
              <a:tabLst/>
            </a:pPr>
            <a:r>
              <a:rPr lang="en-GB" altLang="en-US" sz="2000" b="1" dirty="0">
                <a:solidFill>
                  <a:schemeClr val="accent2"/>
                </a:solidFill>
                <a:latin typeface="+mj-lt"/>
              </a:rPr>
              <a:t>ICS Research Cafés </a:t>
            </a:r>
            <a:r>
              <a:rPr kumimoji="0" lang="en-GB" altLang="en-US" sz="2000" b="1" i="0" u="none" strike="noStrike" cap="none" normalizeH="0" baseline="0" dirty="0">
                <a:ln>
                  <a:noFill/>
                </a:ln>
                <a:solidFill>
                  <a:schemeClr val="accent2"/>
                </a:solidFill>
                <a:effectLst/>
                <a:latin typeface="+mj-lt"/>
              </a:rPr>
              <a:t>: </a:t>
            </a:r>
            <a:r>
              <a:rPr lang="en-US" altLang="en-US" sz="1800" dirty="0">
                <a:latin typeface="+mj-lt"/>
                <a:cs typeface="Calibri" panose="020F0502020204030204" pitchFamily="34" charset="0"/>
              </a:rPr>
              <a:t> </a:t>
            </a:r>
          </a:p>
          <a:p>
            <a:pPr marR="0" lvl="0" algn="l" defTabSz="914400" rtl="0" eaLnBrk="0" fontAlgn="base" latinLnBrk="0" hangingPunct="0">
              <a:lnSpc>
                <a:spcPct val="100000"/>
              </a:lnSpc>
              <a:spcBef>
                <a:spcPct val="0"/>
              </a:spcBef>
              <a:spcAft>
                <a:spcPct val="0"/>
              </a:spcAft>
              <a:buClrTx/>
              <a:buSzTx/>
              <a:tabLst/>
            </a:pPr>
            <a:r>
              <a:rPr lang="en-US" altLang="en-US" sz="1800" dirty="0">
                <a:latin typeface="+mj-lt"/>
                <a:cs typeface="Calibri" panose="020F0502020204030204" pitchFamily="34" charset="0"/>
              </a:rPr>
              <a:t>Mind in Kingston (Magpie café)</a:t>
            </a:r>
          </a:p>
          <a:p>
            <a:pPr marR="0" lvl="0" algn="l" defTabSz="914400" rtl="0" eaLnBrk="0" fontAlgn="base" latinLnBrk="0" hangingPunct="0">
              <a:lnSpc>
                <a:spcPct val="100000"/>
              </a:lnSpc>
              <a:spcBef>
                <a:spcPct val="0"/>
              </a:spcBef>
              <a:spcAft>
                <a:spcPct val="0"/>
              </a:spcAft>
              <a:buClrTx/>
              <a:buSzTx/>
              <a:tabLst/>
            </a:pPr>
            <a:endParaRPr lang="en-US" altLang="en-US" sz="1800" dirty="0">
              <a:latin typeface="+mj-lt"/>
              <a:cs typeface="Calibri" panose="020F0502020204030204" pitchFamily="34" charset="0"/>
            </a:endParaRPr>
          </a:p>
          <a:p>
            <a:pPr marR="0" lvl="0" algn="l" defTabSz="914400" rtl="0" eaLnBrk="0" fontAlgn="base" latinLnBrk="0" hangingPunct="0">
              <a:lnSpc>
                <a:spcPct val="100000"/>
              </a:lnSpc>
              <a:spcBef>
                <a:spcPct val="0"/>
              </a:spcBef>
              <a:spcAft>
                <a:spcPct val="0"/>
              </a:spcAft>
              <a:buClrTx/>
              <a:buSzTx/>
              <a:tabLst/>
            </a:pPr>
            <a:r>
              <a:rPr lang="en-US" altLang="en-US" sz="2000" b="1" dirty="0">
                <a:solidFill>
                  <a:schemeClr val="accent2"/>
                </a:solidFill>
                <a:latin typeface="+mj-lt"/>
              </a:rPr>
              <a:t>ICP Priorities Fund</a:t>
            </a:r>
          </a:p>
          <a:p>
            <a:pPr marR="0" lvl="0" algn="l" defTabSz="914400" rtl="0" eaLnBrk="0" fontAlgn="base" latinLnBrk="0" hangingPunct="0">
              <a:lnSpc>
                <a:spcPct val="100000"/>
              </a:lnSpc>
              <a:spcBef>
                <a:spcPct val="0"/>
              </a:spcBef>
              <a:spcAft>
                <a:spcPct val="0"/>
              </a:spcAft>
              <a:buClrTx/>
              <a:buSzTx/>
              <a:tabLst/>
            </a:pPr>
            <a:r>
              <a:rPr lang="en-US" altLang="en-US" sz="1800" dirty="0">
                <a:solidFill>
                  <a:schemeClr val="tx1"/>
                </a:solidFill>
                <a:latin typeface="+mj-lt"/>
              </a:rPr>
              <a:t>174 applications, 21 successful (2 still under consideration). </a:t>
            </a:r>
          </a:p>
        </p:txBody>
      </p:sp>
      <p:graphicFrame>
        <p:nvGraphicFramePr>
          <p:cNvPr id="3" name="Table 2">
            <a:extLst>
              <a:ext uri="{FF2B5EF4-FFF2-40B4-BE49-F238E27FC236}">
                <a16:creationId xmlns:a16="http://schemas.microsoft.com/office/drawing/2014/main" id="{540143AE-1593-14D2-9DAB-715B40D0310B}"/>
              </a:ext>
            </a:extLst>
          </p:cNvPr>
          <p:cNvGraphicFramePr>
            <a:graphicFrameLocks noGrp="1"/>
          </p:cNvGraphicFramePr>
          <p:nvPr>
            <p:extLst>
              <p:ext uri="{D42A27DB-BD31-4B8C-83A1-F6EECF244321}">
                <p14:modId xmlns:p14="http://schemas.microsoft.com/office/powerpoint/2010/main" val="3265243818"/>
              </p:ext>
            </p:extLst>
          </p:nvPr>
        </p:nvGraphicFramePr>
        <p:xfrm>
          <a:off x="896174" y="1960880"/>
          <a:ext cx="7662610" cy="1468120"/>
        </p:xfrm>
        <a:graphic>
          <a:graphicData uri="http://schemas.openxmlformats.org/drawingml/2006/table">
            <a:tbl>
              <a:tblPr firstRow="1" bandRow="1">
                <a:tableStyleId>{5FD0F851-EC5A-4D38-B0AD-8093EC10F338}</a:tableStyleId>
              </a:tblPr>
              <a:tblGrid>
                <a:gridCol w="2928328">
                  <a:extLst>
                    <a:ext uri="{9D8B030D-6E8A-4147-A177-3AD203B41FA5}">
                      <a16:colId xmlns:a16="http://schemas.microsoft.com/office/drawing/2014/main" val="2128957590"/>
                    </a:ext>
                  </a:extLst>
                </a:gridCol>
                <a:gridCol w="4734282">
                  <a:extLst>
                    <a:ext uri="{9D8B030D-6E8A-4147-A177-3AD203B41FA5}">
                      <a16:colId xmlns:a16="http://schemas.microsoft.com/office/drawing/2014/main" val="1048325681"/>
                    </a:ext>
                  </a:extLst>
                </a:gridCol>
              </a:tblGrid>
              <a:tr h="15806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b="0" i="0" u="none" strike="noStrike" cap="none" dirty="0">
                          <a:solidFill>
                            <a:srgbClr val="000000"/>
                          </a:solidFill>
                          <a:latin typeface="+mj-lt"/>
                          <a:ea typeface="+mn-ea"/>
                          <a:cs typeface="Calibri" panose="020F0502020204030204" pitchFamily="34" charset="0"/>
                          <a:sym typeface="Arial"/>
                        </a:rPr>
                        <a:t>Kingston Carers’ Network</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b="0" i="0" u="none" strike="noStrike" cap="none" dirty="0">
                          <a:solidFill>
                            <a:srgbClr val="000000"/>
                          </a:solidFill>
                          <a:latin typeface="+mj-lt"/>
                          <a:ea typeface="+mn-ea"/>
                          <a:cs typeface="Calibri" panose="020F0502020204030204" pitchFamily="34" charset="0"/>
                          <a:sym typeface="Arial"/>
                        </a:rPr>
                        <a:t>Korean Senior Citizens UK</a:t>
                      </a:r>
                    </a:p>
                  </a:txBody>
                  <a:tcPr/>
                </a:tc>
                <a:extLst>
                  <a:ext uri="{0D108BD9-81ED-4DB2-BD59-A6C34878D82A}">
                    <a16:rowId xmlns:a16="http://schemas.microsoft.com/office/drawing/2014/main" val="2999689326"/>
                  </a:ext>
                </a:extLst>
              </a:tr>
              <a:tr h="151968">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b="0" i="0" u="none" strike="noStrike" cap="none" dirty="0">
                          <a:solidFill>
                            <a:srgbClr val="000000"/>
                          </a:solidFill>
                          <a:latin typeface="+mj-lt"/>
                          <a:ea typeface="+mn-ea"/>
                          <a:cs typeface="Calibri" panose="020F0502020204030204" pitchFamily="34" charset="0"/>
                          <a:sym typeface="Arial"/>
                        </a:rPr>
                        <a:t>Namaste Kingston CIC</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0" i="0" u="none" strike="noStrike" cap="none" dirty="0">
                          <a:solidFill>
                            <a:srgbClr val="000000"/>
                          </a:solidFill>
                          <a:latin typeface="+mj-lt"/>
                          <a:ea typeface="+mn-ea"/>
                          <a:cs typeface="Calibri" panose="020F0502020204030204" pitchFamily="34" charset="0"/>
                          <a:sym typeface="Arial"/>
                        </a:rPr>
                        <a:t>Kingston Churches Action on homelessness</a:t>
                      </a:r>
                    </a:p>
                  </a:txBody>
                  <a:tcPr/>
                </a:tc>
                <a:extLst>
                  <a:ext uri="{0D108BD9-81ED-4DB2-BD59-A6C34878D82A}">
                    <a16:rowId xmlns:a16="http://schemas.microsoft.com/office/drawing/2014/main" val="923463191"/>
                  </a:ext>
                </a:extLst>
              </a:tr>
              <a:tr h="370840">
                <a:tc>
                  <a:txBody>
                    <a:bodyPr/>
                    <a:lstStyle/>
                    <a:p>
                      <a:r>
                        <a:rPr lang="en-GB" sz="1800" b="0" i="0" u="none" strike="noStrike" cap="none" dirty="0">
                          <a:solidFill>
                            <a:srgbClr val="000000"/>
                          </a:solidFill>
                          <a:latin typeface="+mj-lt"/>
                          <a:cs typeface="Calibri" panose="020F0502020204030204" pitchFamily="34" charset="0"/>
                          <a:sym typeface="Arial"/>
                        </a:rPr>
                        <a:t>Kingston Mencap</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0" i="0" u="none" strike="noStrike" cap="none" dirty="0">
                          <a:solidFill>
                            <a:srgbClr val="000000"/>
                          </a:solidFill>
                          <a:latin typeface="+mj-lt"/>
                          <a:ea typeface="+mn-ea"/>
                          <a:cs typeface="Calibri" panose="020F0502020204030204" pitchFamily="34" charset="0"/>
                          <a:sym typeface="Arial"/>
                        </a:rPr>
                        <a:t>Supporting African Youth Development</a:t>
                      </a:r>
                    </a:p>
                  </a:txBody>
                  <a:tcPr/>
                </a:tc>
                <a:extLst>
                  <a:ext uri="{0D108BD9-81ED-4DB2-BD59-A6C34878D82A}">
                    <a16:rowId xmlns:a16="http://schemas.microsoft.com/office/drawing/2014/main" val="1126928751"/>
                  </a:ext>
                </a:extLst>
              </a:tr>
              <a:tr h="141034">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altLang="en-US" sz="1800" b="0" i="0" u="none" strike="noStrike" cap="none" dirty="0">
                          <a:solidFill>
                            <a:srgbClr val="000000"/>
                          </a:solidFill>
                          <a:latin typeface="+mj-lt"/>
                          <a:ea typeface="+mn-ea"/>
                          <a:cs typeface="Calibri" panose="020F0502020204030204" pitchFamily="34" charset="0"/>
                          <a:sym typeface="Arial"/>
                        </a:rPr>
                        <a:t>Kingston Churches Action</a:t>
                      </a: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en-GB" sz="1800" b="0" i="0" u="none" strike="noStrike" cap="none" dirty="0">
                        <a:solidFill>
                          <a:srgbClr val="000000"/>
                        </a:solidFill>
                        <a:latin typeface="+mj-lt"/>
                        <a:ea typeface="+mn-ea"/>
                        <a:cs typeface="Calibri" panose="020F0502020204030204" pitchFamily="34" charset="0"/>
                        <a:sym typeface="Arial"/>
                      </a:endParaRPr>
                    </a:p>
                  </a:txBody>
                  <a:tcPr/>
                </a:tc>
                <a:extLst>
                  <a:ext uri="{0D108BD9-81ED-4DB2-BD59-A6C34878D82A}">
                    <a16:rowId xmlns:a16="http://schemas.microsoft.com/office/drawing/2014/main" val="235583592"/>
                  </a:ext>
                </a:extLst>
              </a:tr>
            </a:tbl>
          </a:graphicData>
        </a:graphic>
      </p:graphicFrame>
    </p:spTree>
    <p:extLst>
      <p:ext uri="{BB962C8B-B14F-4D97-AF65-F5344CB8AC3E}">
        <p14:creationId xmlns:p14="http://schemas.microsoft.com/office/powerpoint/2010/main" val="3974581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6" name="Google Shape;356;p4"/>
          <p:cNvSpPr txBox="1"/>
          <p:nvPr/>
        </p:nvSpPr>
        <p:spPr>
          <a:xfrm>
            <a:off x="480517" y="361094"/>
            <a:ext cx="9379200" cy="1084589"/>
          </a:xfrm>
          <a:prstGeom prst="rect">
            <a:avLst/>
          </a:prstGeom>
          <a:noFill/>
          <a:ln>
            <a:noFill/>
          </a:ln>
        </p:spPr>
        <p:txBody>
          <a:bodyPr spcFirstLastPara="1" wrap="square" lIns="0" tIns="7300" rIns="0" bIns="0" anchor="t" anchorCtr="0">
            <a:spAutoFit/>
          </a:bodyPr>
          <a:lstStyle/>
          <a:p>
            <a:pPr marL="0" marR="0" lvl="0" indent="0" algn="l" rtl="0">
              <a:spcBef>
                <a:spcPts val="0"/>
              </a:spcBef>
              <a:spcAft>
                <a:spcPts val="0"/>
              </a:spcAft>
              <a:buNone/>
            </a:pPr>
            <a:endParaRPr sz="1000" b="1" dirty="0">
              <a:solidFill>
                <a:schemeClr val="accent2"/>
              </a:solidFill>
              <a:latin typeface="Arial"/>
              <a:ea typeface="Arial"/>
              <a:cs typeface="Arial"/>
              <a:sym typeface="Arial"/>
            </a:endParaRPr>
          </a:p>
          <a:p>
            <a:pPr marL="0" marR="0" lvl="0" indent="0" algn="l" rtl="0">
              <a:spcBef>
                <a:spcPts val="0"/>
              </a:spcBef>
              <a:spcAft>
                <a:spcPts val="0"/>
              </a:spcAft>
              <a:buNone/>
            </a:pPr>
            <a:r>
              <a:rPr lang="en-GB" sz="3000" b="1" dirty="0">
                <a:solidFill>
                  <a:schemeClr val="accent2"/>
                </a:solidFill>
                <a:latin typeface="Arial"/>
                <a:ea typeface="Arial"/>
                <a:cs typeface="Arial"/>
                <a:sym typeface="Arial"/>
              </a:rPr>
              <a:t>Local directories</a:t>
            </a:r>
            <a:endParaRPr dirty="0"/>
          </a:p>
          <a:p>
            <a:pPr marL="0" marR="0" lvl="0" indent="0" algn="l" rtl="0">
              <a:spcBef>
                <a:spcPts val="0"/>
              </a:spcBef>
              <a:spcAft>
                <a:spcPts val="0"/>
              </a:spcAft>
              <a:buNone/>
            </a:pPr>
            <a:endParaRPr sz="3000" b="1" dirty="0">
              <a:solidFill>
                <a:schemeClr val="accent2"/>
              </a:solidFill>
              <a:latin typeface="Arial"/>
              <a:ea typeface="Arial"/>
              <a:cs typeface="Arial"/>
              <a:sym typeface="Arial"/>
            </a:endParaRPr>
          </a:p>
        </p:txBody>
      </p:sp>
      <p:sp>
        <p:nvSpPr>
          <p:cNvPr id="2" name="Rectangle 1">
            <a:extLst>
              <a:ext uri="{FF2B5EF4-FFF2-40B4-BE49-F238E27FC236}">
                <a16:creationId xmlns:a16="http://schemas.microsoft.com/office/drawing/2014/main" id="{6A2960BE-ADA8-CB87-3BEC-995E66FAE691}"/>
              </a:ext>
            </a:extLst>
          </p:cNvPr>
          <p:cNvSpPr>
            <a:spLocks noChangeArrowheads="1"/>
          </p:cNvSpPr>
          <p:nvPr/>
        </p:nvSpPr>
        <p:spPr bwMode="auto">
          <a:xfrm>
            <a:off x="-890038" y="45244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61E74514-FCBB-0C90-ADFC-175A3130CDB0}"/>
              </a:ext>
            </a:extLst>
          </p:cNvPr>
          <p:cNvSpPr txBox="1"/>
          <p:nvPr/>
        </p:nvSpPr>
        <p:spPr>
          <a:xfrm>
            <a:off x="480517" y="1912400"/>
            <a:ext cx="10445261" cy="3600986"/>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Croydon </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3"/>
              </a:rPr>
              <a:t>Simply Connect Croydon</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and themed flyers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4"/>
              </a:rPr>
              <a:t>Directories - Croydon Voluntary Action (cvalive.org.uk)</a:t>
            </a: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Merton</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5"/>
              </a:rPr>
              <a:t>Merton Connected</a:t>
            </a: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Richmond</a:t>
            </a:r>
            <a:r>
              <a:rPr lang="en-GB" sz="1800" b="1" dirty="0">
                <a:solidFill>
                  <a:schemeClr val="accent2"/>
                </a:solidFill>
                <a:latin typeface="+mj-lt"/>
                <a:ea typeface="Arial"/>
                <a:cs typeface="Arial"/>
                <a:sym typeface="Arial"/>
              </a:rPr>
              <a:t> </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err="1">
                <a:ln>
                  <a:noFill/>
                </a:ln>
                <a:solidFill>
                  <a:srgbClr val="0563C1"/>
                </a:solidFill>
                <a:effectLst/>
                <a:latin typeface="+mj-lt"/>
                <a:cs typeface="Calibri" panose="020F0502020204030204" pitchFamily="34" charset="0"/>
                <a:hlinkClick r:id="rId6"/>
              </a:rPr>
              <a:t>VCConnect</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6"/>
              </a:rPr>
              <a:t> Online Directory - Search Results (vcconnectsystem.org.uk)</a:t>
            </a:r>
            <a:endParaRPr kumimoji="0" lang="en-US" altLang="en-US" sz="1800" b="0" i="0" u="sng" strike="noStrike" cap="none" normalizeH="0" baseline="0" dirty="0">
              <a:ln>
                <a:noFill/>
              </a:ln>
              <a:solidFill>
                <a:srgbClr val="0563C1"/>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GB" sz="2000" b="1" dirty="0">
                <a:solidFill>
                  <a:schemeClr val="accent2"/>
                </a:solidFill>
                <a:latin typeface="+mj-lt"/>
                <a:ea typeface="Arial"/>
                <a:cs typeface="Arial"/>
                <a:sym typeface="Arial"/>
              </a:rPr>
              <a:t>Sutton</a:t>
            </a:r>
            <a:r>
              <a:rPr lang="en-US" sz="1800" b="1" dirty="0">
                <a:latin typeface="+mj-lt"/>
                <a:ea typeface="Arial"/>
                <a:cs typeface="Calibri" panose="020F0502020204030204" pitchFamily="34" charset="0"/>
                <a:sym typeface="Arial"/>
              </a:rPr>
              <a:t> </a:t>
            </a:r>
            <a:r>
              <a:rPr kumimoji="0" lang="en-US" altLang="en-US" sz="1800" b="1"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err="1">
                <a:ln>
                  <a:noFill/>
                </a:ln>
                <a:solidFill>
                  <a:srgbClr val="0563C1"/>
                </a:solidFill>
                <a:effectLst/>
                <a:latin typeface="+mj-lt"/>
                <a:cs typeface="Calibri" panose="020F0502020204030204" pitchFamily="34" charset="0"/>
                <a:hlinkClick r:id="rId7"/>
              </a:rPr>
              <a:t>VCConnect</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7"/>
              </a:rPr>
              <a:t> Online Directory - Home Page (vcconnectsystem.org.uk)</a:t>
            </a:r>
            <a:endParaRPr kumimoji="0" lang="en-US" altLang="en-US" sz="1800" b="0" i="0" u="sng" strike="noStrike" cap="none" normalizeH="0" baseline="0" dirty="0">
              <a:ln>
                <a:noFill/>
              </a:ln>
              <a:solidFill>
                <a:srgbClr val="0563C1"/>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eaLnBrk="0" fontAlgn="base" hangingPunct="0">
              <a:spcBef>
                <a:spcPct val="0"/>
              </a:spcBef>
              <a:spcAft>
                <a:spcPct val="0"/>
              </a:spcAft>
              <a:buClrTx/>
            </a:pPr>
            <a:r>
              <a:rPr lang="en-GB" sz="2000" b="1" dirty="0">
                <a:solidFill>
                  <a:schemeClr val="accent2"/>
                </a:solidFill>
                <a:latin typeface="+mj-lt"/>
                <a:ea typeface="Arial"/>
                <a:cs typeface="Arial"/>
                <a:sym typeface="Arial"/>
              </a:rPr>
              <a:t>Kingston upon Thames</a:t>
            </a:r>
            <a:r>
              <a:rPr lang="en-GB" sz="1800" b="1" dirty="0">
                <a:solidFill>
                  <a:schemeClr val="accent2"/>
                </a:solidFill>
                <a:latin typeface="+mj-lt"/>
                <a:ea typeface="Arial"/>
                <a:cs typeface="Arial"/>
                <a:sym typeface="Arial"/>
              </a:rPr>
              <a:t> </a:t>
            </a:r>
            <a:r>
              <a:rPr kumimoji="0" lang="en-US" altLang="en-US" sz="1800" b="0" i="0" u="none" strike="noStrike" cap="none" normalizeH="0" baseline="0" dirty="0">
                <a:ln>
                  <a:noFill/>
                </a:ln>
                <a:solidFill>
                  <a:srgbClr val="000000"/>
                </a:solidFill>
                <a:effectLst/>
                <a:latin typeface="+mj-lt"/>
                <a:cs typeface="Calibri" panose="020F0502020204030204" pitchFamily="34" charset="0"/>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8"/>
              </a:rPr>
              <a:t>Connected Kingston</a:t>
            </a:r>
            <a:endParaRPr kumimoji="0" lang="en-US" altLang="en-US" sz="1800" b="0" i="0" u="sng" strike="noStrike" cap="none" normalizeH="0" baseline="0" dirty="0">
              <a:ln>
                <a:noFill/>
              </a:ln>
              <a:solidFill>
                <a:srgbClr val="0563C1"/>
              </a:solidFill>
              <a:effectLst/>
              <a:latin typeface="+mj-lt"/>
              <a:cs typeface="Calibri" panose="020F0502020204030204" pitchFamily="34" charset="0"/>
            </a:endParaRPr>
          </a:p>
          <a:p>
            <a:pPr eaLnBrk="0" fontAlgn="base" hangingPunct="0">
              <a:spcBef>
                <a:spcPct val="0"/>
              </a:spcBef>
              <a:spcAft>
                <a:spcPct val="0"/>
              </a:spcAft>
              <a:buClrTx/>
            </a:pP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tabLst/>
            </a:pPr>
            <a:r>
              <a:rPr lang="en-US" altLang="en-US" sz="2000" b="1" dirty="0">
                <a:solidFill>
                  <a:schemeClr val="accent2"/>
                </a:solidFill>
                <a:latin typeface="+mj-lt"/>
              </a:rPr>
              <a:t>Wandsworth Care Alliance</a:t>
            </a:r>
            <a:r>
              <a:rPr lang="en-US" altLang="en-US" sz="1800" b="1" dirty="0">
                <a:solidFill>
                  <a:schemeClr val="accent2"/>
                </a:solidFill>
                <a:latin typeface="+mj-lt"/>
              </a:rPr>
              <a:t> </a:t>
            </a:r>
            <a:r>
              <a:rPr kumimoji="0" lang="en-US" altLang="en-US" sz="1800" b="0" i="0" u="sng" strike="noStrike" cap="none" normalizeH="0" baseline="0" dirty="0">
                <a:ln>
                  <a:noFill/>
                </a:ln>
                <a:solidFill>
                  <a:srgbClr val="0563C1"/>
                </a:solidFill>
                <a:effectLst/>
                <a:latin typeface="+mj-lt"/>
                <a:cs typeface="Calibri" panose="020F0502020204030204" pitchFamily="34" charset="0"/>
                <a:hlinkClick r:id="rId9"/>
              </a:rPr>
              <a:t>Care4me | your community directory</a:t>
            </a:r>
            <a:endParaRPr kumimoji="0" lang="en-US" altLang="en-US" sz="1800" b="0" i="0" u="none" strike="noStrike" cap="none" normalizeH="0" baseline="0" dirty="0">
              <a:ln>
                <a:noFill/>
              </a:ln>
              <a:solidFill>
                <a:srgbClr val="000000"/>
              </a:solidFill>
              <a:effectLst/>
              <a:latin typeface="+mj-lt"/>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pic>
        <p:nvPicPr>
          <p:cNvPr id="450" name="Google Shape;450;p10"/>
          <p:cNvPicPr preferRelativeResize="0"/>
          <p:nvPr/>
        </p:nvPicPr>
        <p:blipFill rotWithShape="1">
          <a:blip r:embed="rId3">
            <a:alphaModFix/>
          </a:blip>
          <a:srcRect/>
          <a:stretch/>
        </p:blipFill>
        <p:spPr>
          <a:xfrm>
            <a:off x="587352" y="6246199"/>
            <a:ext cx="11017297" cy="80861"/>
          </a:xfrm>
          <a:prstGeom prst="rect">
            <a:avLst/>
          </a:prstGeom>
          <a:noFill/>
          <a:ln>
            <a:noFill/>
          </a:ln>
        </p:spPr>
      </p:pic>
      <p:sp>
        <p:nvSpPr>
          <p:cNvPr id="451" name="Google Shape;451;p10"/>
          <p:cNvSpPr txBox="1">
            <a:spLocks noGrp="1"/>
          </p:cNvSpPr>
          <p:nvPr>
            <p:ph type="sldNum" idx="12"/>
          </p:nvPr>
        </p:nvSpPr>
        <p:spPr>
          <a:xfrm>
            <a:off x="9306984" y="6326717"/>
            <a:ext cx="2885016" cy="53128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solidFill>
                  <a:srgbClr val="888888"/>
                </a:solidFill>
                <a:latin typeface="Calibri"/>
                <a:ea typeface="Calibri"/>
                <a:cs typeface="Calibri"/>
                <a:sym typeface="Calibri"/>
              </a:rPr>
              <a:t>9</a:t>
            </a:fld>
            <a:endParaRPr>
              <a:solidFill>
                <a:srgbClr val="888888"/>
              </a:solidFill>
              <a:latin typeface="Calibri"/>
              <a:ea typeface="Calibri"/>
              <a:cs typeface="Calibri"/>
              <a:sym typeface="Calibri"/>
            </a:endParaRPr>
          </a:p>
        </p:txBody>
      </p:sp>
      <p:sp>
        <p:nvSpPr>
          <p:cNvPr id="452" name="Google Shape;452;p10"/>
          <p:cNvSpPr txBox="1"/>
          <p:nvPr/>
        </p:nvSpPr>
        <p:spPr>
          <a:xfrm>
            <a:off x="292427" y="2156218"/>
            <a:ext cx="11607152" cy="3986157"/>
          </a:xfrm>
          <a:prstGeom prst="rect">
            <a:avLst/>
          </a:prstGeom>
          <a:noFill/>
          <a:ln>
            <a:noFill/>
          </a:ln>
        </p:spPr>
        <p:txBody>
          <a:bodyPr spcFirstLastPara="1" wrap="square" lIns="91400" tIns="45700" rIns="91400" bIns="45700" anchor="t" anchorCtr="0">
            <a:normAutofit/>
          </a:bodyPr>
          <a:lstStyle/>
          <a:p>
            <a:pPr marL="0" marR="0" lvl="0" indent="0" algn="l" rtl="0">
              <a:lnSpc>
                <a:spcPct val="90000"/>
              </a:lnSpc>
              <a:spcBef>
                <a:spcPts val="0"/>
              </a:spcBef>
              <a:spcAft>
                <a:spcPts val="0"/>
              </a:spcAft>
              <a:buClr>
                <a:schemeClr val="dk1"/>
              </a:buClr>
              <a:buSzPts val="2799"/>
              <a:buFont typeface="Arial"/>
              <a:buNone/>
            </a:pPr>
            <a:endParaRPr sz="2799">
              <a:solidFill>
                <a:srgbClr val="000000"/>
              </a:solidFill>
              <a:latin typeface="Arial"/>
              <a:ea typeface="Arial"/>
              <a:cs typeface="Arial"/>
              <a:sym typeface="Arial"/>
            </a:endParaRPr>
          </a:p>
          <a:p>
            <a:pPr marL="0" marR="0" lvl="0" indent="0" algn="l" rtl="0">
              <a:lnSpc>
                <a:spcPct val="90000"/>
              </a:lnSpc>
              <a:spcBef>
                <a:spcPts val="1333"/>
              </a:spcBef>
              <a:spcAft>
                <a:spcPts val="0"/>
              </a:spcAft>
              <a:buClr>
                <a:schemeClr val="dk1"/>
              </a:buClr>
              <a:buSzPts val="2799"/>
              <a:buFont typeface="Arial"/>
              <a:buNone/>
            </a:pPr>
            <a:endParaRPr sz="2799">
              <a:solidFill>
                <a:srgbClr val="FF0000"/>
              </a:solidFill>
              <a:latin typeface="Arial"/>
              <a:ea typeface="Arial"/>
              <a:cs typeface="Arial"/>
              <a:sym typeface="Arial"/>
            </a:endParaRPr>
          </a:p>
          <a:p>
            <a:pPr marL="0" marR="0" lvl="0" indent="0" algn="l" rtl="0">
              <a:lnSpc>
                <a:spcPct val="90000"/>
              </a:lnSpc>
              <a:spcBef>
                <a:spcPts val="1333"/>
              </a:spcBef>
              <a:spcAft>
                <a:spcPts val="0"/>
              </a:spcAft>
              <a:buClr>
                <a:schemeClr val="dk1"/>
              </a:buClr>
              <a:buSzPts val="2799"/>
              <a:buFont typeface="Arial"/>
              <a:buNone/>
            </a:pPr>
            <a:endParaRPr sz="2799">
              <a:solidFill>
                <a:srgbClr val="000000"/>
              </a:solidFill>
              <a:latin typeface="Arial"/>
              <a:ea typeface="Arial"/>
              <a:cs typeface="Arial"/>
              <a:sym typeface="Arial"/>
            </a:endParaRPr>
          </a:p>
        </p:txBody>
      </p:sp>
      <p:sp>
        <p:nvSpPr>
          <p:cNvPr id="453" name="Google Shape;453;p10"/>
          <p:cNvSpPr txBox="1"/>
          <p:nvPr/>
        </p:nvSpPr>
        <p:spPr>
          <a:xfrm>
            <a:off x="9448800" y="6356353"/>
            <a:ext cx="2743200" cy="3651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888888"/>
              </a:buClr>
              <a:buSzPts val="1200"/>
              <a:buFont typeface="Calibri"/>
              <a:buNone/>
            </a:pPr>
            <a:fld id="{00000000-1234-1234-1234-123412341234}" type="slidenum">
              <a:rPr lang="en-GB" sz="1200" b="0" i="0" u="none" strike="noStrike" cap="none">
                <a:solidFill>
                  <a:srgbClr val="888888"/>
                </a:solidFill>
                <a:latin typeface="Calibri"/>
                <a:ea typeface="Calibri"/>
                <a:cs typeface="Calibri"/>
                <a:sym typeface="Calibri"/>
              </a:rPr>
              <a:t>9</a:t>
            </a:fld>
            <a:endParaRPr sz="1200" b="0" i="0" u="none" strike="noStrike" cap="none">
              <a:solidFill>
                <a:srgbClr val="888888"/>
              </a:solidFill>
              <a:latin typeface="Calibri"/>
              <a:ea typeface="Calibri"/>
              <a:cs typeface="Calibri"/>
              <a:sym typeface="Calibri"/>
            </a:endParaRPr>
          </a:p>
        </p:txBody>
      </p:sp>
      <p:sp>
        <p:nvSpPr>
          <p:cNvPr id="454" name="Google Shape;454;p10"/>
          <p:cNvSpPr txBox="1"/>
          <p:nvPr/>
        </p:nvSpPr>
        <p:spPr>
          <a:xfrm>
            <a:off x="2756977" y="2540425"/>
            <a:ext cx="5883300" cy="561600"/>
          </a:xfrm>
          <a:prstGeom prst="rect">
            <a:avLst/>
          </a:prstGeom>
          <a:noFill/>
          <a:ln>
            <a:noFill/>
          </a:ln>
        </p:spPr>
        <p:txBody>
          <a:bodyPr spcFirstLastPara="1" wrap="square" lIns="0" tIns="7300" rIns="0" bIns="0" anchor="t" anchorCtr="0">
            <a:spAutoFit/>
          </a:bodyPr>
          <a:lstStyle/>
          <a:p>
            <a:pPr marL="0" marR="0" lvl="0" indent="0" algn="ctr" rtl="0">
              <a:spcBef>
                <a:spcPts val="0"/>
              </a:spcBef>
              <a:spcAft>
                <a:spcPts val="0"/>
              </a:spcAft>
              <a:buNone/>
            </a:pPr>
            <a:r>
              <a:rPr lang="en-GB" sz="3600" b="1">
                <a:solidFill>
                  <a:srgbClr val="00827B"/>
                </a:solidFill>
                <a:latin typeface="Arial"/>
                <a:ea typeface="Arial"/>
                <a:cs typeface="Arial"/>
                <a:sym typeface="Arial"/>
              </a:rPr>
              <a:t>Thank you</a:t>
            </a:r>
            <a:endParaRPr/>
          </a:p>
        </p:txBody>
      </p:sp>
      <p:sp>
        <p:nvSpPr>
          <p:cNvPr id="455" name="Google Shape;455;p10"/>
          <p:cNvSpPr txBox="1"/>
          <p:nvPr/>
        </p:nvSpPr>
        <p:spPr>
          <a:xfrm>
            <a:off x="2894826" y="3224475"/>
            <a:ext cx="5454300" cy="954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u="sng">
                <a:solidFill>
                  <a:schemeClr val="dk1"/>
                </a:solidFill>
                <a:hlinkClick r:id="rId4">
                  <a:extLst>
                    <a:ext uri="{A12FA001-AC4F-418D-AE19-62706E023703}">
                      <ahyp:hlinkClr xmlns:ahyp="http://schemas.microsoft.com/office/drawing/2018/hyperlinkcolor" val="tx"/>
                    </a:ext>
                  </a:extLst>
                </a:hlinkClick>
              </a:rPr>
              <a:t>sara.milocco@cvalive.org.uk</a:t>
            </a:r>
            <a:endParaRPr sz="2800">
              <a:solidFill>
                <a:schemeClr val="dk1"/>
              </a:solidFill>
            </a:endParaRPr>
          </a:p>
          <a:p>
            <a:pPr marL="0" marR="0" lvl="0" indent="0" algn="ctr" rtl="0">
              <a:spcBef>
                <a:spcPts val="0"/>
              </a:spcBef>
              <a:spcAft>
                <a:spcPts val="0"/>
              </a:spcAft>
              <a:buNone/>
            </a:pPr>
            <a:r>
              <a:rPr lang="en-GB" sz="2800">
                <a:solidFill>
                  <a:schemeClr val="dk1"/>
                </a:solidFill>
              </a:rPr>
              <a:t>07540 720 103</a:t>
            </a:r>
            <a:endParaRPr sz="2000"/>
          </a:p>
        </p:txBody>
      </p:sp>
    </p:spTree>
  </p:cSld>
  <p:clrMapOvr>
    <a:masterClrMapping/>
  </p:clrMapOvr>
</p:sld>
</file>

<file path=ppt/theme/theme1.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3e64dad-92f2-4c3d-b8e6-7f8c8a2530d4" xsi:nil="true"/>
    <lcf76f155ced4ddcb4097134ff3c332f xmlns="4520aca0-c040-4e7c-8925-f9894a8c167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6B36C1F9F0ED4380110010BD68DD27" ma:contentTypeVersion="16" ma:contentTypeDescription="Create a new document." ma:contentTypeScope="" ma:versionID="00e7817fd44960ae1e74967aba3d6407">
  <xsd:schema xmlns:xsd="http://www.w3.org/2001/XMLSchema" xmlns:xs="http://www.w3.org/2001/XMLSchema" xmlns:p="http://schemas.microsoft.com/office/2006/metadata/properties" xmlns:ns2="4520aca0-c040-4e7c-8925-f9894a8c167f" xmlns:ns3="33e64dad-92f2-4c3d-b8e6-7f8c8a2530d4" targetNamespace="http://schemas.microsoft.com/office/2006/metadata/properties" ma:root="true" ma:fieldsID="c5398f81b9f6c6b84ecac2bbfd5dab8d" ns2:_="" ns3:_="">
    <xsd:import namespace="4520aca0-c040-4e7c-8925-f9894a8c167f"/>
    <xsd:import namespace="33e64dad-92f2-4c3d-b8e6-7f8c8a2530d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20aca0-c040-4e7c-8925-f9894a8c16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e64dad-92f2-4c3d-b8e6-7f8c8a2530d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deec0f8-0379-4878-bc47-59d5cde54f89}" ma:internalName="TaxCatchAll" ma:showField="CatchAllData" ma:web="33e64dad-92f2-4c3d-b8e6-7f8c8a2530d4">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389FA1-7C68-43F5-8C8B-9B1426A90057}">
  <ds:schemaRefs>
    <ds:schemaRef ds:uri="http://schemas.microsoft.com/office/2006/metadata/properties"/>
    <ds:schemaRef ds:uri="http://schemas.microsoft.com/office/infopath/2007/PartnerControls"/>
    <ds:schemaRef ds:uri="33e64dad-92f2-4c3d-b8e6-7f8c8a2530d4"/>
    <ds:schemaRef ds:uri="4520aca0-c040-4e7c-8925-f9894a8c167f"/>
  </ds:schemaRefs>
</ds:datastoreItem>
</file>

<file path=customXml/itemProps2.xml><?xml version="1.0" encoding="utf-8"?>
<ds:datastoreItem xmlns:ds="http://schemas.openxmlformats.org/officeDocument/2006/customXml" ds:itemID="{9CD1981F-5F9D-49BA-ADB4-5B011B48E44C}">
  <ds:schemaRefs>
    <ds:schemaRef ds:uri="http://schemas.microsoft.com/sharepoint/v3/contenttype/forms"/>
  </ds:schemaRefs>
</ds:datastoreItem>
</file>

<file path=customXml/itemProps3.xml><?xml version="1.0" encoding="utf-8"?>
<ds:datastoreItem xmlns:ds="http://schemas.openxmlformats.org/officeDocument/2006/customXml" ds:itemID="{1C650B75-6603-4EEC-BD97-9E3669F47A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20aca0-c040-4e7c-8925-f9894a8c167f"/>
    <ds:schemaRef ds:uri="33e64dad-92f2-4c3d-b8e6-7f8c8a2530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3269</TotalTime>
  <Words>551</Words>
  <Application>Microsoft Office PowerPoint</Application>
  <PresentationFormat>Widescreen</PresentationFormat>
  <Paragraphs>108</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Fabio Stacul</dc:creator>
  <cp:lastModifiedBy>Camilla Wheal</cp:lastModifiedBy>
  <cp:revision>9</cp:revision>
  <dcterms:created xsi:type="dcterms:W3CDTF">2023-07-03T09:24:12Z</dcterms:created>
  <dcterms:modified xsi:type="dcterms:W3CDTF">2024-01-24T09:29:18Z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0x010100406B36C1F9F0ED4380110010BD68DD27</vt:lpwstr>
  </property>
</Properties>
</file>