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6"/>
  </p:notesMasterIdLst>
  <p:sldIdLst>
    <p:sldId id="256" r:id="rId6"/>
    <p:sldId id="257" r:id="rId7"/>
    <p:sldId id="258" r:id="rId8"/>
    <p:sldId id="260" r:id="rId9"/>
    <p:sldId id="259" r:id="rId10"/>
    <p:sldId id="261" r:id="rId11"/>
    <p:sldId id="262" r:id="rId12"/>
    <p:sldId id="263" r:id="rId13"/>
    <p:sldId id="265" r:id="rId14"/>
    <p:sldId id="29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A96083F-FFA0-EE91-4B50-81989F885F89}" name="Olly McClean" initials="OM" userId="S::olly.mcclean@manandboy.org::d815370a-6395-4754-8ed1-4a71370fbe2f" providerId="AD"/>
  <p188:author id="{6B1D4EB4-04AF-2C6C-0A1A-B0D238AB17CA}" name="Jim Clements" initials="JC" userId="S::jim.clements@manandboy.org::846f032b-ad02-4313-8694-1b7d71a5829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995D06-E78E-475E-98B7-FB4603D81ED7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023282-1987-40E1-8B22-47CBCA0655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3123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23282-1987-40E1-8B22-47CBCA0655C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373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ESQ key to end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23282-1987-40E1-8B22-47CBCA0655C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401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23282-1987-40E1-8B22-47CBCA0655C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382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23282-1987-40E1-8B22-47CBCA0655C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143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23282-1987-40E1-8B22-47CBCA0655C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717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23282-1987-40E1-8B22-47CBCA0655C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8072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23282-1987-40E1-8B22-47CBCA0655C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764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23282-1987-40E1-8B22-47CBCA0655C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4123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6BA1A-AACE-8CF3-96B9-B00036309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CED818-6366-9843-548F-93422FDC01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F69BC7-12F6-8666-8F8F-8A6C293957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0D72B4-C7D0-EED9-059D-F4DEF458BD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23282-1987-40E1-8B22-47CBCA0655C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175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DBEFA-61CD-B32A-1F06-5D8D54F9B5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0AA507-7FBE-5DCF-BBE9-48E634A0A1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EC46B-4DC5-BE56-D5B8-380FCE4A6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ADB55-2EA2-4B6A-A723-816CA166C7F4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DF61D-FAC0-A173-7E58-4ABBFE8B5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1C6B0-3BCD-3D82-3C8C-B1CCACB49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258F-3AC0-40DE-9469-7892AED93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191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B42A-72DF-53DD-D72A-658268E6D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9A426F-1B99-A586-DF9E-6214FDD4CD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E996C-7EC9-5961-6404-FA943C079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ADB55-2EA2-4B6A-A723-816CA166C7F4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9F1F7-A9CE-5E88-9AB2-6A79FB790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35B99-CDB2-95E4-DEC0-9919BDA91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258F-3AC0-40DE-9469-7892AED93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550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9BB398-17D4-5D86-EEB3-66C3704284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97CAA7-C23E-FA01-E357-F488351A22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4E38B-3F38-4901-7850-6C1EC1677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ADB55-2EA2-4B6A-A723-816CA166C7F4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0AE8C-04B9-3F9B-F1C1-F2A2A1E52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96B43-588F-D65E-B51C-6F5B2211C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258F-3AC0-40DE-9469-7892AED93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122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9A19A-E11F-70A5-F903-C9A7B07905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BorisBlackBloxx" panose="0200060502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A8065D-7D55-13AC-1E8D-C752512EBE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9D8FE-7084-FEA7-B687-3528290D9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97B2B-43E4-4B24-934E-3F64208C8129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4B349-D047-1390-A791-3A256F377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4D596-4221-7062-3B85-E3117CD35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947A4-FBD0-448F-A1D0-A933CE62B3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00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430E4-2C62-63EE-E150-179B6DAC7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A477C-B280-B258-3F27-A5A056B8A2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E8D4F-23B4-95CC-F2BC-2F3259C01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97B2B-43E4-4B24-934E-3F64208C8129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E6A9D-0745-22A7-967E-F35263C5E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2B052-D7A3-CE71-4071-D315550EA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947A4-FBD0-448F-A1D0-A933CE62B3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841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94500-E315-1326-40BA-346608C39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39AC4B-5BB6-0500-1FC6-39301F314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4D733-2B6A-6A51-56B3-260A9CCE3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97B2B-43E4-4B24-934E-3F64208C8129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09C43-03FD-34A7-A908-4B9EFBFB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CC186-03C5-9B5E-EF0D-C3672059A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947A4-FBD0-448F-A1D0-A933CE62B3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3767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9BE86-185B-2CC7-10B8-BFFB6B914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B71E6-3CA1-9208-DC33-CDBA44F5F7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81E4CC-4930-15AB-DACE-69A3AF83C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99C60B-085A-0499-871E-5DF6FB0C4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97B2B-43E4-4B24-934E-3F64208C8129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C4AC51-5DF7-B3EA-73F6-BC4653C9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5A98C6-30EC-AC7D-A173-DA715344C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947A4-FBD0-448F-A1D0-A933CE62B3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083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94816-C9AC-CD8B-10E0-ED56A001F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4C151C-2349-9056-7646-EEB03B494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8E1F80-7E63-F132-1CF1-07E9F37E33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BFE43C-A28E-4D79-A491-F7AF2DB947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C4EAB7-DCF3-E37C-926E-7390E90317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B4135B-D643-CC9F-3A65-29087DC7C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97B2B-43E4-4B24-934E-3F64208C8129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C78CFD-0902-4AF7-C755-BB68BA872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D8857C-4868-A6FF-E0E4-2A4569D88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947A4-FBD0-448F-A1D0-A933CE62B3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042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A9509-391F-0FCA-E6D4-A96002F63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8B471E-D51E-C3A8-D298-2C5D8706F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97B2B-43E4-4B24-934E-3F64208C8129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4AFA43-2CEA-575E-E0C7-2FEF3C9EF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28FB14-6A70-A41E-7A12-362F5FE4F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947A4-FBD0-448F-A1D0-A933CE62B3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10302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F72E02-0856-CFB2-2ED5-0AD2BCAF4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97B2B-43E4-4B24-934E-3F64208C8129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0EA8C-863F-9576-46FD-64BEE3C8E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A5D9F9-5F6B-5135-7E39-81C52B51D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947A4-FBD0-448F-A1D0-A933CE62B3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948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303AA-E578-311C-272B-1B183FAF8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59394-558E-3151-68C9-42B36CFA4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07337F-6E74-CB52-EA3E-AEB07EA98B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EC14D-46D9-497D-AA02-018937205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97B2B-43E4-4B24-934E-3F64208C8129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24174D-2E10-D8BC-86CC-1B7DD01F7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29C0E-A32B-BF89-5FE3-C6BF7941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947A4-FBD0-448F-A1D0-A933CE62B3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505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0A65C-7E06-6569-51B2-25C23D46C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CE36E-D648-BF95-7B88-AAEFF23BA2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C5312-5840-CAA7-3ACF-9D7ADB28E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ADB55-2EA2-4B6A-A723-816CA166C7F4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BE851-D3C7-254D-AEA4-2A04CD2B1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A5C24-0763-18F4-A5E1-7FB42B1C3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258F-3AC0-40DE-9469-7892AED93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2078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DC966-33A1-EAB9-C73A-AB916BDD8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00CD17-237A-4CBA-C551-47D3886CAE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138FA8-99E3-AC33-BED4-36A7F22252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BEF27D-5F44-2EBA-DBE1-EF97D9B99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97B2B-43E4-4B24-934E-3F64208C8129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9B849C-791E-092E-3B7A-923B037C2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239131-6B65-989D-0D2C-13BCEC072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947A4-FBD0-448F-A1D0-A933CE62B3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5012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99A06-3F78-58F6-828E-E773B048F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901A23-E4CC-6475-8F40-45203DE645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CDF0C-9A8B-5421-F5A8-17E0A73DC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97B2B-43E4-4B24-934E-3F64208C8129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22EE2-EA56-6B92-44B0-06C6F8266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C893A-022A-9AAE-5B90-3263D0DB8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947A4-FBD0-448F-A1D0-A933CE62B3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1219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79C903-BD9E-CD13-EAB0-00A82D6470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9468BF-5451-A758-66C0-906721E4BD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A8191-0A3C-9938-E7BC-7CEE481C5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97B2B-43E4-4B24-934E-3F64208C8129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BC760-310B-BF0C-0A15-CC3E682C7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072B5-7333-CA92-85F8-7AAE063EE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947A4-FBD0-448F-A1D0-A933CE62B3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776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81F75-0319-E6C9-8B9C-792CB6A89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528F09-9E66-7853-E53C-9F9832609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D2024-3C93-6254-ECB7-BC10C9F85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ADB55-2EA2-4B6A-A723-816CA166C7F4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9CEFA-7EEF-2EA1-895D-71D302213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1A437-C247-5AAD-E9AA-0BD4D895C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258F-3AC0-40DE-9469-7892AED93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0179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72648-50AE-8D60-96F8-96AB36B66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9362F-0434-A7E4-518A-7958A823F1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6B19D0-223D-548E-9AAD-BBC98F63C4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1B35D9-22D0-2725-1D29-E0A3A1DDE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ADB55-2EA2-4B6A-A723-816CA166C7F4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8713E-C6D1-6412-83E1-FC00BDAB2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0060D1-1E93-FF7E-23FE-6615F48FF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258F-3AC0-40DE-9469-7892AED93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21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179B7-EE37-7427-FB9B-6AF77172C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765B6-8A2D-6195-D7BE-BDF930BDD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C119E8-DC40-342A-C774-9428928CBC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5C97A3-D9E1-7E85-DF1D-8F0D0E3322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188617-0EF2-41C1-4162-54404B5F31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D71BC1-3F22-8F40-2210-505D11752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ADB55-2EA2-4B6A-A723-816CA166C7F4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522F24-E36E-8766-F3CD-71B9636D8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B6106-8B0F-91CD-CC79-54F1F4413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258F-3AC0-40DE-9469-7892AED93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271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F2557-D876-53B1-C81F-E04D3FC15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1C368B-EA88-633F-2EA1-DC2A1953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ADB55-2EA2-4B6A-A723-816CA166C7F4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6415C6-8270-0663-9B83-CC7DF8FBE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70EB2-8756-44F6-10DC-C3E75C255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258F-3AC0-40DE-9469-7892AED93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32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FF07D9-0AE1-70DC-071E-E252E8EBF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ADB55-2EA2-4B6A-A723-816CA166C7F4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775398-0E86-B847-C785-725C05778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E247EE-3DCE-7973-0F34-049269619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258F-3AC0-40DE-9469-7892AED93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06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AC44-2948-01D8-7384-834091C2E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55D70-58BA-75DC-680A-6AE51FDA1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C2F241-E064-CB1B-DEEA-F91975D0DC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7B7A3E-1A8E-6215-B7AF-B8E73DDE3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ADB55-2EA2-4B6A-A723-816CA166C7F4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423DD5-7B5F-C83D-A0CB-EBE731CF2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2410A-3073-8F9B-81AB-21FDA43D6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258F-3AC0-40DE-9469-7892AED93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941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7269D-7736-06E7-2EF1-CEF08A966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51CE90-35AD-2C1C-4607-72ACE27D2B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46E3C4-4366-7398-3C21-4CB7357FC4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6599F9-B359-FF6C-7CBA-DE27E5A8C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ADB55-2EA2-4B6A-A723-816CA166C7F4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44D610-C487-ABB5-B9F3-44E7DBB04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687F3D-D551-1444-B677-B5C80D6DC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258F-3AC0-40DE-9469-7892AED93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529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E32D3D-A169-4DDA-6AB8-4E6ACEC63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A0DD9-8340-8D89-6DE1-09F34978E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29FB7-6457-AFFF-2ECC-84D940794B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EADB55-2EA2-4B6A-A723-816CA166C7F4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5DCE3A-1E8C-85CA-843E-072DBC232E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4CFC1-644A-5E48-979E-3EFA92CE9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29258F-3AC0-40DE-9469-7892AED93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240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5D1FCC-00AC-BB0F-DAF3-883A71B14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E98927-7817-872C-AF6C-F4188B7C5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CD00FF-0FC0-545B-C726-77CB9F0E61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897B2B-43E4-4B24-934E-3F64208C8129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C9FAA-3365-61F7-3226-48FF420F46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9BBB0-1AE7-C385-B2D4-9758699EE9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B947A4-FBD0-448F-A1D0-A933CE62B3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939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orisBlackBloxx" panose="0200060502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i="0" kern="1200">
          <a:solidFill>
            <a:schemeClr val="tx1"/>
          </a:solidFill>
          <a:latin typeface="Geomanist" panose="02000503000000020004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i="0" kern="1200">
          <a:solidFill>
            <a:schemeClr val="tx1"/>
          </a:solidFill>
          <a:latin typeface="Geomanist" panose="02000503000000020004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i="0" kern="1200">
          <a:solidFill>
            <a:schemeClr val="tx1"/>
          </a:solidFill>
          <a:latin typeface="Geomanist" panose="02000503000000020004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i="0" kern="1200">
          <a:solidFill>
            <a:schemeClr val="tx1"/>
          </a:solidFill>
          <a:latin typeface="Geomanist" panose="02000503000000020004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i="0" kern="1200">
          <a:solidFill>
            <a:schemeClr val="tx1"/>
          </a:solidFill>
          <a:latin typeface="Geomanist" panose="0200050300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manandboy.org/" TargetMode="External"/><Relationship Id="rId5" Type="http://schemas.openxmlformats.org/officeDocument/2006/relationships/hyperlink" Target="mailto:olly.mcclean@mandandboy.org" TargetMode="External"/><Relationship Id="rId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sRs95KFfjA?start=1&amp;feature=oembed" TargetMode="Externa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DAF301-93CC-1613-671D-0F91C0A054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805" y="2049747"/>
            <a:ext cx="4080386" cy="275850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D3CC0D-531A-364C-A65F-5F45BCE903C9}"/>
              </a:ext>
            </a:extLst>
          </p:cNvPr>
          <p:cNvSpPr txBox="1"/>
          <p:nvPr/>
        </p:nvSpPr>
        <p:spPr>
          <a:xfrm>
            <a:off x="2153263" y="4994787"/>
            <a:ext cx="7885471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latin typeface="+mj-lt"/>
              </a:rPr>
              <a:t>Strengthening Bonds, Supporting Families</a:t>
            </a:r>
          </a:p>
        </p:txBody>
      </p:sp>
    </p:spTree>
    <p:extLst>
      <p:ext uri="{BB962C8B-B14F-4D97-AF65-F5344CB8AC3E}">
        <p14:creationId xmlns:p14="http://schemas.microsoft.com/office/powerpoint/2010/main" val="4159260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"/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03C480-D224-4A20-9D9C-E5FBA3803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Question mark">
            <a:extLst>
              <a:ext uri="{FF2B5EF4-FFF2-40B4-BE49-F238E27FC236}">
                <a16:creationId xmlns:a16="http://schemas.microsoft.com/office/drawing/2014/main" id="{F29156FC-A257-DF3D-AEFF-1A427DDFE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25120" y="13581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E7B64DB-3B36-605C-0956-D8DDC7D79BA8}"/>
              </a:ext>
            </a:extLst>
          </p:cNvPr>
          <p:cNvSpPr txBox="1">
            <a:spLocks/>
          </p:cNvSpPr>
          <p:nvPr/>
        </p:nvSpPr>
        <p:spPr>
          <a:xfrm>
            <a:off x="3693002" y="0"/>
            <a:ext cx="4805996" cy="1297115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orisBlackBloxx" panose="0200060502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4000"/>
              <a:t>Any questions?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DF76F6-E9AD-495B-F4A2-37B6BEC829FF}"/>
              </a:ext>
            </a:extLst>
          </p:cNvPr>
          <p:cNvSpPr txBox="1"/>
          <p:nvPr/>
        </p:nvSpPr>
        <p:spPr>
          <a:xfrm>
            <a:off x="7173349" y="5657671"/>
            <a:ext cx="5018651" cy="1200329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>
                <a:latin typeface="Geomanist" panose="02000503000000020004" pitchFamily="50" charset="0"/>
              </a:rPr>
              <a:t>Contact details:</a:t>
            </a:r>
          </a:p>
          <a:p>
            <a:r>
              <a:rPr lang="en-GB">
                <a:latin typeface="Geomanist" panose="02000503000000020004" pitchFamily="50" charset="0"/>
              </a:rPr>
              <a:t>Oliver McClean (Engagement Coordinator)</a:t>
            </a:r>
          </a:p>
          <a:p>
            <a:r>
              <a:rPr lang="en-GB">
                <a:latin typeface="Geomanist" panose="02000503000000020004" pitchFamily="50" charset="0"/>
                <a:hlinkClick r:id="rId5"/>
              </a:rPr>
              <a:t>olly.mcclean@mandandboy.org</a:t>
            </a:r>
            <a:endParaRPr lang="en-GB">
              <a:latin typeface="Geomanist" panose="02000503000000020004" pitchFamily="50" charset="0"/>
            </a:endParaRPr>
          </a:p>
          <a:p>
            <a:r>
              <a:rPr lang="en-GB">
                <a:latin typeface="Geomanist" panose="02000503000000020004" pitchFamily="50" charset="0"/>
              </a:rPr>
              <a:t>07421 051 788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49E275-EEC6-62A6-859B-D03FC66A0CD0}"/>
              </a:ext>
            </a:extLst>
          </p:cNvPr>
          <p:cNvSpPr txBox="1"/>
          <p:nvPr/>
        </p:nvSpPr>
        <p:spPr>
          <a:xfrm>
            <a:off x="1" y="5657671"/>
            <a:ext cx="5018651" cy="1200329"/>
          </a:xfrm>
          <a:prstGeom prst="rect">
            <a:avLst/>
          </a:prstGeom>
          <a:solidFill>
            <a:srgbClr val="BF5D58"/>
          </a:solidFill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manist" panose="02000503000000020004" pitchFamily="50" charset="0"/>
              </a:rPr>
              <a:t>Website: </a:t>
            </a: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manist" panose="02000503000000020004" pitchFamily="50" charset="0"/>
                <a:hlinkClick r:id="rId6"/>
              </a:rPr>
              <a:t>www.manandboy.org</a:t>
            </a: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manist" panose="02000503000000020004" pitchFamily="50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manist" panose="02000503000000020004" pitchFamily="50" charset="0"/>
              </a:rPr>
              <a:t>We accept referrals, enquiries through the website. You can contact us about any questions through that or by details on right.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75C357-26B1-F381-221E-EEE86EBEB5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478" y="5044313"/>
            <a:ext cx="1873045" cy="18730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C5DA03-C8ED-4EAC-10FD-F46045967B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186" y="1508214"/>
            <a:ext cx="2956816" cy="393835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697151F-A10D-45C0-F9C5-A1DB9455C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77" y="2071853"/>
            <a:ext cx="4014986" cy="271429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30019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MAN&amp;BOY: Championing positive male role models">
            <a:hlinkClick r:id="" action="ppaction://media"/>
            <a:extLst>
              <a:ext uri="{FF2B5EF4-FFF2-40B4-BE49-F238E27FC236}">
                <a16:creationId xmlns:a16="http://schemas.microsoft.com/office/drawing/2014/main" id="{D39EC0FE-3832-1D1C-4F4F-22E202C67EC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12635"/>
            <a:ext cx="12192000" cy="688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9E632-2F6C-7A36-399D-9C73EE698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742969" cy="2452687"/>
          </a:xfrm>
          <a:ln>
            <a:noFill/>
          </a:ln>
        </p:spPr>
        <p:txBody>
          <a:bodyPr anchor="ctr">
            <a:normAutofit/>
          </a:bodyPr>
          <a:lstStyle/>
          <a:p>
            <a:r>
              <a:rPr lang="en-GB" sz="3600"/>
              <a:t>Who we are…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6CB936-E6ED-670A-4EF3-4B3CDF68A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7"/>
          <a:stretch>
            <a:fillRect/>
          </a:stretch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0CC10-6853-1015-B907-7A7765F0E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  <a:solidFill>
            <a:schemeClr val="accent1"/>
          </a:solidFill>
          <a:ln w="28575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sz="1800"/>
              <a:t>MAN&amp;BOY is a registered charity working across Southwest London &amp; Surrey focused on strengthening the relationships between boys and positive male role models in their life.</a:t>
            </a:r>
          </a:p>
          <a:p>
            <a:r>
              <a:rPr lang="en-US" sz="1800"/>
              <a:t>We believe when positive role models are actively present, children, families and communities thrive.</a:t>
            </a:r>
          </a:p>
          <a:p>
            <a:r>
              <a:rPr lang="en-US" sz="1800"/>
              <a:t>Boys we focus on are typically 8–12 years old, a critical developmental stage before adolescence.</a:t>
            </a:r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4104667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61891E-2227-8DD6-C6E0-7978B59450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59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629ADF-CE5C-302F-3BEF-9B603DABB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32" y="365125"/>
            <a:ext cx="4503073" cy="1899912"/>
          </a:xfrm>
        </p:spPr>
        <p:txBody>
          <a:bodyPr>
            <a:normAutofit/>
          </a:bodyPr>
          <a:lstStyle/>
          <a:p>
            <a:r>
              <a:rPr lang="en-GB" sz="4000"/>
              <a:t>What we do…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DAD3E-D243-644D-6AF5-124EB394A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72" y="1840289"/>
            <a:ext cx="4339928" cy="4432692"/>
          </a:xfrm>
          <a:solidFill>
            <a:schemeClr val="accent4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/>
              <a:t>Our </a:t>
            </a:r>
            <a:r>
              <a:rPr lang="en-US" sz="2000" err="1"/>
              <a:t>programme</a:t>
            </a:r>
            <a:r>
              <a:rPr lang="en-US" sz="2000"/>
              <a:t> includes...</a:t>
            </a:r>
          </a:p>
          <a:p>
            <a:pPr marL="0" indent="0">
              <a:buNone/>
            </a:pPr>
            <a:r>
              <a:rPr lang="en-US" sz="2000"/>
              <a:t>✔ </a:t>
            </a:r>
            <a:r>
              <a:rPr lang="en-US" sz="2000" b="1"/>
              <a:t>Weekend Adventure Camps</a:t>
            </a:r>
            <a:r>
              <a:rPr lang="en-US" sz="2000"/>
              <a:t> — 3-day outdoor camps for boys &amp; their men, focused on trust, teamwork and outdoors activities. </a:t>
            </a:r>
            <a:br>
              <a:rPr lang="en-US" sz="2000"/>
            </a:br>
            <a:r>
              <a:rPr lang="en-US" sz="2000"/>
              <a:t>✔ </a:t>
            </a:r>
            <a:r>
              <a:rPr lang="en-US" sz="2000" b="1"/>
              <a:t>Climb &amp; Connect Courses</a:t>
            </a:r>
            <a:r>
              <a:rPr lang="en-US" sz="2000"/>
              <a:t> — three-week skill and relationship building for boys &amp; their men.. </a:t>
            </a:r>
            <a:br>
              <a:rPr lang="en-US" sz="2000"/>
            </a:br>
            <a:r>
              <a:rPr lang="en-US" sz="2000"/>
              <a:t>✔ </a:t>
            </a:r>
            <a:r>
              <a:rPr lang="en-US" sz="2000" b="1"/>
              <a:t>Activity Days &amp; Reunions</a:t>
            </a:r>
            <a:r>
              <a:rPr lang="en-US" sz="2000"/>
              <a:t> — ongoing opportunities to reinforce connections between boys &amp; their men. </a:t>
            </a:r>
            <a:br>
              <a:rPr lang="en-US" sz="2000"/>
            </a:br>
            <a:r>
              <a:rPr lang="en-US" sz="2000"/>
              <a:t>✔ </a:t>
            </a:r>
            <a:r>
              <a:rPr lang="en-US" sz="2000" b="1"/>
              <a:t>1-to-1 Support &amp; Mentoring</a:t>
            </a:r>
            <a:r>
              <a:rPr lang="en-US" sz="2000"/>
              <a:t> for fathers and male caregivers where needed. </a:t>
            </a: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602297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7A2FB-A442-4EFB-FDA5-254BF5D95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84" y="327025"/>
            <a:ext cx="4450326" cy="2287588"/>
          </a:xfrm>
        </p:spPr>
        <p:txBody>
          <a:bodyPr anchor="ctr">
            <a:normAutofit/>
          </a:bodyPr>
          <a:lstStyle/>
          <a:p>
            <a:r>
              <a:rPr lang="en-GB" sz="3600"/>
              <a:t>Why it matters…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BE2BD92-56E4-1EC3-7A8B-706648B6A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2952" y="102908"/>
            <a:ext cx="7552646" cy="2511704"/>
          </a:xfrm>
          <a:solidFill>
            <a:schemeClr val="accent3"/>
          </a:solidFill>
          <a:ln w="28575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sz="1800" dirty="0"/>
              <a:t>Boys with a significant male role model show improved self-esteem, confidence, and engagement at school and home.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400" dirty="0"/>
              <a:t>The Centre for Social Justice's </a:t>
            </a:r>
            <a:r>
              <a:rPr lang="en-US" sz="1400" i="1" dirty="0"/>
              <a:t>Lost Boy Report </a:t>
            </a:r>
            <a:r>
              <a:rPr lang="en-US" sz="1400" dirty="0"/>
              <a:t>found that 1 in 5 children have no father in the home, of which 28% are more likely to exhibit </a:t>
            </a:r>
            <a:r>
              <a:rPr lang="en-US" sz="1400"/>
              <a:t>behavioral</a:t>
            </a:r>
            <a:r>
              <a:rPr lang="en-US" sz="1400" dirty="0"/>
              <a:t> problems in adolescence</a:t>
            </a:r>
          </a:p>
          <a:p>
            <a:r>
              <a:rPr lang="en-US" sz="1800" dirty="0"/>
              <a:t>When relationships are strengthened, positive effects ripple out to family wellbeing and community cohesion.</a:t>
            </a:r>
          </a:p>
          <a:p>
            <a:r>
              <a:rPr lang="en-US" sz="1800" dirty="0"/>
              <a:t>Activities help boys develop resilience and social skills essential before adolescence.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5B9D0D-9ECD-DBE0-B0A4-7897CA280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7" b="-1"/>
          <a:stretch>
            <a:fillRect/>
          </a:stretch>
        </p:blipFill>
        <p:spPr>
          <a:xfrm>
            <a:off x="-9168" y="2763151"/>
            <a:ext cx="12201168" cy="4093262"/>
          </a:xfrm>
          <a:custGeom>
            <a:avLst/>
            <a:gdLst/>
            <a:ahLst/>
            <a:cxnLst/>
            <a:rect l="l" t="t" r="r" b="b"/>
            <a:pathLst>
              <a:path w="12201168" h="4093262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58341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D95273-2872-0666-3BF8-13909F2B0E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880" r="-1" b="-1"/>
          <a:stretch>
            <a:fillRect/>
          </a:stretch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FFDE82-04C1-174E-8DED-95C81291C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3643" y="4760"/>
            <a:ext cx="6123386" cy="1559301"/>
          </a:xfrm>
        </p:spPr>
        <p:txBody>
          <a:bodyPr>
            <a:normAutofit/>
          </a:bodyPr>
          <a:lstStyle/>
          <a:p>
            <a:r>
              <a:rPr lang="en-GB" sz="4000"/>
              <a:t>How referrals work…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67C4C-21A4-A47B-470C-92DCC295B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9140" y="1392927"/>
            <a:ext cx="6265375" cy="5324000"/>
          </a:xfrm>
          <a:solidFill>
            <a:schemeClr val="accent1"/>
          </a:solidFill>
          <a:ln w="28575">
            <a:solidFill>
              <a:schemeClr val="tx1"/>
            </a:solidFill>
          </a:ln>
        </p:spPr>
        <p:txBody>
          <a:bodyPr anchor="ctr">
            <a:normAutofit lnSpcReduction="10000"/>
          </a:bodyPr>
          <a:lstStyle/>
          <a:p>
            <a:r>
              <a:rPr lang="en-US" sz="1800"/>
              <a:t>Who can refer: </a:t>
            </a:r>
          </a:p>
          <a:p>
            <a:pPr lvl="1"/>
            <a:r>
              <a:rPr lang="en-US" sz="1800" b="1"/>
              <a:t>Someone with a direct connection to family and is already providing support </a:t>
            </a:r>
            <a:r>
              <a:rPr lang="en-US" sz="1800"/>
              <a:t>: Teachers, social workers, youth workers, family support services, GP link workers, etc.</a:t>
            </a:r>
          </a:p>
          <a:p>
            <a:r>
              <a:rPr lang="en-US" sz="1800"/>
              <a:t>Referral criteria:</a:t>
            </a:r>
          </a:p>
          <a:p>
            <a:pPr lvl="1"/>
            <a:r>
              <a:rPr lang="en-US" sz="1800"/>
              <a:t>Boys aged typically 8–12 who would benefit from quality time with a male caregiver.</a:t>
            </a:r>
          </a:p>
          <a:p>
            <a:pPr lvl="1"/>
            <a:r>
              <a:rPr lang="en-US" sz="1800"/>
              <a:t>Living in the boroughs we cover (Kingston, Richmond, Sutton, Merton, Wandsworth, Hammersmith &amp; Fulham, Croydon, Hounslow and Surrey).</a:t>
            </a:r>
          </a:p>
          <a:p>
            <a:pPr lvl="1"/>
            <a:r>
              <a:rPr lang="en-US" sz="1800"/>
              <a:t>Examples of situations that we often receive referrals for : </a:t>
            </a:r>
            <a:r>
              <a:rPr lang="en-US" sz="1800">
                <a:ea typeface="+mn-lt"/>
                <a:cs typeface="+mn-lt"/>
              </a:rPr>
              <a:t>struggling in school, family separation, bereavement, SEND, mental wellbeing.</a:t>
            </a:r>
          </a:p>
          <a:p>
            <a:r>
              <a:rPr lang="en-US" sz="1800"/>
              <a:t>Process steps: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800"/>
              <a:t>Talk through the </a:t>
            </a:r>
            <a:r>
              <a:rPr lang="en-US" sz="1800" err="1"/>
              <a:t>programme</a:t>
            </a:r>
            <a:r>
              <a:rPr lang="en-US" sz="1800"/>
              <a:t> with the family.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800"/>
              <a:t>With consent, complete the online referral form via our website.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800"/>
              <a:t>We handle engagement and scheduling.</a:t>
            </a:r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267538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507BB-E3D1-478A-842C-2ECE0D899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r>
              <a:rPr lang="en-GB" sz="4000"/>
              <a:t>Volunteer Opportunities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F96421-6EC6-259C-7ED5-A1A25C3CC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" r="29160" b="1"/>
          <a:stretch>
            <a:fillRect/>
          </a:stretch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E4C56-442D-6D0F-D6A3-0B3D7B391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2278436"/>
            <a:ext cx="5291663" cy="4380377"/>
          </a:xfrm>
          <a:solidFill>
            <a:schemeClr val="accent4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1800"/>
              <a:t>At MAN&amp;BOY, we believe we have a unique delivery opportunity for volunteers.</a:t>
            </a:r>
          </a:p>
          <a:p>
            <a:r>
              <a:rPr lang="en-GB" sz="1800"/>
              <a:t>Working with Boys and Men in outdoor spaces where there are </a:t>
            </a:r>
            <a:r>
              <a:rPr lang="en-GB" sz="1800" b="1"/>
              <a:t>transformative experiences</a:t>
            </a:r>
            <a:r>
              <a:rPr lang="en-GB" sz="1800"/>
              <a:t>, is a fantastic way </a:t>
            </a:r>
            <a:r>
              <a:rPr lang="en-GB" sz="1800" b="1"/>
              <a:t>to develop coaching and mentoring skills</a:t>
            </a:r>
            <a:r>
              <a:rPr lang="en-GB" sz="1800"/>
              <a:t>.</a:t>
            </a:r>
          </a:p>
          <a:p>
            <a:r>
              <a:rPr lang="en-GB" sz="1800"/>
              <a:t>As a supplementary service, we also believe this can be a supplementary volunteering service, that doesn't need to be someone's sole focus.</a:t>
            </a:r>
          </a:p>
          <a:p>
            <a:r>
              <a:rPr lang="en-GB" sz="1800"/>
              <a:t>We offer </a:t>
            </a:r>
            <a:r>
              <a:rPr lang="en-GB" sz="1800" b="1"/>
              <a:t>specialised and accredited training, </a:t>
            </a:r>
            <a:r>
              <a:rPr lang="en-GB" sz="1800"/>
              <a:t>with different types of volunteering – whole weekends, singular days or evening.</a:t>
            </a:r>
          </a:p>
          <a:p>
            <a:r>
              <a:rPr lang="en-GB" sz="1800"/>
              <a:t>We also offer volunteering positions in Admin and Social Media.</a:t>
            </a:r>
          </a:p>
        </p:txBody>
      </p:sp>
    </p:spTree>
    <p:extLst>
      <p:ext uri="{BB962C8B-B14F-4D97-AF65-F5344CB8AC3E}">
        <p14:creationId xmlns:p14="http://schemas.microsoft.com/office/powerpoint/2010/main" val="470332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Slide Background">
            <a:extLst>
              <a:ext uri="{FF2B5EF4-FFF2-40B4-BE49-F238E27FC236}">
                <a16:creationId xmlns:a16="http://schemas.microsoft.com/office/drawing/2014/main" id="{7B1AB9FE-36F5-4FD1-9850-DB5C5AD4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8577AB7-068E-B111-0B6D-59FCD03B6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b="2174"/>
          <a:stretch>
            <a:fillRect/>
          </a:stretch>
        </p:blipFill>
        <p:spPr>
          <a:xfrm>
            <a:off x="20" y="10"/>
            <a:ext cx="12191979" cy="5486390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02"/>
            <a:ext cx="12192000" cy="1371598"/>
          </a:xfrm>
          <a:prstGeom prst="rect">
            <a:avLst/>
          </a:prstGeom>
          <a:ln>
            <a:noFill/>
          </a:ln>
          <a:effectLst>
            <a:outerShdw blurRad="254000" dist="114300" dir="20340000" sx="89000" sy="89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F78555-2F3F-CB81-F4CF-D4D101DF6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6" y="5746071"/>
            <a:ext cx="7015499" cy="8522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How to get involved…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FD951B-A384-4B89-3FBD-329214CC9B5B}"/>
              </a:ext>
            </a:extLst>
          </p:cNvPr>
          <p:cNvSpPr txBox="1"/>
          <p:nvPr/>
        </p:nvSpPr>
        <p:spPr>
          <a:xfrm>
            <a:off x="6397450" y="5709445"/>
            <a:ext cx="5506444" cy="852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ts val="1000"/>
              </a:spcBef>
            </a:pPr>
            <a:r>
              <a:rPr lang="en-US" sz="2000"/>
              <a:t>For referrers (www.manandboy.org)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EED9CB-3A32-B815-B7F4-55F21169D2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450" y="5579615"/>
            <a:ext cx="1111919" cy="111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24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CAFF2B-B728-B396-A2BC-CF654F8E8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Slide Background">
            <a:extLst>
              <a:ext uri="{FF2B5EF4-FFF2-40B4-BE49-F238E27FC236}">
                <a16:creationId xmlns:a16="http://schemas.microsoft.com/office/drawing/2014/main" id="{12A44B87-A842-452C-104E-893BF7D434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D35BE0C4-499F-C397-3B9F-2A4A22561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02"/>
            <a:ext cx="12192000" cy="1371598"/>
          </a:xfrm>
          <a:prstGeom prst="rect">
            <a:avLst/>
          </a:prstGeom>
          <a:ln>
            <a:noFill/>
          </a:ln>
          <a:effectLst>
            <a:outerShdw blurRad="254000" dist="114300" dir="20340000" sx="89000" sy="89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AA2D60-6207-FD2F-78E2-4CC81BD74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4825"/>
            <a:ext cx="12192000" cy="55212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444BD5-6925-95B4-8E78-3FD35F457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6" y="5746071"/>
            <a:ext cx="7015499" cy="8522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How to get involved…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80AF7F-6561-8EFF-B739-0C8D3664DD01}"/>
              </a:ext>
            </a:extLst>
          </p:cNvPr>
          <p:cNvSpPr txBox="1"/>
          <p:nvPr/>
        </p:nvSpPr>
        <p:spPr>
          <a:xfrm>
            <a:off x="6096000" y="5709445"/>
            <a:ext cx="5807894" cy="852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ts val="1000"/>
              </a:spcBef>
            </a:pPr>
            <a:r>
              <a:rPr lang="en-US" sz="2000"/>
              <a:t>For volunteers (www.manandboy.org/volunteers)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218E0E-A4CD-6493-1600-212B8D27B0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697" y="2194589"/>
            <a:ext cx="1808693" cy="180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M&amp;B Colours">
      <a:dk1>
        <a:srgbClr val="000000"/>
      </a:dk1>
      <a:lt1>
        <a:srgbClr val="8ABA54"/>
      </a:lt1>
      <a:dk2>
        <a:srgbClr val="006572"/>
      </a:dk2>
      <a:lt2>
        <a:srgbClr val="4E8452"/>
      </a:lt2>
      <a:accent1>
        <a:srgbClr val="0098AF"/>
      </a:accent1>
      <a:accent2>
        <a:srgbClr val="843C7D"/>
      </a:accent2>
      <a:accent3>
        <a:srgbClr val="BF5D58"/>
      </a:accent3>
      <a:accent4>
        <a:srgbClr val="E3AA55"/>
      </a:accent4>
      <a:accent5>
        <a:srgbClr val="A7B4A8"/>
      </a:accent5>
      <a:accent6>
        <a:srgbClr val="521C4C"/>
      </a:accent6>
      <a:hlink>
        <a:srgbClr val="467886"/>
      </a:hlink>
      <a:folHlink>
        <a:srgbClr val="96607D"/>
      </a:folHlink>
    </a:clrScheme>
    <a:fontScheme name="MANANDBOYFONT">
      <a:majorFont>
        <a:latin typeface="BorisBlackBloxx"/>
        <a:ea typeface=""/>
        <a:cs typeface=""/>
      </a:majorFont>
      <a:minorFont>
        <a:latin typeface="Geomanis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6B36C1F9F0ED4380110010BD68DD27" ma:contentTypeVersion="17" ma:contentTypeDescription="Create a new document." ma:contentTypeScope="" ma:versionID="35cc61a29583bade1f9fe931e9c13465">
  <xsd:schema xmlns:xsd="http://www.w3.org/2001/XMLSchema" xmlns:xs="http://www.w3.org/2001/XMLSchema" xmlns:p="http://schemas.microsoft.com/office/2006/metadata/properties" xmlns:ns2="4520aca0-c040-4e7c-8925-f9894a8c167f" xmlns:ns3="33e64dad-92f2-4c3d-b8e6-7f8c8a2530d4" targetNamespace="http://schemas.microsoft.com/office/2006/metadata/properties" ma:root="true" ma:fieldsID="81c8e78cc1564c2700f770c97730acbd" ns2:_="" ns3:_="">
    <xsd:import namespace="4520aca0-c040-4e7c-8925-f9894a8c167f"/>
    <xsd:import namespace="33e64dad-92f2-4c3d-b8e6-7f8c8a2530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20aca0-c040-4e7c-8925-f9894a8c16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b6c5f2c2-09aa-4925-8f3e-4531c5e88ac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e64dad-92f2-4c3d-b8e6-7f8c8a2530d4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edeec0f8-0379-4878-bc47-59d5cde54f89}" ma:internalName="TaxCatchAll" ma:showField="CatchAllData" ma:web="33e64dad-92f2-4c3d-b8e6-7f8c8a2530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3e64dad-92f2-4c3d-b8e6-7f8c8a2530d4" xsi:nil="true"/>
    <lcf76f155ced4ddcb4097134ff3c332f xmlns="4520aca0-c040-4e7c-8925-f9894a8c167f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8D9A4F-B0F3-4EB7-A440-7865AB4C14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20aca0-c040-4e7c-8925-f9894a8c167f"/>
    <ds:schemaRef ds:uri="33e64dad-92f2-4c3d-b8e6-7f8c8a2530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9A7288E-2FFF-433E-908D-6C5487424C10}">
  <ds:schemaRefs>
    <ds:schemaRef ds:uri="http://www.w3.org/XML/1998/namespace"/>
    <ds:schemaRef ds:uri="http://purl.org/dc/terms/"/>
    <ds:schemaRef ds:uri="http://schemas.microsoft.com/office/2006/documentManagement/types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33e64dad-92f2-4c3d-b8e6-7f8c8a2530d4"/>
    <ds:schemaRef ds:uri="4520aca0-c040-4e7c-8925-f9894a8c167f"/>
  </ds:schemaRefs>
</ds:datastoreItem>
</file>

<file path=customXml/itemProps3.xml><?xml version="1.0" encoding="utf-8"?>
<ds:datastoreItem xmlns:ds="http://schemas.openxmlformats.org/officeDocument/2006/customXml" ds:itemID="{8CE34EA7-319E-4409-A4A6-5F35C0897F8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573</Words>
  <Application>Microsoft Office PowerPoint</Application>
  <PresentationFormat>Widescreen</PresentationFormat>
  <Paragraphs>51</Paragraphs>
  <Slides>10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Aptos</vt:lpstr>
      <vt:lpstr>Arial</vt:lpstr>
      <vt:lpstr>BorisBlackBloxx</vt:lpstr>
      <vt:lpstr>Courier New</vt:lpstr>
      <vt:lpstr>Geomanist</vt:lpstr>
      <vt:lpstr>Office Theme</vt:lpstr>
      <vt:lpstr>1_Office Theme</vt:lpstr>
      <vt:lpstr>PowerPoint Presentation</vt:lpstr>
      <vt:lpstr>PowerPoint Presentation</vt:lpstr>
      <vt:lpstr>Who we are…</vt:lpstr>
      <vt:lpstr>What we do…</vt:lpstr>
      <vt:lpstr>Why it matters…</vt:lpstr>
      <vt:lpstr>How referrals work…</vt:lpstr>
      <vt:lpstr>Volunteer Opportunities</vt:lpstr>
      <vt:lpstr>How to get involved…</vt:lpstr>
      <vt:lpstr>How to get involved…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Olly McClean</dc:creator>
  <cp:lastModifiedBy>Camilla Wheal</cp:lastModifiedBy>
  <cp:revision>19</cp:revision>
  <dcterms:created xsi:type="dcterms:W3CDTF">2026-01-19T12:29:02Z</dcterms:created>
  <dcterms:modified xsi:type="dcterms:W3CDTF">2026-01-28T14:43:35Z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0x010100406B36C1F9F0ED4380110010BD68DD27</vt:lpwstr>
  </property>
</Properties>
</file>