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  <p:sldMasterId id="214748371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MD%27s&amp;rlz=1CAQFMD_enGB1116&amp;oq=IMD+changes+to+barriers+to+housing+domain&amp;gs_lcrp=EgZjaHJvbWUyBggAEEUYOTIHCAEQIRigATIHCAIQIRigATIHCAMQIRiPAtIBCDc0MzNqMGoxqAIAsAIA&amp;sourceid=chrome&amp;ie=UTF-8&amp;safe=active&amp;ssui=on&amp;mstk=AUtExfDkgzlM9LZeR4Fm1-E92NseiZC-ifHCOjYH4lC8ebDXTR2LH0ZDuhG0hJbpmvnzVHzeXgTgoT8-SEwXXMB2vRJvLu0u7tw9kgOJ-aigZlHALqzFVRlWNrWNims2-95SudYio7NdAytcb6jPpDEOUHBFlFsRlegkQgiR1BDL7e5exwM&amp;csui=3&amp;ved=2ahUKEwjK_Lru_NORAxWsWEEAHau-F9AQgK4QegQIARA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com/search?q=Department+for+Transport+%28DfT%29+Connectivity+Tool&amp;rlz=1CAQFMD_enGB1116&amp;oq=IMD+changes+to+barriers+to+housing+domain&amp;gs_lcrp=EgZjaHJvbWUyBggAEEUYOTIHCAEQIRigATIHCAIQIRigATIHCAMQIRiPAtIBCDc0MzNqMGoxqAIAsAIA&amp;sourceid=chrome&amp;ie=UTF-8&amp;safe=active&amp;ssui=on&amp;mstk=AUtExfDkgzlM9LZeR4Fm1-E92NseiZC-ifHCOjYH4lC8ebDXTR2LH0ZDuhG0hJbpmvnzVHzeXgTgoT8-SEwXXMB2vRJvLu0u7tw9kgOJ-aigZlHALqzFVRlWNrWNims2-95SudYio7NdAytcb6jPpDEOUHBFlFsRlegkQgiR1BDL7e5exwM&amp;csui=3&amp;ved=2ahUKEwjK_Lru_NORAxWsWEEAHau-F9AQgK4QegQIARAD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cc244098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cc244098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35-40 minutes for our slot, to include 10-15 minutes presentation, 15 minutes for a table exercise and 5 minutes for feedback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c32f37b5c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g3c32f37b5c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c32f37b5c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30% of food parcel recipients are single adult households, and 22% are single parent households.</a:t>
            </a:r>
            <a:endParaRPr/>
          </a:p>
        </p:txBody>
      </p:sp>
      <p:sp>
        <p:nvSpPr>
          <p:cNvPr id="634" name="Google Shape;634;g3c32f37b5c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c32f37b5c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3c32f37b5c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c32f37b5c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Kate</a:t>
            </a:r>
            <a:endParaRPr/>
          </a:p>
        </p:txBody>
      </p:sp>
      <p:sp>
        <p:nvSpPr>
          <p:cNvPr id="650" name="Google Shape;650;g3c32f37b5c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c32f37b5c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Kate</a:t>
            </a:r>
            <a:endParaRPr/>
          </a:p>
        </p:txBody>
      </p:sp>
      <p:sp>
        <p:nvSpPr>
          <p:cNvPr id="658" name="Google Shape;658;g3c32f37b5c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c32f37b5c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c32f37b5ce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Louise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cc9192de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cc9192de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c32f37b5c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c32f37b5c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c32f37b5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c32f37b5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c32f37b5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c32f37b5c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Release: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Published by MHCLG (Ministry of Housing, Communities &amp; Local Government) in Oct 2025, prior release in 2019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Concept: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relative measure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decline/rise is relative to other areas of the country,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necessarily an absolute worsening of conditions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combines 7 weighted domains beyond just income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Methodology Changes (Since 2019) 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Expanded Indicators: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from 39 to 55 underlying indicators, with most significant methodological changes to the Barriers to Housing and Services domain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Impact: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changes has heavily impacted rankings for boroughs like Kingston, acting as the primary driver for "top-line" statistical improvements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The 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IMD's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(Indices of Multiple Deprivation) "Barriers to Housing &amp; Services" domain has seen significant changes in the 2025 update, with a major overhaul of its methodology, particularly for rural areas, </a:t>
            </a:r>
            <a:r>
              <a:rPr lang="en-GB" sz="1200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moving away from simple road distance to a more sophisticated </a:t>
            </a:r>
            <a:r>
              <a:rPr lang="en-GB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Department for Transport (DfT) Connectivity Tool</a:t>
            </a:r>
            <a:r>
              <a:rPr lang="en-GB" sz="1200">
                <a:solidFill>
                  <a:srgbClr val="001D35"/>
                </a:solidFill>
                <a:latin typeface="Roboto"/>
                <a:ea typeface="Roboto"/>
                <a:cs typeface="Roboto"/>
                <a:sym typeface="Roboto"/>
              </a:rPr>
              <a:t> to better capture access to essential services and housing affordability, revealing new deprivation hotspots, especially in West London, and providing a clearer picture of housing deprivation at a local level</a:t>
            </a:r>
            <a:r>
              <a:rPr lang="en-GB" sz="1200">
                <a:solidFill>
                  <a:srgbClr val="0A0A0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c32f37b5c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c32f37b5c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c32f37b5c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c32f37b5c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Louise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c32f37b5c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c32f37b5c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Louise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Chart shows an almost 30% increase in spending for London households over the last 5 years if buying the same goods and services.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c32f37b5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c32f37b5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Louise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Increase in welfare claimants - lower than for London and England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UC claimants - well below London and England averages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 health element of UC is an extra payment paid to or people assessed as having a LCWRA (Limited Capacity for Work Related Activity). From April 2026, the health element will be reduced to £50 per week and frozen, except for those with the most serious, life-long conditions, while existing claimants will have their current rate protected. The figure of over 400 is the projected number of new claimants, based on recent trends (internal analysis).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cc33a03880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cc33a03880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Louise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Key factor affecting poverty levels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The chart shows our figures for jobs below LLW are similar to London and higher than some of our nearest neighbours. 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Reflects the local labour market, with employment sectors such as health and retail accounting for a large proportion of jobs locally.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c32f37b5c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Louise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#Darker shading = higher number of clients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40% increase in clients refers to unique clients</a:t>
            </a:r>
            <a:endParaRPr/>
          </a:p>
        </p:txBody>
      </p:sp>
      <p:sp>
        <p:nvSpPr>
          <p:cNvPr id="618" name="Google Shape;618;g3c32f37b5c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6945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425" y="4172148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3479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7487" y="4172149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 l="6867" r="6867"/>
          <a:stretch/>
        </p:blipFill>
        <p:spPr>
          <a:xfrm>
            <a:off x="277900" y="135350"/>
            <a:ext cx="861225" cy="9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57600" y="1567125"/>
            <a:ext cx="7785600" cy="1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700"/>
              <a:buNone/>
              <a:defRPr>
                <a:solidFill>
                  <a:srgbClr val="F2F2F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33800" y="3980825"/>
            <a:ext cx="2526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900"/>
              <a:buNone/>
              <a:defRPr>
                <a:solidFill>
                  <a:srgbClr val="F2F2F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E46962"/>
          </p15:clr>
        </p15:guide>
        <p15:guide id="2" orient="horz" pos="680">
          <p15:clr>
            <a:srgbClr val="E46962"/>
          </p15:clr>
        </p15:guide>
        <p15:guide id="3" orient="horz" pos="987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3013">
          <p15:clr>
            <a:srgbClr val="E46962"/>
          </p15:clr>
        </p15:guide>
        <p15:guide id="6" pos="227">
          <p15:clr>
            <a:srgbClr val="E46962"/>
          </p15:clr>
        </p15:guide>
        <p15:guide id="7" pos="5533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1311213" y="167125"/>
            <a:ext cx="66144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3500">
                <a:solidFill>
                  <a:srgbClr val="0061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/>
          <p:cNvPicPr preferRelativeResize="0"/>
          <p:nvPr/>
        </p:nvPicPr>
        <p:blipFill rotWithShape="1">
          <a:blip r:embed="rId2">
            <a:alphaModFix/>
          </a:blip>
          <a:srcRect l="43444" t="78597" r="715" b="4796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24" name="Google Shape;12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1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-175" y="1875"/>
            <a:ext cx="9144000" cy="51435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2">
            <a:alphaModFix/>
          </a:blip>
          <a:srcRect l="43910" t="75980" r="318" b="7430"/>
          <a:stretch/>
        </p:blipFill>
        <p:spPr>
          <a:xfrm rot="5400000">
            <a:off x="6149749" y="2138327"/>
            <a:ext cx="5154028" cy="8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l="6867" r="6867"/>
          <a:stretch/>
        </p:blipFill>
        <p:spPr>
          <a:xfrm>
            <a:off x="243579" y="91788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1335588" y="167125"/>
            <a:ext cx="66045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EBEBF"/>
              </a:buClr>
              <a:buSzPts val="3500"/>
              <a:buNone/>
              <a:defRPr sz="3500">
                <a:solidFill>
                  <a:srgbClr val="5EBEB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3" name="Google Shape;1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">
  <p:cSld name="CUSTOM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42856"/>
              </a:buClr>
              <a:buSzPts val="3500"/>
              <a:buNone/>
              <a:defRPr sz="3500">
                <a:solidFill>
                  <a:srgbClr val="14285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60AC"/>
              </a:buClr>
              <a:buSzPts val="1900"/>
              <a:buNone/>
              <a:defRPr>
                <a:solidFill>
                  <a:srgbClr val="0060A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l="43910" t="75980" r="318" b="7430"/>
          <a:stretch/>
        </p:blipFill>
        <p:spPr>
          <a:xfrm rot="5400000">
            <a:off x="6149749" y="2138327"/>
            <a:ext cx="5154028" cy="8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 1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 rotWithShape="1">
          <a:blip r:embed="rId2">
            <a:alphaModFix/>
          </a:blip>
          <a:srcRect l="44240" t="72998" b="10417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8">
          <p15:clr>
            <a:srgbClr val="E46962"/>
          </p15:clr>
        </p15:guide>
        <p15:guide id="2" orient="horz" pos="29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1">
  <p:cSld name="CUSTOM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/>
          <p:nvPr/>
        </p:nvSpPr>
        <p:spPr>
          <a:xfrm>
            <a:off x="25" y="-9075"/>
            <a:ext cx="9144000" cy="5152500"/>
          </a:xfrm>
          <a:prstGeom prst="rect">
            <a:avLst/>
          </a:prstGeom>
          <a:solidFill>
            <a:srgbClr val="004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2">
            <a:alphaModFix/>
          </a:blip>
          <a:srcRect l="43355" t="80215" r="1040" b="3246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l="6867" r="6867"/>
          <a:stretch/>
        </p:blipFill>
        <p:spPr>
          <a:xfrm>
            <a:off x="243579" y="95025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1310388" y="167125"/>
            <a:ext cx="66549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CE1E2"/>
              </a:buClr>
              <a:buSzPts val="3500"/>
              <a:buNone/>
              <a:defRPr sz="3500">
                <a:solidFill>
                  <a:srgbClr val="BCE1E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">
  <p:cSld name="CUSTOM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l="43355" t="80215" r="1040" b="3246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 2">
  <p:cSld name="CUSTOM_2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 rotWithShape="1">
          <a:blip r:embed="rId2">
            <a:alphaModFix/>
          </a:blip>
          <a:srcRect l="43520" t="83807" r="1517" b="-154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8">
          <p15:clr>
            <a:srgbClr val="E46962"/>
          </p15:clr>
        </p15:guide>
        <p15:guide id="2" orient="horz" pos="2968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1">
  <p:cSld name="CUSTOM_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0" y="-9075"/>
            <a:ext cx="9144000" cy="5162700"/>
          </a:xfrm>
          <a:prstGeom prst="rect">
            <a:avLst/>
          </a:prstGeom>
          <a:solidFill>
            <a:srgbClr val="461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19"/>
          <p:cNvPicPr preferRelativeResize="0"/>
          <p:nvPr/>
        </p:nvPicPr>
        <p:blipFill rotWithShape="1">
          <a:blip r:embed="rId2">
            <a:alphaModFix/>
          </a:blip>
          <a:srcRect l="6867" r="6867"/>
          <a:stretch/>
        </p:blipFill>
        <p:spPr>
          <a:xfrm>
            <a:off x="243579" y="96088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1310388" y="167125"/>
            <a:ext cx="66549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E571"/>
              </a:buClr>
              <a:buSzPts val="3500"/>
              <a:buNone/>
              <a:defRPr sz="3500">
                <a:solidFill>
                  <a:srgbClr val="FFE57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l="44268" t="72213" b="11435"/>
          <a:stretch/>
        </p:blipFill>
        <p:spPr>
          <a:xfrm rot="5400000">
            <a:off x="6140226" y="2141575"/>
            <a:ext cx="5162824" cy="8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">
  <p:cSld name="CUSTOM_4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1E01"/>
              </a:buClr>
              <a:buSzPts val="3500"/>
              <a:buNone/>
              <a:defRPr sz="3500">
                <a:solidFill>
                  <a:srgbClr val="461E0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l="44268" t="72213" b="11435"/>
          <a:stretch/>
        </p:blipFill>
        <p:spPr>
          <a:xfrm rot="5400000">
            <a:off x="6140226" y="2141575"/>
            <a:ext cx="5162824" cy="8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682841" cy="5145465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4425" y="1381175"/>
            <a:ext cx="2787000" cy="28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918575" y="630000"/>
            <a:ext cx="3734100" cy="4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 1">
  <p:cSld name="CUSTOM_4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/>
          <p:cNvPicPr preferRelativeResize="0"/>
          <p:nvPr/>
        </p:nvPicPr>
        <p:blipFill rotWithShape="1">
          <a:blip r:embed="rId2">
            <a:alphaModFix/>
          </a:blip>
          <a:srcRect l="43523" t="78783" r="620" b="4606"/>
          <a:stretch/>
        </p:blipFill>
        <p:spPr>
          <a:xfrm rot="5400000">
            <a:off x="6152726" y="2141261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">
          <p15:clr>
            <a:srgbClr val="E46962"/>
          </p15:clr>
        </p15:guide>
        <p15:guide id="2" orient="horz" pos="29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22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light">
  <p:cSld name="Section title ligh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>
            <a:spLocks noGrp="1"/>
          </p:cNvSpPr>
          <p:nvPr>
            <p:ph type="sldNum" idx="12"/>
          </p:nvPr>
        </p:nvSpPr>
        <p:spPr>
          <a:xfrm>
            <a:off x="166481" y="47225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F0B6D"/>
              </a:buClr>
              <a:buSzPts val="4400"/>
              <a:buFont typeface="Calibri"/>
              <a:buNone/>
              <a:defRPr b="1">
                <a:solidFill>
                  <a:srgbClr val="CF0B6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●"/>
              <a:defRPr>
                <a:solidFill>
                  <a:srgbClr val="7F7F7F"/>
                </a:solidFill>
              </a:defRPr>
            </a:lvl1pPr>
            <a:lvl2pPr marL="914400" lvl="1" indent="-4064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800"/>
              <a:buChar char="○"/>
              <a:defRPr>
                <a:solidFill>
                  <a:srgbClr val="7F7F7F"/>
                </a:solidFill>
              </a:defRPr>
            </a:lvl2pPr>
            <a:lvl3pPr marL="1371600" lvl="2" indent="-3810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■"/>
              <a:defRPr>
                <a:solidFill>
                  <a:srgbClr val="7F7F7F"/>
                </a:solidFill>
              </a:defRPr>
            </a:lvl3pPr>
            <a:lvl4pPr marL="1828800" lvl="3" indent="-3556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●"/>
              <a:defRPr>
                <a:solidFill>
                  <a:srgbClr val="7F7F7F"/>
                </a:solidFill>
              </a:defRPr>
            </a:lvl4pPr>
            <a:lvl5pPr marL="2286000" lvl="4" indent="-3556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○"/>
              <a:defRPr>
                <a:solidFill>
                  <a:srgbClr val="7F7F7F"/>
                </a:solidFill>
              </a:defRPr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F0B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4569972"/>
            <a:ext cx="1160860" cy="516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6945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425" y="4172148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3479" y="4172150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7487" y="4172149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 rotWithShape="1">
          <a:blip r:embed="rId6">
            <a:alphaModFix/>
          </a:blip>
          <a:srcRect l="6867" r="6867"/>
          <a:stretch/>
        </p:blipFill>
        <p:spPr>
          <a:xfrm>
            <a:off x="277900" y="135350"/>
            <a:ext cx="861225" cy="99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>
            <a:spLocks noGrp="1"/>
          </p:cNvSpPr>
          <p:nvPr>
            <p:ph type="ctrTitle"/>
          </p:nvPr>
        </p:nvSpPr>
        <p:spPr>
          <a:xfrm>
            <a:off x="657600" y="1567125"/>
            <a:ext cx="3748500" cy="1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700"/>
              <a:buNone/>
              <a:defRPr>
                <a:solidFill>
                  <a:srgbClr val="F2F2F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ubTitle" idx="1"/>
          </p:nvPr>
        </p:nvSpPr>
        <p:spPr>
          <a:xfrm>
            <a:off x="733800" y="3980825"/>
            <a:ext cx="2526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900"/>
              <a:buNone/>
              <a:defRPr>
                <a:solidFill>
                  <a:srgbClr val="F2F2F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E46962"/>
          </p15:clr>
        </p15:guide>
        <p15:guide id="2" orient="horz" pos="680">
          <p15:clr>
            <a:srgbClr val="E46962"/>
          </p15:clr>
        </p15:guide>
        <p15:guide id="3" orient="horz" pos="987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3013">
          <p15:clr>
            <a:srgbClr val="E46962"/>
          </p15:clr>
        </p15:guide>
        <p15:guide id="6" pos="227">
          <p15:clr>
            <a:srgbClr val="E46962"/>
          </p15:clr>
        </p15:guide>
        <p15:guide id="7" pos="5533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77900" y="290700"/>
            <a:ext cx="7656300" cy="4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277900" y="1121775"/>
            <a:ext cx="7552200" cy="3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0" y="0"/>
            <a:ext cx="3682841" cy="5145465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534425" y="1381175"/>
            <a:ext cx="2787000" cy="28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3918575" y="630000"/>
            <a:ext cx="3734100" cy="4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76" name="Google Shape;2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ody" type="tx">
  <p:cSld name="TITLE_AND_BOD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277900" y="290700"/>
            <a:ext cx="7656300" cy="4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277900" y="1121775"/>
            <a:ext cx="7552200" cy="3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images" type="twoColTx">
  <p:cSld name="TITLE_AND_TWO_COLUMN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/>
          <p:nvPr/>
        </p:nvSpPr>
        <p:spPr>
          <a:xfrm>
            <a:off x="2471813" y="172780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7" y="2030"/>
                </a:lnTo>
                <a:lnTo>
                  <a:pt x="444309" y="8002"/>
                </a:lnTo>
                <a:lnTo>
                  <a:pt x="394344" y="17732"/>
                </a:lnTo>
                <a:lnTo>
                  <a:pt x="346318" y="31038"/>
                </a:lnTo>
                <a:lnTo>
                  <a:pt x="300452" y="47740"/>
                </a:lnTo>
                <a:lnTo>
                  <a:pt x="256971" y="67654"/>
                </a:lnTo>
                <a:lnTo>
                  <a:pt x="216098" y="90600"/>
                </a:lnTo>
                <a:lnTo>
                  <a:pt x="178057" y="116395"/>
                </a:lnTo>
                <a:lnTo>
                  <a:pt x="143072" y="144858"/>
                </a:lnTo>
                <a:lnTo>
                  <a:pt x="111365" y="175806"/>
                </a:lnTo>
                <a:lnTo>
                  <a:pt x="83160" y="209057"/>
                </a:lnTo>
                <a:lnTo>
                  <a:pt x="58681" y="244431"/>
                </a:lnTo>
                <a:lnTo>
                  <a:pt x="38152" y="281744"/>
                </a:lnTo>
                <a:lnTo>
                  <a:pt x="21796" y="320816"/>
                </a:lnTo>
                <a:lnTo>
                  <a:pt x="9836" y="361464"/>
                </a:lnTo>
                <a:lnTo>
                  <a:pt x="2496" y="403506"/>
                </a:lnTo>
                <a:lnTo>
                  <a:pt x="0" y="446761"/>
                </a:lnTo>
                <a:lnTo>
                  <a:pt x="0" y="2233795"/>
                </a:lnTo>
                <a:lnTo>
                  <a:pt x="2496" y="2276495"/>
                </a:lnTo>
                <a:lnTo>
                  <a:pt x="9836" y="2318116"/>
                </a:lnTo>
                <a:lnTo>
                  <a:pt x="21796" y="2358465"/>
                </a:lnTo>
                <a:lnTo>
                  <a:pt x="38152" y="2397345"/>
                </a:lnTo>
                <a:lnTo>
                  <a:pt x="58681" y="2434562"/>
                </a:lnTo>
                <a:lnTo>
                  <a:pt x="83160" y="2469922"/>
                </a:lnTo>
                <a:lnTo>
                  <a:pt x="111365" y="2503229"/>
                </a:lnTo>
                <a:lnTo>
                  <a:pt x="143072" y="2534289"/>
                </a:lnTo>
                <a:lnTo>
                  <a:pt x="178057" y="2562907"/>
                </a:lnTo>
                <a:lnTo>
                  <a:pt x="216098" y="2588887"/>
                </a:lnTo>
                <a:lnTo>
                  <a:pt x="256971" y="2612036"/>
                </a:lnTo>
                <a:lnTo>
                  <a:pt x="300452" y="2632158"/>
                </a:lnTo>
                <a:lnTo>
                  <a:pt x="346318" y="2649058"/>
                </a:lnTo>
                <a:lnTo>
                  <a:pt x="394344" y="2662542"/>
                </a:lnTo>
                <a:lnTo>
                  <a:pt x="444309" y="2672414"/>
                </a:lnTo>
                <a:lnTo>
                  <a:pt x="495987" y="2678481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6" y="2678481"/>
                </a:lnTo>
                <a:lnTo>
                  <a:pt x="4280193" y="2672414"/>
                </a:lnTo>
                <a:lnTo>
                  <a:pt x="4330156" y="2662542"/>
                </a:lnTo>
                <a:lnTo>
                  <a:pt x="4378182" y="2649058"/>
                </a:lnTo>
                <a:lnTo>
                  <a:pt x="4424048" y="2632158"/>
                </a:lnTo>
                <a:lnTo>
                  <a:pt x="4467528" y="2612036"/>
                </a:lnTo>
                <a:lnTo>
                  <a:pt x="4508401" y="2588887"/>
                </a:lnTo>
                <a:lnTo>
                  <a:pt x="4546443" y="2562907"/>
                </a:lnTo>
                <a:lnTo>
                  <a:pt x="4581429" y="2534289"/>
                </a:lnTo>
                <a:lnTo>
                  <a:pt x="4613137" y="2503229"/>
                </a:lnTo>
                <a:lnTo>
                  <a:pt x="4641342" y="2469922"/>
                </a:lnTo>
                <a:lnTo>
                  <a:pt x="4665821" y="2434562"/>
                </a:lnTo>
                <a:lnTo>
                  <a:pt x="4686351" y="2397345"/>
                </a:lnTo>
                <a:lnTo>
                  <a:pt x="4702708" y="2358465"/>
                </a:lnTo>
                <a:lnTo>
                  <a:pt x="4714668" y="2318116"/>
                </a:lnTo>
                <a:lnTo>
                  <a:pt x="4722008" y="2276495"/>
                </a:lnTo>
                <a:lnTo>
                  <a:pt x="4724505" y="2233795"/>
                </a:lnTo>
                <a:lnTo>
                  <a:pt x="4724505" y="446761"/>
                </a:lnTo>
                <a:lnTo>
                  <a:pt x="4722008" y="403506"/>
                </a:lnTo>
                <a:lnTo>
                  <a:pt x="4714668" y="361464"/>
                </a:lnTo>
                <a:lnTo>
                  <a:pt x="4702708" y="320816"/>
                </a:lnTo>
                <a:lnTo>
                  <a:pt x="4686351" y="281744"/>
                </a:lnTo>
                <a:lnTo>
                  <a:pt x="4665821" y="244431"/>
                </a:lnTo>
                <a:lnTo>
                  <a:pt x="4641342" y="209057"/>
                </a:lnTo>
                <a:lnTo>
                  <a:pt x="4613137" y="175806"/>
                </a:lnTo>
                <a:lnTo>
                  <a:pt x="4581429" y="144858"/>
                </a:lnTo>
                <a:lnTo>
                  <a:pt x="4546443" y="116395"/>
                </a:lnTo>
                <a:lnTo>
                  <a:pt x="4508401" y="90600"/>
                </a:lnTo>
                <a:lnTo>
                  <a:pt x="4467528" y="67654"/>
                </a:lnTo>
                <a:lnTo>
                  <a:pt x="4424048" y="47740"/>
                </a:lnTo>
                <a:lnTo>
                  <a:pt x="4378182" y="31038"/>
                </a:lnTo>
                <a:lnTo>
                  <a:pt x="4330156" y="17732"/>
                </a:lnTo>
                <a:lnTo>
                  <a:pt x="4280193" y="8002"/>
                </a:lnTo>
                <a:lnTo>
                  <a:pt x="4228516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5A68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95" name="Google Shape;295;p34"/>
          <p:cNvSpPr/>
          <p:nvPr/>
        </p:nvSpPr>
        <p:spPr>
          <a:xfrm>
            <a:off x="4914088" y="172790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8" y="2030"/>
                </a:lnTo>
                <a:lnTo>
                  <a:pt x="444311" y="8001"/>
                </a:lnTo>
                <a:lnTo>
                  <a:pt x="394348" y="17731"/>
                </a:lnTo>
                <a:lnTo>
                  <a:pt x="346322" y="31037"/>
                </a:lnTo>
                <a:lnTo>
                  <a:pt x="300457" y="47738"/>
                </a:lnTo>
                <a:lnTo>
                  <a:pt x="256976" y="67652"/>
                </a:lnTo>
                <a:lnTo>
                  <a:pt x="216103" y="90596"/>
                </a:lnTo>
                <a:lnTo>
                  <a:pt x="178062" y="116390"/>
                </a:lnTo>
                <a:lnTo>
                  <a:pt x="143075" y="144852"/>
                </a:lnTo>
                <a:lnTo>
                  <a:pt x="111368" y="175799"/>
                </a:lnTo>
                <a:lnTo>
                  <a:pt x="83163" y="209050"/>
                </a:lnTo>
                <a:lnTo>
                  <a:pt x="58683" y="244423"/>
                </a:lnTo>
                <a:lnTo>
                  <a:pt x="38153" y="281735"/>
                </a:lnTo>
                <a:lnTo>
                  <a:pt x="21796" y="320806"/>
                </a:lnTo>
                <a:lnTo>
                  <a:pt x="9836" y="361454"/>
                </a:lnTo>
                <a:lnTo>
                  <a:pt x="2496" y="403496"/>
                </a:lnTo>
                <a:lnTo>
                  <a:pt x="0" y="446750"/>
                </a:lnTo>
                <a:lnTo>
                  <a:pt x="0" y="2233785"/>
                </a:lnTo>
                <a:lnTo>
                  <a:pt x="2496" y="2277040"/>
                </a:lnTo>
                <a:lnTo>
                  <a:pt x="9836" y="2319082"/>
                </a:lnTo>
                <a:lnTo>
                  <a:pt x="21796" y="2359730"/>
                </a:lnTo>
                <a:lnTo>
                  <a:pt x="38153" y="2398801"/>
                </a:lnTo>
                <a:lnTo>
                  <a:pt x="58683" y="2436115"/>
                </a:lnTo>
                <a:lnTo>
                  <a:pt x="83163" y="2471488"/>
                </a:lnTo>
                <a:lnTo>
                  <a:pt x="111368" y="2504740"/>
                </a:lnTo>
                <a:lnTo>
                  <a:pt x="143075" y="2535688"/>
                </a:lnTo>
                <a:lnTo>
                  <a:pt x="178062" y="2564150"/>
                </a:lnTo>
                <a:lnTo>
                  <a:pt x="216103" y="2589945"/>
                </a:lnTo>
                <a:lnTo>
                  <a:pt x="256976" y="2612891"/>
                </a:lnTo>
                <a:lnTo>
                  <a:pt x="300457" y="2632806"/>
                </a:lnTo>
                <a:lnTo>
                  <a:pt x="346322" y="2649507"/>
                </a:lnTo>
                <a:lnTo>
                  <a:pt x="394348" y="2662814"/>
                </a:lnTo>
                <a:lnTo>
                  <a:pt x="444311" y="2672544"/>
                </a:lnTo>
                <a:lnTo>
                  <a:pt x="495988" y="2678515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8" y="2678515"/>
                </a:lnTo>
                <a:lnTo>
                  <a:pt x="4280196" y="2672544"/>
                </a:lnTo>
                <a:lnTo>
                  <a:pt x="4330160" y="2662814"/>
                </a:lnTo>
                <a:lnTo>
                  <a:pt x="4378187" y="2649507"/>
                </a:lnTo>
                <a:lnTo>
                  <a:pt x="4424052" y="2632806"/>
                </a:lnTo>
                <a:lnTo>
                  <a:pt x="4467533" y="2612891"/>
                </a:lnTo>
                <a:lnTo>
                  <a:pt x="4508406" y="2589945"/>
                </a:lnTo>
                <a:lnTo>
                  <a:pt x="4546447" y="2564150"/>
                </a:lnTo>
                <a:lnTo>
                  <a:pt x="4581433" y="2535688"/>
                </a:lnTo>
                <a:lnTo>
                  <a:pt x="4613140" y="2504740"/>
                </a:lnTo>
                <a:lnTo>
                  <a:pt x="4641344" y="2471488"/>
                </a:lnTo>
                <a:lnTo>
                  <a:pt x="4665823" y="2436115"/>
                </a:lnTo>
                <a:lnTo>
                  <a:pt x="4686352" y="2398801"/>
                </a:lnTo>
                <a:lnTo>
                  <a:pt x="4702709" y="2359730"/>
                </a:lnTo>
                <a:lnTo>
                  <a:pt x="4714669" y="2319082"/>
                </a:lnTo>
                <a:lnTo>
                  <a:pt x="4722009" y="2277040"/>
                </a:lnTo>
                <a:lnTo>
                  <a:pt x="4724505" y="2233785"/>
                </a:lnTo>
                <a:lnTo>
                  <a:pt x="4724505" y="446750"/>
                </a:lnTo>
                <a:lnTo>
                  <a:pt x="4722009" y="403496"/>
                </a:lnTo>
                <a:lnTo>
                  <a:pt x="4714669" y="361454"/>
                </a:lnTo>
                <a:lnTo>
                  <a:pt x="4702709" y="320806"/>
                </a:lnTo>
                <a:lnTo>
                  <a:pt x="4686352" y="281735"/>
                </a:lnTo>
                <a:lnTo>
                  <a:pt x="4665823" y="244423"/>
                </a:lnTo>
                <a:lnTo>
                  <a:pt x="4641344" y="209050"/>
                </a:lnTo>
                <a:lnTo>
                  <a:pt x="4613140" y="175799"/>
                </a:lnTo>
                <a:lnTo>
                  <a:pt x="4581433" y="144852"/>
                </a:lnTo>
                <a:lnTo>
                  <a:pt x="4546447" y="116390"/>
                </a:lnTo>
                <a:lnTo>
                  <a:pt x="4508406" y="90596"/>
                </a:lnTo>
                <a:lnTo>
                  <a:pt x="4467533" y="67652"/>
                </a:lnTo>
                <a:lnTo>
                  <a:pt x="4424052" y="47738"/>
                </a:lnTo>
                <a:lnTo>
                  <a:pt x="4378187" y="31037"/>
                </a:lnTo>
                <a:lnTo>
                  <a:pt x="4330160" y="17731"/>
                </a:lnTo>
                <a:lnTo>
                  <a:pt x="4280196" y="8001"/>
                </a:lnTo>
                <a:lnTo>
                  <a:pt x="4228518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1428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96" name="Google Shape;296;p34"/>
          <p:cNvSpPr/>
          <p:nvPr/>
        </p:nvSpPr>
        <p:spPr>
          <a:xfrm>
            <a:off x="2471813" y="327475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7" y="2030"/>
                </a:lnTo>
                <a:lnTo>
                  <a:pt x="444309" y="8002"/>
                </a:lnTo>
                <a:lnTo>
                  <a:pt x="394344" y="17732"/>
                </a:lnTo>
                <a:lnTo>
                  <a:pt x="346318" y="31038"/>
                </a:lnTo>
                <a:lnTo>
                  <a:pt x="300452" y="47740"/>
                </a:lnTo>
                <a:lnTo>
                  <a:pt x="256971" y="67654"/>
                </a:lnTo>
                <a:lnTo>
                  <a:pt x="216098" y="90600"/>
                </a:lnTo>
                <a:lnTo>
                  <a:pt x="178057" y="116395"/>
                </a:lnTo>
                <a:lnTo>
                  <a:pt x="143072" y="144858"/>
                </a:lnTo>
                <a:lnTo>
                  <a:pt x="111365" y="175806"/>
                </a:lnTo>
                <a:lnTo>
                  <a:pt x="83160" y="209057"/>
                </a:lnTo>
                <a:lnTo>
                  <a:pt x="58681" y="244431"/>
                </a:lnTo>
                <a:lnTo>
                  <a:pt x="38152" y="281744"/>
                </a:lnTo>
                <a:lnTo>
                  <a:pt x="21796" y="320816"/>
                </a:lnTo>
                <a:lnTo>
                  <a:pt x="9836" y="361464"/>
                </a:lnTo>
                <a:lnTo>
                  <a:pt x="2496" y="403506"/>
                </a:lnTo>
                <a:lnTo>
                  <a:pt x="0" y="446761"/>
                </a:lnTo>
                <a:lnTo>
                  <a:pt x="0" y="2233795"/>
                </a:lnTo>
                <a:lnTo>
                  <a:pt x="2496" y="2276495"/>
                </a:lnTo>
                <a:lnTo>
                  <a:pt x="9836" y="2318116"/>
                </a:lnTo>
                <a:lnTo>
                  <a:pt x="21796" y="2358465"/>
                </a:lnTo>
                <a:lnTo>
                  <a:pt x="38152" y="2397345"/>
                </a:lnTo>
                <a:lnTo>
                  <a:pt x="58681" y="2434562"/>
                </a:lnTo>
                <a:lnTo>
                  <a:pt x="83160" y="2469922"/>
                </a:lnTo>
                <a:lnTo>
                  <a:pt x="111365" y="2503229"/>
                </a:lnTo>
                <a:lnTo>
                  <a:pt x="143072" y="2534289"/>
                </a:lnTo>
                <a:lnTo>
                  <a:pt x="178057" y="2562907"/>
                </a:lnTo>
                <a:lnTo>
                  <a:pt x="216098" y="2588887"/>
                </a:lnTo>
                <a:lnTo>
                  <a:pt x="256971" y="2612036"/>
                </a:lnTo>
                <a:lnTo>
                  <a:pt x="300452" y="2632158"/>
                </a:lnTo>
                <a:lnTo>
                  <a:pt x="346318" y="2649058"/>
                </a:lnTo>
                <a:lnTo>
                  <a:pt x="394344" y="2662542"/>
                </a:lnTo>
                <a:lnTo>
                  <a:pt x="444309" y="2672414"/>
                </a:lnTo>
                <a:lnTo>
                  <a:pt x="495987" y="2678481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6" y="2678481"/>
                </a:lnTo>
                <a:lnTo>
                  <a:pt x="4280193" y="2672414"/>
                </a:lnTo>
                <a:lnTo>
                  <a:pt x="4330156" y="2662542"/>
                </a:lnTo>
                <a:lnTo>
                  <a:pt x="4378182" y="2649058"/>
                </a:lnTo>
                <a:lnTo>
                  <a:pt x="4424048" y="2632158"/>
                </a:lnTo>
                <a:lnTo>
                  <a:pt x="4467528" y="2612036"/>
                </a:lnTo>
                <a:lnTo>
                  <a:pt x="4508401" y="2588887"/>
                </a:lnTo>
                <a:lnTo>
                  <a:pt x="4546443" y="2562907"/>
                </a:lnTo>
                <a:lnTo>
                  <a:pt x="4581429" y="2534289"/>
                </a:lnTo>
                <a:lnTo>
                  <a:pt x="4613137" y="2503229"/>
                </a:lnTo>
                <a:lnTo>
                  <a:pt x="4641342" y="2469922"/>
                </a:lnTo>
                <a:lnTo>
                  <a:pt x="4665821" y="2434562"/>
                </a:lnTo>
                <a:lnTo>
                  <a:pt x="4686351" y="2397345"/>
                </a:lnTo>
                <a:lnTo>
                  <a:pt x="4702708" y="2358465"/>
                </a:lnTo>
                <a:lnTo>
                  <a:pt x="4714668" y="2318116"/>
                </a:lnTo>
                <a:lnTo>
                  <a:pt x="4722008" y="2276495"/>
                </a:lnTo>
                <a:lnTo>
                  <a:pt x="4724505" y="2233795"/>
                </a:lnTo>
                <a:lnTo>
                  <a:pt x="4724505" y="446761"/>
                </a:lnTo>
                <a:lnTo>
                  <a:pt x="4722008" y="403506"/>
                </a:lnTo>
                <a:lnTo>
                  <a:pt x="4714668" y="361464"/>
                </a:lnTo>
                <a:lnTo>
                  <a:pt x="4702708" y="320816"/>
                </a:lnTo>
                <a:lnTo>
                  <a:pt x="4686351" y="281744"/>
                </a:lnTo>
                <a:lnTo>
                  <a:pt x="4665821" y="244431"/>
                </a:lnTo>
                <a:lnTo>
                  <a:pt x="4641342" y="209057"/>
                </a:lnTo>
                <a:lnTo>
                  <a:pt x="4613137" y="175806"/>
                </a:lnTo>
                <a:lnTo>
                  <a:pt x="4581429" y="144858"/>
                </a:lnTo>
                <a:lnTo>
                  <a:pt x="4546443" y="116395"/>
                </a:lnTo>
                <a:lnTo>
                  <a:pt x="4508401" y="90600"/>
                </a:lnTo>
                <a:lnTo>
                  <a:pt x="4467528" y="67654"/>
                </a:lnTo>
                <a:lnTo>
                  <a:pt x="4424048" y="47740"/>
                </a:lnTo>
                <a:lnTo>
                  <a:pt x="4378182" y="31038"/>
                </a:lnTo>
                <a:lnTo>
                  <a:pt x="4330156" y="17732"/>
                </a:lnTo>
                <a:lnTo>
                  <a:pt x="4280193" y="8002"/>
                </a:lnTo>
                <a:lnTo>
                  <a:pt x="4228516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C012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97" name="Google Shape;297;p34"/>
          <p:cNvSpPr/>
          <p:nvPr/>
        </p:nvSpPr>
        <p:spPr>
          <a:xfrm>
            <a:off x="4914088" y="327475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8" y="2030"/>
                </a:lnTo>
                <a:lnTo>
                  <a:pt x="444311" y="8001"/>
                </a:lnTo>
                <a:lnTo>
                  <a:pt x="394348" y="17731"/>
                </a:lnTo>
                <a:lnTo>
                  <a:pt x="346322" y="31037"/>
                </a:lnTo>
                <a:lnTo>
                  <a:pt x="300457" y="47738"/>
                </a:lnTo>
                <a:lnTo>
                  <a:pt x="256976" y="67652"/>
                </a:lnTo>
                <a:lnTo>
                  <a:pt x="216103" y="90596"/>
                </a:lnTo>
                <a:lnTo>
                  <a:pt x="178062" y="116390"/>
                </a:lnTo>
                <a:lnTo>
                  <a:pt x="143075" y="144852"/>
                </a:lnTo>
                <a:lnTo>
                  <a:pt x="111368" y="175799"/>
                </a:lnTo>
                <a:lnTo>
                  <a:pt x="83163" y="209050"/>
                </a:lnTo>
                <a:lnTo>
                  <a:pt x="58683" y="244423"/>
                </a:lnTo>
                <a:lnTo>
                  <a:pt x="38153" y="281735"/>
                </a:lnTo>
                <a:lnTo>
                  <a:pt x="21796" y="320806"/>
                </a:lnTo>
                <a:lnTo>
                  <a:pt x="9836" y="361454"/>
                </a:lnTo>
                <a:lnTo>
                  <a:pt x="2496" y="403496"/>
                </a:lnTo>
                <a:lnTo>
                  <a:pt x="0" y="446750"/>
                </a:lnTo>
                <a:lnTo>
                  <a:pt x="0" y="2233785"/>
                </a:lnTo>
                <a:lnTo>
                  <a:pt x="2496" y="2277040"/>
                </a:lnTo>
                <a:lnTo>
                  <a:pt x="9836" y="2319082"/>
                </a:lnTo>
                <a:lnTo>
                  <a:pt x="21796" y="2359730"/>
                </a:lnTo>
                <a:lnTo>
                  <a:pt x="38153" y="2398801"/>
                </a:lnTo>
                <a:lnTo>
                  <a:pt x="58683" y="2436115"/>
                </a:lnTo>
                <a:lnTo>
                  <a:pt x="83163" y="2471488"/>
                </a:lnTo>
                <a:lnTo>
                  <a:pt x="111368" y="2504740"/>
                </a:lnTo>
                <a:lnTo>
                  <a:pt x="143075" y="2535688"/>
                </a:lnTo>
                <a:lnTo>
                  <a:pt x="178062" y="2564150"/>
                </a:lnTo>
                <a:lnTo>
                  <a:pt x="216103" y="2589945"/>
                </a:lnTo>
                <a:lnTo>
                  <a:pt x="256976" y="2612891"/>
                </a:lnTo>
                <a:lnTo>
                  <a:pt x="300457" y="2632806"/>
                </a:lnTo>
                <a:lnTo>
                  <a:pt x="346322" y="2649507"/>
                </a:lnTo>
                <a:lnTo>
                  <a:pt x="394348" y="2662814"/>
                </a:lnTo>
                <a:lnTo>
                  <a:pt x="444311" y="2672544"/>
                </a:lnTo>
                <a:lnTo>
                  <a:pt x="495988" y="2678515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8" y="2678515"/>
                </a:lnTo>
                <a:lnTo>
                  <a:pt x="4280196" y="2672544"/>
                </a:lnTo>
                <a:lnTo>
                  <a:pt x="4330160" y="2662814"/>
                </a:lnTo>
                <a:lnTo>
                  <a:pt x="4378187" y="2649507"/>
                </a:lnTo>
                <a:lnTo>
                  <a:pt x="4424052" y="2632806"/>
                </a:lnTo>
                <a:lnTo>
                  <a:pt x="4467533" y="2612891"/>
                </a:lnTo>
                <a:lnTo>
                  <a:pt x="4508406" y="2589945"/>
                </a:lnTo>
                <a:lnTo>
                  <a:pt x="4546447" y="2564150"/>
                </a:lnTo>
                <a:lnTo>
                  <a:pt x="4581433" y="2535688"/>
                </a:lnTo>
                <a:lnTo>
                  <a:pt x="4613140" y="2504740"/>
                </a:lnTo>
                <a:lnTo>
                  <a:pt x="4641344" y="2471488"/>
                </a:lnTo>
                <a:lnTo>
                  <a:pt x="4665823" y="2436115"/>
                </a:lnTo>
                <a:lnTo>
                  <a:pt x="4686352" y="2398801"/>
                </a:lnTo>
                <a:lnTo>
                  <a:pt x="4702709" y="2359730"/>
                </a:lnTo>
                <a:lnTo>
                  <a:pt x="4714669" y="2319082"/>
                </a:lnTo>
                <a:lnTo>
                  <a:pt x="4722009" y="2277040"/>
                </a:lnTo>
                <a:lnTo>
                  <a:pt x="4724505" y="2233785"/>
                </a:lnTo>
                <a:lnTo>
                  <a:pt x="4724505" y="446750"/>
                </a:lnTo>
                <a:lnTo>
                  <a:pt x="4722009" y="403496"/>
                </a:lnTo>
                <a:lnTo>
                  <a:pt x="4714669" y="361454"/>
                </a:lnTo>
                <a:lnTo>
                  <a:pt x="4702709" y="320806"/>
                </a:lnTo>
                <a:lnTo>
                  <a:pt x="4686352" y="281735"/>
                </a:lnTo>
                <a:lnTo>
                  <a:pt x="4665823" y="244423"/>
                </a:lnTo>
                <a:lnTo>
                  <a:pt x="4641344" y="209050"/>
                </a:lnTo>
                <a:lnTo>
                  <a:pt x="4613140" y="175799"/>
                </a:lnTo>
                <a:lnTo>
                  <a:pt x="4581433" y="144852"/>
                </a:lnTo>
                <a:lnTo>
                  <a:pt x="4546447" y="116390"/>
                </a:lnTo>
                <a:lnTo>
                  <a:pt x="4508406" y="90596"/>
                </a:lnTo>
                <a:lnTo>
                  <a:pt x="4467533" y="67652"/>
                </a:lnTo>
                <a:lnTo>
                  <a:pt x="4424052" y="47738"/>
                </a:lnTo>
                <a:lnTo>
                  <a:pt x="4378187" y="31037"/>
                </a:lnTo>
                <a:lnTo>
                  <a:pt x="4330160" y="17731"/>
                </a:lnTo>
                <a:lnTo>
                  <a:pt x="4280196" y="8001"/>
                </a:lnTo>
                <a:lnTo>
                  <a:pt x="4228518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B8C4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98" name="Google Shape;298;p34"/>
          <p:cNvSpPr/>
          <p:nvPr/>
        </p:nvSpPr>
        <p:spPr>
          <a:xfrm>
            <a:off x="4575" y="1727816"/>
            <a:ext cx="1696339" cy="3420886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99" name="Google Shape;299;p34"/>
          <p:cNvSpPr txBox="1">
            <a:spLocks noGrp="1"/>
          </p:cNvSpPr>
          <p:nvPr>
            <p:ph type="title"/>
          </p:nvPr>
        </p:nvSpPr>
        <p:spPr>
          <a:xfrm>
            <a:off x="1331050" y="294275"/>
            <a:ext cx="65946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body" idx="1"/>
          </p:nvPr>
        </p:nvSpPr>
        <p:spPr>
          <a:xfrm>
            <a:off x="2717863" y="1936937"/>
            <a:ext cx="18468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2"/>
          </p:nvPr>
        </p:nvSpPr>
        <p:spPr>
          <a:xfrm>
            <a:off x="5126388" y="1880587"/>
            <a:ext cx="1914300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>
            <a:spLocks noGrp="1"/>
          </p:cNvSpPr>
          <p:nvPr>
            <p:ph type="subTitle" idx="3"/>
          </p:nvPr>
        </p:nvSpPr>
        <p:spPr>
          <a:xfrm>
            <a:off x="19735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body text and image/graph" type="titleOnly">
  <p:cSld name="TITLE_ONLY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 txBox="1">
            <a:spLocks noGrp="1"/>
          </p:cNvSpPr>
          <p:nvPr>
            <p:ph type="title"/>
          </p:nvPr>
        </p:nvSpPr>
        <p:spPr>
          <a:xfrm>
            <a:off x="1423450" y="167125"/>
            <a:ext cx="67713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4230000" y="1958275"/>
            <a:ext cx="3548920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313" name="Google Shape;313;p35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2"/>
          </p:nvPr>
        </p:nvSpPr>
        <p:spPr>
          <a:xfrm>
            <a:off x="19735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4">
          <p15:clr>
            <a:srgbClr val="E46962"/>
          </p15:clr>
        </p15:guide>
        <p15:guide id="2" pos="312">
          <p15:clr>
            <a:srgbClr val="E46962"/>
          </p15:clr>
        </p15:guide>
        <p15:guide id="3" orient="horz" pos="820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>
  <p:cSld name="ONE_COLUM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6"/>
          <p:cNvSpPr txBox="1">
            <a:spLocks noGrp="1"/>
          </p:cNvSpPr>
          <p:nvPr>
            <p:ph type="title"/>
          </p:nvPr>
        </p:nvSpPr>
        <p:spPr>
          <a:xfrm>
            <a:off x="1423450" y="167125"/>
            <a:ext cx="67713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36"/>
          <p:cNvSpPr txBox="1">
            <a:spLocks noGrp="1"/>
          </p:cNvSpPr>
          <p:nvPr>
            <p:ph type="subTitle" idx="2"/>
          </p:nvPr>
        </p:nvSpPr>
        <p:spPr>
          <a:xfrm>
            <a:off x="19735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61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on the left, text on the right">
  <p:cSld name="MAIN_POIN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485700" y="2639775"/>
            <a:ext cx="3548920" cy="2148656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329" name="Google Shape;329;p37"/>
          <p:cNvSpPr/>
          <p:nvPr/>
        </p:nvSpPr>
        <p:spPr>
          <a:xfrm>
            <a:off x="485700" y="252575"/>
            <a:ext cx="3548920" cy="2148656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330" name="Google Shape;33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60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7"/>
          <p:cNvSpPr txBox="1">
            <a:spLocks noGrp="1"/>
          </p:cNvSpPr>
          <p:nvPr>
            <p:ph type="body" idx="1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/>
          </p:nvPr>
        </p:nvSpPr>
        <p:spPr>
          <a:xfrm>
            <a:off x="4230075" y="167125"/>
            <a:ext cx="2803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33" name="Google Shape;33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61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/graphs">
  <p:cSld name="SECTION_TITLE_AND_DESCRIPTION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"/>
          <p:cNvSpPr/>
          <p:nvPr/>
        </p:nvSpPr>
        <p:spPr>
          <a:xfrm>
            <a:off x="4283788" y="1956788"/>
            <a:ext cx="3548920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340" name="Google Shape;340;p38"/>
          <p:cNvSpPr/>
          <p:nvPr/>
        </p:nvSpPr>
        <p:spPr>
          <a:xfrm>
            <a:off x="462813" y="1956788"/>
            <a:ext cx="3548920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341" name="Google Shape;34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1194850" y="167125"/>
            <a:ext cx="67713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8"/>
          <p:cNvSpPr txBox="1">
            <a:spLocks noGrp="1"/>
          </p:cNvSpPr>
          <p:nvPr>
            <p:ph type="subTitle" idx="1"/>
          </p:nvPr>
        </p:nvSpPr>
        <p:spPr>
          <a:xfrm>
            <a:off x="17449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 b="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344" name="Google Shape;3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1">
  <p:cSld name="CAPTION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9"/>
          <p:cNvSpPr/>
          <p:nvPr/>
        </p:nvSpPr>
        <p:spPr>
          <a:xfrm>
            <a:off x="-6875" y="-14325"/>
            <a:ext cx="9168000" cy="51912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39"/>
          <p:cNvPicPr preferRelativeResize="0"/>
          <p:nvPr/>
        </p:nvPicPr>
        <p:blipFill rotWithShape="1">
          <a:blip r:embed="rId2">
            <a:alphaModFix/>
          </a:blip>
          <a:srcRect l="6867" r="6867"/>
          <a:stretch/>
        </p:blipFill>
        <p:spPr>
          <a:xfrm>
            <a:off x="243042" y="95025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9"/>
          <p:cNvSpPr txBox="1">
            <a:spLocks noGrp="1"/>
          </p:cNvSpPr>
          <p:nvPr>
            <p:ph type="title"/>
          </p:nvPr>
        </p:nvSpPr>
        <p:spPr>
          <a:xfrm>
            <a:off x="1347250" y="167125"/>
            <a:ext cx="65952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CE70B"/>
              </a:buClr>
              <a:buSzPts val="3500"/>
              <a:buNone/>
              <a:defRPr sz="3500">
                <a:solidFill>
                  <a:srgbClr val="CCE70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55" name="Google Shape;35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">
  <p:cSld name="BIG_NUMB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0"/>
          <p:cNvSpPr txBox="1">
            <a:spLocks noGrp="1"/>
          </p:cNvSpPr>
          <p:nvPr>
            <p:ph type="title"/>
          </p:nvPr>
        </p:nvSpPr>
        <p:spPr>
          <a:xfrm>
            <a:off x="1311213" y="167125"/>
            <a:ext cx="66144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3500">
                <a:solidFill>
                  <a:srgbClr val="0061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40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40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366" name="Google Shape;36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1"/>
          <p:cNvPicPr preferRelativeResize="0"/>
          <p:nvPr/>
        </p:nvPicPr>
        <p:blipFill rotWithShape="1">
          <a:blip r:embed="rId2">
            <a:alphaModFix/>
          </a:blip>
          <a:srcRect l="43444" t="78597" r="715" b="4796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1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377" name="Google Shape;37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image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2471813" y="172780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7" y="2030"/>
                </a:lnTo>
                <a:lnTo>
                  <a:pt x="444309" y="8002"/>
                </a:lnTo>
                <a:lnTo>
                  <a:pt x="394344" y="17732"/>
                </a:lnTo>
                <a:lnTo>
                  <a:pt x="346318" y="31038"/>
                </a:lnTo>
                <a:lnTo>
                  <a:pt x="300452" y="47740"/>
                </a:lnTo>
                <a:lnTo>
                  <a:pt x="256971" y="67654"/>
                </a:lnTo>
                <a:lnTo>
                  <a:pt x="216098" y="90600"/>
                </a:lnTo>
                <a:lnTo>
                  <a:pt x="178057" y="116395"/>
                </a:lnTo>
                <a:lnTo>
                  <a:pt x="143072" y="144858"/>
                </a:lnTo>
                <a:lnTo>
                  <a:pt x="111365" y="175806"/>
                </a:lnTo>
                <a:lnTo>
                  <a:pt x="83160" y="209057"/>
                </a:lnTo>
                <a:lnTo>
                  <a:pt x="58681" y="244431"/>
                </a:lnTo>
                <a:lnTo>
                  <a:pt x="38152" y="281744"/>
                </a:lnTo>
                <a:lnTo>
                  <a:pt x="21796" y="320816"/>
                </a:lnTo>
                <a:lnTo>
                  <a:pt x="9836" y="361464"/>
                </a:lnTo>
                <a:lnTo>
                  <a:pt x="2496" y="403506"/>
                </a:lnTo>
                <a:lnTo>
                  <a:pt x="0" y="446761"/>
                </a:lnTo>
                <a:lnTo>
                  <a:pt x="0" y="2233795"/>
                </a:lnTo>
                <a:lnTo>
                  <a:pt x="2496" y="2276495"/>
                </a:lnTo>
                <a:lnTo>
                  <a:pt x="9836" y="2318116"/>
                </a:lnTo>
                <a:lnTo>
                  <a:pt x="21796" y="2358465"/>
                </a:lnTo>
                <a:lnTo>
                  <a:pt x="38152" y="2397345"/>
                </a:lnTo>
                <a:lnTo>
                  <a:pt x="58681" y="2434562"/>
                </a:lnTo>
                <a:lnTo>
                  <a:pt x="83160" y="2469922"/>
                </a:lnTo>
                <a:lnTo>
                  <a:pt x="111365" y="2503229"/>
                </a:lnTo>
                <a:lnTo>
                  <a:pt x="143072" y="2534289"/>
                </a:lnTo>
                <a:lnTo>
                  <a:pt x="178057" y="2562907"/>
                </a:lnTo>
                <a:lnTo>
                  <a:pt x="216098" y="2588887"/>
                </a:lnTo>
                <a:lnTo>
                  <a:pt x="256971" y="2612036"/>
                </a:lnTo>
                <a:lnTo>
                  <a:pt x="300452" y="2632158"/>
                </a:lnTo>
                <a:lnTo>
                  <a:pt x="346318" y="2649058"/>
                </a:lnTo>
                <a:lnTo>
                  <a:pt x="394344" y="2662542"/>
                </a:lnTo>
                <a:lnTo>
                  <a:pt x="444309" y="2672414"/>
                </a:lnTo>
                <a:lnTo>
                  <a:pt x="495987" y="2678481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6" y="2678481"/>
                </a:lnTo>
                <a:lnTo>
                  <a:pt x="4280193" y="2672414"/>
                </a:lnTo>
                <a:lnTo>
                  <a:pt x="4330156" y="2662542"/>
                </a:lnTo>
                <a:lnTo>
                  <a:pt x="4378182" y="2649058"/>
                </a:lnTo>
                <a:lnTo>
                  <a:pt x="4424048" y="2632158"/>
                </a:lnTo>
                <a:lnTo>
                  <a:pt x="4467528" y="2612036"/>
                </a:lnTo>
                <a:lnTo>
                  <a:pt x="4508401" y="2588887"/>
                </a:lnTo>
                <a:lnTo>
                  <a:pt x="4546443" y="2562907"/>
                </a:lnTo>
                <a:lnTo>
                  <a:pt x="4581429" y="2534289"/>
                </a:lnTo>
                <a:lnTo>
                  <a:pt x="4613137" y="2503229"/>
                </a:lnTo>
                <a:lnTo>
                  <a:pt x="4641342" y="2469922"/>
                </a:lnTo>
                <a:lnTo>
                  <a:pt x="4665821" y="2434562"/>
                </a:lnTo>
                <a:lnTo>
                  <a:pt x="4686351" y="2397345"/>
                </a:lnTo>
                <a:lnTo>
                  <a:pt x="4702708" y="2358465"/>
                </a:lnTo>
                <a:lnTo>
                  <a:pt x="4714668" y="2318116"/>
                </a:lnTo>
                <a:lnTo>
                  <a:pt x="4722008" y="2276495"/>
                </a:lnTo>
                <a:lnTo>
                  <a:pt x="4724505" y="2233795"/>
                </a:lnTo>
                <a:lnTo>
                  <a:pt x="4724505" y="446761"/>
                </a:lnTo>
                <a:lnTo>
                  <a:pt x="4722008" y="403506"/>
                </a:lnTo>
                <a:lnTo>
                  <a:pt x="4714668" y="361464"/>
                </a:lnTo>
                <a:lnTo>
                  <a:pt x="4702708" y="320816"/>
                </a:lnTo>
                <a:lnTo>
                  <a:pt x="4686351" y="281744"/>
                </a:lnTo>
                <a:lnTo>
                  <a:pt x="4665821" y="244431"/>
                </a:lnTo>
                <a:lnTo>
                  <a:pt x="4641342" y="209057"/>
                </a:lnTo>
                <a:lnTo>
                  <a:pt x="4613137" y="175806"/>
                </a:lnTo>
                <a:lnTo>
                  <a:pt x="4581429" y="144858"/>
                </a:lnTo>
                <a:lnTo>
                  <a:pt x="4546443" y="116395"/>
                </a:lnTo>
                <a:lnTo>
                  <a:pt x="4508401" y="90600"/>
                </a:lnTo>
                <a:lnTo>
                  <a:pt x="4467528" y="67654"/>
                </a:lnTo>
                <a:lnTo>
                  <a:pt x="4424048" y="47740"/>
                </a:lnTo>
                <a:lnTo>
                  <a:pt x="4378182" y="31038"/>
                </a:lnTo>
                <a:lnTo>
                  <a:pt x="4330156" y="17732"/>
                </a:lnTo>
                <a:lnTo>
                  <a:pt x="4280193" y="8002"/>
                </a:lnTo>
                <a:lnTo>
                  <a:pt x="4228516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5A68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42" name="Google Shape;42;p5"/>
          <p:cNvSpPr/>
          <p:nvPr/>
        </p:nvSpPr>
        <p:spPr>
          <a:xfrm>
            <a:off x="4914088" y="172790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8" y="2030"/>
                </a:lnTo>
                <a:lnTo>
                  <a:pt x="444311" y="8001"/>
                </a:lnTo>
                <a:lnTo>
                  <a:pt x="394348" y="17731"/>
                </a:lnTo>
                <a:lnTo>
                  <a:pt x="346322" y="31037"/>
                </a:lnTo>
                <a:lnTo>
                  <a:pt x="300457" y="47738"/>
                </a:lnTo>
                <a:lnTo>
                  <a:pt x="256976" y="67652"/>
                </a:lnTo>
                <a:lnTo>
                  <a:pt x="216103" y="90596"/>
                </a:lnTo>
                <a:lnTo>
                  <a:pt x="178062" y="116390"/>
                </a:lnTo>
                <a:lnTo>
                  <a:pt x="143075" y="144852"/>
                </a:lnTo>
                <a:lnTo>
                  <a:pt x="111368" y="175799"/>
                </a:lnTo>
                <a:lnTo>
                  <a:pt x="83163" y="209050"/>
                </a:lnTo>
                <a:lnTo>
                  <a:pt x="58683" y="244423"/>
                </a:lnTo>
                <a:lnTo>
                  <a:pt x="38153" y="281735"/>
                </a:lnTo>
                <a:lnTo>
                  <a:pt x="21796" y="320806"/>
                </a:lnTo>
                <a:lnTo>
                  <a:pt x="9836" y="361454"/>
                </a:lnTo>
                <a:lnTo>
                  <a:pt x="2496" y="403496"/>
                </a:lnTo>
                <a:lnTo>
                  <a:pt x="0" y="446750"/>
                </a:lnTo>
                <a:lnTo>
                  <a:pt x="0" y="2233785"/>
                </a:lnTo>
                <a:lnTo>
                  <a:pt x="2496" y="2277040"/>
                </a:lnTo>
                <a:lnTo>
                  <a:pt x="9836" y="2319082"/>
                </a:lnTo>
                <a:lnTo>
                  <a:pt x="21796" y="2359730"/>
                </a:lnTo>
                <a:lnTo>
                  <a:pt x="38153" y="2398801"/>
                </a:lnTo>
                <a:lnTo>
                  <a:pt x="58683" y="2436115"/>
                </a:lnTo>
                <a:lnTo>
                  <a:pt x="83163" y="2471488"/>
                </a:lnTo>
                <a:lnTo>
                  <a:pt x="111368" y="2504740"/>
                </a:lnTo>
                <a:lnTo>
                  <a:pt x="143075" y="2535688"/>
                </a:lnTo>
                <a:lnTo>
                  <a:pt x="178062" y="2564150"/>
                </a:lnTo>
                <a:lnTo>
                  <a:pt x="216103" y="2589945"/>
                </a:lnTo>
                <a:lnTo>
                  <a:pt x="256976" y="2612891"/>
                </a:lnTo>
                <a:lnTo>
                  <a:pt x="300457" y="2632806"/>
                </a:lnTo>
                <a:lnTo>
                  <a:pt x="346322" y="2649507"/>
                </a:lnTo>
                <a:lnTo>
                  <a:pt x="394348" y="2662814"/>
                </a:lnTo>
                <a:lnTo>
                  <a:pt x="444311" y="2672544"/>
                </a:lnTo>
                <a:lnTo>
                  <a:pt x="495988" y="2678515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8" y="2678515"/>
                </a:lnTo>
                <a:lnTo>
                  <a:pt x="4280196" y="2672544"/>
                </a:lnTo>
                <a:lnTo>
                  <a:pt x="4330160" y="2662814"/>
                </a:lnTo>
                <a:lnTo>
                  <a:pt x="4378187" y="2649507"/>
                </a:lnTo>
                <a:lnTo>
                  <a:pt x="4424052" y="2632806"/>
                </a:lnTo>
                <a:lnTo>
                  <a:pt x="4467533" y="2612891"/>
                </a:lnTo>
                <a:lnTo>
                  <a:pt x="4508406" y="2589945"/>
                </a:lnTo>
                <a:lnTo>
                  <a:pt x="4546447" y="2564150"/>
                </a:lnTo>
                <a:lnTo>
                  <a:pt x="4581433" y="2535688"/>
                </a:lnTo>
                <a:lnTo>
                  <a:pt x="4613140" y="2504740"/>
                </a:lnTo>
                <a:lnTo>
                  <a:pt x="4641344" y="2471488"/>
                </a:lnTo>
                <a:lnTo>
                  <a:pt x="4665823" y="2436115"/>
                </a:lnTo>
                <a:lnTo>
                  <a:pt x="4686352" y="2398801"/>
                </a:lnTo>
                <a:lnTo>
                  <a:pt x="4702709" y="2359730"/>
                </a:lnTo>
                <a:lnTo>
                  <a:pt x="4714669" y="2319082"/>
                </a:lnTo>
                <a:lnTo>
                  <a:pt x="4722009" y="2277040"/>
                </a:lnTo>
                <a:lnTo>
                  <a:pt x="4724505" y="2233785"/>
                </a:lnTo>
                <a:lnTo>
                  <a:pt x="4724505" y="446750"/>
                </a:lnTo>
                <a:lnTo>
                  <a:pt x="4722009" y="403496"/>
                </a:lnTo>
                <a:lnTo>
                  <a:pt x="4714669" y="361454"/>
                </a:lnTo>
                <a:lnTo>
                  <a:pt x="4702709" y="320806"/>
                </a:lnTo>
                <a:lnTo>
                  <a:pt x="4686352" y="281735"/>
                </a:lnTo>
                <a:lnTo>
                  <a:pt x="4665823" y="244423"/>
                </a:lnTo>
                <a:lnTo>
                  <a:pt x="4641344" y="209050"/>
                </a:lnTo>
                <a:lnTo>
                  <a:pt x="4613140" y="175799"/>
                </a:lnTo>
                <a:lnTo>
                  <a:pt x="4581433" y="144852"/>
                </a:lnTo>
                <a:lnTo>
                  <a:pt x="4546447" y="116390"/>
                </a:lnTo>
                <a:lnTo>
                  <a:pt x="4508406" y="90596"/>
                </a:lnTo>
                <a:lnTo>
                  <a:pt x="4467533" y="67652"/>
                </a:lnTo>
                <a:lnTo>
                  <a:pt x="4424052" y="47738"/>
                </a:lnTo>
                <a:lnTo>
                  <a:pt x="4378187" y="31037"/>
                </a:lnTo>
                <a:lnTo>
                  <a:pt x="4330160" y="17731"/>
                </a:lnTo>
                <a:lnTo>
                  <a:pt x="4280196" y="8001"/>
                </a:lnTo>
                <a:lnTo>
                  <a:pt x="4228518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1428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43" name="Google Shape;43;p5"/>
          <p:cNvSpPr/>
          <p:nvPr/>
        </p:nvSpPr>
        <p:spPr>
          <a:xfrm>
            <a:off x="2471813" y="327475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7" y="2030"/>
                </a:lnTo>
                <a:lnTo>
                  <a:pt x="444309" y="8002"/>
                </a:lnTo>
                <a:lnTo>
                  <a:pt x="394344" y="17732"/>
                </a:lnTo>
                <a:lnTo>
                  <a:pt x="346318" y="31038"/>
                </a:lnTo>
                <a:lnTo>
                  <a:pt x="300452" y="47740"/>
                </a:lnTo>
                <a:lnTo>
                  <a:pt x="256971" y="67654"/>
                </a:lnTo>
                <a:lnTo>
                  <a:pt x="216098" y="90600"/>
                </a:lnTo>
                <a:lnTo>
                  <a:pt x="178057" y="116395"/>
                </a:lnTo>
                <a:lnTo>
                  <a:pt x="143072" y="144858"/>
                </a:lnTo>
                <a:lnTo>
                  <a:pt x="111365" y="175806"/>
                </a:lnTo>
                <a:lnTo>
                  <a:pt x="83160" y="209057"/>
                </a:lnTo>
                <a:lnTo>
                  <a:pt x="58681" y="244431"/>
                </a:lnTo>
                <a:lnTo>
                  <a:pt x="38152" y="281744"/>
                </a:lnTo>
                <a:lnTo>
                  <a:pt x="21796" y="320816"/>
                </a:lnTo>
                <a:lnTo>
                  <a:pt x="9836" y="361464"/>
                </a:lnTo>
                <a:lnTo>
                  <a:pt x="2496" y="403506"/>
                </a:lnTo>
                <a:lnTo>
                  <a:pt x="0" y="446761"/>
                </a:lnTo>
                <a:lnTo>
                  <a:pt x="0" y="2233795"/>
                </a:lnTo>
                <a:lnTo>
                  <a:pt x="2496" y="2276495"/>
                </a:lnTo>
                <a:lnTo>
                  <a:pt x="9836" y="2318116"/>
                </a:lnTo>
                <a:lnTo>
                  <a:pt x="21796" y="2358465"/>
                </a:lnTo>
                <a:lnTo>
                  <a:pt x="38152" y="2397345"/>
                </a:lnTo>
                <a:lnTo>
                  <a:pt x="58681" y="2434562"/>
                </a:lnTo>
                <a:lnTo>
                  <a:pt x="83160" y="2469922"/>
                </a:lnTo>
                <a:lnTo>
                  <a:pt x="111365" y="2503229"/>
                </a:lnTo>
                <a:lnTo>
                  <a:pt x="143072" y="2534289"/>
                </a:lnTo>
                <a:lnTo>
                  <a:pt x="178057" y="2562907"/>
                </a:lnTo>
                <a:lnTo>
                  <a:pt x="216098" y="2588887"/>
                </a:lnTo>
                <a:lnTo>
                  <a:pt x="256971" y="2612036"/>
                </a:lnTo>
                <a:lnTo>
                  <a:pt x="300452" y="2632158"/>
                </a:lnTo>
                <a:lnTo>
                  <a:pt x="346318" y="2649058"/>
                </a:lnTo>
                <a:lnTo>
                  <a:pt x="394344" y="2662542"/>
                </a:lnTo>
                <a:lnTo>
                  <a:pt x="444309" y="2672414"/>
                </a:lnTo>
                <a:lnTo>
                  <a:pt x="495987" y="2678481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6" y="2678481"/>
                </a:lnTo>
                <a:lnTo>
                  <a:pt x="4280193" y="2672414"/>
                </a:lnTo>
                <a:lnTo>
                  <a:pt x="4330156" y="2662542"/>
                </a:lnTo>
                <a:lnTo>
                  <a:pt x="4378182" y="2649058"/>
                </a:lnTo>
                <a:lnTo>
                  <a:pt x="4424048" y="2632158"/>
                </a:lnTo>
                <a:lnTo>
                  <a:pt x="4467528" y="2612036"/>
                </a:lnTo>
                <a:lnTo>
                  <a:pt x="4508401" y="2588887"/>
                </a:lnTo>
                <a:lnTo>
                  <a:pt x="4546443" y="2562907"/>
                </a:lnTo>
                <a:lnTo>
                  <a:pt x="4581429" y="2534289"/>
                </a:lnTo>
                <a:lnTo>
                  <a:pt x="4613137" y="2503229"/>
                </a:lnTo>
                <a:lnTo>
                  <a:pt x="4641342" y="2469922"/>
                </a:lnTo>
                <a:lnTo>
                  <a:pt x="4665821" y="2434562"/>
                </a:lnTo>
                <a:lnTo>
                  <a:pt x="4686351" y="2397345"/>
                </a:lnTo>
                <a:lnTo>
                  <a:pt x="4702708" y="2358465"/>
                </a:lnTo>
                <a:lnTo>
                  <a:pt x="4714668" y="2318116"/>
                </a:lnTo>
                <a:lnTo>
                  <a:pt x="4722008" y="2276495"/>
                </a:lnTo>
                <a:lnTo>
                  <a:pt x="4724505" y="2233795"/>
                </a:lnTo>
                <a:lnTo>
                  <a:pt x="4724505" y="446761"/>
                </a:lnTo>
                <a:lnTo>
                  <a:pt x="4722008" y="403506"/>
                </a:lnTo>
                <a:lnTo>
                  <a:pt x="4714668" y="361464"/>
                </a:lnTo>
                <a:lnTo>
                  <a:pt x="4702708" y="320816"/>
                </a:lnTo>
                <a:lnTo>
                  <a:pt x="4686351" y="281744"/>
                </a:lnTo>
                <a:lnTo>
                  <a:pt x="4665821" y="244431"/>
                </a:lnTo>
                <a:lnTo>
                  <a:pt x="4641342" y="209057"/>
                </a:lnTo>
                <a:lnTo>
                  <a:pt x="4613137" y="175806"/>
                </a:lnTo>
                <a:lnTo>
                  <a:pt x="4581429" y="144858"/>
                </a:lnTo>
                <a:lnTo>
                  <a:pt x="4546443" y="116395"/>
                </a:lnTo>
                <a:lnTo>
                  <a:pt x="4508401" y="90600"/>
                </a:lnTo>
                <a:lnTo>
                  <a:pt x="4467528" y="67654"/>
                </a:lnTo>
                <a:lnTo>
                  <a:pt x="4424048" y="47740"/>
                </a:lnTo>
                <a:lnTo>
                  <a:pt x="4378182" y="31038"/>
                </a:lnTo>
                <a:lnTo>
                  <a:pt x="4330156" y="17732"/>
                </a:lnTo>
                <a:lnTo>
                  <a:pt x="4280193" y="8002"/>
                </a:lnTo>
                <a:lnTo>
                  <a:pt x="4228516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C012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44" name="Google Shape;44;p5"/>
          <p:cNvSpPr/>
          <p:nvPr/>
        </p:nvSpPr>
        <p:spPr>
          <a:xfrm>
            <a:off x="4914088" y="3274750"/>
            <a:ext cx="2338892" cy="1347187"/>
          </a:xfrm>
          <a:custGeom>
            <a:avLst/>
            <a:gdLst/>
            <a:ahLst/>
            <a:cxnLst/>
            <a:rect l="l" t="t" r="r" b="b"/>
            <a:pathLst>
              <a:path w="4725034" h="2680970" extrusionOk="0">
                <a:moveTo>
                  <a:pt x="4175349" y="0"/>
                </a:moveTo>
                <a:lnTo>
                  <a:pt x="549156" y="0"/>
                </a:lnTo>
                <a:lnTo>
                  <a:pt x="495988" y="2030"/>
                </a:lnTo>
                <a:lnTo>
                  <a:pt x="444311" y="8001"/>
                </a:lnTo>
                <a:lnTo>
                  <a:pt x="394348" y="17731"/>
                </a:lnTo>
                <a:lnTo>
                  <a:pt x="346322" y="31037"/>
                </a:lnTo>
                <a:lnTo>
                  <a:pt x="300457" y="47738"/>
                </a:lnTo>
                <a:lnTo>
                  <a:pt x="256976" y="67652"/>
                </a:lnTo>
                <a:lnTo>
                  <a:pt x="216103" y="90596"/>
                </a:lnTo>
                <a:lnTo>
                  <a:pt x="178062" y="116390"/>
                </a:lnTo>
                <a:lnTo>
                  <a:pt x="143075" y="144852"/>
                </a:lnTo>
                <a:lnTo>
                  <a:pt x="111368" y="175799"/>
                </a:lnTo>
                <a:lnTo>
                  <a:pt x="83163" y="209050"/>
                </a:lnTo>
                <a:lnTo>
                  <a:pt x="58683" y="244423"/>
                </a:lnTo>
                <a:lnTo>
                  <a:pt x="38153" y="281735"/>
                </a:lnTo>
                <a:lnTo>
                  <a:pt x="21796" y="320806"/>
                </a:lnTo>
                <a:lnTo>
                  <a:pt x="9836" y="361454"/>
                </a:lnTo>
                <a:lnTo>
                  <a:pt x="2496" y="403496"/>
                </a:lnTo>
                <a:lnTo>
                  <a:pt x="0" y="446750"/>
                </a:lnTo>
                <a:lnTo>
                  <a:pt x="0" y="2233785"/>
                </a:lnTo>
                <a:lnTo>
                  <a:pt x="2496" y="2277040"/>
                </a:lnTo>
                <a:lnTo>
                  <a:pt x="9836" y="2319082"/>
                </a:lnTo>
                <a:lnTo>
                  <a:pt x="21796" y="2359730"/>
                </a:lnTo>
                <a:lnTo>
                  <a:pt x="38153" y="2398801"/>
                </a:lnTo>
                <a:lnTo>
                  <a:pt x="58683" y="2436115"/>
                </a:lnTo>
                <a:lnTo>
                  <a:pt x="83163" y="2471488"/>
                </a:lnTo>
                <a:lnTo>
                  <a:pt x="111368" y="2504740"/>
                </a:lnTo>
                <a:lnTo>
                  <a:pt x="143075" y="2535688"/>
                </a:lnTo>
                <a:lnTo>
                  <a:pt x="178062" y="2564150"/>
                </a:lnTo>
                <a:lnTo>
                  <a:pt x="216103" y="2589945"/>
                </a:lnTo>
                <a:lnTo>
                  <a:pt x="256976" y="2612891"/>
                </a:lnTo>
                <a:lnTo>
                  <a:pt x="300457" y="2632806"/>
                </a:lnTo>
                <a:lnTo>
                  <a:pt x="346322" y="2649507"/>
                </a:lnTo>
                <a:lnTo>
                  <a:pt x="394348" y="2662814"/>
                </a:lnTo>
                <a:lnTo>
                  <a:pt x="444311" y="2672544"/>
                </a:lnTo>
                <a:lnTo>
                  <a:pt x="495988" y="2678515"/>
                </a:lnTo>
                <a:lnTo>
                  <a:pt x="549156" y="2680546"/>
                </a:lnTo>
                <a:lnTo>
                  <a:pt x="4175349" y="2680546"/>
                </a:lnTo>
                <a:lnTo>
                  <a:pt x="4228518" y="2678515"/>
                </a:lnTo>
                <a:lnTo>
                  <a:pt x="4280196" y="2672544"/>
                </a:lnTo>
                <a:lnTo>
                  <a:pt x="4330160" y="2662814"/>
                </a:lnTo>
                <a:lnTo>
                  <a:pt x="4378187" y="2649507"/>
                </a:lnTo>
                <a:lnTo>
                  <a:pt x="4424052" y="2632806"/>
                </a:lnTo>
                <a:lnTo>
                  <a:pt x="4467533" y="2612891"/>
                </a:lnTo>
                <a:lnTo>
                  <a:pt x="4508406" y="2589945"/>
                </a:lnTo>
                <a:lnTo>
                  <a:pt x="4546447" y="2564150"/>
                </a:lnTo>
                <a:lnTo>
                  <a:pt x="4581433" y="2535688"/>
                </a:lnTo>
                <a:lnTo>
                  <a:pt x="4613140" y="2504740"/>
                </a:lnTo>
                <a:lnTo>
                  <a:pt x="4641344" y="2471488"/>
                </a:lnTo>
                <a:lnTo>
                  <a:pt x="4665823" y="2436115"/>
                </a:lnTo>
                <a:lnTo>
                  <a:pt x="4686352" y="2398801"/>
                </a:lnTo>
                <a:lnTo>
                  <a:pt x="4702709" y="2359730"/>
                </a:lnTo>
                <a:lnTo>
                  <a:pt x="4714669" y="2319082"/>
                </a:lnTo>
                <a:lnTo>
                  <a:pt x="4722009" y="2277040"/>
                </a:lnTo>
                <a:lnTo>
                  <a:pt x="4724505" y="2233785"/>
                </a:lnTo>
                <a:lnTo>
                  <a:pt x="4724505" y="446750"/>
                </a:lnTo>
                <a:lnTo>
                  <a:pt x="4722009" y="403496"/>
                </a:lnTo>
                <a:lnTo>
                  <a:pt x="4714669" y="361454"/>
                </a:lnTo>
                <a:lnTo>
                  <a:pt x="4702709" y="320806"/>
                </a:lnTo>
                <a:lnTo>
                  <a:pt x="4686352" y="281735"/>
                </a:lnTo>
                <a:lnTo>
                  <a:pt x="4665823" y="244423"/>
                </a:lnTo>
                <a:lnTo>
                  <a:pt x="4641344" y="209050"/>
                </a:lnTo>
                <a:lnTo>
                  <a:pt x="4613140" y="175799"/>
                </a:lnTo>
                <a:lnTo>
                  <a:pt x="4581433" y="144852"/>
                </a:lnTo>
                <a:lnTo>
                  <a:pt x="4546447" y="116390"/>
                </a:lnTo>
                <a:lnTo>
                  <a:pt x="4508406" y="90596"/>
                </a:lnTo>
                <a:lnTo>
                  <a:pt x="4467533" y="67652"/>
                </a:lnTo>
                <a:lnTo>
                  <a:pt x="4424052" y="47738"/>
                </a:lnTo>
                <a:lnTo>
                  <a:pt x="4378187" y="31037"/>
                </a:lnTo>
                <a:lnTo>
                  <a:pt x="4330160" y="17731"/>
                </a:lnTo>
                <a:lnTo>
                  <a:pt x="4280196" y="8001"/>
                </a:lnTo>
                <a:lnTo>
                  <a:pt x="4228518" y="2030"/>
                </a:lnTo>
                <a:lnTo>
                  <a:pt x="4175349" y="0"/>
                </a:lnTo>
                <a:close/>
              </a:path>
            </a:pathLst>
          </a:custGeom>
          <a:solidFill>
            <a:srgbClr val="B8C4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45" name="Google Shape;45;p5"/>
          <p:cNvSpPr/>
          <p:nvPr/>
        </p:nvSpPr>
        <p:spPr>
          <a:xfrm>
            <a:off x="4575" y="1727816"/>
            <a:ext cx="1696339" cy="3420886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331050" y="294275"/>
            <a:ext cx="65946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2717863" y="1936937"/>
            <a:ext cx="18468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5126388" y="1880587"/>
            <a:ext cx="1914300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19735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1" type="blank">
  <p:cSld name="BLANK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/>
          <p:nvPr/>
        </p:nvSpPr>
        <p:spPr>
          <a:xfrm>
            <a:off x="-175" y="1875"/>
            <a:ext cx="9144000" cy="51435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42"/>
          <p:cNvPicPr preferRelativeResize="0"/>
          <p:nvPr/>
        </p:nvPicPr>
        <p:blipFill rotWithShape="1">
          <a:blip r:embed="rId2">
            <a:alphaModFix/>
          </a:blip>
          <a:srcRect l="43910" t="75980" r="318" b="7430"/>
          <a:stretch/>
        </p:blipFill>
        <p:spPr>
          <a:xfrm rot="5400000">
            <a:off x="6149749" y="2138327"/>
            <a:ext cx="5154028" cy="8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2"/>
          <p:cNvPicPr preferRelativeResize="0"/>
          <p:nvPr/>
        </p:nvPicPr>
        <p:blipFill rotWithShape="1">
          <a:blip r:embed="rId3">
            <a:alphaModFix/>
          </a:blip>
          <a:srcRect l="6867" r="6867"/>
          <a:stretch/>
        </p:blipFill>
        <p:spPr>
          <a:xfrm>
            <a:off x="243579" y="91788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2"/>
          <p:cNvSpPr txBox="1">
            <a:spLocks noGrp="1"/>
          </p:cNvSpPr>
          <p:nvPr>
            <p:ph type="title"/>
          </p:nvPr>
        </p:nvSpPr>
        <p:spPr>
          <a:xfrm>
            <a:off x="1335588" y="167125"/>
            <a:ext cx="66045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EBEBF"/>
              </a:buClr>
              <a:buSzPts val="3500"/>
              <a:buNone/>
              <a:defRPr sz="3500">
                <a:solidFill>
                  <a:srgbClr val="5EBEB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86" name="Google Shape;38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">
  <p:cSld name="CUSTOM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3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42856"/>
              </a:buClr>
              <a:buSzPts val="3500"/>
              <a:buNone/>
              <a:defRPr sz="3500">
                <a:solidFill>
                  <a:srgbClr val="1428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43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4" name="Google Shape;394;p43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0AC"/>
              </a:buClr>
              <a:buSzPts val="1900"/>
              <a:buNone/>
              <a:defRPr>
                <a:solidFill>
                  <a:srgbClr val="0060A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3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396" name="Google Shape;396;p43"/>
          <p:cNvPicPr preferRelativeResize="0"/>
          <p:nvPr/>
        </p:nvPicPr>
        <p:blipFill rotWithShape="1">
          <a:blip r:embed="rId3">
            <a:alphaModFix/>
          </a:blip>
          <a:srcRect l="43910" t="75980" r="318" b="7430"/>
          <a:stretch/>
        </p:blipFill>
        <p:spPr>
          <a:xfrm rot="5400000">
            <a:off x="6149749" y="2138327"/>
            <a:ext cx="5154028" cy="8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 1">
  <p:cSld name="CUSTOM_6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4"/>
          <p:cNvPicPr preferRelativeResize="0"/>
          <p:nvPr/>
        </p:nvPicPr>
        <p:blipFill rotWithShape="1">
          <a:blip r:embed="rId2">
            <a:alphaModFix/>
          </a:blip>
          <a:srcRect l="44240" t="72998" b="10417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4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44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44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44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8">
          <p15:clr>
            <a:srgbClr val="E46962"/>
          </p15:clr>
        </p15:guide>
        <p15:guide id="2" orient="horz" pos="2968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1">
  <p:cSld name="CUSTOM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/>
          <p:nvPr/>
        </p:nvSpPr>
        <p:spPr>
          <a:xfrm>
            <a:off x="25" y="-9075"/>
            <a:ext cx="9144000" cy="5152500"/>
          </a:xfrm>
          <a:prstGeom prst="rect">
            <a:avLst/>
          </a:prstGeom>
          <a:solidFill>
            <a:srgbClr val="004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1" name="Google Shape;411;p45"/>
          <p:cNvPicPr preferRelativeResize="0"/>
          <p:nvPr/>
        </p:nvPicPr>
        <p:blipFill rotWithShape="1">
          <a:blip r:embed="rId2">
            <a:alphaModFix/>
          </a:blip>
          <a:srcRect l="43355" t="80215" r="1040" b="3246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5"/>
          <p:cNvPicPr preferRelativeResize="0"/>
          <p:nvPr/>
        </p:nvPicPr>
        <p:blipFill rotWithShape="1">
          <a:blip r:embed="rId3">
            <a:alphaModFix/>
          </a:blip>
          <a:srcRect l="6867" r="6867"/>
          <a:stretch/>
        </p:blipFill>
        <p:spPr>
          <a:xfrm>
            <a:off x="243579" y="95025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5"/>
          <p:cNvSpPr txBox="1">
            <a:spLocks noGrp="1"/>
          </p:cNvSpPr>
          <p:nvPr>
            <p:ph type="title"/>
          </p:nvPr>
        </p:nvSpPr>
        <p:spPr>
          <a:xfrm>
            <a:off x="1310388" y="167125"/>
            <a:ext cx="66549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CE1E2"/>
              </a:buClr>
              <a:buSzPts val="3500"/>
              <a:buNone/>
              <a:defRPr sz="3500">
                <a:solidFill>
                  <a:srgbClr val="BCE1E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45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5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17" name="Google Shape;41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">
  <p:cSld name="CUSTOM_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6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6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46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6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427" name="Google Shape;427;p46"/>
          <p:cNvPicPr preferRelativeResize="0"/>
          <p:nvPr/>
        </p:nvPicPr>
        <p:blipFill rotWithShape="1">
          <a:blip r:embed="rId3">
            <a:alphaModFix/>
          </a:blip>
          <a:srcRect l="43355" t="80215" r="1040" b="3246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 2">
  <p:cSld name="CUSTOM_2_2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7"/>
          <p:cNvPicPr preferRelativeResize="0"/>
          <p:nvPr/>
        </p:nvPicPr>
        <p:blipFill rotWithShape="1">
          <a:blip r:embed="rId2">
            <a:alphaModFix/>
          </a:blip>
          <a:srcRect l="43520" t="83807" r="1517" b="-154"/>
          <a:stretch/>
        </p:blipFill>
        <p:spPr>
          <a:xfrm rot="5400000">
            <a:off x="6152801" y="2132773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7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7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7" name="Google Shape;437;p47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439" name="Google Shape;43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8">
          <p15:clr>
            <a:srgbClr val="E46962"/>
          </p15:clr>
        </p15:guide>
        <p15:guide id="2" orient="horz" pos="2968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1">
  <p:cSld name="CUSTOM_3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8"/>
          <p:cNvSpPr/>
          <p:nvPr/>
        </p:nvSpPr>
        <p:spPr>
          <a:xfrm>
            <a:off x="0" y="-9075"/>
            <a:ext cx="9144000" cy="5162700"/>
          </a:xfrm>
          <a:prstGeom prst="rect">
            <a:avLst/>
          </a:prstGeom>
          <a:solidFill>
            <a:srgbClr val="461E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2" name="Google Shape;442;p48"/>
          <p:cNvPicPr preferRelativeResize="0"/>
          <p:nvPr/>
        </p:nvPicPr>
        <p:blipFill rotWithShape="1">
          <a:blip r:embed="rId2">
            <a:alphaModFix/>
          </a:blip>
          <a:srcRect l="6867" r="6867"/>
          <a:stretch/>
        </p:blipFill>
        <p:spPr>
          <a:xfrm>
            <a:off x="243579" y="96088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8"/>
          <p:cNvSpPr txBox="1">
            <a:spLocks noGrp="1"/>
          </p:cNvSpPr>
          <p:nvPr>
            <p:ph type="title"/>
          </p:nvPr>
        </p:nvSpPr>
        <p:spPr>
          <a:xfrm>
            <a:off x="1310388" y="167125"/>
            <a:ext cx="66549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E571"/>
              </a:buClr>
              <a:buSzPts val="3500"/>
              <a:buNone/>
              <a:defRPr sz="3500">
                <a:solidFill>
                  <a:srgbClr val="FFE57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8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48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48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47" name="Google Shape;447;p48"/>
          <p:cNvPicPr preferRelativeResize="0"/>
          <p:nvPr/>
        </p:nvPicPr>
        <p:blipFill rotWithShape="1">
          <a:blip r:embed="rId3">
            <a:alphaModFix/>
          </a:blip>
          <a:srcRect l="44268" t="72213" b="11435"/>
          <a:stretch/>
        </p:blipFill>
        <p:spPr>
          <a:xfrm rot="5400000">
            <a:off x="6140226" y="2141575"/>
            <a:ext cx="5162824" cy="8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">
  <p:cSld name="CUSTOM_4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9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61E01"/>
              </a:buClr>
              <a:buSzPts val="3500"/>
              <a:buNone/>
              <a:defRPr sz="3500">
                <a:solidFill>
                  <a:srgbClr val="461E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458" name="Google Shape;458;p49"/>
          <p:cNvPicPr preferRelativeResize="0"/>
          <p:nvPr/>
        </p:nvPicPr>
        <p:blipFill rotWithShape="1">
          <a:blip r:embed="rId3">
            <a:alphaModFix/>
          </a:blip>
          <a:srcRect l="44268" t="72213" b="11435"/>
          <a:stretch/>
        </p:blipFill>
        <p:spPr>
          <a:xfrm rot="5400000">
            <a:off x="6140226" y="2141575"/>
            <a:ext cx="5162824" cy="8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 1">
  <p:cSld name="CUSTOM_4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0"/>
          <p:cNvPicPr preferRelativeResize="0"/>
          <p:nvPr/>
        </p:nvPicPr>
        <p:blipFill rotWithShape="1">
          <a:blip r:embed="rId2">
            <a:alphaModFix/>
          </a:blip>
          <a:srcRect l="43523" t="78783" r="620" b="4606"/>
          <a:stretch/>
        </p:blipFill>
        <p:spPr>
          <a:xfrm rot="5400000">
            <a:off x="6152726" y="2141261"/>
            <a:ext cx="5146573" cy="8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0"/>
          <p:cNvSpPr txBox="1">
            <a:spLocks noGrp="1"/>
          </p:cNvSpPr>
          <p:nvPr>
            <p:ph type="title"/>
          </p:nvPr>
        </p:nvSpPr>
        <p:spPr>
          <a:xfrm>
            <a:off x="1316013" y="167125"/>
            <a:ext cx="6604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3500">
                <a:solidFill>
                  <a:srgbClr val="004D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2800"/>
              <a:buNone/>
              <a:defRPr>
                <a:solidFill>
                  <a:srgbClr val="00615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8" name="Google Shape;468;p50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1900"/>
              <a:buNone/>
              <a:defRPr>
                <a:solidFill>
                  <a:srgbClr val="796E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0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470" name="Google Shape;47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">
          <p15:clr>
            <a:srgbClr val="E46962"/>
          </p15:clr>
        </p15:guide>
        <p15:guide id="2" orient="horz" pos="2968">
          <p15:clr>
            <a:srgbClr val="E46962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5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4" name="Google Shape;474;p51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5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6" name="Google Shape;476;p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body text and image/graph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1423450" y="167125"/>
            <a:ext cx="67713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4230000" y="1958275"/>
            <a:ext cx="3548920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2"/>
          </p:nvPr>
        </p:nvSpPr>
        <p:spPr>
          <a:xfrm>
            <a:off x="19735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4">
          <p15:clr>
            <a:srgbClr val="E46962"/>
          </p15:clr>
        </p15:guide>
        <p15:guide id="2" pos="312">
          <p15:clr>
            <a:srgbClr val="E46962"/>
          </p15:clr>
        </p15:guide>
        <p15:guide id="3" orient="horz" pos="820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light">
  <p:cSld name="Section title ligh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2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2"/>
          <p:cNvSpPr txBox="1">
            <a:spLocks noGrp="1"/>
          </p:cNvSpPr>
          <p:nvPr>
            <p:ph type="sldNum" idx="12"/>
          </p:nvPr>
        </p:nvSpPr>
        <p:spPr>
          <a:xfrm>
            <a:off x="166481" y="47225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0" name="Google Shape;490;p5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1" name="Google Shape;491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F0B6D"/>
              </a:buClr>
              <a:buSzPts val="4400"/>
              <a:buFont typeface="Calibri"/>
              <a:buNone/>
              <a:defRPr b="1">
                <a:solidFill>
                  <a:srgbClr val="CF0B6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●"/>
              <a:defRPr>
                <a:solidFill>
                  <a:srgbClr val="7F7F7F"/>
                </a:solidFill>
              </a:defRPr>
            </a:lvl1pPr>
            <a:lvl2pPr marL="914400" lvl="1" indent="-4064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800"/>
              <a:buChar char="○"/>
              <a:defRPr>
                <a:solidFill>
                  <a:srgbClr val="7F7F7F"/>
                </a:solidFill>
              </a:defRPr>
            </a:lvl2pPr>
            <a:lvl3pPr marL="1371600" lvl="2" indent="-3810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■"/>
              <a:defRPr>
                <a:solidFill>
                  <a:srgbClr val="7F7F7F"/>
                </a:solidFill>
              </a:defRPr>
            </a:lvl3pPr>
            <a:lvl4pPr marL="1828800" lvl="3" indent="-3556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●"/>
              <a:defRPr>
                <a:solidFill>
                  <a:srgbClr val="7F7F7F"/>
                </a:solidFill>
              </a:defRPr>
            </a:lvl4pPr>
            <a:lvl5pPr marL="2286000" lvl="4" indent="-35560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○"/>
              <a:defRPr>
                <a:solidFill>
                  <a:srgbClr val="7F7F7F"/>
                </a:solidFill>
              </a:defRPr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7" name="Google Shape;497;p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F0B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0" name="Google Shape;50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4569972"/>
            <a:ext cx="1160860" cy="516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6" name="Google Shape;50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5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5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2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13" name="Google Shape;513;p5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14" name="Google Shape;514;p5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/>
            </a:lvl1pPr>
            <a:lvl2pPr marL="0" lvl="1" indent="0" algn="r">
              <a:spcBef>
                <a:spcPts val="0"/>
              </a:spcBef>
              <a:buNone/>
              <a:defRPr sz="700"/>
            </a:lvl2pPr>
            <a:lvl3pPr marL="0" lvl="2" indent="0" algn="r">
              <a:spcBef>
                <a:spcPts val="0"/>
              </a:spcBef>
              <a:buNone/>
              <a:defRPr sz="700"/>
            </a:lvl3pPr>
            <a:lvl4pPr marL="0" lvl="3" indent="0" algn="r">
              <a:spcBef>
                <a:spcPts val="0"/>
              </a:spcBef>
              <a:buNone/>
              <a:defRPr sz="700"/>
            </a:lvl4pPr>
            <a:lvl5pPr marL="0" lvl="4" indent="0" algn="r">
              <a:spcBef>
                <a:spcPts val="0"/>
              </a:spcBef>
              <a:buNone/>
              <a:defRPr sz="700"/>
            </a:lvl5pPr>
            <a:lvl6pPr marL="0" lvl="5" indent="0" algn="r">
              <a:spcBef>
                <a:spcPts val="0"/>
              </a:spcBef>
              <a:buNone/>
              <a:defRPr sz="700"/>
            </a:lvl6pPr>
            <a:lvl7pPr marL="0" lvl="6" indent="0" algn="r">
              <a:spcBef>
                <a:spcPts val="0"/>
              </a:spcBef>
              <a:buNone/>
              <a:defRPr sz="700"/>
            </a:lvl7pPr>
            <a:lvl8pPr marL="0" lvl="7" indent="0" algn="r">
              <a:spcBef>
                <a:spcPts val="0"/>
              </a:spcBef>
              <a:buNone/>
              <a:defRPr sz="700"/>
            </a:lvl8pPr>
            <a:lvl9pPr marL="0" lvl="8" indent="0" algn="r">
              <a:spcBef>
                <a:spcPts val="0"/>
              </a:spcBef>
              <a:buNone/>
              <a:defRPr sz="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1">
  <p:cSld name="TITLE_ONLY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7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4700"/>
              <a:buNone/>
              <a:defRPr b="1">
                <a:solidFill>
                  <a:srgbClr val="1626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2800"/>
              <a:buNone/>
              <a:defRPr b="1">
                <a:solidFill>
                  <a:srgbClr val="162653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18" name="Google Shape;518;p60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519" name="Google Shape;519;p60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6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6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2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761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62653"/>
              </a:buClr>
              <a:buSzPts val="3600"/>
              <a:buNone/>
              <a:defRPr sz="3600" b="1">
                <a:solidFill>
                  <a:srgbClr val="162653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27" name="Google Shape;527;p61"/>
          <p:cNvGrpSpPr/>
          <p:nvPr/>
        </p:nvGrpSpPr>
        <p:grpSpPr>
          <a:xfrm>
            <a:off x="8295488" y="0"/>
            <a:ext cx="861225" cy="5140900"/>
            <a:chOff x="8295488" y="0"/>
            <a:chExt cx="861225" cy="5140900"/>
          </a:xfrm>
        </p:grpSpPr>
        <p:pic>
          <p:nvPicPr>
            <p:cNvPr id="528" name="Google Shape;528;p61"/>
            <p:cNvPicPr preferRelativeResize="0"/>
            <p:nvPr/>
          </p:nvPicPr>
          <p:blipFill rotWithShape="1">
            <a:blip r:embed="rId2">
              <a:alphaModFix/>
            </a:blip>
            <a:srcRect l="43200" t="81618" r="579" b="1642"/>
            <a:stretch/>
          </p:blipFill>
          <p:spPr>
            <a:xfrm rot="5400000">
              <a:off x="6155751" y="2139950"/>
              <a:ext cx="5140900" cy="8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488" y="5199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95488" y="2577363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6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5488" y="154867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6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5488" y="3638625"/>
              <a:ext cx="861225" cy="861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423450" y="167125"/>
            <a:ext cx="67713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2"/>
          </p:nvPr>
        </p:nvSpPr>
        <p:spPr>
          <a:xfrm>
            <a:off x="19735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61">
          <p15:clr>
            <a:srgbClr val="E46962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 1">
  <p:cSld name="CAPTION_ONLY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62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2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40" name="Google Shape;540;p62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541" name="Google Shape;541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2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3500">
                <a:solidFill>
                  <a:srgbClr val="00615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62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 1 1">
  <p:cSld name="CAPTION_ONLY_1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3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0" y="4280575"/>
            <a:ext cx="9144003" cy="8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945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425" y="4280582"/>
            <a:ext cx="859848" cy="85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9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7487" y="4280574"/>
            <a:ext cx="859848" cy="85983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3"/>
          <p:cNvSpPr txBox="1">
            <a:spLocks noGrp="1"/>
          </p:cNvSpPr>
          <p:nvPr>
            <p:ph type="body" idx="1"/>
          </p:nvPr>
        </p:nvSpPr>
        <p:spPr>
          <a:xfrm>
            <a:off x="585275" y="1812000"/>
            <a:ext cx="40185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1" name="Google Shape;551;p63"/>
          <p:cNvSpPr txBox="1">
            <a:spLocks noGrp="1"/>
          </p:cNvSpPr>
          <p:nvPr>
            <p:ph type="body" idx="2"/>
          </p:nvPr>
        </p:nvSpPr>
        <p:spPr>
          <a:xfrm>
            <a:off x="5099350" y="1807475"/>
            <a:ext cx="3670800" cy="21483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552" name="Google Shape;552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4238" y="133263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3"/>
          <p:cNvSpPr txBox="1">
            <a:spLocks noGrp="1"/>
          </p:cNvSpPr>
          <p:nvPr>
            <p:ph type="title"/>
          </p:nvPr>
        </p:nvSpPr>
        <p:spPr>
          <a:xfrm>
            <a:off x="585275" y="247625"/>
            <a:ext cx="6656100" cy="5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3500">
                <a:solidFill>
                  <a:srgbClr val="00615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63"/>
          <p:cNvSpPr txBox="1">
            <a:spLocks noGrp="1"/>
          </p:cNvSpPr>
          <p:nvPr>
            <p:ph type="subTitle" idx="3"/>
          </p:nvPr>
        </p:nvSpPr>
        <p:spPr>
          <a:xfrm>
            <a:off x="620350" y="989075"/>
            <a:ext cx="4905900" cy="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E46962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_2">
  <p:cSld name="TITLE_ONLY_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on the left, text on the righ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485700" y="2639775"/>
            <a:ext cx="3548920" cy="2148656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76" name="Google Shape;76;p8"/>
          <p:cNvSpPr/>
          <p:nvPr/>
        </p:nvSpPr>
        <p:spPr>
          <a:xfrm>
            <a:off x="485700" y="252575"/>
            <a:ext cx="3548920" cy="2148656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77" name="Google Shape;7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603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4230075" y="167125"/>
            <a:ext cx="28038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61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/graphs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8249825" y="0"/>
            <a:ext cx="911400" cy="5143500"/>
          </a:xfrm>
          <a:prstGeom prst="rect">
            <a:avLst/>
          </a:prstGeom>
          <a:solidFill>
            <a:srgbClr val="142856"/>
          </a:solidFill>
          <a:ln w="9525" cap="flat" cmpd="sng">
            <a:solidFill>
              <a:srgbClr val="14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4283788" y="1956788"/>
            <a:ext cx="3548920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87" name="Google Shape;87;p9"/>
          <p:cNvSpPr/>
          <p:nvPr/>
        </p:nvSpPr>
        <p:spPr>
          <a:xfrm>
            <a:off x="462813" y="1956788"/>
            <a:ext cx="3548920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pic>
        <p:nvPicPr>
          <p:cNvPr id="88" name="Google Shape;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7888" y="135338"/>
            <a:ext cx="663425" cy="7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194850" y="167125"/>
            <a:ext cx="67713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17449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 b="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1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-6875" y="-14325"/>
            <a:ext cx="9168000" cy="51912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0"/>
          <p:cNvPicPr preferRelativeResize="0"/>
          <p:nvPr/>
        </p:nvPicPr>
        <p:blipFill rotWithShape="1">
          <a:blip r:embed="rId2">
            <a:alphaModFix/>
          </a:blip>
          <a:srcRect l="6867" r="6867"/>
          <a:stretch/>
        </p:blipFill>
        <p:spPr>
          <a:xfrm>
            <a:off x="243042" y="95025"/>
            <a:ext cx="742958" cy="8611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1347250" y="167125"/>
            <a:ext cx="65952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E70B"/>
              </a:buClr>
              <a:buSzPts val="3500"/>
              <a:buNone/>
              <a:defRPr sz="3500">
                <a:solidFill>
                  <a:srgbClr val="CCE7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495700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2"/>
          </p:nvPr>
        </p:nvSpPr>
        <p:spPr>
          <a:xfrm>
            <a:off x="1897350" y="980600"/>
            <a:ext cx="50445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body" idx="3"/>
          </p:nvPr>
        </p:nvSpPr>
        <p:spPr>
          <a:xfrm>
            <a:off x="4382475" y="1768925"/>
            <a:ext cx="3343500" cy="30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75" y="5199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9975" y="2577363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975" y="1548675"/>
            <a:ext cx="861225" cy="8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975" y="3638625"/>
            <a:ext cx="861225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300" y="182150"/>
            <a:ext cx="9083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1775"/>
            <a:ext cx="8520600" cy="3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 sz="1900" b="1">
                <a:solidFill>
                  <a:schemeClr val="dk1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 b="1"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b="1"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1"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b="1">
                <a:solidFill>
                  <a:schemeClr val="dk1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b="1">
                <a:solidFill>
                  <a:schemeClr val="dk1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46962"/>
          </p15:clr>
        </p15:guide>
        <p15:guide id="2" orient="horz" pos="227">
          <p15:clr>
            <a:srgbClr val="E46962"/>
          </p15:clr>
        </p15:guide>
        <p15:guide id="3" orient="horz" pos="3013">
          <p15:clr>
            <a:srgbClr val="E46962"/>
          </p15:clr>
        </p15:guide>
        <p15:guide id="4" pos="5533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30300" y="182150"/>
            <a:ext cx="90834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311700" y="1121775"/>
            <a:ext cx="8520600" cy="3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 sz="1900" b="1">
                <a:solidFill>
                  <a:schemeClr val="dk1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 b="1"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b="1"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1"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b="1">
                <a:solidFill>
                  <a:schemeClr val="dk1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b="1">
                <a:solidFill>
                  <a:schemeClr val="dk1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E46962"/>
          </p15:clr>
        </p15:guide>
        <p15:guide id="2" orient="horz" pos="227">
          <p15:clr>
            <a:srgbClr val="E46962"/>
          </p15:clr>
        </p15:guide>
        <p15:guide id="3" orient="horz" pos="3013">
          <p15:clr>
            <a:srgbClr val="E46962"/>
          </p15:clr>
        </p15:guide>
        <p15:guide id="4" pos="553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y@kingston.gov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ustforlondon.org.uk/data/child-poverty-boroug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5"/>
          <p:cNvSpPr txBox="1">
            <a:spLocks noGrp="1"/>
          </p:cNvSpPr>
          <p:nvPr>
            <p:ph type="ctrTitle"/>
          </p:nvPr>
        </p:nvSpPr>
        <p:spPr>
          <a:xfrm>
            <a:off x="657600" y="1363422"/>
            <a:ext cx="7763700" cy="19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Poverty Needs Assessment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44">
              <a:solidFill>
                <a:srgbClr val="0060A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88">
                <a:solidFill>
                  <a:srgbClr val="5EBEBF"/>
                </a:solidFill>
              </a:rPr>
              <a:t>VCSE Forum, 11th March 2026</a:t>
            </a:r>
            <a:endParaRPr sz="3588">
              <a:solidFill>
                <a:srgbClr val="5EBEBF"/>
              </a:solidFill>
            </a:endParaRPr>
          </a:p>
        </p:txBody>
      </p:sp>
      <p:sp>
        <p:nvSpPr>
          <p:cNvPr id="563" name="Google Shape;563;p65"/>
          <p:cNvSpPr txBox="1">
            <a:spLocks noGrp="1"/>
          </p:cNvSpPr>
          <p:nvPr>
            <p:ph type="subTitle" idx="1"/>
          </p:nvPr>
        </p:nvSpPr>
        <p:spPr>
          <a:xfrm>
            <a:off x="750775" y="3369722"/>
            <a:ext cx="76266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Louise Footner, Executive Director, Residents and Communities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Kate Leyland, Head of Insight, Strategy and Performance, RBK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4"/>
          <p:cNvSpPr txBox="1"/>
          <p:nvPr/>
        </p:nvSpPr>
        <p:spPr>
          <a:xfrm>
            <a:off x="189375" y="162150"/>
            <a:ext cx="4439700" cy="4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/>
              <a:t>Households in Fuel Poverty under the LILEE Metric 2025 (2023 data)</a:t>
            </a:r>
            <a:endParaRPr sz="2700" b="1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Defines a household as "fuel poor" if it has low income AND low energy efficiency (band D or below), and after paying for necessary heating, their remaining income falls below the official poverty line. </a:t>
            </a:r>
            <a:endParaRPr sz="1600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Identifies households that are struggling to afford adequate warmth due to both their income and their home's poor insulation</a:t>
            </a:r>
            <a:endParaRPr sz="1600" b="1"/>
          </a:p>
        </p:txBody>
      </p:sp>
      <p:sp>
        <p:nvSpPr>
          <p:cNvPr id="629" name="Google Shape;629;p74"/>
          <p:cNvSpPr txBox="1"/>
          <p:nvPr/>
        </p:nvSpPr>
        <p:spPr>
          <a:xfrm>
            <a:off x="6188438" y="1446013"/>
            <a:ext cx="231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Food Voucher Recipients</a:t>
            </a:r>
            <a:endParaRPr sz="700"/>
          </a:p>
        </p:txBody>
      </p:sp>
      <p:sp>
        <p:nvSpPr>
          <p:cNvPr id="630" name="Google Shape;630;p74"/>
          <p:cNvSpPr/>
          <p:nvPr/>
        </p:nvSpPr>
        <p:spPr>
          <a:xfrm>
            <a:off x="4199638" y="4210689"/>
            <a:ext cx="744719" cy="744719"/>
          </a:xfrm>
          <a:custGeom>
            <a:avLst/>
            <a:gdLst/>
            <a:ahLst/>
            <a:cxnLst/>
            <a:rect l="l" t="t" r="r" b="b"/>
            <a:pathLst>
              <a:path w="1489438" h="1489438" extrusionOk="0">
                <a:moveTo>
                  <a:pt x="0" y="0"/>
                </a:moveTo>
                <a:lnTo>
                  <a:pt x="1489438" y="0"/>
                </a:lnTo>
                <a:lnTo>
                  <a:pt x="1489438" y="1489439"/>
                </a:lnTo>
                <a:lnTo>
                  <a:pt x="0" y="1489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31" name="Google Shape;631;p74"/>
          <p:cNvSpPr/>
          <p:nvPr/>
        </p:nvSpPr>
        <p:spPr>
          <a:xfrm>
            <a:off x="5183002" y="54202"/>
            <a:ext cx="3856792" cy="5035092"/>
          </a:xfrm>
          <a:custGeom>
            <a:avLst/>
            <a:gdLst/>
            <a:ahLst/>
            <a:cxnLst/>
            <a:rect l="l" t="t" r="r" b="b"/>
            <a:pathLst>
              <a:path w="3847174" h="5443343" extrusionOk="0">
                <a:moveTo>
                  <a:pt x="0" y="0"/>
                </a:moveTo>
                <a:lnTo>
                  <a:pt x="3847174" y="0"/>
                </a:lnTo>
                <a:lnTo>
                  <a:pt x="3847174" y="5443343"/>
                </a:lnTo>
                <a:lnTo>
                  <a:pt x="0" y="5443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76200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5"/>
          <p:cNvSpPr txBox="1"/>
          <p:nvPr/>
        </p:nvSpPr>
        <p:spPr>
          <a:xfrm>
            <a:off x="189375" y="162150"/>
            <a:ext cx="4439700" cy="2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/>
              <a:t>Food Voucher recipients</a:t>
            </a:r>
            <a:endParaRPr sz="2700" b="1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highest number of food vouchers fulfilled were in the </a:t>
            </a:r>
            <a:r>
              <a:rPr lang="en-GB" sz="1600" b="1"/>
              <a:t>Norbiton</a:t>
            </a:r>
            <a:r>
              <a:rPr lang="en-GB" sz="1600"/>
              <a:t>, </a:t>
            </a:r>
            <a:r>
              <a:rPr lang="en-GB" sz="1600" b="1"/>
              <a:t>Surbiton Hill</a:t>
            </a:r>
            <a:r>
              <a:rPr lang="en-GB" sz="1600"/>
              <a:t> and </a:t>
            </a:r>
            <a:r>
              <a:rPr lang="en-GB" sz="1600" b="1"/>
              <a:t>Kingston Town</a:t>
            </a:r>
            <a:r>
              <a:rPr lang="en-GB" sz="1600"/>
              <a:t> wards.</a:t>
            </a:r>
            <a:endParaRPr sz="1600"/>
          </a:p>
          <a:p>
            <a:pPr marL="4572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1"/>
              <a:t>Single individuals</a:t>
            </a:r>
            <a:r>
              <a:rPr lang="en-GB" sz="1600"/>
              <a:t> and </a:t>
            </a:r>
            <a:r>
              <a:rPr lang="en-GB" sz="1600" b="1"/>
              <a:t>single parents</a:t>
            </a:r>
            <a:r>
              <a:rPr lang="en-GB" sz="1600"/>
              <a:t> are the most common household types in receipt of food vouchers.</a:t>
            </a:r>
            <a:endParaRPr sz="1600"/>
          </a:p>
        </p:txBody>
      </p:sp>
      <p:sp>
        <p:nvSpPr>
          <p:cNvPr id="637" name="Google Shape;637;p75"/>
          <p:cNvSpPr txBox="1"/>
          <p:nvPr/>
        </p:nvSpPr>
        <p:spPr>
          <a:xfrm>
            <a:off x="6188438" y="1446013"/>
            <a:ext cx="231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Food Voucher Recipients</a:t>
            </a:r>
            <a:endParaRPr sz="700"/>
          </a:p>
        </p:txBody>
      </p:sp>
      <p:sp>
        <p:nvSpPr>
          <p:cNvPr id="638" name="Google Shape;638;p75"/>
          <p:cNvSpPr/>
          <p:nvPr/>
        </p:nvSpPr>
        <p:spPr>
          <a:xfrm>
            <a:off x="4199638" y="4210689"/>
            <a:ext cx="744719" cy="744719"/>
          </a:xfrm>
          <a:custGeom>
            <a:avLst/>
            <a:gdLst/>
            <a:ahLst/>
            <a:cxnLst/>
            <a:rect l="l" t="t" r="r" b="b"/>
            <a:pathLst>
              <a:path w="1489438" h="1489438" extrusionOk="0">
                <a:moveTo>
                  <a:pt x="0" y="0"/>
                </a:moveTo>
                <a:lnTo>
                  <a:pt x="1489438" y="0"/>
                </a:lnTo>
                <a:lnTo>
                  <a:pt x="1489438" y="1489439"/>
                </a:lnTo>
                <a:lnTo>
                  <a:pt x="0" y="1489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39" name="Google Shape;639;p75"/>
          <p:cNvSpPr/>
          <p:nvPr/>
        </p:nvSpPr>
        <p:spPr>
          <a:xfrm>
            <a:off x="5218776" y="77775"/>
            <a:ext cx="3818905" cy="4871792"/>
          </a:xfrm>
          <a:custGeom>
            <a:avLst/>
            <a:gdLst/>
            <a:ahLst/>
            <a:cxnLst/>
            <a:rect l="l" t="t" r="r" b="b"/>
            <a:pathLst>
              <a:path w="3847763" h="5443343" extrusionOk="0">
                <a:moveTo>
                  <a:pt x="0" y="0"/>
                </a:moveTo>
                <a:lnTo>
                  <a:pt x="3847763" y="0"/>
                </a:lnTo>
                <a:lnTo>
                  <a:pt x="3847763" y="5443343"/>
                </a:lnTo>
                <a:lnTo>
                  <a:pt x="0" y="5443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76200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6"/>
          <p:cNvSpPr txBox="1"/>
          <p:nvPr/>
        </p:nvSpPr>
        <p:spPr>
          <a:xfrm>
            <a:off x="189375" y="162150"/>
            <a:ext cx="4439700" cy="3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/>
              <a:t>Number of people in work claiming universal credit</a:t>
            </a:r>
            <a:endParaRPr sz="2700" b="1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Around 5,200 Kingston residents are claiming Universal Credit while in employment (Jun 2025 data).</a:t>
            </a:r>
            <a:endParaRPr sz="1600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High numbers of claimants in </a:t>
            </a:r>
            <a:r>
              <a:rPr lang="en-GB" sz="1600" b="1"/>
              <a:t>Kingston Town Centre</a:t>
            </a:r>
            <a:r>
              <a:rPr lang="en-GB" sz="1600"/>
              <a:t>, </a:t>
            </a:r>
            <a:r>
              <a:rPr lang="en-GB" sz="1600" b="1"/>
              <a:t>Surbiton Hill</a:t>
            </a:r>
            <a:r>
              <a:rPr lang="en-GB" sz="1600"/>
              <a:t>, </a:t>
            </a:r>
            <a:r>
              <a:rPr lang="en-GB" sz="1600" b="1"/>
              <a:t>Norbiton</a:t>
            </a:r>
            <a:r>
              <a:rPr lang="en-GB" sz="1600"/>
              <a:t> and </a:t>
            </a:r>
            <a:r>
              <a:rPr lang="en-GB" sz="1600" b="1"/>
              <a:t>Tolworth</a:t>
            </a:r>
            <a:r>
              <a:rPr lang="en-GB" sz="1600"/>
              <a:t>.</a:t>
            </a:r>
            <a:endParaRPr sz="1600"/>
          </a:p>
        </p:txBody>
      </p:sp>
      <p:sp>
        <p:nvSpPr>
          <p:cNvPr id="645" name="Google Shape;645;p76"/>
          <p:cNvSpPr txBox="1"/>
          <p:nvPr/>
        </p:nvSpPr>
        <p:spPr>
          <a:xfrm>
            <a:off x="6188438" y="1446013"/>
            <a:ext cx="231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Food Voucher Recipients</a:t>
            </a:r>
            <a:endParaRPr sz="700"/>
          </a:p>
        </p:txBody>
      </p:sp>
      <p:sp>
        <p:nvSpPr>
          <p:cNvPr id="646" name="Google Shape;646;p76"/>
          <p:cNvSpPr/>
          <p:nvPr/>
        </p:nvSpPr>
        <p:spPr>
          <a:xfrm>
            <a:off x="4199638" y="4210689"/>
            <a:ext cx="744719" cy="744719"/>
          </a:xfrm>
          <a:custGeom>
            <a:avLst/>
            <a:gdLst/>
            <a:ahLst/>
            <a:cxnLst/>
            <a:rect l="l" t="t" r="r" b="b"/>
            <a:pathLst>
              <a:path w="1489438" h="1489438" extrusionOk="0">
                <a:moveTo>
                  <a:pt x="0" y="0"/>
                </a:moveTo>
                <a:lnTo>
                  <a:pt x="1489438" y="0"/>
                </a:lnTo>
                <a:lnTo>
                  <a:pt x="1489438" y="1489439"/>
                </a:lnTo>
                <a:lnTo>
                  <a:pt x="0" y="1489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647" name="Google Shape;647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915" y="102225"/>
            <a:ext cx="3427310" cy="4853175"/>
          </a:xfrm>
          <a:prstGeom prst="rect">
            <a:avLst/>
          </a:prstGeom>
          <a:noFill/>
          <a:ln w="76200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7"/>
          <p:cNvSpPr/>
          <p:nvPr/>
        </p:nvSpPr>
        <p:spPr>
          <a:xfrm>
            <a:off x="360000" y="1395025"/>
            <a:ext cx="4172602" cy="2590360"/>
          </a:xfrm>
          <a:custGeom>
            <a:avLst/>
            <a:gdLst/>
            <a:ahLst/>
            <a:cxnLst/>
            <a:rect l="l" t="t" r="r" b="b"/>
            <a:pathLst>
              <a:path w="8925352" h="5511405" extrusionOk="0">
                <a:moveTo>
                  <a:pt x="0" y="0"/>
                </a:moveTo>
                <a:lnTo>
                  <a:pt x="8925352" y="0"/>
                </a:lnTo>
                <a:lnTo>
                  <a:pt x="8925352" y="5511405"/>
                </a:lnTo>
                <a:lnTo>
                  <a:pt x="0" y="5511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53" name="Google Shape;653;p77"/>
          <p:cNvSpPr txBox="1"/>
          <p:nvPr/>
        </p:nvSpPr>
        <p:spPr>
          <a:xfrm>
            <a:off x="469490" y="479375"/>
            <a:ext cx="4057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rgbClr val="16265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Problem Debt</a:t>
            </a:r>
            <a:endParaRPr sz="3500" b="1">
              <a:solidFill>
                <a:srgbClr val="162655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54" name="Google Shape;654;p77"/>
          <p:cNvSpPr/>
          <p:nvPr/>
        </p:nvSpPr>
        <p:spPr>
          <a:xfrm>
            <a:off x="8167770" y="331556"/>
            <a:ext cx="744719" cy="744719"/>
          </a:xfrm>
          <a:custGeom>
            <a:avLst/>
            <a:gdLst/>
            <a:ahLst/>
            <a:cxnLst/>
            <a:rect l="l" t="t" r="r" b="b"/>
            <a:pathLst>
              <a:path w="1489438" h="1489438" extrusionOk="0">
                <a:moveTo>
                  <a:pt x="0" y="0"/>
                </a:moveTo>
                <a:lnTo>
                  <a:pt x="1489438" y="0"/>
                </a:lnTo>
                <a:lnTo>
                  <a:pt x="1489438" y="1489438"/>
                </a:lnTo>
                <a:lnTo>
                  <a:pt x="0" y="148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55" name="Google Shape;655;p77"/>
          <p:cNvSpPr txBox="1"/>
          <p:nvPr/>
        </p:nvSpPr>
        <p:spPr>
          <a:xfrm>
            <a:off x="4740000" y="1193900"/>
            <a:ext cx="4172700" cy="3594000"/>
          </a:xfrm>
          <a:prstGeom prst="rect">
            <a:avLst/>
          </a:prstGeom>
          <a:solidFill>
            <a:srgbClr val="16265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4010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50">
                <a:solidFill>
                  <a:srgbClr val="FFFFFF"/>
                </a:solidFill>
              </a:rPr>
              <a:t>Citizens Advice estimate </a:t>
            </a:r>
            <a:r>
              <a:rPr lang="en-GB" sz="1350" b="1">
                <a:solidFill>
                  <a:srgbClr val="FFFFFF"/>
                </a:solidFill>
              </a:rPr>
              <a:t>6%</a:t>
            </a:r>
            <a:r>
              <a:rPr lang="en-GB" sz="1350">
                <a:solidFill>
                  <a:srgbClr val="FFFFFF"/>
                </a:solidFill>
              </a:rPr>
              <a:t> of Kingston households (7,045) are </a:t>
            </a:r>
            <a:r>
              <a:rPr lang="en-GB" sz="1350" b="1">
                <a:solidFill>
                  <a:srgbClr val="FFFFFF"/>
                </a:solidFill>
              </a:rPr>
              <a:t>in a negative budget.</a:t>
            </a:r>
            <a:endParaRPr sz="135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35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401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FFFFFF"/>
                </a:solidFill>
              </a:rPr>
              <a:t>374 clients supported by Stepchange, National Debtline, and Christians Against Poverty.</a:t>
            </a:r>
            <a:endParaRPr sz="135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4010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FFFFFF"/>
                </a:solidFill>
              </a:rPr>
              <a:t>Large Average debts: Average of £24,352 for StepChange clients.</a:t>
            </a:r>
            <a:endParaRPr sz="135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50">
                <a:solidFill>
                  <a:srgbClr val="FFFFFF"/>
                </a:solidFill>
              </a:rPr>
              <a:t>Single adults are disproportionately affected by debt, with 59% of National Debtline clients and 74% of Stepchange clients in Kingston being single.</a:t>
            </a:r>
            <a:endParaRPr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655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78"/>
          <p:cNvGrpSpPr/>
          <p:nvPr/>
        </p:nvGrpSpPr>
        <p:grpSpPr>
          <a:xfrm>
            <a:off x="4304354" y="-72333"/>
            <a:ext cx="5599417" cy="5216002"/>
            <a:chOff x="0" y="-38100"/>
            <a:chExt cx="2949390" cy="2747433"/>
          </a:xfrm>
        </p:grpSpPr>
        <p:sp>
          <p:nvSpPr>
            <p:cNvPr id="661" name="Google Shape;661;p78"/>
            <p:cNvSpPr/>
            <p:nvPr/>
          </p:nvSpPr>
          <p:spPr>
            <a:xfrm>
              <a:off x="0" y="0"/>
              <a:ext cx="2949390" cy="2709333"/>
            </a:xfrm>
            <a:custGeom>
              <a:avLst/>
              <a:gdLst/>
              <a:ahLst/>
              <a:cxnLst/>
              <a:rect l="l" t="t" r="r" b="b"/>
              <a:pathLst>
                <a:path w="2949390" h="2709333" extrusionOk="0">
                  <a:moveTo>
                    <a:pt x="69134" y="0"/>
                  </a:moveTo>
                  <a:lnTo>
                    <a:pt x="2880256" y="0"/>
                  </a:lnTo>
                  <a:cubicBezTo>
                    <a:pt x="2898592" y="0"/>
                    <a:pt x="2916176" y="7284"/>
                    <a:pt x="2929141" y="20249"/>
                  </a:cubicBezTo>
                  <a:cubicBezTo>
                    <a:pt x="2942106" y="33214"/>
                    <a:pt x="2949390" y="50798"/>
                    <a:pt x="2949390" y="69134"/>
                  </a:cubicBezTo>
                  <a:lnTo>
                    <a:pt x="2949390" y="2640200"/>
                  </a:lnTo>
                  <a:cubicBezTo>
                    <a:pt x="2949390" y="2678381"/>
                    <a:pt x="2918438" y="2709333"/>
                    <a:pt x="2880256" y="2709333"/>
                  </a:cubicBezTo>
                  <a:lnTo>
                    <a:pt x="69134" y="2709333"/>
                  </a:lnTo>
                  <a:cubicBezTo>
                    <a:pt x="30952" y="2709333"/>
                    <a:pt x="0" y="2678381"/>
                    <a:pt x="0" y="2640200"/>
                  </a:cubicBezTo>
                  <a:lnTo>
                    <a:pt x="0" y="69134"/>
                  </a:lnTo>
                  <a:cubicBezTo>
                    <a:pt x="0" y="30952"/>
                    <a:pt x="30952" y="0"/>
                    <a:pt x="69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8"/>
            <p:cNvSpPr txBox="1"/>
            <p:nvPr/>
          </p:nvSpPr>
          <p:spPr>
            <a:xfrm>
              <a:off x="0" y="-38100"/>
              <a:ext cx="29493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3" name="Google Shape;663;p78"/>
          <p:cNvSpPr/>
          <p:nvPr/>
        </p:nvSpPr>
        <p:spPr>
          <a:xfrm>
            <a:off x="4572000" y="1239700"/>
            <a:ext cx="4563996" cy="2803356"/>
          </a:xfrm>
          <a:custGeom>
            <a:avLst/>
            <a:gdLst/>
            <a:ahLst/>
            <a:cxnLst/>
            <a:rect l="l" t="t" r="r" b="b"/>
            <a:pathLst>
              <a:path w="9659250" h="5964587" extrusionOk="0">
                <a:moveTo>
                  <a:pt x="0" y="0"/>
                </a:moveTo>
                <a:lnTo>
                  <a:pt x="9659250" y="0"/>
                </a:lnTo>
                <a:lnTo>
                  <a:pt x="9659250" y="5964587"/>
                </a:lnTo>
                <a:lnTo>
                  <a:pt x="0" y="5964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64" name="Google Shape;664;p78"/>
          <p:cNvSpPr txBox="1"/>
          <p:nvPr/>
        </p:nvSpPr>
        <p:spPr>
          <a:xfrm>
            <a:off x="514350" y="447675"/>
            <a:ext cx="315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Housing</a:t>
            </a:r>
            <a:endParaRPr sz="3500" b="1">
              <a:solidFill>
                <a:srgbClr val="FFFFFF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65" name="Google Shape;665;p78"/>
          <p:cNvSpPr/>
          <p:nvPr/>
        </p:nvSpPr>
        <p:spPr>
          <a:xfrm>
            <a:off x="8257291" y="371679"/>
            <a:ext cx="744719" cy="744719"/>
          </a:xfrm>
          <a:custGeom>
            <a:avLst/>
            <a:gdLst/>
            <a:ahLst/>
            <a:cxnLst/>
            <a:rect l="l" t="t" r="r" b="b"/>
            <a:pathLst>
              <a:path w="1489438" h="1489438" extrusionOk="0">
                <a:moveTo>
                  <a:pt x="0" y="0"/>
                </a:moveTo>
                <a:lnTo>
                  <a:pt x="1489438" y="0"/>
                </a:lnTo>
                <a:lnTo>
                  <a:pt x="1489438" y="1489438"/>
                </a:lnTo>
                <a:lnTo>
                  <a:pt x="0" y="1489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66" name="Google Shape;666;p78"/>
          <p:cNvSpPr txBox="1"/>
          <p:nvPr/>
        </p:nvSpPr>
        <p:spPr>
          <a:xfrm>
            <a:off x="196325" y="1239700"/>
            <a:ext cx="39657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lt1"/>
                </a:solidFill>
              </a:rPr>
              <a:t>There has been 10 years of year-on-year increases in rent prices in Kingston and a 10% rise in the last year. 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lt1"/>
                </a:solidFill>
              </a:rPr>
              <a:t>There has been a 54% increase in Private Rented Sector residents claiming welfare to assist with housing costs.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</a:rPr>
              <a:t>Affordable delivery is meeting just 6% of need. 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9"/>
          <p:cNvSpPr txBox="1">
            <a:spLocks noGrp="1"/>
          </p:cNvSpPr>
          <p:nvPr>
            <p:ph type="title"/>
          </p:nvPr>
        </p:nvSpPr>
        <p:spPr>
          <a:xfrm>
            <a:off x="514350" y="230450"/>
            <a:ext cx="77511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Kingston’s Support offer</a:t>
            </a:r>
            <a:endParaRPr sz="2800"/>
          </a:p>
        </p:txBody>
      </p:sp>
      <p:sp>
        <p:nvSpPr>
          <p:cNvPr id="672" name="Google Shape;672;p79"/>
          <p:cNvSpPr txBox="1">
            <a:spLocks noGrp="1"/>
          </p:cNvSpPr>
          <p:nvPr>
            <p:ph type="body" idx="1"/>
          </p:nvPr>
        </p:nvSpPr>
        <p:spPr>
          <a:xfrm>
            <a:off x="514350" y="1260000"/>
            <a:ext cx="7686000" cy="3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/>
              <a:t>A</a:t>
            </a:r>
            <a:r>
              <a:rPr lang="en-GB" sz="1400" b="0">
                <a:latin typeface="Arial"/>
                <a:ea typeface="Arial"/>
                <a:cs typeface="Arial"/>
                <a:sym typeface="Arial"/>
              </a:rPr>
              <a:t> range of support is on offer for those who are experiencing poverty in the borough. This includes: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 sz="1400" b="0">
                <a:latin typeface="Arial"/>
                <a:ea typeface="Arial"/>
                <a:cs typeface="Arial"/>
                <a:sym typeface="Arial"/>
              </a:rPr>
              <a:t>Household Support Fund (the Crisis and Resilience Fund will replace the Household Support fund in April 2026)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 sz="1400" b="0"/>
              <a:t>Voluntary and Community Sector provide extensive support, including universal information and advice</a:t>
            </a:r>
            <a:endParaRPr sz="1400"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 sz="1400" b="0"/>
              <a:t>Council has a </a:t>
            </a:r>
            <a:r>
              <a:rPr lang="en-GB" sz="1400" b="0">
                <a:latin typeface="Arial"/>
                <a:ea typeface="Arial"/>
                <a:cs typeface="Arial"/>
                <a:sym typeface="Arial"/>
              </a:rPr>
              <a:t>Financial Inclusion Team (for Council Tenants)</a:t>
            </a:r>
            <a:r>
              <a:rPr lang="en-GB" sz="1400" b="0"/>
              <a:t> and </a:t>
            </a:r>
            <a:r>
              <a:rPr lang="en-GB" sz="1400" b="0">
                <a:latin typeface="Arial"/>
                <a:ea typeface="Arial"/>
                <a:cs typeface="Arial"/>
                <a:sym typeface="Arial"/>
              </a:rPr>
              <a:t>Housing and Social Care support services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GB" sz="1400" b="0">
                <a:latin typeface="Arial"/>
                <a:ea typeface="Arial"/>
                <a:cs typeface="Arial"/>
                <a:sym typeface="Arial"/>
              </a:rPr>
              <a:t>Connected Kingston - linking residents with local, community support and Food Banks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 b="0">
                <a:latin typeface="Arial"/>
                <a:ea typeface="Arial"/>
                <a:cs typeface="Arial"/>
                <a:sym typeface="Arial"/>
              </a:rPr>
              <a:t>This needs assessment provides opportunities to further target this support for maximum impact.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79"/>
          <p:cNvSpPr txBox="1"/>
          <p:nvPr/>
        </p:nvSpPr>
        <p:spPr>
          <a:xfrm>
            <a:off x="134775" y="4422175"/>
            <a:ext cx="3248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0"/>
          <p:cNvSpPr txBox="1">
            <a:spLocks noGrp="1"/>
          </p:cNvSpPr>
          <p:nvPr>
            <p:ph type="title"/>
          </p:nvPr>
        </p:nvSpPr>
        <p:spPr>
          <a:xfrm>
            <a:off x="277900" y="290700"/>
            <a:ext cx="7656300" cy="4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679" name="Google Shape;679;p80"/>
          <p:cNvSpPr txBox="1">
            <a:spLocks noGrp="1"/>
          </p:cNvSpPr>
          <p:nvPr>
            <p:ph type="body" idx="1"/>
          </p:nvPr>
        </p:nvSpPr>
        <p:spPr>
          <a:xfrm>
            <a:off x="277900" y="1121775"/>
            <a:ext cx="7552200" cy="3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your tables please discuss:</a:t>
            </a: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/>
              <a:t>Do you have any feedback on the findings of the needs assessment?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/>
              <a:t>What further insight do you have to offer that would be useful for understanding tackling and preventing poverty in Kingston?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/>
              <a:t>What collective action could we take in response to this needs assessment?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1"/>
          <p:cNvSpPr txBox="1">
            <a:spLocks noGrp="1"/>
          </p:cNvSpPr>
          <p:nvPr>
            <p:ph type="title"/>
          </p:nvPr>
        </p:nvSpPr>
        <p:spPr>
          <a:xfrm>
            <a:off x="360000" y="230450"/>
            <a:ext cx="79056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Next Steps</a:t>
            </a:r>
            <a:endParaRPr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85" name="Google Shape;685;p81"/>
          <p:cNvSpPr txBox="1">
            <a:spLocks noGrp="1"/>
          </p:cNvSpPr>
          <p:nvPr>
            <p:ph type="body" idx="1"/>
          </p:nvPr>
        </p:nvSpPr>
        <p:spPr>
          <a:xfrm>
            <a:off x="360000" y="1108300"/>
            <a:ext cx="7796100" cy="3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b="0"/>
              <a:t>We will be sharing the findings widely, as a key piece of insight to develop and target services and approaches 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 b="0"/>
              <a:t>We would like to invite you to:</a:t>
            </a:r>
            <a:endParaRPr sz="1800" b="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GB" sz="1800" b="0"/>
              <a:t>Share any further insight that you feel adds to the picture </a:t>
            </a:r>
            <a:endParaRPr sz="1800" b="0"/>
          </a:p>
          <a:p>
            <a:pPr marL="914400" lvl="1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GB" sz="1800" b="0"/>
              <a:t>Consider attending a session on Tackling and Preventing Poverty to discuss our collective opportunities at the Council on 20 April 11-1pm - email </a:t>
            </a:r>
            <a:r>
              <a:rPr lang="en-GB" sz="1800" b="0" u="sng">
                <a:solidFill>
                  <a:schemeClr val="hlink"/>
                </a:solidFill>
                <a:hlinkClick r:id="rId3"/>
              </a:rPr>
              <a:t>strategy@kingston.gov.uk</a:t>
            </a:r>
            <a:r>
              <a:rPr lang="en-GB" sz="1800" b="0"/>
              <a:t> for an invitation or reach out to us after the forum</a:t>
            </a:r>
            <a:endParaRPr sz="1800" b="0"/>
          </a:p>
        </p:txBody>
      </p:sp>
      <p:sp>
        <p:nvSpPr>
          <p:cNvPr id="686" name="Google Shape;686;p81"/>
          <p:cNvSpPr txBox="1"/>
          <p:nvPr/>
        </p:nvSpPr>
        <p:spPr>
          <a:xfrm>
            <a:off x="162575" y="4470850"/>
            <a:ext cx="3248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6"/>
          <p:cNvSpPr txBox="1">
            <a:spLocks noGrp="1"/>
          </p:cNvSpPr>
          <p:nvPr>
            <p:ph type="title"/>
          </p:nvPr>
        </p:nvSpPr>
        <p:spPr>
          <a:xfrm>
            <a:off x="134775" y="243000"/>
            <a:ext cx="77511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31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RBK approach to the Cost of Living Crisis</a:t>
            </a:r>
            <a:endParaRPr sz="2400"/>
          </a:p>
        </p:txBody>
      </p:sp>
      <p:sp>
        <p:nvSpPr>
          <p:cNvPr id="569" name="Google Shape;569;p66"/>
          <p:cNvSpPr txBox="1">
            <a:spLocks noGrp="1"/>
          </p:cNvSpPr>
          <p:nvPr>
            <p:ph type="body" idx="1"/>
          </p:nvPr>
        </p:nvSpPr>
        <p:spPr>
          <a:xfrm>
            <a:off x="189750" y="1139100"/>
            <a:ext cx="7814100" cy="4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/>
              <a:t>The Cost of Living crisis prompted RBK to form an internal Cost of Living Working Group to </a:t>
            </a:r>
            <a:br>
              <a:rPr lang="en-GB" sz="1400" b="0"/>
            </a:br>
            <a:r>
              <a:rPr lang="en-GB" sz="1400" b="0"/>
              <a:t>coordinate resident support and communications</a:t>
            </a:r>
            <a:endParaRPr sz="1400" b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/>
              <a:t>A further voluntary and community sector, RBK and wider partners Cost of Living Group is coordinated by Citizens Advice Kingston </a:t>
            </a:r>
            <a:endParaRPr sz="1400" b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/>
              <a:t>In June 2025, RBK created a Strategic Group to provide additional focus on entrenched poverty and its drivers - this collaborative group includes both council officers from across service areas and VCSE partner representatives (Citizens Advice Kingston and Kingston Churches Action on Homelessness)</a:t>
            </a:r>
            <a:endParaRPr sz="1400" b="0"/>
          </a:p>
          <a:p>
            <a:pPr marL="457200" lvl="0" indent="-317500" algn="l" rtl="0">
              <a:spcBef>
                <a:spcPts val="1200"/>
              </a:spcBef>
              <a:spcAft>
                <a:spcPts val="1000"/>
              </a:spcAft>
              <a:buSzPts val="1400"/>
              <a:buChar char="●"/>
            </a:pPr>
            <a:r>
              <a:rPr lang="en-GB" sz="1400" b="0"/>
              <a:t>The Kingston Partnership Board Goals of A Home, Skills and Employment and Learning, and Wellbeing are the overarching framework for Tackling and Preventing Poverty</a:t>
            </a:r>
            <a:endParaRPr sz="1400" b="0"/>
          </a:p>
        </p:txBody>
      </p:sp>
      <p:sp>
        <p:nvSpPr>
          <p:cNvPr id="570" name="Google Shape;570;p66"/>
          <p:cNvSpPr txBox="1"/>
          <p:nvPr/>
        </p:nvSpPr>
        <p:spPr>
          <a:xfrm>
            <a:off x="134775" y="4422175"/>
            <a:ext cx="3248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67" title="Screenshot 2025-12-04 1122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175" y="584525"/>
            <a:ext cx="4034825" cy="45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7"/>
          <p:cNvSpPr txBox="1"/>
          <p:nvPr/>
        </p:nvSpPr>
        <p:spPr>
          <a:xfrm>
            <a:off x="133500" y="1042338"/>
            <a:ext cx="44385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Findings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Rank: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Kingston is less deprived than 88% of local authorities in England (260th out of 296)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Lower-layer Super Output Areas (LSOA):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Kingston no longer has any LSOAs in the most deprived 20% in England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five LSOAs are now in the most deprived 40%, representing an increase of one LSOA since 2019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67"/>
          <p:cNvSpPr txBox="1"/>
          <p:nvPr/>
        </p:nvSpPr>
        <p:spPr>
          <a:xfrm>
            <a:off x="0" y="109725"/>
            <a:ext cx="9144000" cy="631200"/>
          </a:xfrm>
          <a:prstGeom prst="rect">
            <a:avLst/>
          </a:prstGeom>
          <a:solidFill>
            <a:srgbClr val="16265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Indices of Deprivation 2025: Overview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8"/>
          <p:cNvSpPr txBox="1">
            <a:spLocks noGrp="1"/>
          </p:cNvSpPr>
          <p:nvPr>
            <p:ph type="title"/>
          </p:nvPr>
        </p:nvSpPr>
        <p:spPr>
          <a:xfrm>
            <a:off x="360000" y="230450"/>
            <a:ext cx="79056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Development of the Needs Assessment</a:t>
            </a:r>
            <a:endParaRPr sz="3300"/>
          </a:p>
        </p:txBody>
      </p:sp>
      <p:sp>
        <p:nvSpPr>
          <p:cNvPr id="583" name="Google Shape;583;p68"/>
          <p:cNvSpPr txBox="1">
            <a:spLocks noGrp="1"/>
          </p:cNvSpPr>
          <p:nvPr>
            <p:ph type="body" idx="1"/>
          </p:nvPr>
        </p:nvSpPr>
        <p:spPr>
          <a:xfrm>
            <a:off x="360000" y="1049575"/>
            <a:ext cx="5004000" cy="39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-GB"/>
              <a:t>Aim of the needs assessment:</a:t>
            </a:r>
            <a:r>
              <a:rPr lang="en-GB" b="0"/>
              <a:t> to ensure that local approaches to Tackling and Preventing Poverty strategically address need in Kingston</a:t>
            </a:r>
            <a:endParaRPr b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Methodology: </a:t>
            </a:r>
            <a:endParaRPr b="0"/>
          </a:p>
          <a:p>
            <a:pPr marL="457200" lvl="0" indent="-322103" algn="l" rtl="0">
              <a:spcBef>
                <a:spcPts val="1200"/>
              </a:spcBef>
              <a:spcAft>
                <a:spcPts val="0"/>
              </a:spcAft>
              <a:buSzPct val="100000"/>
              <a:buAutoNum type="arabicParenBoth"/>
            </a:pPr>
            <a:r>
              <a:rPr lang="en-GB" b="0"/>
              <a:t>Desk based research and analysis</a:t>
            </a:r>
            <a:endParaRPr b="0"/>
          </a:p>
          <a:p>
            <a:pPr marL="457200" lvl="0" indent="-322103" algn="l" rtl="0"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</a:pPr>
            <a:r>
              <a:rPr lang="en-GB" b="0"/>
              <a:t>Engagement with voluntary sector partners including:</a:t>
            </a:r>
            <a:endParaRPr b="0"/>
          </a:p>
          <a:p>
            <a:pPr marL="914400" lvl="0" indent="-32210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b="0"/>
              <a:t>Kingston Foodbanks (Trussell Trust)</a:t>
            </a:r>
            <a:endParaRPr b="0"/>
          </a:p>
          <a:p>
            <a:pPr marL="914400" lvl="0" indent="-32210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b="0"/>
              <a:t>Kingston Citizens’ Advice</a:t>
            </a:r>
            <a:endParaRPr b="0"/>
          </a:p>
          <a:p>
            <a:pPr marL="914400" lvl="0" indent="-32210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b="0"/>
              <a:t>StepChange Debt Charity</a:t>
            </a:r>
            <a:endParaRPr b="0"/>
          </a:p>
          <a:p>
            <a:pPr marL="914400" lvl="0" indent="-32210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b="0"/>
              <a:t>Christians Against Poverty</a:t>
            </a:r>
            <a:endParaRPr b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0"/>
              <a:t>While consolidating local data was the primary aim, national data has been included to address gaps in local knowledge and insight, particularly around impacts on protected characteristic groups</a:t>
            </a:r>
            <a:endParaRPr b="0"/>
          </a:p>
        </p:txBody>
      </p:sp>
      <p:sp>
        <p:nvSpPr>
          <p:cNvPr id="584" name="Google Shape;584;p68"/>
          <p:cNvSpPr/>
          <p:nvPr/>
        </p:nvSpPr>
        <p:spPr>
          <a:xfrm>
            <a:off x="5050666" y="1597686"/>
            <a:ext cx="3018000" cy="2303700"/>
          </a:xfrm>
          <a:prstGeom prst="roundRect">
            <a:avLst>
              <a:gd name="adj" fmla="val 16667"/>
            </a:avLst>
          </a:prstGeom>
          <a:solidFill>
            <a:srgbClr val="5FBFBF">
              <a:alpha val="389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Includes data on: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</a:rPr>
              <a:t>Cost of living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</a:rPr>
              <a:t>Welfare benefits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</a:rPr>
              <a:t>Income and employment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</a:rPr>
              <a:t>Debt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</a:rPr>
              <a:t>Housing and homelessness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</a:rPr>
              <a:t>Digital barriers and access to services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9"/>
          <p:cNvSpPr txBox="1">
            <a:spLocks noGrp="1"/>
          </p:cNvSpPr>
          <p:nvPr>
            <p:ph type="title"/>
          </p:nvPr>
        </p:nvSpPr>
        <p:spPr>
          <a:xfrm>
            <a:off x="514350" y="230450"/>
            <a:ext cx="77511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Poverty in RBK</a:t>
            </a:r>
            <a:endParaRPr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590" name="Google Shape;590;p69"/>
          <p:cNvSpPr txBox="1">
            <a:spLocks noGrp="1"/>
          </p:cNvSpPr>
          <p:nvPr>
            <p:ph type="body" idx="1"/>
          </p:nvPr>
        </p:nvSpPr>
        <p:spPr>
          <a:xfrm>
            <a:off x="413350" y="1119000"/>
            <a:ext cx="3436800" cy="3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26% of residents are in poverty (relative low income) after housing costs</a:t>
            </a:r>
            <a:r>
              <a:rPr lang="en-GB" sz="1500" b="0"/>
              <a:t>, consistent with the London average and above the national average of 21%.</a:t>
            </a:r>
            <a:endParaRPr sz="1500" b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 b="0"/>
              <a:t>Kingston's child poverty</a:t>
            </a:r>
            <a:r>
              <a:rPr lang="en-GB" sz="1500" baseline="30000"/>
              <a:t>1</a:t>
            </a:r>
            <a:r>
              <a:rPr lang="en-GB" sz="1500" b="0"/>
              <a:t> rates are the 2nd lowest in London and this is consistent with the Indices of Multiple Deprivation measure around Income Deprivation affecting Children Index.  However, over 1 in 5 children (22%) are in poverty (relative low income) after housing costs</a:t>
            </a:r>
            <a:r>
              <a:rPr lang="en-GB" sz="1500" baseline="30000"/>
              <a:t>2</a:t>
            </a:r>
            <a:r>
              <a:rPr lang="en-GB" sz="1500" b="0"/>
              <a:t> are accounted for.</a:t>
            </a:r>
            <a:endParaRPr sz="1500" b="0"/>
          </a:p>
        </p:txBody>
      </p:sp>
      <p:pic>
        <p:nvPicPr>
          <p:cNvPr id="591" name="Google Shape;591;p69" descr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750" y="1247638"/>
            <a:ext cx="4279975" cy="26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9"/>
          <p:cNvSpPr txBox="1"/>
          <p:nvPr/>
        </p:nvSpPr>
        <p:spPr>
          <a:xfrm>
            <a:off x="4154917" y="4470855"/>
            <a:ext cx="401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Relative low income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r>
              <a:rPr lang="en-GB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 u="sng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Trust for London estimate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2023/24 data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0"/>
          <p:cNvSpPr txBox="1">
            <a:spLocks noGrp="1"/>
          </p:cNvSpPr>
          <p:nvPr>
            <p:ph type="title"/>
          </p:nvPr>
        </p:nvSpPr>
        <p:spPr>
          <a:xfrm>
            <a:off x="277900" y="290700"/>
            <a:ext cx="76563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Cost of Living</a:t>
            </a:r>
            <a:endParaRPr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598" name="Google Shape;598;p70"/>
          <p:cNvSpPr txBox="1">
            <a:spLocks noGrp="1"/>
          </p:cNvSpPr>
          <p:nvPr>
            <p:ph type="body" idx="1"/>
          </p:nvPr>
        </p:nvSpPr>
        <p:spPr>
          <a:xfrm>
            <a:off x="514350" y="1036800"/>
            <a:ext cx="7419900" cy="12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 b="0"/>
              <a:t>Cost of Living increases have had a disproportionate impact on lower-income households.  As of June 25, those in the lower quintile of earners in London are estimated to </a:t>
            </a:r>
            <a:r>
              <a:rPr lang="en-GB" sz="1500"/>
              <a:t>pay £112 p/w more for the same goods and services. </a:t>
            </a:r>
            <a:endParaRPr sz="1500" b="0"/>
          </a:p>
        </p:txBody>
      </p:sp>
      <p:pic>
        <p:nvPicPr>
          <p:cNvPr id="599" name="Google Shape;599;p7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621" y="2299676"/>
            <a:ext cx="4256079" cy="26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0"/>
          <p:cNvSpPr txBox="1"/>
          <p:nvPr/>
        </p:nvSpPr>
        <p:spPr>
          <a:xfrm>
            <a:off x="162575" y="4470850"/>
            <a:ext cx="3248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1" name="Google Shape;60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" y="2299675"/>
            <a:ext cx="2279225" cy="26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1"/>
          <p:cNvSpPr txBox="1">
            <a:spLocks noGrp="1"/>
          </p:cNvSpPr>
          <p:nvPr>
            <p:ph type="title"/>
          </p:nvPr>
        </p:nvSpPr>
        <p:spPr>
          <a:xfrm>
            <a:off x="277900" y="290700"/>
            <a:ext cx="76563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Welfare Benefits</a:t>
            </a:r>
            <a:endParaRPr sz="2800"/>
          </a:p>
        </p:txBody>
      </p:sp>
      <p:sp>
        <p:nvSpPr>
          <p:cNvPr id="607" name="Google Shape;607;p71"/>
          <p:cNvSpPr txBox="1">
            <a:spLocks noGrp="1"/>
          </p:cNvSpPr>
          <p:nvPr>
            <p:ph type="body" idx="1"/>
          </p:nvPr>
        </p:nvSpPr>
        <p:spPr>
          <a:xfrm>
            <a:off x="460325" y="1069650"/>
            <a:ext cx="7473900" cy="4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 b="0"/>
              <a:t>The number of </a:t>
            </a:r>
            <a:r>
              <a:rPr lang="en-GB" sz="1250"/>
              <a:t>working age residents claiming welfare has increased by 37%</a:t>
            </a:r>
            <a:r>
              <a:rPr lang="en-GB" sz="1250" b="0"/>
              <a:t> since 2019.</a:t>
            </a:r>
            <a:endParaRPr sz="1250" b="0"/>
          </a:p>
          <a:p>
            <a:pPr marL="0" marR="432322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50" b="0"/>
              <a:t>Around </a:t>
            </a:r>
            <a:r>
              <a:rPr lang="en-GB" sz="1250"/>
              <a:t>12% of the borough’s working age population are claiming Universal Credit</a:t>
            </a:r>
            <a:r>
              <a:rPr lang="en-GB" sz="1250" b="0"/>
              <a:t>. </a:t>
            </a:r>
            <a:endParaRPr sz="1250" b="0"/>
          </a:p>
          <a:p>
            <a:pPr marL="0" marR="4413219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50" b="0"/>
              <a:t>49% of UC claimants are </a:t>
            </a:r>
            <a:r>
              <a:rPr lang="en-GB" sz="1250"/>
              <a:t>single adults</a:t>
            </a:r>
            <a:r>
              <a:rPr lang="en-GB" sz="1250" b="0"/>
              <a:t>, followed by </a:t>
            </a:r>
            <a:r>
              <a:rPr lang="en-GB" sz="1250"/>
              <a:t>single parents</a:t>
            </a:r>
            <a:r>
              <a:rPr lang="en-GB" sz="1250" b="0"/>
              <a:t> at just over 30%. </a:t>
            </a:r>
            <a:endParaRPr sz="1250" b="0"/>
          </a:p>
          <a:p>
            <a:pPr marL="0" marR="4593219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50" b="0"/>
              <a:t>The total number of PIP claimants has increased 105% since 2019 - higher </a:t>
            </a:r>
            <a:br>
              <a:rPr lang="en-GB" sz="1250" b="0"/>
            </a:br>
            <a:r>
              <a:rPr lang="en-GB" sz="1250" b="0"/>
              <a:t>than the national average and in line with the London average.</a:t>
            </a:r>
            <a:endParaRPr sz="1250" b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/>
          </a:p>
        </p:txBody>
      </p:sp>
      <p:pic>
        <p:nvPicPr>
          <p:cNvPr id="608" name="Google Shape;608;p71" descr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350" y="1503752"/>
            <a:ext cx="4430375" cy="27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2"/>
          <p:cNvSpPr txBox="1">
            <a:spLocks noGrp="1"/>
          </p:cNvSpPr>
          <p:nvPr>
            <p:ph type="title"/>
          </p:nvPr>
        </p:nvSpPr>
        <p:spPr>
          <a:xfrm>
            <a:off x="277900" y="290700"/>
            <a:ext cx="76563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6265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Income and Employment</a:t>
            </a:r>
            <a:endParaRPr sz="2800">
              <a:solidFill>
                <a:srgbClr val="162655"/>
              </a:solidFill>
            </a:endParaRPr>
          </a:p>
        </p:txBody>
      </p:sp>
      <p:sp>
        <p:nvSpPr>
          <p:cNvPr id="614" name="Google Shape;614;p72"/>
          <p:cNvSpPr txBox="1">
            <a:spLocks noGrp="1"/>
          </p:cNvSpPr>
          <p:nvPr>
            <p:ph type="body" idx="1"/>
          </p:nvPr>
        </p:nvSpPr>
        <p:spPr>
          <a:xfrm>
            <a:off x="277900" y="1036800"/>
            <a:ext cx="7754400" cy="3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/>
              <a:t>Kingston Performs well in headline figures but this can disguise inequality:</a:t>
            </a:r>
            <a:endParaRPr sz="1500" b="0"/>
          </a:p>
          <a:p>
            <a:pPr marL="0" marR="4510176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 b="0" u="sng"/>
              <a:t>Low Pay:</a:t>
            </a:r>
            <a:r>
              <a:rPr lang="en-GB" sz="1500" b="0"/>
              <a:t> Estimated </a:t>
            </a:r>
            <a:r>
              <a:rPr lang="en-GB" sz="1500"/>
              <a:t>18%</a:t>
            </a:r>
            <a:r>
              <a:rPr lang="en-GB" sz="1500" b="0"/>
              <a:t> of jobs held by Kingston residents pay below the London Living Wage</a:t>
            </a:r>
            <a:endParaRPr sz="1500" b="0"/>
          </a:p>
          <a:p>
            <a:pPr marL="0" marR="4510176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 b="0" u="sng"/>
              <a:t>Hotspots of in-work poverty</a:t>
            </a:r>
            <a:r>
              <a:rPr lang="en-GB" sz="1500" b="0"/>
              <a:t>: Norbiton, Kingston Town Centre, New Malden and Tolworth.</a:t>
            </a:r>
            <a:endParaRPr sz="1500" b="0"/>
          </a:p>
          <a:p>
            <a:pPr marL="0" marR="4510176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 b="0" u="sng"/>
              <a:t>Pay Inequality:</a:t>
            </a:r>
            <a:r>
              <a:rPr lang="en-GB" sz="1500" b="0"/>
              <a:t> Kingston ranks </a:t>
            </a:r>
            <a:r>
              <a:rPr lang="en-GB" sz="1500"/>
              <a:t>third worst borough for pay inequality in London</a:t>
            </a:r>
            <a:r>
              <a:rPr lang="en-GB" sz="1500" b="0"/>
              <a:t>, with the top 20% of earners making 2.7 times more per hour than that of the bottom 20%.</a:t>
            </a:r>
            <a:endParaRPr sz="1500" b="0"/>
          </a:p>
        </p:txBody>
      </p:sp>
      <p:pic>
        <p:nvPicPr>
          <p:cNvPr id="615" name="Google Shape;615;p7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575" y="1677600"/>
            <a:ext cx="4695626" cy="29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3"/>
          <p:cNvSpPr txBox="1"/>
          <p:nvPr/>
        </p:nvSpPr>
        <p:spPr>
          <a:xfrm>
            <a:off x="189375" y="162150"/>
            <a:ext cx="4439700" cy="56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/>
              <a:t>Citizens Advice Clients (2024)</a:t>
            </a:r>
            <a:endParaRPr sz="2700" b="1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Map shows number of Citizens Advice clients by area.</a:t>
            </a:r>
            <a:endParaRPr sz="1600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Demand for advice concentrated in the </a:t>
            </a:r>
            <a:r>
              <a:rPr lang="en-GB" sz="1600" b="1"/>
              <a:t>Norbiton</a:t>
            </a:r>
            <a:r>
              <a:rPr lang="en-GB" sz="1600"/>
              <a:t> and </a:t>
            </a:r>
            <a:r>
              <a:rPr lang="en-GB" sz="1600" b="1"/>
              <a:t>Surbiton Hill</a:t>
            </a:r>
            <a:r>
              <a:rPr lang="en-GB" sz="1600"/>
              <a:t> areas.</a:t>
            </a:r>
            <a:endParaRPr sz="1600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1"/>
              <a:t>40% increase</a:t>
            </a:r>
            <a:r>
              <a:rPr lang="en-GB" sz="1600"/>
              <a:t> in clients over last 5 years (since 2019/20).</a:t>
            </a:r>
            <a:endParaRPr sz="1600"/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Top presenting issues are housing, benefits and tax credits, and charitable support / food banks.</a:t>
            </a:r>
            <a:endParaRPr sz="160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  <p:sp>
        <p:nvSpPr>
          <p:cNvPr id="621" name="Google Shape;621;p73"/>
          <p:cNvSpPr txBox="1"/>
          <p:nvPr/>
        </p:nvSpPr>
        <p:spPr>
          <a:xfrm>
            <a:off x="6188438" y="1446013"/>
            <a:ext cx="231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Food Voucher Recipients</a:t>
            </a:r>
            <a:endParaRPr sz="700"/>
          </a:p>
        </p:txBody>
      </p:sp>
      <p:sp>
        <p:nvSpPr>
          <p:cNvPr id="622" name="Google Shape;622;p73"/>
          <p:cNvSpPr/>
          <p:nvPr/>
        </p:nvSpPr>
        <p:spPr>
          <a:xfrm>
            <a:off x="4199638" y="4210689"/>
            <a:ext cx="744719" cy="744719"/>
          </a:xfrm>
          <a:custGeom>
            <a:avLst/>
            <a:gdLst/>
            <a:ahLst/>
            <a:cxnLst/>
            <a:rect l="l" t="t" r="r" b="b"/>
            <a:pathLst>
              <a:path w="1489438" h="1489438" extrusionOk="0">
                <a:moveTo>
                  <a:pt x="0" y="0"/>
                </a:moveTo>
                <a:lnTo>
                  <a:pt x="1489438" y="0"/>
                </a:lnTo>
                <a:lnTo>
                  <a:pt x="1489438" y="1489439"/>
                </a:lnTo>
                <a:lnTo>
                  <a:pt x="0" y="1489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623" name="Google Shape;623;p73"/>
          <p:cNvPicPr preferRelativeResize="0"/>
          <p:nvPr/>
        </p:nvPicPr>
        <p:blipFill rotWithShape="1">
          <a:blip r:embed="rId4">
            <a:alphaModFix/>
          </a:blip>
          <a:srcRect l="3092" t="12114" r="3772" b="1791"/>
          <a:stretch/>
        </p:blipFill>
        <p:spPr>
          <a:xfrm>
            <a:off x="5319125" y="162150"/>
            <a:ext cx="3675725" cy="4878476"/>
          </a:xfrm>
          <a:prstGeom prst="rect">
            <a:avLst/>
          </a:prstGeom>
          <a:noFill/>
          <a:ln w="76200" cap="flat" cmpd="sng">
            <a:solidFill>
              <a:srgbClr val="16265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BK - General Corporate Template (Vertical)">
  <a:themeElements>
    <a:clrScheme name="Simple Light">
      <a:dk1>
        <a:srgbClr val="000000"/>
      </a:dk1>
      <a:lt1>
        <a:srgbClr val="FFFFFF"/>
      </a:lt1>
      <a:dk2>
        <a:srgbClr val="006151"/>
      </a:dk2>
      <a:lt2>
        <a:srgbClr val="CCE70B"/>
      </a:lt2>
      <a:accent1>
        <a:srgbClr val="142856"/>
      </a:accent1>
      <a:accent2>
        <a:srgbClr val="0060AC"/>
      </a:accent2>
      <a:accent3>
        <a:srgbClr val="5EBEBF"/>
      </a:accent3>
      <a:accent4>
        <a:srgbClr val="004D5B"/>
      </a:accent4>
      <a:accent5>
        <a:srgbClr val="BCE1E2"/>
      </a:accent5>
      <a:accent6>
        <a:srgbClr val="796E94"/>
      </a:accent6>
      <a:hlink>
        <a:srgbClr val="55B3B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BK - General Corporate Template (Vertical)">
  <a:themeElements>
    <a:clrScheme name="Simple Light">
      <a:dk1>
        <a:srgbClr val="000000"/>
      </a:dk1>
      <a:lt1>
        <a:srgbClr val="FFFFFF"/>
      </a:lt1>
      <a:dk2>
        <a:srgbClr val="006151"/>
      </a:dk2>
      <a:lt2>
        <a:srgbClr val="CCE70B"/>
      </a:lt2>
      <a:accent1>
        <a:srgbClr val="142856"/>
      </a:accent1>
      <a:accent2>
        <a:srgbClr val="0060AC"/>
      </a:accent2>
      <a:accent3>
        <a:srgbClr val="5EBEBF"/>
      </a:accent3>
      <a:accent4>
        <a:srgbClr val="004D5B"/>
      </a:accent4>
      <a:accent5>
        <a:srgbClr val="BCE1E2"/>
      </a:accent5>
      <a:accent6>
        <a:srgbClr val="796E94"/>
      </a:accent6>
      <a:hlink>
        <a:srgbClr val="025D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Microsoft Office PowerPoint</Application>
  <PresentationFormat>On-screen Show (16:9)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IBM Plex Sans Medium</vt:lpstr>
      <vt:lpstr>Old Standard TT</vt:lpstr>
      <vt:lpstr>Open Sans</vt:lpstr>
      <vt:lpstr>Open Sans Medium</vt:lpstr>
      <vt:lpstr>Roboto</vt:lpstr>
      <vt:lpstr>RBK - General Corporate Template (Vertical)</vt:lpstr>
      <vt:lpstr>RBK - General Corporate Template (Vertical)</vt:lpstr>
      <vt:lpstr>Poverty Needs Assessment  VCSE Forum, 11th March 2026</vt:lpstr>
      <vt:lpstr>RBK approach to the Cost of Living Crisis</vt:lpstr>
      <vt:lpstr>PowerPoint Presentation</vt:lpstr>
      <vt:lpstr>Development of the Needs Assessment</vt:lpstr>
      <vt:lpstr>Poverty in RBK</vt:lpstr>
      <vt:lpstr>Cost of Living</vt:lpstr>
      <vt:lpstr>Welfare Benefits</vt:lpstr>
      <vt:lpstr>Income and Employment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Kingston’s Support offer</vt:lpstr>
      <vt:lpstr>Discussion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Camilla Wheal</dc:creator>
  <cp:lastModifiedBy>Camilla Wheal</cp:lastModifiedBy>
  <cp:revision>1</cp:revision>
  <dcterms:modified xsi:type="dcterms:W3CDTF">2026-03-10T10:33:31Z</dcterms:modified>
</cp:coreProperties>
</file>