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sldIdLst>
    <p:sldId id="257" r:id="rId5"/>
    <p:sldId id="270" r:id="rId6"/>
    <p:sldId id="267" r:id="rId7"/>
    <p:sldId id="260" r:id="rId8"/>
    <p:sldId id="263" r:id="rId9"/>
    <p:sldId id="2147473813" r:id="rId10"/>
    <p:sldId id="266"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2" autoAdjust="0"/>
    <p:restoredTop sz="96346"/>
  </p:normalViewPr>
  <p:slideViewPr>
    <p:cSldViewPr snapToGrid="0">
      <p:cViewPr varScale="1">
        <p:scale>
          <a:sx n="93" d="100"/>
          <a:sy n="93" d="100"/>
        </p:scale>
        <p:origin x="13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272AB-1534-4C93-A815-3A10D874A49B}" type="doc">
      <dgm:prSet loTypeId="urn:microsoft.com/office/officeart/2005/8/layout/hProcess9" loCatId="process" qsTypeId="urn:microsoft.com/office/officeart/2005/8/quickstyle/simple3" qsCatId="simple" csTypeId="urn:microsoft.com/office/officeart/2005/8/colors/colorful5" csCatId="colorful" phldr="1"/>
      <dgm:spPr/>
    </dgm:pt>
    <dgm:pt modelId="{4EEFB42B-CF11-4695-92CF-6C40278A17B2}">
      <dgm:prSet phldrT="[Text]">
        <dgm:style>
          <a:lnRef idx="2">
            <a:schemeClr val="accent5"/>
          </a:lnRef>
          <a:fillRef idx="1">
            <a:schemeClr val="lt1"/>
          </a:fillRef>
          <a:effectRef idx="0">
            <a:schemeClr val="accent5"/>
          </a:effectRef>
          <a:fontRef idx="minor">
            <a:schemeClr val="dk1"/>
          </a:fontRef>
        </dgm:style>
      </dgm:prSet>
      <dgm:spPr>
        <a:solidFill>
          <a:schemeClr val="bg1">
            <a:lumMod val="75000"/>
          </a:schemeClr>
        </a:solidFill>
        <a:ln w="28575"/>
      </dgm:spPr>
      <dgm:t>
        <a:bodyPr/>
        <a:lstStyle/>
        <a:p>
          <a:r>
            <a:rPr lang="en-GB" dirty="0">
              <a:latin typeface="Arial" panose="020B0604020202020204" pitchFamily="34" charset="0"/>
              <a:cs typeface="Arial" panose="020B0604020202020204" pitchFamily="34" charset="0"/>
            </a:rPr>
            <a:t>Challenges Identified</a:t>
          </a:r>
        </a:p>
      </dgm:t>
    </dgm:pt>
    <dgm:pt modelId="{3668B6BE-3FBA-4A91-9EB4-9D16646EF4C3}" type="parTrans" cxnId="{549AACBD-AB78-44EB-9B2C-DFEABC3F8FE5}">
      <dgm:prSet/>
      <dgm:spPr/>
      <dgm:t>
        <a:bodyPr/>
        <a:lstStyle/>
        <a:p>
          <a:endParaRPr lang="en-GB">
            <a:latin typeface="Arial" panose="020B0604020202020204" pitchFamily="34" charset="0"/>
            <a:cs typeface="Arial" panose="020B0604020202020204" pitchFamily="34" charset="0"/>
          </a:endParaRPr>
        </a:p>
      </dgm:t>
    </dgm:pt>
    <dgm:pt modelId="{6650B150-8B43-49A2-9F5E-E452E86D8B5C}" type="sibTrans" cxnId="{549AACBD-AB78-44EB-9B2C-DFEABC3F8FE5}">
      <dgm:prSet/>
      <dgm:spPr/>
      <dgm:t>
        <a:bodyPr/>
        <a:lstStyle/>
        <a:p>
          <a:endParaRPr lang="en-GB">
            <a:latin typeface="Arial" panose="020B0604020202020204" pitchFamily="34" charset="0"/>
            <a:cs typeface="Arial" panose="020B0604020202020204" pitchFamily="34" charset="0"/>
          </a:endParaRPr>
        </a:p>
      </dgm:t>
    </dgm:pt>
    <dgm:pt modelId="{1623273E-6F3C-455C-8F85-BAEE9996E352}">
      <dgm:prSet phldrT="[Text]"/>
      <dgm:spPr/>
      <dgm:t>
        <a:bodyPr/>
        <a:lstStyle/>
        <a:p>
          <a:r>
            <a:rPr lang="en-GB" dirty="0">
              <a:latin typeface="Arial" panose="020B0604020202020204" pitchFamily="34" charset="0"/>
              <a:cs typeface="Arial" panose="020B0604020202020204" pitchFamily="34" charset="0"/>
            </a:rPr>
            <a:t>Identify Current State Understanding of Capacity and Demands</a:t>
          </a:r>
        </a:p>
      </dgm:t>
    </dgm:pt>
    <dgm:pt modelId="{E83D204C-9BE2-42E5-8E05-370F8DEFC710}" type="parTrans" cxnId="{7F25BD19-8E6C-41EE-A0D2-784D4FD079BF}">
      <dgm:prSet/>
      <dgm:spPr/>
      <dgm:t>
        <a:bodyPr/>
        <a:lstStyle/>
        <a:p>
          <a:endParaRPr lang="en-GB">
            <a:latin typeface="Arial" panose="020B0604020202020204" pitchFamily="34" charset="0"/>
            <a:cs typeface="Arial" panose="020B0604020202020204" pitchFamily="34" charset="0"/>
          </a:endParaRPr>
        </a:p>
      </dgm:t>
    </dgm:pt>
    <dgm:pt modelId="{C455CB3E-A30A-46C6-BD92-9C2B6CCC581A}" type="sibTrans" cxnId="{7F25BD19-8E6C-41EE-A0D2-784D4FD079BF}">
      <dgm:prSet/>
      <dgm:spPr/>
      <dgm:t>
        <a:bodyPr/>
        <a:lstStyle/>
        <a:p>
          <a:endParaRPr lang="en-GB">
            <a:latin typeface="Arial" panose="020B0604020202020204" pitchFamily="34" charset="0"/>
            <a:cs typeface="Arial" panose="020B0604020202020204" pitchFamily="34" charset="0"/>
          </a:endParaRPr>
        </a:p>
      </dgm:t>
    </dgm:pt>
    <dgm:pt modelId="{3CE3B111-467D-48A1-BC4C-E83E4669A94A}">
      <dgm:prSet phldrT="[Text]"/>
      <dgm:spPr/>
      <dgm:t>
        <a:bodyPr/>
        <a:lstStyle/>
        <a:p>
          <a:r>
            <a:rPr lang="en-GB" dirty="0">
              <a:latin typeface="Arial" panose="020B0604020202020204" pitchFamily="34" charset="0"/>
              <a:cs typeface="Arial" panose="020B0604020202020204" pitchFamily="34" charset="0"/>
            </a:rPr>
            <a:t>Engage with Stakeholders</a:t>
          </a:r>
        </a:p>
      </dgm:t>
    </dgm:pt>
    <dgm:pt modelId="{ABD3708D-5BBF-4B70-A255-C7AC4EB3FE3D}" type="parTrans" cxnId="{838B6C68-C82D-4DF3-98CC-38AF5D209C98}">
      <dgm:prSet/>
      <dgm:spPr/>
      <dgm:t>
        <a:bodyPr/>
        <a:lstStyle/>
        <a:p>
          <a:endParaRPr lang="en-GB">
            <a:latin typeface="Arial" panose="020B0604020202020204" pitchFamily="34" charset="0"/>
            <a:cs typeface="Arial" panose="020B0604020202020204" pitchFamily="34" charset="0"/>
          </a:endParaRPr>
        </a:p>
      </dgm:t>
    </dgm:pt>
    <dgm:pt modelId="{E6C5E64B-4234-498E-BF3A-8AB2C7D2A8B5}" type="sibTrans" cxnId="{838B6C68-C82D-4DF3-98CC-38AF5D209C98}">
      <dgm:prSet/>
      <dgm:spPr/>
      <dgm:t>
        <a:bodyPr/>
        <a:lstStyle/>
        <a:p>
          <a:endParaRPr lang="en-GB">
            <a:latin typeface="Arial" panose="020B0604020202020204" pitchFamily="34" charset="0"/>
            <a:cs typeface="Arial" panose="020B0604020202020204" pitchFamily="34" charset="0"/>
          </a:endParaRPr>
        </a:p>
      </dgm:t>
    </dgm:pt>
    <dgm:pt modelId="{D6B76449-B5C0-491C-AFF1-2794A62A620E}">
      <dgm:prSet phldrT="[Text]"/>
      <dgm:spPr/>
      <dgm:t>
        <a:bodyPr/>
        <a:lstStyle/>
        <a:p>
          <a:r>
            <a:rPr lang="en-GB" dirty="0">
              <a:latin typeface="Arial" panose="020B0604020202020204" pitchFamily="34" charset="0"/>
              <a:cs typeface="Arial" panose="020B0604020202020204" pitchFamily="34" charset="0"/>
            </a:rPr>
            <a:t>Define Future State &amp; Model and Benefits</a:t>
          </a:r>
        </a:p>
      </dgm:t>
    </dgm:pt>
    <dgm:pt modelId="{52A4555C-86F2-4AD6-A045-C42E83ED0369}" type="parTrans" cxnId="{D6105652-9AD3-4D84-8D34-4F8A223AE41D}">
      <dgm:prSet/>
      <dgm:spPr/>
      <dgm:t>
        <a:bodyPr/>
        <a:lstStyle/>
        <a:p>
          <a:endParaRPr lang="en-GB">
            <a:latin typeface="Arial" panose="020B0604020202020204" pitchFamily="34" charset="0"/>
            <a:cs typeface="Arial" panose="020B0604020202020204" pitchFamily="34" charset="0"/>
          </a:endParaRPr>
        </a:p>
      </dgm:t>
    </dgm:pt>
    <dgm:pt modelId="{64A6434A-7A32-463E-B207-D65199453275}" type="sibTrans" cxnId="{D6105652-9AD3-4D84-8D34-4F8A223AE41D}">
      <dgm:prSet/>
      <dgm:spPr/>
      <dgm:t>
        <a:bodyPr/>
        <a:lstStyle/>
        <a:p>
          <a:endParaRPr lang="en-GB">
            <a:latin typeface="Arial" panose="020B0604020202020204" pitchFamily="34" charset="0"/>
            <a:cs typeface="Arial" panose="020B0604020202020204" pitchFamily="34" charset="0"/>
          </a:endParaRPr>
        </a:p>
      </dgm:t>
    </dgm:pt>
    <dgm:pt modelId="{5123E0F7-AF37-41D6-A432-7DA17BA0709C}">
      <dgm:prSet phldrT="[Text]">
        <dgm:style>
          <a:lnRef idx="2">
            <a:schemeClr val="accent5"/>
          </a:lnRef>
          <a:fillRef idx="1">
            <a:schemeClr val="lt1"/>
          </a:fillRef>
          <a:effectRef idx="0">
            <a:schemeClr val="accent5"/>
          </a:effectRef>
          <a:fontRef idx="minor">
            <a:schemeClr val="dk1"/>
          </a:fontRef>
        </dgm:style>
      </dgm:prSet>
      <dgm:spPr>
        <a:ln w="19050"/>
      </dgm:spPr>
      <dgm:t>
        <a:bodyPr/>
        <a:lstStyle/>
        <a:p>
          <a:r>
            <a:rPr lang="en-GB" b="0" dirty="0">
              <a:latin typeface="Arial" panose="020B0604020202020204" pitchFamily="34" charset="0"/>
              <a:cs typeface="Arial" panose="020B0604020202020204" pitchFamily="34" charset="0"/>
            </a:rPr>
            <a:t>Mobilisation &amp; Implement </a:t>
          </a:r>
          <a:r>
            <a:rPr lang="en-GB" dirty="0">
              <a:latin typeface="Arial" panose="020B0604020202020204" pitchFamily="34" charset="0"/>
              <a:cs typeface="Arial" panose="020B0604020202020204" pitchFamily="34" charset="0"/>
            </a:rPr>
            <a:t>Model of Care </a:t>
          </a:r>
        </a:p>
      </dgm:t>
    </dgm:pt>
    <dgm:pt modelId="{2296FCF6-5183-4E34-8303-CCE54479FD87}" type="parTrans" cxnId="{300F5953-C1CA-4667-AF7E-3DAED6D72D59}">
      <dgm:prSet/>
      <dgm:spPr/>
      <dgm:t>
        <a:bodyPr/>
        <a:lstStyle/>
        <a:p>
          <a:endParaRPr lang="en-GB">
            <a:latin typeface="Arial" panose="020B0604020202020204" pitchFamily="34" charset="0"/>
            <a:cs typeface="Arial" panose="020B0604020202020204" pitchFamily="34" charset="0"/>
          </a:endParaRPr>
        </a:p>
      </dgm:t>
    </dgm:pt>
    <dgm:pt modelId="{CDF31E5E-C569-44B8-9E13-8A3453A1C270}" type="sibTrans" cxnId="{300F5953-C1CA-4667-AF7E-3DAED6D72D59}">
      <dgm:prSet/>
      <dgm:spPr/>
      <dgm:t>
        <a:bodyPr/>
        <a:lstStyle/>
        <a:p>
          <a:endParaRPr lang="en-GB">
            <a:latin typeface="Arial" panose="020B0604020202020204" pitchFamily="34" charset="0"/>
            <a:cs typeface="Arial" panose="020B0604020202020204" pitchFamily="34" charset="0"/>
          </a:endParaRPr>
        </a:p>
      </dgm:t>
    </dgm:pt>
    <dgm:pt modelId="{A003284E-1F3A-4044-85E7-57643AAAA9E6}" type="pres">
      <dgm:prSet presAssocID="{0FC272AB-1534-4C93-A815-3A10D874A49B}" presName="CompostProcess" presStyleCnt="0">
        <dgm:presLayoutVars>
          <dgm:dir/>
          <dgm:resizeHandles val="exact"/>
        </dgm:presLayoutVars>
      </dgm:prSet>
      <dgm:spPr/>
    </dgm:pt>
    <dgm:pt modelId="{D28FA144-FFD8-4FDF-B845-F1EB8CE4B098}" type="pres">
      <dgm:prSet presAssocID="{0FC272AB-1534-4C93-A815-3A10D874A49B}" presName="arrow" presStyleLbl="bgShp" presStyleIdx="0" presStyleCnt="1"/>
      <dgm:spPr/>
    </dgm:pt>
    <dgm:pt modelId="{FCEEE9A4-8F4B-4DB3-9AD0-D5414DD97BF4}" type="pres">
      <dgm:prSet presAssocID="{0FC272AB-1534-4C93-A815-3A10D874A49B}" presName="linearProcess" presStyleCnt="0"/>
      <dgm:spPr/>
    </dgm:pt>
    <dgm:pt modelId="{8C4E734F-9D03-4A38-B58C-2995672DD6B3}" type="pres">
      <dgm:prSet presAssocID="{4EEFB42B-CF11-4695-92CF-6C40278A17B2}" presName="textNode" presStyleLbl="node1" presStyleIdx="0" presStyleCnt="5">
        <dgm:presLayoutVars>
          <dgm:bulletEnabled val="1"/>
        </dgm:presLayoutVars>
      </dgm:prSet>
      <dgm:spPr/>
    </dgm:pt>
    <dgm:pt modelId="{34554CC1-BA8F-4CE3-9F17-F781E19EB1B8}" type="pres">
      <dgm:prSet presAssocID="{6650B150-8B43-49A2-9F5E-E452E86D8B5C}" presName="sibTrans" presStyleCnt="0"/>
      <dgm:spPr/>
    </dgm:pt>
    <dgm:pt modelId="{9A04597F-640A-4FA1-9E5E-81F8CE3BD3A8}" type="pres">
      <dgm:prSet presAssocID="{1623273E-6F3C-455C-8F85-BAEE9996E352}" presName="textNode" presStyleLbl="node1" presStyleIdx="1" presStyleCnt="5">
        <dgm:presLayoutVars>
          <dgm:bulletEnabled val="1"/>
        </dgm:presLayoutVars>
      </dgm:prSet>
      <dgm:spPr/>
    </dgm:pt>
    <dgm:pt modelId="{D06EAA78-5410-43E9-9944-910BA42F83B9}" type="pres">
      <dgm:prSet presAssocID="{C455CB3E-A30A-46C6-BD92-9C2B6CCC581A}" presName="sibTrans" presStyleCnt="0"/>
      <dgm:spPr/>
    </dgm:pt>
    <dgm:pt modelId="{0C5BBF87-5E72-43EB-BDAA-36D95F01CA37}" type="pres">
      <dgm:prSet presAssocID="{3CE3B111-467D-48A1-BC4C-E83E4669A94A}" presName="textNode" presStyleLbl="node1" presStyleIdx="2" presStyleCnt="5">
        <dgm:presLayoutVars>
          <dgm:bulletEnabled val="1"/>
        </dgm:presLayoutVars>
      </dgm:prSet>
      <dgm:spPr/>
    </dgm:pt>
    <dgm:pt modelId="{8BCB29BF-71DD-41A0-8485-AC6C5B532B79}" type="pres">
      <dgm:prSet presAssocID="{E6C5E64B-4234-498E-BF3A-8AB2C7D2A8B5}" presName="sibTrans" presStyleCnt="0"/>
      <dgm:spPr/>
    </dgm:pt>
    <dgm:pt modelId="{67633CD6-C3D1-4836-BF40-45CFFDA38CA0}" type="pres">
      <dgm:prSet presAssocID="{D6B76449-B5C0-491C-AFF1-2794A62A620E}" presName="textNode" presStyleLbl="node1" presStyleIdx="3" presStyleCnt="5">
        <dgm:presLayoutVars>
          <dgm:bulletEnabled val="1"/>
        </dgm:presLayoutVars>
      </dgm:prSet>
      <dgm:spPr/>
    </dgm:pt>
    <dgm:pt modelId="{ECC7CB1B-CA77-41B8-8C74-32C4248D5248}" type="pres">
      <dgm:prSet presAssocID="{64A6434A-7A32-463E-B207-D65199453275}" presName="sibTrans" presStyleCnt="0"/>
      <dgm:spPr/>
    </dgm:pt>
    <dgm:pt modelId="{2DB0856E-3EFD-437F-B6CD-87A36C0E8FA0}" type="pres">
      <dgm:prSet presAssocID="{5123E0F7-AF37-41D6-A432-7DA17BA0709C}" presName="textNode" presStyleLbl="node1" presStyleIdx="4" presStyleCnt="5">
        <dgm:presLayoutVars>
          <dgm:bulletEnabled val="1"/>
        </dgm:presLayoutVars>
      </dgm:prSet>
      <dgm:spPr/>
    </dgm:pt>
  </dgm:ptLst>
  <dgm:cxnLst>
    <dgm:cxn modelId="{7F25BD19-8E6C-41EE-A0D2-784D4FD079BF}" srcId="{0FC272AB-1534-4C93-A815-3A10D874A49B}" destId="{1623273E-6F3C-455C-8F85-BAEE9996E352}" srcOrd="1" destOrd="0" parTransId="{E83D204C-9BE2-42E5-8E05-370F8DEFC710}" sibTransId="{C455CB3E-A30A-46C6-BD92-9C2B6CCC581A}"/>
    <dgm:cxn modelId="{9C7AF421-FB6B-417D-918A-894734D8E8F0}" type="presOf" srcId="{5123E0F7-AF37-41D6-A432-7DA17BA0709C}" destId="{2DB0856E-3EFD-437F-B6CD-87A36C0E8FA0}" srcOrd="0" destOrd="0" presId="urn:microsoft.com/office/officeart/2005/8/layout/hProcess9"/>
    <dgm:cxn modelId="{28893925-A60C-4546-ABDA-4F75C73ECC0C}" type="presOf" srcId="{0FC272AB-1534-4C93-A815-3A10D874A49B}" destId="{A003284E-1F3A-4044-85E7-57643AAAA9E6}" srcOrd="0" destOrd="0" presId="urn:microsoft.com/office/officeart/2005/8/layout/hProcess9"/>
    <dgm:cxn modelId="{3F0D355E-18A1-4C94-8E02-B8F6B05AE770}" type="presOf" srcId="{4EEFB42B-CF11-4695-92CF-6C40278A17B2}" destId="{8C4E734F-9D03-4A38-B58C-2995672DD6B3}" srcOrd="0" destOrd="0" presId="urn:microsoft.com/office/officeart/2005/8/layout/hProcess9"/>
    <dgm:cxn modelId="{838B6C68-C82D-4DF3-98CC-38AF5D209C98}" srcId="{0FC272AB-1534-4C93-A815-3A10D874A49B}" destId="{3CE3B111-467D-48A1-BC4C-E83E4669A94A}" srcOrd="2" destOrd="0" parTransId="{ABD3708D-5BBF-4B70-A255-C7AC4EB3FE3D}" sibTransId="{E6C5E64B-4234-498E-BF3A-8AB2C7D2A8B5}"/>
    <dgm:cxn modelId="{D6105652-9AD3-4D84-8D34-4F8A223AE41D}" srcId="{0FC272AB-1534-4C93-A815-3A10D874A49B}" destId="{D6B76449-B5C0-491C-AFF1-2794A62A620E}" srcOrd="3" destOrd="0" parTransId="{52A4555C-86F2-4AD6-A045-C42E83ED0369}" sibTransId="{64A6434A-7A32-463E-B207-D65199453275}"/>
    <dgm:cxn modelId="{300F5953-C1CA-4667-AF7E-3DAED6D72D59}" srcId="{0FC272AB-1534-4C93-A815-3A10D874A49B}" destId="{5123E0F7-AF37-41D6-A432-7DA17BA0709C}" srcOrd="4" destOrd="0" parTransId="{2296FCF6-5183-4E34-8303-CCE54479FD87}" sibTransId="{CDF31E5E-C569-44B8-9E13-8A3453A1C270}"/>
    <dgm:cxn modelId="{BE2DF055-50B1-4B94-8DE8-5C7F1BA13856}" type="presOf" srcId="{3CE3B111-467D-48A1-BC4C-E83E4669A94A}" destId="{0C5BBF87-5E72-43EB-BDAA-36D95F01CA37}" srcOrd="0" destOrd="0" presId="urn:microsoft.com/office/officeart/2005/8/layout/hProcess9"/>
    <dgm:cxn modelId="{549AACBD-AB78-44EB-9B2C-DFEABC3F8FE5}" srcId="{0FC272AB-1534-4C93-A815-3A10D874A49B}" destId="{4EEFB42B-CF11-4695-92CF-6C40278A17B2}" srcOrd="0" destOrd="0" parTransId="{3668B6BE-3FBA-4A91-9EB4-9D16646EF4C3}" sibTransId="{6650B150-8B43-49A2-9F5E-E452E86D8B5C}"/>
    <dgm:cxn modelId="{7CB00BC8-C12B-4562-98DD-4EE65D41ED35}" type="presOf" srcId="{D6B76449-B5C0-491C-AFF1-2794A62A620E}" destId="{67633CD6-C3D1-4836-BF40-45CFFDA38CA0}" srcOrd="0" destOrd="0" presId="urn:microsoft.com/office/officeart/2005/8/layout/hProcess9"/>
    <dgm:cxn modelId="{A2B0D8F4-110D-41F3-9C0E-C3C9C60ABCA3}" type="presOf" srcId="{1623273E-6F3C-455C-8F85-BAEE9996E352}" destId="{9A04597F-640A-4FA1-9E5E-81F8CE3BD3A8}" srcOrd="0" destOrd="0" presId="urn:microsoft.com/office/officeart/2005/8/layout/hProcess9"/>
    <dgm:cxn modelId="{2F532BFC-5C4C-48F4-B32F-AA548CE44338}" type="presParOf" srcId="{A003284E-1F3A-4044-85E7-57643AAAA9E6}" destId="{D28FA144-FFD8-4FDF-B845-F1EB8CE4B098}" srcOrd="0" destOrd="0" presId="urn:microsoft.com/office/officeart/2005/8/layout/hProcess9"/>
    <dgm:cxn modelId="{D60ECAE6-13AE-4849-B1BA-BB9B3FE5B517}" type="presParOf" srcId="{A003284E-1F3A-4044-85E7-57643AAAA9E6}" destId="{FCEEE9A4-8F4B-4DB3-9AD0-D5414DD97BF4}" srcOrd="1" destOrd="0" presId="urn:microsoft.com/office/officeart/2005/8/layout/hProcess9"/>
    <dgm:cxn modelId="{350C02D5-2C7B-4EF6-9614-6A0D65F4B333}" type="presParOf" srcId="{FCEEE9A4-8F4B-4DB3-9AD0-D5414DD97BF4}" destId="{8C4E734F-9D03-4A38-B58C-2995672DD6B3}" srcOrd="0" destOrd="0" presId="urn:microsoft.com/office/officeart/2005/8/layout/hProcess9"/>
    <dgm:cxn modelId="{C15CC6B5-09DC-43B8-A436-3C9B442A530F}" type="presParOf" srcId="{FCEEE9A4-8F4B-4DB3-9AD0-D5414DD97BF4}" destId="{34554CC1-BA8F-4CE3-9F17-F781E19EB1B8}" srcOrd="1" destOrd="0" presId="urn:microsoft.com/office/officeart/2005/8/layout/hProcess9"/>
    <dgm:cxn modelId="{1B1B012F-CA98-4699-A769-7044D7802D9D}" type="presParOf" srcId="{FCEEE9A4-8F4B-4DB3-9AD0-D5414DD97BF4}" destId="{9A04597F-640A-4FA1-9E5E-81F8CE3BD3A8}" srcOrd="2" destOrd="0" presId="urn:microsoft.com/office/officeart/2005/8/layout/hProcess9"/>
    <dgm:cxn modelId="{95E52052-FD35-42A0-BB1C-EC907CBEE8E7}" type="presParOf" srcId="{FCEEE9A4-8F4B-4DB3-9AD0-D5414DD97BF4}" destId="{D06EAA78-5410-43E9-9944-910BA42F83B9}" srcOrd="3" destOrd="0" presId="urn:microsoft.com/office/officeart/2005/8/layout/hProcess9"/>
    <dgm:cxn modelId="{3DF6CBDE-492C-4ACA-B8DC-9EA4590A014B}" type="presParOf" srcId="{FCEEE9A4-8F4B-4DB3-9AD0-D5414DD97BF4}" destId="{0C5BBF87-5E72-43EB-BDAA-36D95F01CA37}" srcOrd="4" destOrd="0" presId="urn:microsoft.com/office/officeart/2005/8/layout/hProcess9"/>
    <dgm:cxn modelId="{3440CFAD-38AB-4001-9B64-12824EB7F70D}" type="presParOf" srcId="{FCEEE9A4-8F4B-4DB3-9AD0-D5414DD97BF4}" destId="{8BCB29BF-71DD-41A0-8485-AC6C5B532B79}" srcOrd="5" destOrd="0" presId="urn:microsoft.com/office/officeart/2005/8/layout/hProcess9"/>
    <dgm:cxn modelId="{5D9F10CD-1CD3-4A8B-9E12-5342EF883E5C}" type="presParOf" srcId="{FCEEE9A4-8F4B-4DB3-9AD0-D5414DD97BF4}" destId="{67633CD6-C3D1-4836-BF40-45CFFDA38CA0}" srcOrd="6" destOrd="0" presId="urn:microsoft.com/office/officeart/2005/8/layout/hProcess9"/>
    <dgm:cxn modelId="{C134F6B7-DFE9-471F-B551-C5F30E4FDF82}" type="presParOf" srcId="{FCEEE9A4-8F4B-4DB3-9AD0-D5414DD97BF4}" destId="{ECC7CB1B-CA77-41B8-8C74-32C4248D5248}" srcOrd="7" destOrd="0" presId="urn:microsoft.com/office/officeart/2005/8/layout/hProcess9"/>
    <dgm:cxn modelId="{CB3B2EF8-3F4B-474F-B777-A40438747079}" type="presParOf" srcId="{FCEEE9A4-8F4B-4DB3-9AD0-D5414DD97BF4}" destId="{2DB0856E-3EFD-437F-B6CD-87A36C0E8FA0}" srcOrd="8" destOrd="0" presId="urn:microsoft.com/office/officeart/2005/8/layout/hProcess9"/>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FA144-FFD8-4FDF-B845-F1EB8CE4B098}">
      <dsp:nvSpPr>
        <dsp:cNvPr id="0" name=""/>
        <dsp:cNvSpPr/>
      </dsp:nvSpPr>
      <dsp:spPr>
        <a:xfrm>
          <a:off x="875740" y="0"/>
          <a:ext cx="9925059" cy="46270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C4E734F-9D03-4A38-B58C-2995672DD6B3}">
      <dsp:nvSpPr>
        <dsp:cNvPr id="0" name=""/>
        <dsp:cNvSpPr/>
      </dsp:nvSpPr>
      <dsp:spPr>
        <a:xfrm>
          <a:off x="5131" y="1388109"/>
          <a:ext cx="2243514" cy="1850813"/>
        </a:xfrm>
        <a:prstGeom prst="roundRect">
          <a:avLst/>
        </a:prstGeom>
        <a:solidFill>
          <a:schemeClr val="bg1">
            <a:lumMod val="75000"/>
          </a:schemeClr>
        </a:solidFill>
        <a:ln w="28575"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Challenges Identified</a:t>
          </a:r>
        </a:p>
      </dsp:txBody>
      <dsp:txXfrm>
        <a:off x="95480" y="1478458"/>
        <a:ext cx="2062816" cy="1670115"/>
      </dsp:txXfrm>
    </dsp:sp>
    <dsp:sp modelId="{9A04597F-640A-4FA1-9E5E-81F8CE3BD3A8}">
      <dsp:nvSpPr>
        <dsp:cNvPr id="0" name=""/>
        <dsp:cNvSpPr/>
      </dsp:nvSpPr>
      <dsp:spPr>
        <a:xfrm>
          <a:off x="2360821" y="1388109"/>
          <a:ext cx="2243514" cy="1850813"/>
        </a:xfrm>
        <a:prstGeom prst="roundRect">
          <a:avLst/>
        </a:prstGeom>
        <a:gradFill rotWithShape="0">
          <a:gsLst>
            <a:gs pos="0">
              <a:schemeClr val="accent5">
                <a:hueOff val="-719827"/>
                <a:satOff val="0"/>
                <a:lumOff val="-3971"/>
                <a:alphaOff val="0"/>
                <a:lumMod val="110000"/>
                <a:satMod val="105000"/>
                <a:tint val="67000"/>
              </a:schemeClr>
            </a:gs>
            <a:gs pos="50000">
              <a:schemeClr val="accent5">
                <a:hueOff val="-719827"/>
                <a:satOff val="0"/>
                <a:lumOff val="-3971"/>
                <a:alphaOff val="0"/>
                <a:lumMod val="105000"/>
                <a:satMod val="103000"/>
                <a:tint val="73000"/>
              </a:schemeClr>
            </a:gs>
            <a:gs pos="100000">
              <a:schemeClr val="accent5">
                <a:hueOff val="-719827"/>
                <a:satOff val="0"/>
                <a:lumOff val="-39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Identify Current State Understanding of Capacity and Demands</a:t>
          </a:r>
        </a:p>
      </dsp:txBody>
      <dsp:txXfrm>
        <a:off x="2451170" y="1478458"/>
        <a:ext cx="2062816" cy="1670115"/>
      </dsp:txXfrm>
    </dsp:sp>
    <dsp:sp modelId="{0C5BBF87-5E72-43EB-BDAA-36D95F01CA37}">
      <dsp:nvSpPr>
        <dsp:cNvPr id="0" name=""/>
        <dsp:cNvSpPr/>
      </dsp:nvSpPr>
      <dsp:spPr>
        <a:xfrm>
          <a:off x="4716512" y="1388109"/>
          <a:ext cx="2243514" cy="1850813"/>
        </a:xfrm>
        <a:prstGeom prst="roundRect">
          <a:avLst/>
        </a:prstGeom>
        <a:gradFill rotWithShape="0">
          <a:gsLst>
            <a:gs pos="0">
              <a:schemeClr val="accent5">
                <a:hueOff val="-1439653"/>
                <a:satOff val="0"/>
                <a:lumOff val="-7941"/>
                <a:alphaOff val="0"/>
                <a:lumMod val="110000"/>
                <a:satMod val="105000"/>
                <a:tint val="67000"/>
              </a:schemeClr>
            </a:gs>
            <a:gs pos="50000">
              <a:schemeClr val="accent5">
                <a:hueOff val="-1439653"/>
                <a:satOff val="0"/>
                <a:lumOff val="-7941"/>
                <a:alphaOff val="0"/>
                <a:lumMod val="105000"/>
                <a:satMod val="103000"/>
                <a:tint val="73000"/>
              </a:schemeClr>
            </a:gs>
            <a:gs pos="100000">
              <a:schemeClr val="accent5">
                <a:hueOff val="-1439653"/>
                <a:satOff val="0"/>
                <a:lumOff val="-7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Engage with Stakeholders</a:t>
          </a:r>
        </a:p>
      </dsp:txBody>
      <dsp:txXfrm>
        <a:off x="4806861" y="1478458"/>
        <a:ext cx="2062816" cy="1670115"/>
      </dsp:txXfrm>
    </dsp:sp>
    <dsp:sp modelId="{67633CD6-C3D1-4836-BF40-45CFFDA38CA0}">
      <dsp:nvSpPr>
        <dsp:cNvPr id="0" name=""/>
        <dsp:cNvSpPr/>
      </dsp:nvSpPr>
      <dsp:spPr>
        <a:xfrm>
          <a:off x="7072203" y="1388109"/>
          <a:ext cx="2243514" cy="1850813"/>
        </a:xfrm>
        <a:prstGeom prst="roundRect">
          <a:avLst/>
        </a:prstGeom>
        <a:gradFill rotWithShape="0">
          <a:gsLst>
            <a:gs pos="0">
              <a:schemeClr val="accent5">
                <a:hueOff val="-2159480"/>
                <a:satOff val="0"/>
                <a:lumOff val="-11912"/>
                <a:alphaOff val="0"/>
                <a:lumMod val="110000"/>
                <a:satMod val="105000"/>
                <a:tint val="67000"/>
              </a:schemeClr>
            </a:gs>
            <a:gs pos="50000">
              <a:schemeClr val="accent5">
                <a:hueOff val="-2159480"/>
                <a:satOff val="0"/>
                <a:lumOff val="-11912"/>
                <a:alphaOff val="0"/>
                <a:lumMod val="105000"/>
                <a:satMod val="103000"/>
                <a:tint val="73000"/>
              </a:schemeClr>
            </a:gs>
            <a:gs pos="100000">
              <a:schemeClr val="accent5">
                <a:hueOff val="-2159480"/>
                <a:satOff val="0"/>
                <a:lumOff val="-119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Define Future State &amp; Model and Benefits</a:t>
          </a:r>
        </a:p>
      </dsp:txBody>
      <dsp:txXfrm>
        <a:off x="7162552" y="1478458"/>
        <a:ext cx="2062816" cy="1670115"/>
      </dsp:txXfrm>
    </dsp:sp>
    <dsp:sp modelId="{2DB0856E-3EFD-437F-B6CD-87A36C0E8FA0}">
      <dsp:nvSpPr>
        <dsp:cNvPr id="0" name=""/>
        <dsp:cNvSpPr/>
      </dsp:nvSpPr>
      <dsp:spPr>
        <a:xfrm>
          <a:off x="9427893" y="1388109"/>
          <a:ext cx="2243514" cy="1850813"/>
        </a:xfrm>
        <a:prstGeom prst="roundRect">
          <a:avLst/>
        </a:prstGeom>
        <a:solidFill>
          <a:schemeClr val="lt1"/>
        </a:solidFill>
        <a:ln w="1905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panose="020B0604020202020204" pitchFamily="34" charset="0"/>
              <a:cs typeface="Arial" panose="020B0604020202020204" pitchFamily="34" charset="0"/>
            </a:rPr>
            <a:t>Mobilisation &amp; Implement </a:t>
          </a:r>
          <a:r>
            <a:rPr lang="en-GB" sz="2200" kern="1200" dirty="0">
              <a:latin typeface="Arial" panose="020B0604020202020204" pitchFamily="34" charset="0"/>
              <a:cs typeface="Arial" panose="020B0604020202020204" pitchFamily="34" charset="0"/>
            </a:rPr>
            <a:t>Model of Care </a:t>
          </a:r>
        </a:p>
      </dsp:txBody>
      <dsp:txXfrm>
        <a:off x="9518242" y="1478458"/>
        <a:ext cx="2062816" cy="16701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778DE-2615-E541-9CF8-58D5EA8A840E}" type="datetimeFigureOut">
              <a:rPr lang="en-GB" smtClean="0"/>
              <a:t>24/03/2025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8551F-9201-6F41-9067-2CF16A723A96}" type="slidenum">
              <a:rPr lang="en-GB" smtClean="0"/>
              <a:t>‹#›</a:t>
            </a:fld>
            <a:endParaRPr lang="en-GB" dirty="0"/>
          </a:p>
        </p:txBody>
      </p:sp>
    </p:spTree>
    <p:extLst>
      <p:ext uri="{BB962C8B-B14F-4D97-AF65-F5344CB8AC3E}">
        <p14:creationId xmlns:p14="http://schemas.microsoft.com/office/powerpoint/2010/main" val="38428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49886-5494-02D8-6D7A-002DB5049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AA89C-976C-B35E-EB77-3BF07B78B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3E1BB-37C8-3AF9-9D95-30E5AA6B5B9D}"/>
              </a:ext>
            </a:extLst>
          </p:cNvPr>
          <p:cNvSpPr>
            <a:spLocks noGrp="1"/>
          </p:cNvSpPr>
          <p:nvPr>
            <p:ph type="body" idx="1"/>
          </p:nvPr>
        </p:nvSpPr>
        <p:spPr/>
        <p:txBody>
          <a:bodyPr/>
          <a:lstStyle/>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16EE9FA4-4C68-8C1C-0B06-8F66233E97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E2A8F-9ADF-46A8-BB20-D6C2396A81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851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968C-3784-5B9B-20BE-46E42641B313}"/>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E7AB1086-8557-8767-DC3E-B5B2330419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A0FABCC-DE57-4E50-E121-66992D2C55CC}"/>
              </a:ext>
            </a:extLst>
          </p:cNvPr>
          <p:cNvSpPr>
            <a:spLocks noGrp="1"/>
          </p:cNvSpPr>
          <p:nvPr>
            <p:ph type="dt" sz="half" idx="10"/>
          </p:nvPr>
        </p:nvSpPr>
        <p:spPr/>
        <p:txBody>
          <a:bodyPr/>
          <a:lstStyle/>
          <a:p>
            <a:fld id="{A6195000-2A74-5E45-96E4-29D304DE45E1}" type="datetime1">
              <a:rPr lang="en-GB" smtClean="0"/>
              <a:t>24/03/2025</a:t>
            </a:fld>
            <a:endParaRPr lang="en-GB" dirty="0"/>
          </a:p>
        </p:txBody>
      </p:sp>
      <p:sp>
        <p:nvSpPr>
          <p:cNvPr id="5" name="Footer Placeholder 4">
            <a:extLst>
              <a:ext uri="{FF2B5EF4-FFF2-40B4-BE49-F238E27FC236}">
                <a16:creationId xmlns:a16="http://schemas.microsoft.com/office/drawing/2014/main" id="{CAE6576E-452C-C262-E5B0-6A03B556AD6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71A436D-08DC-C732-8EAD-38A35FCC57ED}"/>
              </a:ext>
            </a:extLst>
          </p:cNvPr>
          <p:cNvSpPr>
            <a:spLocks noGrp="1"/>
          </p:cNvSpPr>
          <p:nvPr>
            <p:ph type="sldNum" sz="quarter" idx="12"/>
          </p:nvPr>
        </p:nvSpPr>
        <p:spPr/>
        <p:txBody>
          <a:bodyPr/>
          <a:lstStyle/>
          <a:p>
            <a:fld id="{97EE8412-344B-4A62-BD9B-853B63951050}" type="slidenum">
              <a:rPr lang="en-GB" smtClean="0"/>
              <a:t>‹#›</a:t>
            </a:fld>
            <a:endParaRPr lang="en-GB" dirty="0"/>
          </a:p>
        </p:txBody>
      </p:sp>
      <p:pic>
        <p:nvPicPr>
          <p:cNvPr id="10" name="Picture 9" descr="Graphical user interface&#10;&#10;Description automatically generated">
            <a:extLst>
              <a:ext uri="{FF2B5EF4-FFF2-40B4-BE49-F238E27FC236}">
                <a16:creationId xmlns:a16="http://schemas.microsoft.com/office/drawing/2014/main" id="{5E1607CE-FF7E-0134-E349-EEE7694F74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84515607-1F08-1D10-9030-6680D88F46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06" y="3276001"/>
            <a:ext cx="4406987" cy="3581999"/>
          </a:xfrm>
          <a:prstGeom prst="rect">
            <a:avLst/>
          </a:prstGeom>
        </p:spPr>
      </p:pic>
    </p:spTree>
    <p:extLst>
      <p:ext uri="{BB962C8B-B14F-4D97-AF65-F5344CB8AC3E}">
        <p14:creationId xmlns:p14="http://schemas.microsoft.com/office/powerpoint/2010/main" val="364651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4542" cy="6858000"/>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20B00D32-5FCA-6043-8D7E-6B3C81A108AE}" type="datetime1">
              <a:rPr lang="en-GB" smtClean="0"/>
              <a:t>24/03/2025</a:t>
            </a:fld>
            <a:endParaRPr lang="en-GB" dirty="0"/>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97EE8412-344B-4A62-BD9B-853B63951050}" type="slidenum">
              <a:rPr lang="en-GB" smtClean="0"/>
              <a:t>‹#›</a:t>
            </a:fld>
            <a:endParaRPr lang="en-GB" dirty="0"/>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ectangle 8">
            <a:extLst>
              <a:ext uri="{FF2B5EF4-FFF2-40B4-BE49-F238E27FC236}">
                <a16:creationId xmlns:a16="http://schemas.microsoft.com/office/drawing/2014/main" id="{959DFCB0-1EE9-4A0E-9FA6-9269595F121D}"/>
              </a:ext>
            </a:extLst>
          </p:cNvPr>
          <p:cNvSpPr/>
          <p:nvPr userDrawn="1"/>
        </p:nvSpPr>
        <p:spPr>
          <a:xfrm>
            <a:off x="307650" y="1090421"/>
            <a:ext cx="5460762" cy="541701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606753" y="1350235"/>
            <a:ext cx="4854012" cy="1781351"/>
          </a:xfrm>
        </p:spPr>
        <p:txBody>
          <a:bodyPr anchor="b">
            <a:noAutofit/>
          </a:bodyPr>
          <a:lstStyle>
            <a:lvl1pPr>
              <a:defRPr sz="44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606752" y="3788656"/>
            <a:ext cx="4854012" cy="244397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D1ACE45-E771-C6E1-0D2D-9581663EE7F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55064" y="3276001"/>
            <a:ext cx="4369480" cy="3581999"/>
          </a:xfrm>
          <a:prstGeom prst="rect">
            <a:avLst/>
          </a:prstGeom>
        </p:spPr>
      </p:pic>
    </p:spTree>
    <p:extLst>
      <p:ext uri="{BB962C8B-B14F-4D97-AF65-F5344CB8AC3E}">
        <p14:creationId xmlns:p14="http://schemas.microsoft.com/office/powerpoint/2010/main" val="415891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624"/>
            <a:ext cx="12224542" cy="6856374"/>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F3029BE2-B7BE-0647-986B-3752BDA4C32D}" type="datetime1">
              <a:rPr lang="en-GB" smtClean="0"/>
              <a:t>24/03/2025</a:t>
            </a:fld>
            <a:endParaRPr lang="en-GB" dirty="0"/>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97EE8412-344B-4A62-BD9B-853B63951050}" type="slidenum">
              <a:rPr lang="en-GB" smtClean="0"/>
              <a:t>‹#›</a:t>
            </a:fld>
            <a:endParaRPr lang="en-GB" dirty="0"/>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ectangle 8">
            <a:extLst>
              <a:ext uri="{FF2B5EF4-FFF2-40B4-BE49-F238E27FC236}">
                <a16:creationId xmlns:a16="http://schemas.microsoft.com/office/drawing/2014/main" id="{959DFCB0-1EE9-4A0E-9FA6-9269595F121D}"/>
              </a:ext>
            </a:extLst>
          </p:cNvPr>
          <p:cNvSpPr/>
          <p:nvPr userDrawn="1"/>
        </p:nvSpPr>
        <p:spPr>
          <a:xfrm>
            <a:off x="307650" y="1090421"/>
            <a:ext cx="5460762" cy="477348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606753" y="1350235"/>
            <a:ext cx="4854012" cy="2273809"/>
          </a:xfrm>
        </p:spPr>
        <p:txBody>
          <a:bodyPr anchor="b">
            <a:noAutofit/>
          </a:bodyPr>
          <a:lstStyle>
            <a:lvl1pPr algn="l">
              <a:defRPr sz="44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606752" y="3934437"/>
            <a:ext cx="4854012" cy="1277431"/>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D1ACE45-E771-C6E1-0D2D-9581663EE7F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55064" y="3276001"/>
            <a:ext cx="4369480" cy="3581999"/>
          </a:xfrm>
          <a:prstGeom prst="rect">
            <a:avLst/>
          </a:prstGeom>
        </p:spPr>
      </p:pic>
    </p:spTree>
    <p:extLst>
      <p:ext uri="{BB962C8B-B14F-4D97-AF65-F5344CB8AC3E}">
        <p14:creationId xmlns:p14="http://schemas.microsoft.com/office/powerpoint/2010/main" val="1672846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8DE0-C179-948E-7905-1C1F84D9A2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6176AA1-BA1D-1C3D-1F5E-97E40BCCCD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249F6EA-408A-D7DC-881F-1F922A7776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4AAF160-B167-B2DE-9F61-09CC9F84DFE4}"/>
              </a:ext>
            </a:extLst>
          </p:cNvPr>
          <p:cNvSpPr>
            <a:spLocks noGrp="1"/>
          </p:cNvSpPr>
          <p:nvPr>
            <p:ph type="dt" sz="half" idx="10"/>
          </p:nvPr>
        </p:nvSpPr>
        <p:spPr/>
        <p:txBody>
          <a:bodyPr/>
          <a:lstStyle/>
          <a:p>
            <a:fld id="{A2FA2192-F0FF-0C49-8BE2-13608EF1E438}" type="datetime1">
              <a:rPr lang="en-GB" smtClean="0"/>
              <a:t>24/03/2025</a:t>
            </a:fld>
            <a:endParaRPr lang="en-GB" dirty="0"/>
          </a:p>
        </p:txBody>
      </p:sp>
      <p:sp>
        <p:nvSpPr>
          <p:cNvPr id="6" name="Footer Placeholder 5">
            <a:extLst>
              <a:ext uri="{FF2B5EF4-FFF2-40B4-BE49-F238E27FC236}">
                <a16:creationId xmlns:a16="http://schemas.microsoft.com/office/drawing/2014/main" id="{647C1AE0-89A3-B997-F978-17B7F3ED242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43E44E5-A15E-98AE-6669-9BD9E0DDD9C1}"/>
              </a:ext>
            </a:extLst>
          </p:cNvPr>
          <p:cNvSpPr>
            <a:spLocks noGrp="1"/>
          </p:cNvSpPr>
          <p:nvPr>
            <p:ph type="sldNum" sz="quarter" idx="12"/>
          </p:nvPr>
        </p:nvSpPr>
        <p:spPr/>
        <p:txBody>
          <a:bodyPr/>
          <a:lstStyle/>
          <a:p>
            <a:fld id="{97EE8412-344B-4A62-BD9B-853B63951050}" type="slidenum">
              <a:rPr lang="en-GB" smtClean="0"/>
              <a:t>‹#›</a:t>
            </a:fld>
            <a:endParaRPr lang="en-GB" dirty="0"/>
          </a:p>
        </p:txBody>
      </p:sp>
    </p:spTree>
    <p:extLst>
      <p:ext uri="{BB962C8B-B14F-4D97-AF65-F5344CB8AC3E}">
        <p14:creationId xmlns:p14="http://schemas.microsoft.com/office/powerpoint/2010/main" val="2305015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036D-FF17-47F9-C352-0B7DBC72451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2255254-53AD-9713-C808-3319DDA8AE21}"/>
              </a:ext>
            </a:extLst>
          </p:cNvPr>
          <p:cNvSpPr>
            <a:spLocks noGrp="1"/>
          </p:cNvSpPr>
          <p:nvPr>
            <p:ph type="dt" sz="half" idx="10"/>
          </p:nvPr>
        </p:nvSpPr>
        <p:spPr/>
        <p:txBody>
          <a:bodyPr/>
          <a:lstStyle/>
          <a:p>
            <a:fld id="{B3D73F0D-CF18-3143-BA52-647BCBC9527C}" type="datetime1">
              <a:rPr lang="en-GB" smtClean="0"/>
              <a:t>24/03/2025</a:t>
            </a:fld>
            <a:endParaRPr lang="en-GB" dirty="0"/>
          </a:p>
        </p:txBody>
      </p:sp>
      <p:sp>
        <p:nvSpPr>
          <p:cNvPr id="4" name="Footer Placeholder 3">
            <a:extLst>
              <a:ext uri="{FF2B5EF4-FFF2-40B4-BE49-F238E27FC236}">
                <a16:creationId xmlns:a16="http://schemas.microsoft.com/office/drawing/2014/main" id="{4A83D2D8-B71B-09B3-0C62-DE36C3F396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6280D0-47B2-6580-0267-A698F9B2E120}"/>
              </a:ext>
            </a:extLst>
          </p:cNvPr>
          <p:cNvSpPr>
            <a:spLocks noGrp="1"/>
          </p:cNvSpPr>
          <p:nvPr>
            <p:ph type="sldNum" sz="quarter" idx="12"/>
          </p:nvPr>
        </p:nvSpPr>
        <p:spPr/>
        <p:txBody>
          <a:bodyPr/>
          <a:lstStyle/>
          <a:p>
            <a:fld id="{97EE8412-344B-4A62-BD9B-853B63951050}" type="slidenum">
              <a:rPr lang="en-GB" smtClean="0"/>
              <a:t>‹#›</a:t>
            </a:fld>
            <a:endParaRPr lang="en-GB" dirty="0"/>
          </a:p>
        </p:txBody>
      </p:sp>
    </p:spTree>
    <p:extLst>
      <p:ext uri="{BB962C8B-B14F-4D97-AF65-F5344CB8AC3E}">
        <p14:creationId xmlns:p14="http://schemas.microsoft.com/office/powerpoint/2010/main" val="1506182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9C666D-C54F-0908-5AC1-6BA6367EA717}"/>
              </a:ext>
            </a:extLst>
          </p:cNvPr>
          <p:cNvSpPr/>
          <p:nvPr userDrawn="1"/>
        </p:nvSpPr>
        <p:spPr>
          <a:xfrm>
            <a:off x="9448801" y="85727"/>
            <a:ext cx="2743200" cy="132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F0F9702-661C-8C8B-B0E3-262CBA96ED21}"/>
              </a:ext>
            </a:extLst>
          </p:cNvPr>
          <p:cNvSpPr>
            <a:spLocks noGrp="1"/>
          </p:cNvSpPr>
          <p:nvPr>
            <p:ph type="title"/>
          </p:nvPr>
        </p:nvSpPr>
        <p:spPr>
          <a:xfrm>
            <a:off x="291596" y="365125"/>
            <a:ext cx="9847502" cy="1325563"/>
          </a:xfrm>
        </p:spPr>
        <p:txBody>
          <a:bodyPr>
            <a:normAutofit/>
          </a:bodyPr>
          <a:lstStyle>
            <a:lvl1pPr>
              <a:defRPr sz="4000">
                <a:solidFill>
                  <a:schemeClr val="accent2">
                    <a:lumMod val="75000"/>
                  </a:schemeClr>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C6A86671-490A-897D-53E0-BBF3EF6226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D82DB2-FC72-0A1B-4DE8-58746AC5960B}"/>
              </a:ext>
            </a:extLst>
          </p:cNvPr>
          <p:cNvSpPr>
            <a:spLocks noGrp="1"/>
          </p:cNvSpPr>
          <p:nvPr>
            <p:ph type="dt" sz="half" idx="10"/>
          </p:nvPr>
        </p:nvSpPr>
        <p:spPr/>
        <p:txBody>
          <a:bodyPr/>
          <a:lstStyle/>
          <a:p>
            <a:fld id="{7184D3E8-EB16-7049-8CFD-BBCB2D70B026}" type="datetime1">
              <a:rPr lang="en-GB" smtClean="0"/>
              <a:t>24/03/2025</a:t>
            </a:fld>
            <a:endParaRPr lang="en-GB" dirty="0"/>
          </a:p>
        </p:txBody>
      </p:sp>
      <p:sp>
        <p:nvSpPr>
          <p:cNvPr id="5" name="Footer Placeholder 4">
            <a:extLst>
              <a:ext uri="{FF2B5EF4-FFF2-40B4-BE49-F238E27FC236}">
                <a16:creationId xmlns:a16="http://schemas.microsoft.com/office/drawing/2014/main" id="{D8F3B4BA-F8A6-6ABE-C86B-5313CC7DFC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3002209-1FDB-E23D-24F1-0C6AF9F93F58}"/>
              </a:ext>
            </a:extLst>
          </p:cNvPr>
          <p:cNvSpPr>
            <a:spLocks noGrp="1"/>
          </p:cNvSpPr>
          <p:nvPr>
            <p:ph type="sldNum" sz="quarter" idx="12"/>
          </p:nvPr>
        </p:nvSpPr>
        <p:spPr/>
        <p:txBody>
          <a:bodyPr/>
          <a:lstStyle/>
          <a:p>
            <a:fld id="{97EE8412-344B-4A62-BD9B-853B63951050}" type="slidenum">
              <a:rPr lang="en-GB" smtClean="0"/>
              <a:t>‹#›</a:t>
            </a:fld>
            <a:endParaRPr lang="en-GB" dirty="0"/>
          </a:p>
        </p:txBody>
      </p:sp>
      <p:pic>
        <p:nvPicPr>
          <p:cNvPr id="7" name="Picture 6">
            <a:extLst>
              <a:ext uri="{FF2B5EF4-FFF2-40B4-BE49-F238E27FC236}">
                <a16:creationId xmlns:a16="http://schemas.microsoft.com/office/drawing/2014/main" id="{75DBE37B-FFA1-292F-8B6F-7D4CED79C025}"/>
              </a:ext>
            </a:extLst>
          </p:cNvPr>
          <p:cNvPicPr>
            <a:picLocks noChangeAspect="1"/>
          </p:cNvPicPr>
          <p:nvPr userDrawn="1"/>
        </p:nvPicPr>
        <p:blipFill>
          <a:blip r:embed="rId2"/>
          <a:stretch>
            <a:fillRect/>
          </a:stretch>
        </p:blipFill>
        <p:spPr>
          <a:xfrm>
            <a:off x="540285" y="6589711"/>
            <a:ext cx="11017297" cy="80861"/>
          </a:xfrm>
          <a:prstGeom prst="rect">
            <a:avLst/>
          </a:prstGeom>
        </p:spPr>
      </p:pic>
      <p:pic>
        <p:nvPicPr>
          <p:cNvPr id="8" name="Picture 7">
            <a:extLst>
              <a:ext uri="{FF2B5EF4-FFF2-40B4-BE49-F238E27FC236}">
                <a16:creationId xmlns:a16="http://schemas.microsoft.com/office/drawing/2014/main" id="{98460B2B-B2E5-5F80-1487-0A1B4F6DEA90}"/>
              </a:ext>
            </a:extLst>
          </p:cNvPr>
          <p:cNvPicPr>
            <a:picLocks noChangeAspect="1"/>
          </p:cNvPicPr>
          <p:nvPr userDrawn="1"/>
        </p:nvPicPr>
        <p:blipFill>
          <a:blip r:embed="rId3"/>
          <a:stretch>
            <a:fillRect/>
          </a:stretch>
        </p:blipFill>
        <p:spPr>
          <a:xfrm>
            <a:off x="10524066" y="328777"/>
            <a:ext cx="1282967" cy="666640"/>
          </a:xfrm>
          <a:prstGeom prst="rect">
            <a:avLst/>
          </a:prstGeom>
        </p:spPr>
      </p:pic>
    </p:spTree>
    <p:extLst>
      <p:ext uri="{BB962C8B-B14F-4D97-AF65-F5344CB8AC3E}">
        <p14:creationId xmlns:p14="http://schemas.microsoft.com/office/powerpoint/2010/main" val="1006457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151088-74DB-A03D-4C1E-34BFC3B4E887}"/>
              </a:ext>
            </a:extLst>
          </p:cNvPr>
          <p:cNvSpPr>
            <a:spLocks noGrp="1"/>
          </p:cNvSpPr>
          <p:nvPr>
            <p:ph type="dt" sz="half" idx="10"/>
          </p:nvPr>
        </p:nvSpPr>
        <p:spPr/>
        <p:txBody>
          <a:bodyPr/>
          <a:lstStyle/>
          <a:p>
            <a:fld id="{DC1C77B9-CB98-8D4C-92B6-82D5CB495E6B}" type="datetime1">
              <a:rPr lang="en-GB" smtClean="0"/>
              <a:t>24/03/2025</a:t>
            </a:fld>
            <a:endParaRPr lang="en-GB" dirty="0"/>
          </a:p>
        </p:txBody>
      </p:sp>
      <p:sp>
        <p:nvSpPr>
          <p:cNvPr id="3" name="Footer Placeholder 2">
            <a:extLst>
              <a:ext uri="{FF2B5EF4-FFF2-40B4-BE49-F238E27FC236}">
                <a16:creationId xmlns:a16="http://schemas.microsoft.com/office/drawing/2014/main" id="{D0CB9403-183F-DCD3-8EC6-B3C6B423423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6A2E1A3-830D-A47A-CF14-3BDCF2780B3D}"/>
              </a:ext>
            </a:extLst>
          </p:cNvPr>
          <p:cNvSpPr>
            <a:spLocks noGrp="1"/>
          </p:cNvSpPr>
          <p:nvPr>
            <p:ph type="sldNum" sz="quarter" idx="12"/>
          </p:nvPr>
        </p:nvSpPr>
        <p:spPr/>
        <p:txBody>
          <a:bodyPr/>
          <a:lstStyle/>
          <a:p>
            <a:fld id="{97EE8412-344B-4A62-BD9B-853B63951050}" type="slidenum">
              <a:rPr lang="en-GB" smtClean="0"/>
              <a:t>‹#›</a:t>
            </a:fld>
            <a:endParaRPr lang="en-GB" dirty="0"/>
          </a:p>
        </p:txBody>
      </p:sp>
    </p:spTree>
    <p:extLst>
      <p:ext uri="{BB962C8B-B14F-4D97-AF65-F5344CB8AC3E}">
        <p14:creationId xmlns:p14="http://schemas.microsoft.com/office/powerpoint/2010/main" val="199109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968C-3784-5B9B-20BE-46E42641B313}"/>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E7AB1086-8557-8767-DC3E-B5B23304192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6A0FABCC-DE57-4E50-E121-66992D2C55CC}"/>
              </a:ext>
            </a:extLst>
          </p:cNvPr>
          <p:cNvSpPr>
            <a:spLocks noGrp="1"/>
          </p:cNvSpPr>
          <p:nvPr>
            <p:ph type="dt" sz="half" idx="10"/>
          </p:nvPr>
        </p:nvSpPr>
        <p:spPr/>
        <p:txBody>
          <a:bodyPr/>
          <a:lstStyle/>
          <a:p>
            <a:fld id="{BB9B9593-FC0C-BA47-9F1F-13AE8A0B11F0}" type="datetime1">
              <a:rPr lang="en-GB" smtClean="0"/>
              <a:t>24/03/2025</a:t>
            </a:fld>
            <a:endParaRPr lang="en-GB" dirty="0"/>
          </a:p>
        </p:txBody>
      </p:sp>
      <p:sp>
        <p:nvSpPr>
          <p:cNvPr id="5" name="Footer Placeholder 4">
            <a:extLst>
              <a:ext uri="{FF2B5EF4-FFF2-40B4-BE49-F238E27FC236}">
                <a16:creationId xmlns:a16="http://schemas.microsoft.com/office/drawing/2014/main" id="{CAE6576E-452C-C262-E5B0-6A03B556AD6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71A436D-08DC-C732-8EAD-38A35FCC57ED}"/>
              </a:ext>
            </a:extLst>
          </p:cNvPr>
          <p:cNvSpPr>
            <a:spLocks noGrp="1"/>
          </p:cNvSpPr>
          <p:nvPr>
            <p:ph type="sldNum" sz="quarter" idx="12"/>
          </p:nvPr>
        </p:nvSpPr>
        <p:spPr/>
        <p:txBody>
          <a:bodyPr/>
          <a:lstStyle/>
          <a:p>
            <a:fld id="{97EE8412-344B-4A62-BD9B-853B63951050}" type="slidenum">
              <a:rPr lang="en-GB" smtClean="0"/>
              <a:t>‹#›</a:t>
            </a:fld>
            <a:endParaRPr lang="en-GB" dirty="0"/>
          </a:p>
        </p:txBody>
      </p:sp>
      <p:pic>
        <p:nvPicPr>
          <p:cNvPr id="11" name="Picture 10" descr="Logo, company name&#10;&#10;Description automatically generated">
            <a:extLst>
              <a:ext uri="{FF2B5EF4-FFF2-40B4-BE49-F238E27FC236}">
                <a16:creationId xmlns:a16="http://schemas.microsoft.com/office/drawing/2014/main" id="{FEB66B16-EF9A-F160-EED3-99DA3055BF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91877" y="278485"/>
            <a:ext cx="2419358" cy="1361440"/>
          </a:xfrm>
          <a:prstGeom prst="rect">
            <a:avLst/>
          </a:prstGeom>
        </p:spPr>
      </p:pic>
      <p:pic>
        <p:nvPicPr>
          <p:cNvPr id="15" name="Picture 14" descr="Icon&#10;&#10;Description automatically generated">
            <a:extLst>
              <a:ext uri="{FF2B5EF4-FFF2-40B4-BE49-F238E27FC236}">
                <a16:creationId xmlns:a16="http://schemas.microsoft.com/office/drawing/2014/main" id="{8A441DAA-A2E9-76F1-276D-D74CF4E31E6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207600"/>
            <a:ext cx="4438716" cy="3650400"/>
          </a:xfrm>
          <a:prstGeom prst="rect">
            <a:avLst/>
          </a:prstGeom>
        </p:spPr>
      </p:pic>
    </p:spTree>
    <p:extLst>
      <p:ext uri="{BB962C8B-B14F-4D97-AF65-F5344CB8AC3E}">
        <p14:creationId xmlns:p14="http://schemas.microsoft.com/office/powerpoint/2010/main" val="225295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702-661C-8C8B-B0E3-262CBA96ED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6A86671-490A-897D-53E0-BBF3EF6226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D82DB2-FC72-0A1B-4DE8-58746AC5960B}"/>
              </a:ext>
            </a:extLst>
          </p:cNvPr>
          <p:cNvSpPr>
            <a:spLocks noGrp="1"/>
          </p:cNvSpPr>
          <p:nvPr>
            <p:ph type="dt" sz="half" idx="10"/>
          </p:nvPr>
        </p:nvSpPr>
        <p:spPr/>
        <p:txBody>
          <a:bodyPr/>
          <a:lstStyle/>
          <a:p>
            <a:fld id="{FCD1D9FD-437A-A645-A4E2-A9E05559B059}" type="datetime1">
              <a:rPr lang="en-GB" smtClean="0"/>
              <a:t>24/03/2025</a:t>
            </a:fld>
            <a:endParaRPr lang="en-GB" dirty="0"/>
          </a:p>
        </p:txBody>
      </p:sp>
      <p:sp>
        <p:nvSpPr>
          <p:cNvPr id="5" name="Footer Placeholder 4">
            <a:extLst>
              <a:ext uri="{FF2B5EF4-FFF2-40B4-BE49-F238E27FC236}">
                <a16:creationId xmlns:a16="http://schemas.microsoft.com/office/drawing/2014/main" id="{D8F3B4BA-F8A6-6ABE-C86B-5313CC7DFC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3002209-1FDB-E23D-24F1-0C6AF9F93F58}"/>
              </a:ext>
            </a:extLst>
          </p:cNvPr>
          <p:cNvSpPr>
            <a:spLocks noGrp="1"/>
          </p:cNvSpPr>
          <p:nvPr>
            <p:ph type="sldNum" sz="quarter" idx="12"/>
          </p:nvPr>
        </p:nvSpPr>
        <p:spPr/>
        <p:txBody>
          <a:bodyPr/>
          <a:lstStyle/>
          <a:p>
            <a:fld id="{97EE8412-344B-4A62-BD9B-853B63951050}" type="slidenum">
              <a:rPr lang="en-GB" smtClean="0"/>
              <a:t>‹#›</a:t>
            </a:fld>
            <a:endParaRPr lang="en-GB" dirty="0"/>
          </a:p>
        </p:txBody>
      </p:sp>
      <p:pic>
        <p:nvPicPr>
          <p:cNvPr id="8" name="Picture 7" descr="Icon&#10;&#10;Description automatically generated">
            <a:extLst>
              <a:ext uri="{FF2B5EF4-FFF2-40B4-BE49-F238E27FC236}">
                <a16:creationId xmlns:a16="http://schemas.microsoft.com/office/drawing/2014/main" id="{44226EDC-6156-50DC-15DD-4FBBAF09D1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16557" y="4910667"/>
            <a:ext cx="2375443" cy="1947333"/>
          </a:xfrm>
          <a:prstGeom prst="rect">
            <a:avLst/>
          </a:prstGeom>
        </p:spPr>
      </p:pic>
    </p:spTree>
    <p:extLst>
      <p:ext uri="{BB962C8B-B14F-4D97-AF65-F5344CB8AC3E}">
        <p14:creationId xmlns:p14="http://schemas.microsoft.com/office/powerpoint/2010/main" val="413109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702-661C-8C8B-B0E3-262CBA96ED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6A86671-490A-897D-53E0-BBF3EF6226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D82DB2-FC72-0A1B-4DE8-58746AC5960B}"/>
              </a:ext>
            </a:extLst>
          </p:cNvPr>
          <p:cNvSpPr>
            <a:spLocks noGrp="1"/>
          </p:cNvSpPr>
          <p:nvPr>
            <p:ph type="dt" sz="half" idx="10"/>
          </p:nvPr>
        </p:nvSpPr>
        <p:spPr/>
        <p:txBody>
          <a:bodyPr/>
          <a:lstStyle/>
          <a:p>
            <a:fld id="{7184D3E8-EB16-7049-8CFD-BBCB2D70B026}" type="datetime1">
              <a:rPr lang="en-GB" smtClean="0"/>
              <a:t>24/03/2025</a:t>
            </a:fld>
            <a:endParaRPr lang="en-GB" dirty="0"/>
          </a:p>
        </p:txBody>
      </p:sp>
      <p:sp>
        <p:nvSpPr>
          <p:cNvPr id="5" name="Footer Placeholder 4">
            <a:extLst>
              <a:ext uri="{FF2B5EF4-FFF2-40B4-BE49-F238E27FC236}">
                <a16:creationId xmlns:a16="http://schemas.microsoft.com/office/drawing/2014/main" id="{D8F3B4BA-F8A6-6ABE-C86B-5313CC7DFC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3002209-1FDB-E23D-24F1-0C6AF9F93F58}"/>
              </a:ext>
            </a:extLst>
          </p:cNvPr>
          <p:cNvSpPr>
            <a:spLocks noGrp="1"/>
          </p:cNvSpPr>
          <p:nvPr>
            <p:ph type="sldNum" sz="quarter" idx="12"/>
          </p:nvPr>
        </p:nvSpPr>
        <p:spPr/>
        <p:txBody>
          <a:bodyPr/>
          <a:lstStyle/>
          <a:p>
            <a:fld id="{97EE8412-344B-4A62-BD9B-853B63951050}" type="slidenum">
              <a:rPr lang="en-GB" smtClean="0"/>
              <a:t>‹#›</a:t>
            </a:fld>
            <a:endParaRPr lang="en-GB" dirty="0"/>
          </a:p>
        </p:txBody>
      </p:sp>
    </p:spTree>
    <p:extLst>
      <p:ext uri="{BB962C8B-B14F-4D97-AF65-F5344CB8AC3E}">
        <p14:creationId xmlns:p14="http://schemas.microsoft.com/office/powerpoint/2010/main" val="53775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78C90D07-D7AC-8245-8B92-EC4BA3A145AF}" type="datetime1">
              <a:rPr lang="en-GB" smtClean="0"/>
              <a:t>24/03/2025</a:t>
            </a:fld>
            <a:endParaRPr lang="en-GB" dirty="0"/>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97EE8412-344B-4A62-BD9B-853B63951050}" type="slidenum">
              <a:rPr lang="en-GB" smtClean="0"/>
              <a:t>‹#›</a:t>
            </a:fld>
            <a:endParaRPr lang="en-GB" dirty="0"/>
          </a:p>
        </p:txBody>
      </p:sp>
    </p:spTree>
    <p:extLst>
      <p:ext uri="{BB962C8B-B14F-4D97-AF65-F5344CB8AC3E}">
        <p14:creationId xmlns:p14="http://schemas.microsoft.com/office/powerpoint/2010/main" val="405710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624"/>
            <a:ext cx="12224544" cy="6856375"/>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038C0A2D-36AD-F54D-8FA1-4A8C17B48214}" type="datetime1">
              <a:rPr lang="en-GB" smtClean="0"/>
              <a:t>24/03/2025</a:t>
            </a:fld>
            <a:endParaRPr lang="en-GB" dirty="0"/>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97EE8412-344B-4A62-BD9B-853B63951050}" type="slidenum">
              <a:rPr lang="en-GB" smtClean="0"/>
              <a:t>‹#›</a:t>
            </a:fld>
            <a:endParaRPr lang="en-GB" dirty="0"/>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ectangle 8">
            <a:extLst>
              <a:ext uri="{FF2B5EF4-FFF2-40B4-BE49-F238E27FC236}">
                <a16:creationId xmlns:a16="http://schemas.microsoft.com/office/drawing/2014/main" id="{959DFCB0-1EE9-4A0E-9FA6-9269595F121D}"/>
              </a:ext>
            </a:extLst>
          </p:cNvPr>
          <p:cNvSpPr/>
          <p:nvPr userDrawn="1"/>
        </p:nvSpPr>
        <p:spPr>
          <a:xfrm>
            <a:off x="5691499" y="4176271"/>
            <a:ext cx="6539645" cy="2331161"/>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6096000" y="4546362"/>
            <a:ext cx="5804403" cy="1221217"/>
          </a:xfrm>
        </p:spPr>
        <p:txBody>
          <a:bodyPr anchor="b">
            <a:noAutofit/>
          </a:bodyPr>
          <a:lstStyle>
            <a:lvl1pPr>
              <a:defRPr sz="44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6096000" y="5886553"/>
            <a:ext cx="5804402" cy="71594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6" name="Picture 15" descr="Icon&#10;&#10;Description automatically generated with medium confidence">
            <a:extLst>
              <a:ext uri="{FF2B5EF4-FFF2-40B4-BE49-F238E27FC236}">
                <a16:creationId xmlns:a16="http://schemas.microsoft.com/office/drawing/2014/main" id="{E589B117-F60B-FE5A-752E-2303DFA2A29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600" y="3276478"/>
            <a:ext cx="4406400" cy="3581522"/>
          </a:xfrm>
          <a:prstGeom prst="rect">
            <a:avLst/>
          </a:prstGeom>
        </p:spPr>
      </p:pic>
    </p:spTree>
    <p:extLst>
      <p:ext uri="{BB962C8B-B14F-4D97-AF65-F5344CB8AC3E}">
        <p14:creationId xmlns:p14="http://schemas.microsoft.com/office/powerpoint/2010/main" val="67642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624"/>
            <a:ext cx="12224544" cy="6856374"/>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038C0A2D-36AD-F54D-8FA1-4A8C17B48214}" type="datetime1">
              <a:rPr lang="en-GB" smtClean="0"/>
              <a:t>24/03/2025</a:t>
            </a:fld>
            <a:endParaRPr lang="en-GB" dirty="0"/>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97EE8412-344B-4A62-BD9B-853B63951050}" type="slidenum">
              <a:rPr lang="en-GB" smtClean="0"/>
              <a:t>‹#›</a:t>
            </a:fld>
            <a:endParaRPr lang="en-GB" dirty="0"/>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ectangle 8">
            <a:extLst>
              <a:ext uri="{FF2B5EF4-FFF2-40B4-BE49-F238E27FC236}">
                <a16:creationId xmlns:a16="http://schemas.microsoft.com/office/drawing/2014/main" id="{959DFCB0-1EE9-4A0E-9FA6-9269595F121D}"/>
              </a:ext>
            </a:extLst>
          </p:cNvPr>
          <p:cNvSpPr/>
          <p:nvPr userDrawn="1"/>
        </p:nvSpPr>
        <p:spPr>
          <a:xfrm>
            <a:off x="6600" y="4176271"/>
            <a:ext cx="6539645" cy="2331161"/>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411101" y="4546362"/>
            <a:ext cx="5804403" cy="1221217"/>
          </a:xfrm>
        </p:spPr>
        <p:txBody>
          <a:bodyPr anchor="b">
            <a:noAutofit/>
          </a:bodyPr>
          <a:lstStyle>
            <a:lvl1pPr>
              <a:defRPr sz="44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411101" y="5886553"/>
            <a:ext cx="5804402" cy="71594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0" name="Picture 9" descr="Icon&#10;&#10;Description automatically generated">
            <a:extLst>
              <a:ext uri="{FF2B5EF4-FFF2-40B4-BE49-F238E27FC236}">
                <a16:creationId xmlns:a16="http://schemas.microsoft.com/office/drawing/2014/main" id="{1F464F95-97B7-721F-3362-8FBEDB5C9DB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61663" y="3276001"/>
            <a:ext cx="4369481" cy="3581999"/>
          </a:xfrm>
          <a:prstGeom prst="rect">
            <a:avLst/>
          </a:prstGeom>
        </p:spPr>
      </p:pic>
    </p:spTree>
    <p:extLst>
      <p:ext uri="{BB962C8B-B14F-4D97-AF65-F5344CB8AC3E}">
        <p14:creationId xmlns:p14="http://schemas.microsoft.com/office/powerpoint/2010/main" val="180814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624"/>
            <a:ext cx="12224544" cy="6856374"/>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B1EC059E-8816-1547-A353-69F003641E52}" type="datetime1">
              <a:rPr lang="en-GB" smtClean="0"/>
              <a:t>24/03/2025</a:t>
            </a:fld>
            <a:endParaRPr lang="en-GB" dirty="0"/>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97EE8412-344B-4A62-BD9B-853B63951050}" type="slidenum">
              <a:rPr lang="en-GB" smtClean="0"/>
              <a:t>‹#›</a:t>
            </a:fld>
            <a:endParaRPr lang="en-GB" dirty="0"/>
          </a:p>
        </p:txBody>
      </p:sp>
      <p:pic>
        <p:nvPicPr>
          <p:cNvPr id="8" name="Picture 7">
            <a:extLst>
              <a:ext uri="{FF2B5EF4-FFF2-40B4-BE49-F238E27FC236}">
                <a16:creationId xmlns:a16="http://schemas.microsoft.com/office/drawing/2014/main" id="{D40E9D08-E00F-BA58-2164-9F1C4844FD6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481046" y="278485"/>
            <a:ext cx="2419358" cy="1361439"/>
          </a:xfrm>
          <a:prstGeom prst="rect">
            <a:avLst/>
          </a:prstGeom>
        </p:spPr>
      </p:pic>
      <p:sp>
        <p:nvSpPr>
          <p:cNvPr id="9" name="Rectangle 8">
            <a:extLst>
              <a:ext uri="{FF2B5EF4-FFF2-40B4-BE49-F238E27FC236}">
                <a16:creationId xmlns:a16="http://schemas.microsoft.com/office/drawing/2014/main" id="{959DFCB0-1EE9-4A0E-9FA6-9269595F121D}"/>
              </a:ext>
            </a:extLst>
          </p:cNvPr>
          <p:cNvSpPr/>
          <p:nvPr userDrawn="1"/>
        </p:nvSpPr>
        <p:spPr>
          <a:xfrm>
            <a:off x="5691499" y="4176271"/>
            <a:ext cx="6539645" cy="2331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6096000" y="4546362"/>
            <a:ext cx="5804403" cy="1221217"/>
          </a:xfrm>
        </p:spPr>
        <p:txBody>
          <a:bodyPr anchor="b">
            <a:noAutofit/>
          </a:bodyPr>
          <a:lstStyle>
            <a:lvl1pPr>
              <a:defRPr sz="44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6096000" y="5886553"/>
            <a:ext cx="5804402" cy="71594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6" name="Picture 15" descr="Icon&#10;&#10;Description automatically generated with medium confidence">
            <a:extLst>
              <a:ext uri="{FF2B5EF4-FFF2-40B4-BE49-F238E27FC236}">
                <a16:creationId xmlns:a16="http://schemas.microsoft.com/office/drawing/2014/main" id="{E589B117-F60B-FE5A-752E-2303DFA2A29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600" y="3276478"/>
            <a:ext cx="4406400" cy="3581522"/>
          </a:xfrm>
          <a:prstGeom prst="rect">
            <a:avLst/>
          </a:prstGeom>
        </p:spPr>
      </p:pic>
    </p:spTree>
    <p:extLst>
      <p:ext uri="{BB962C8B-B14F-4D97-AF65-F5344CB8AC3E}">
        <p14:creationId xmlns:p14="http://schemas.microsoft.com/office/powerpoint/2010/main" val="313321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624"/>
            <a:ext cx="12224544" cy="6856374"/>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AC0275F5-3E22-394C-9CAD-6467BBE2795F}" type="datetime1">
              <a:rPr lang="en-GB" smtClean="0"/>
              <a:t>24/03/2025</a:t>
            </a:fld>
            <a:endParaRPr lang="en-GB" dirty="0"/>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97EE8412-344B-4A62-BD9B-853B63951050}" type="slidenum">
              <a:rPr lang="en-GB" smtClean="0"/>
              <a:t>‹#›</a:t>
            </a:fld>
            <a:endParaRPr lang="en-GB" dirty="0"/>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ectangle 8">
            <a:extLst>
              <a:ext uri="{FF2B5EF4-FFF2-40B4-BE49-F238E27FC236}">
                <a16:creationId xmlns:a16="http://schemas.microsoft.com/office/drawing/2014/main" id="{959DFCB0-1EE9-4A0E-9FA6-9269595F121D}"/>
              </a:ext>
            </a:extLst>
          </p:cNvPr>
          <p:cNvSpPr/>
          <p:nvPr userDrawn="1"/>
        </p:nvSpPr>
        <p:spPr>
          <a:xfrm>
            <a:off x="307650" y="1090421"/>
            <a:ext cx="5460762" cy="541701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606753" y="1350235"/>
            <a:ext cx="4854012" cy="1781351"/>
          </a:xfrm>
        </p:spPr>
        <p:txBody>
          <a:bodyPr anchor="b">
            <a:noAutofit/>
          </a:bodyPr>
          <a:lstStyle>
            <a:lvl1pPr>
              <a:defRPr sz="44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606752" y="3788656"/>
            <a:ext cx="4854012" cy="244397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D1ACE45-E771-C6E1-0D2D-9581663EE7F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55064" y="3276001"/>
            <a:ext cx="4369480" cy="3581999"/>
          </a:xfrm>
          <a:prstGeom prst="rect">
            <a:avLst/>
          </a:prstGeom>
        </p:spPr>
      </p:pic>
    </p:spTree>
    <p:extLst>
      <p:ext uri="{BB962C8B-B14F-4D97-AF65-F5344CB8AC3E}">
        <p14:creationId xmlns:p14="http://schemas.microsoft.com/office/powerpoint/2010/main" val="30490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8C71D3-1102-9D50-9D7C-897159F43488}"/>
              </a:ext>
            </a:extLst>
          </p:cNvPr>
          <p:cNvSpPr>
            <a:spLocks noGrp="1"/>
          </p:cNvSpPr>
          <p:nvPr>
            <p:ph type="title"/>
          </p:nvPr>
        </p:nvSpPr>
        <p:spPr>
          <a:xfrm>
            <a:off x="291596" y="365125"/>
            <a:ext cx="918945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187B3F9D-06AE-8A01-C5F1-E73852CB6E1C}"/>
              </a:ext>
            </a:extLst>
          </p:cNvPr>
          <p:cNvSpPr>
            <a:spLocks noGrp="1"/>
          </p:cNvSpPr>
          <p:nvPr>
            <p:ph type="body" idx="1"/>
          </p:nvPr>
        </p:nvSpPr>
        <p:spPr>
          <a:xfrm>
            <a:off x="291596" y="1825625"/>
            <a:ext cx="11608808"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DB0B8D-FDC7-686F-1CD2-C48750179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BD5A34C-6698-2748-BB78-C14961961695}" type="datetime1">
              <a:rPr lang="en-GB" smtClean="0"/>
              <a:t>24/03/2025</a:t>
            </a:fld>
            <a:endParaRPr lang="en-GB" dirty="0"/>
          </a:p>
        </p:txBody>
      </p:sp>
      <p:sp>
        <p:nvSpPr>
          <p:cNvPr id="5" name="Footer Placeholder 4">
            <a:extLst>
              <a:ext uri="{FF2B5EF4-FFF2-40B4-BE49-F238E27FC236}">
                <a16:creationId xmlns:a16="http://schemas.microsoft.com/office/drawing/2014/main" id="{D9D291F7-83CE-11E4-0A68-45A588861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pic>
        <p:nvPicPr>
          <p:cNvPr id="7" name="Picture 6" descr="Graphical user interface&#10;&#10;Description automatically generated">
            <a:extLst>
              <a:ext uri="{FF2B5EF4-FFF2-40B4-BE49-F238E27FC236}">
                <a16:creationId xmlns:a16="http://schemas.microsoft.com/office/drawing/2014/main" id="{846CF252-C3AB-F2E0-5AEA-3BDE22BA8ED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6" name="Slide Number Placeholder 5">
            <a:extLst>
              <a:ext uri="{FF2B5EF4-FFF2-40B4-BE49-F238E27FC236}">
                <a16:creationId xmlns:a16="http://schemas.microsoft.com/office/drawing/2014/main" id="{6181808B-BE2F-3F53-086F-F633701D53E2}"/>
              </a:ext>
            </a:extLst>
          </p:cNvPr>
          <p:cNvSpPr>
            <a:spLocks noGrp="1"/>
          </p:cNvSpPr>
          <p:nvPr>
            <p:ph type="sldNum" sz="quarter" idx="4"/>
          </p:nvPr>
        </p:nvSpPr>
        <p:spPr>
          <a:xfrm>
            <a:off x="9224936" y="6407149"/>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97EE8412-344B-4A62-BD9B-853B63951050}" type="slidenum">
              <a:rPr lang="en-GB" smtClean="0"/>
              <a:pPr/>
              <a:t>‹#›</a:t>
            </a:fld>
            <a:endParaRPr lang="en-GB" dirty="0"/>
          </a:p>
        </p:txBody>
      </p:sp>
    </p:spTree>
    <p:extLst>
      <p:ext uri="{BB962C8B-B14F-4D97-AF65-F5344CB8AC3E}">
        <p14:creationId xmlns:p14="http://schemas.microsoft.com/office/powerpoint/2010/main" val="2763221216"/>
      </p:ext>
    </p:extLst>
  </p:cSld>
  <p:clrMap bg1="lt1" tx1="dk1" bg2="lt2" tx2="dk2" accent1="accent1" accent2="accent2" accent3="accent3" accent4="accent4" accent5="accent5" accent6="accent6" hlink="hlink" folHlink="folHlink"/>
  <p:sldLayoutIdLst>
    <p:sldLayoutId id="2147483663" r:id="rId1"/>
    <p:sldLayoutId id="2147483687" r:id="rId2"/>
    <p:sldLayoutId id="2147483650" r:id="rId3"/>
    <p:sldLayoutId id="2147483667" r:id="rId4"/>
    <p:sldLayoutId id="2147483651" r:id="rId5"/>
    <p:sldLayoutId id="2147483684" r:id="rId6"/>
    <p:sldLayoutId id="2147483693" r:id="rId7"/>
    <p:sldLayoutId id="2147483689" r:id="rId8"/>
    <p:sldLayoutId id="2147483686" r:id="rId9"/>
    <p:sldLayoutId id="2147483690" r:id="rId10"/>
    <p:sldLayoutId id="2147483688" r:id="rId11"/>
    <p:sldLayoutId id="2147483652" r:id="rId12"/>
    <p:sldLayoutId id="2147483654" r:id="rId13"/>
    <p:sldLayoutId id="2147483692" r:id="rId14"/>
    <p:sldLayoutId id="2147483665" r:id="rId15"/>
  </p:sldLayoutIdLst>
  <p:hf hdr="0" ftr="0" dt="0"/>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7AAA9-3855-D1A7-50E6-3328B83B7D99}"/>
              </a:ext>
            </a:extLst>
          </p:cNvPr>
          <p:cNvSpPr>
            <a:spLocks noGrp="1"/>
          </p:cNvSpPr>
          <p:nvPr>
            <p:ph type="ctrTitle"/>
          </p:nvPr>
        </p:nvSpPr>
        <p:spPr/>
        <p:txBody>
          <a:bodyPr anchor="ctr">
            <a:normAutofit/>
          </a:bodyPr>
          <a:lstStyle/>
          <a:p>
            <a:r>
              <a:rPr lang="en-GB" sz="4000" dirty="0"/>
              <a:t>Kingston and Richmond’s </a:t>
            </a:r>
            <a:br>
              <a:rPr lang="en-GB" sz="4000" dirty="0"/>
            </a:br>
            <a:r>
              <a:rPr lang="en-GB" sz="4000" dirty="0"/>
              <a:t>Children and Young People’s Mental Health Review Programme Update</a:t>
            </a:r>
          </a:p>
        </p:txBody>
      </p:sp>
      <p:sp>
        <p:nvSpPr>
          <p:cNvPr id="3" name="Subtitle 2">
            <a:extLst>
              <a:ext uri="{FF2B5EF4-FFF2-40B4-BE49-F238E27FC236}">
                <a16:creationId xmlns:a16="http://schemas.microsoft.com/office/drawing/2014/main" id="{89051FEC-C8EA-0646-7B28-531CC7CC1AB0}"/>
              </a:ext>
            </a:extLst>
          </p:cNvPr>
          <p:cNvSpPr>
            <a:spLocks noGrp="1"/>
          </p:cNvSpPr>
          <p:nvPr>
            <p:ph type="subTitle" idx="1"/>
          </p:nvPr>
        </p:nvSpPr>
        <p:spPr/>
        <p:txBody>
          <a:bodyPr>
            <a:normAutofit fontScale="92500" lnSpcReduction="20000"/>
          </a:bodyPr>
          <a:lstStyle/>
          <a:p>
            <a:endParaRPr lang="en-GB" dirty="0"/>
          </a:p>
          <a:p>
            <a:r>
              <a:rPr lang="en-GB" sz="1800" b="1" dirty="0"/>
              <a:t>John Atherton</a:t>
            </a:r>
          </a:p>
          <a:p>
            <a:r>
              <a:rPr lang="en-GB" sz="1800" dirty="0"/>
              <a:t>Director of Mental Health Transformation</a:t>
            </a:r>
          </a:p>
          <a:p>
            <a:r>
              <a:rPr lang="en-GB" sz="1800" dirty="0"/>
              <a:t>South West London Integrated Care Board</a:t>
            </a:r>
          </a:p>
          <a:p>
            <a:r>
              <a:rPr lang="en-GB" sz="1800" dirty="0"/>
              <a:t>March 2025</a:t>
            </a:r>
          </a:p>
        </p:txBody>
      </p:sp>
      <p:sp>
        <p:nvSpPr>
          <p:cNvPr id="4" name="Slide Number Placeholder 3">
            <a:extLst>
              <a:ext uri="{FF2B5EF4-FFF2-40B4-BE49-F238E27FC236}">
                <a16:creationId xmlns:a16="http://schemas.microsoft.com/office/drawing/2014/main" id="{D861C1B1-0651-55DC-3099-1E9FEA726F65}"/>
              </a:ext>
            </a:extLst>
          </p:cNvPr>
          <p:cNvSpPr>
            <a:spLocks noGrp="1"/>
          </p:cNvSpPr>
          <p:nvPr>
            <p:ph type="sldNum" sz="quarter" idx="12"/>
          </p:nvPr>
        </p:nvSpPr>
        <p:spPr/>
        <p:txBody>
          <a:bodyPr/>
          <a:lstStyle/>
          <a:p>
            <a:fld id="{97EE8412-344B-4A62-BD9B-853B63951050}" type="slidenum">
              <a:rPr lang="en-GB" smtClean="0"/>
              <a:t>1</a:t>
            </a:fld>
            <a:endParaRPr lang="en-GB" dirty="0"/>
          </a:p>
        </p:txBody>
      </p:sp>
    </p:spTree>
    <p:extLst>
      <p:ext uri="{BB962C8B-B14F-4D97-AF65-F5344CB8AC3E}">
        <p14:creationId xmlns:p14="http://schemas.microsoft.com/office/powerpoint/2010/main" val="220201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28AAF-15C1-C9FD-B30D-282D1635B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A0287-BFED-47F9-6855-300F57DBBB76}"/>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5CDED609-944A-E628-BFD8-C23E96ED68B4}"/>
              </a:ext>
            </a:extLst>
          </p:cNvPr>
          <p:cNvSpPr>
            <a:spLocks noGrp="1"/>
          </p:cNvSpPr>
          <p:nvPr>
            <p:ph idx="1"/>
          </p:nvPr>
        </p:nvSpPr>
        <p:spPr>
          <a:xfrm>
            <a:off x="291596" y="1517400"/>
            <a:ext cx="11608808" cy="4749836"/>
          </a:xfrm>
          <a:solidFill>
            <a:schemeClr val="bg1"/>
          </a:solidFill>
        </p:spPr>
        <p:txBody>
          <a:bodyPr>
            <a:noAutofit/>
          </a:bodyPr>
          <a:lstStyle/>
          <a:p>
            <a:pPr marL="342900" indent="-342900">
              <a:lnSpc>
                <a:spcPct val="200000"/>
              </a:lnSpc>
              <a:buFont typeface="+mj-lt"/>
              <a:buAutoNum type="arabicPeriod"/>
            </a:pPr>
            <a:r>
              <a:rPr lang="en-GB" sz="2400" dirty="0"/>
              <a:t>Background and context</a:t>
            </a:r>
          </a:p>
          <a:p>
            <a:pPr marL="342900" indent="-342900">
              <a:lnSpc>
                <a:spcPct val="200000"/>
              </a:lnSpc>
              <a:buFont typeface="+mj-lt"/>
              <a:buAutoNum type="arabicPeriod"/>
            </a:pPr>
            <a:r>
              <a:rPr lang="en-GB" sz="2400" dirty="0"/>
              <a:t>Review recommendations</a:t>
            </a:r>
          </a:p>
          <a:p>
            <a:pPr marL="342900" indent="-342900">
              <a:lnSpc>
                <a:spcPct val="200000"/>
              </a:lnSpc>
              <a:buFont typeface="+mj-lt"/>
              <a:buAutoNum type="arabicPeriod"/>
            </a:pPr>
            <a:r>
              <a:rPr lang="en-GB" sz="2400" dirty="0"/>
              <a:t>Programme Structure and governance</a:t>
            </a:r>
          </a:p>
          <a:p>
            <a:pPr marL="342900" indent="-342900">
              <a:lnSpc>
                <a:spcPct val="200000"/>
              </a:lnSpc>
              <a:buFont typeface="+mj-lt"/>
              <a:buAutoNum type="arabicPeriod"/>
            </a:pPr>
            <a:r>
              <a:rPr lang="en-GB" sz="2400" dirty="0"/>
              <a:t>Approach and timeline</a:t>
            </a:r>
          </a:p>
          <a:p>
            <a:pPr marL="342900" indent="-342900">
              <a:lnSpc>
                <a:spcPct val="200000"/>
              </a:lnSpc>
              <a:buFont typeface="+mj-lt"/>
              <a:buAutoNum type="arabicPeriod"/>
            </a:pPr>
            <a:r>
              <a:rPr lang="en-GB" sz="2400" dirty="0"/>
              <a:t>Programme risks and mitigation</a:t>
            </a:r>
          </a:p>
        </p:txBody>
      </p:sp>
      <p:sp>
        <p:nvSpPr>
          <p:cNvPr id="4" name="Slide Number Placeholder 3">
            <a:extLst>
              <a:ext uri="{FF2B5EF4-FFF2-40B4-BE49-F238E27FC236}">
                <a16:creationId xmlns:a16="http://schemas.microsoft.com/office/drawing/2014/main" id="{D1D0F601-C725-4A40-4F16-B83CEB5BBB9B}"/>
              </a:ext>
            </a:extLst>
          </p:cNvPr>
          <p:cNvSpPr>
            <a:spLocks noGrp="1"/>
          </p:cNvSpPr>
          <p:nvPr>
            <p:ph type="sldNum" sz="quarter" idx="12"/>
          </p:nvPr>
        </p:nvSpPr>
        <p:spPr/>
        <p:txBody>
          <a:bodyPr/>
          <a:lstStyle/>
          <a:p>
            <a:fld id="{97EE8412-344B-4A62-BD9B-853B63951050}" type="slidenum">
              <a:rPr lang="en-GB" smtClean="0"/>
              <a:t>2</a:t>
            </a:fld>
            <a:endParaRPr lang="en-GB" dirty="0"/>
          </a:p>
        </p:txBody>
      </p:sp>
    </p:spTree>
    <p:extLst>
      <p:ext uri="{BB962C8B-B14F-4D97-AF65-F5344CB8AC3E}">
        <p14:creationId xmlns:p14="http://schemas.microsoft.com/office/powerpoint/2010/main" val="192840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28AAF-15C1-C9FD-B30D-282D1635B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A0287-BFED-47F9-6855-300F57DBBB76}"/>
              </a:ext>
            </a:extLst>
          </p:cNvPr>
          <p:cNvSpPr>
            <a:spLocks noGrp="1"/>
          </p:cNvSpPr>
          <p:nvPr>
            <p:ph type="title"/>
          </p:nvPr>
        </p:nvSpPr>
        <p:spPr/>
        <p:txBody>
          <a:bodyPr/>
          <a:lstStyle/>
          <a:p>
            <a:r>
              <a:rPr lang="en-GB" dirty="0"/>
              <a:t>Background and Context </a:t>
            </a:r>
          </a:p>
        </p:txBody>
      </p:sp>
      <p:sp>
        <p:nvSpPr>
          <p:cNvPr id="3" name="Content Placeholder 2">
            <a:extLst>
              <a:ext uri="{FF2B5EF4-FFF2-40B4-BE49-F238E27FC236}">
                <a16:creationId xmlns:a16="http://schemas.microsoft.com/office/drawing/2014/main" id="{5CDED609-944A-E628-BFD8-C23E96ED68B4}"/>
              </a:ext>
            </a:extLst>
          </p:cNvPr>
          <p:cNvSpPr>
            <a:spLocks noGrp="1"/>
          </p:cNvSpPr>
          <p:nvPr>
            <p:ph idx="1"/>
          </p:nvPr>
        </p:nvSpPr>
        <p:spPr>
          <a:xfrm>
            <a:off x="291596" y="1517400"/>
            <a:ext cx="11608808" cy="4749836"/>
          </a:xfrm>
          <a:solidFill>
            <a:schemeClr val="bg1"/>
          </a:solidFill>
        </p:spPr>
        <p:txBody>
          <a:bodyPr>
            <a:noAutofit/>
          </a:bodyPr>
          <a:lstStyle/>
          <a:p>
            <a:pPr>
              <a:lnSpc>
                <a:spcPct val="100000"/>
              </a:lnSpc>
            </a:pPr>
            <a:r>
              <a:rPr lang="en-GB" sz="1800" dirty="0"/>
              <a:t>SWL ICB commissioned an independent review of children and young people's (CYP) mental health (MH) services in Kingston and Richmond. The review aimed to assess the effectiveness of the current service configuration in meeting the needs of CYP and their families while also examining reported variations in access, waiting times, and service user experiences compared to other South West London boroughs.</a:t>
            </a:r>
          </a:p>
          <a:p>
            <a:pPr>
              <a:lnSpc>
                <a:spcPct val="100000"/>
              </a:lnSpc>
            </a:pPr>
            <a:endParaRPr lang="en-GB" sz="1800" dirty="0"/>
          </a:p>
          <a:p>
            <a:pPr>
              <a:lnSpc>
                <a:spcPct val="100000"/>
              </a:lnSpc>
            </a:pPr>
            <a:r>
              <a:rPr lang="en-GB" sz="1800" dirty="0"/>
              <a:t>The review made five recommendations focused on strategic leadership, ownership, accountability and clinical pathways. These recommendations are guiding the ICB’s work with system partners and providers to improve service provision.</a:t>
            </a:r>
          </a:p>
          <a:p>
            <a:pPr>
              <a:lnSpc>
                <a:spcPct val="100000"/>
              </a:lnSpc>
            </a:pPr>
            <a:endParaRPr lang="en-GB" sz="1800" dirty="0"/>
          </a:p>
          <a:p>
            <a:pPr>
              <a:lnSpc>
                <a:spcPct val="100000"/>
              </a:lnSpc>
            </a:pPr>
            <a:r>
              <a:rPr lang="en-GB" sz="1800" dirty="0"/>
              <a:t>Kingston and Richmond Place Team launched a dedicated transformation programme and is in the process of implementing the recommendations to develop a new service model. </a:t>
            </a:r>
          </a:p>
          <a:p>
            <a:pPr>
              <a:lnSpc>
                <a:spcPct val="100000"/>
              </a:lnSpc>
            </a:pPr>
            <a:endParaRPr lang="en-GB" sz="1800" dirty="0"/>
          </a:p>
          <a:p>
            <a:pPr>
              <a:lnSpc>
                <a:spcPct val="100000"/>
              </a:lnSpc>
            </a:pPr>
            <a:r>
              <a:rPr lang="en-GB" sz="1800" dirty="0"/>
              <a:t>A Transformation Steering Group was formed in November 2024 to lead the design and implementation of new clinical pathways, aligned with the iThrive framework.</a:t>
            </a:r>
          </a:p>
        </p:txBody>
      </p:sp>
      <p:sp>
        <p:nvSpPr>
          <p:cNvPr id="4" name="Slide Number Placeholder 3">
            <a:extLst>
              <a:ext uri="{FF2B5EF4-FFF2-40B4-BE49-F238E27FC236}">
                <a16:creationId xmlns:a16="http://schemas.microsoft.com/office/drawing/2014/main" id="{D1D0F601-C725-4A40-4F16-B83CEB5BBB9B}"/>
              </a:ext>
            </a:extLst>
          </p:cNvPr>
          <p:cNvSpPr>
            <a:spLocks noGrp="1"/>
          </p:cNvSpPr>
          <p:nvPr>
            <p:ph type="sldNum" sz="quarter" idx="12"/>
          </p:nvPr>
        </p:nvSpPr>
        <p:spPr/>
        <p:txBody>
          <a:bodyPr/>
          <a:lstStyle/>
          <a:p>
            <a:fld id="{97EE8412-344B-4A62-BD9B-853B63951050}" type="slidenum">
              <a:rPr lang="en-GB" smtClean="0"/>
              <a:t>3</a:t>
            </a:fld>
            <a:endParaRPr lang="en-GB" dirty="0"/>
          </a:p>
        </p:txBody>
      </p:sp>
    </p:spTree>
    <p:extLst>
      <p:ext uri="{BB962C8B-B14F-4D97-AF65-F5344CB8AC3E}">
        <p14:creationId xmlns:p14="http://schemas.microsoft.com/office/powerpoint/2010/main" val="45908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F044-48BD-7F5E-CB8D-B10EFF12C697}"/>
              </a:ext>
            </a:extLst>
          </p:cNvPr>
          <p:cNvSpPr>
            <a:spLocks noGrp="1"/>
          </p:cNvSpPr>
          <p:nvPr>
            <p:ph type="title"/>
          </p:nvPr>
        </p:nvSpPr>
        <p:spPr/>
        <p:txBody>
          <a:bodyPr/>
          <a:lstStyle/>
          <a:p>
            <a:r>
              <a:rPr lang="en-GB" dirty="0"/>
              <a:t>Review Recommendations </a:t>
            </a:r>
          </a:p>
        </p:txBody>
      </p:sp>
      <p:sp>
        <p:nvSpPr>
          <p:cNvPr id="4" name="Slide Number Placeholder 3">
            <a:extLst>
              <a:ext uri="{FF2B5EF4-FFF2-40B4-BE49-F238E27FC236}">
                <a16:creationId xmlns:a16="http://schemas.microsoft.com/office/drawing/2014/main" id="{1FBD88E4-7A87-34CF-6F0C-F8B459B621C4}"/>
              </a:ext>
            </a:extLst>
          </p:cNvPr>
          <p:cNvSpPr>
            <a:spLocks noGrp="1"/>
          </p:cNvSpPr>
          <p:nvPr>
            <p:ph type="sldNum" sz="quarter" idx="12"/>
          </p:nvPr>
        </p:nvSpPr>
        <p:spPr/>
        <p:txBody>
          <a:bodyPr/>
          <a:lstStyle/>
          <a:p>
            <a:fld id="{97EE8412-344B-4A62-BD9B-853B63951050}" type="slidenum">
              <a:rPr lang="en-GB" smtClean="0"/>
              <a:t>4</a:t>
            </a:fld>
            <a:endParaRPr lang="en-GB" dirty="0"/>
          </a:p>
        </p:txBody>
      </p:sp>
      <p:sp>
        <p:nvSpPr>
          <p:cNvPr id="3" name="TextBox 2">
            <a:extLst>
              <a:ext uri="{FF2B5EF4-FFF2-40B4-BE49-F238E27FC236}">
                <a16:creationId xmlns:a16="http://schemas.microsoft.com/office/drawing/2014/main" id="{9C47C25A-8A15-947C-445B-8276D4FD3009}"/>
              </a:ext>
            </a:extLst>
          </p:cNvPr>
          <p:cNvSpPr txBox="1"/>
          <p:nvPr/>
        </p:nvSpPr>
        <p:spPr>
          <a:xfrm>
            <a:off x="799672" y="1808252"/>
            <a:ext cx="10592656" cy="2118529"/>
          </a:xfrm>
          <a:prstGeom prst="rect">
            <a:avLst/>
          </a:prstGeom>
          <a:noFill/>
        </p:spPr>
        <p:txBody>
          <a:bodyPr wrap="square" rtlCol="0">
            <a:spAutoFit/>
          </a:bodyPr>
          <a:lstStyle/>
          <a:p>
            <a:pPr marL="342900" indent="-342900">
              <a:lnSpc>
                <a:spcPct val="150000"/>
              </a:lnSpc>
              <a:buAutoNum type="arabicPeriod"/>
            </a:pPr>
            <a:r>
              <a:rPr lang="en-GB" dirty="0">
                <a:latin typeface="Arial" panose="020B0604020202020204" pitchFamily="34" charset="0"/>
                <a:cs typeface="Arial" panose="020B0604020202020204" pitchFamily="34" charset="0"/>
              </a:rPr>
              <a:t>Develop a new core delivery model moving away from the 2-provider model</a:t>
            </a:r>
          </a:p>
          <a:p>
            <a:pPr marL="342900" indent="-342900">
              <a:lnSpc>
                <a:spcPct val="150000"/>
              </a:lnSpc>
              <a:buAutoNum type="arabicPeriod"/>
            </a:pPr>
            <a:r>
              <a:rPr lang="en-GB" dirty="0">
                <a:latin typeface="Arial" panose="020B0604020202020204" pitchFamily="34" charset="0"/>
                <a:cs typeface="Arial" panose="020B0604020202020204" pitchFamily="34" charset="0"/>
              </a:rPr>
              <a:t>Agree a place-based vision for the model of care informed by the </a:t>
            </a:r>
            <a:r>
              <a:rPr lang="en-GB" dirty="0" err="1">
                <a:latin typeface="Arial" panose="020B0604020202020204" pitchFamily="34" charset="0"/>
                <a:cs typeface="Arial" panose="020B0604020202020204" pitchFamily="34" charset="0"/>
              </a:rPr>
              <a:t>iThrive</a:t>
            </a:r>
            <a:r>
              <a:rPr lang="en-GB" dirty="0">
                <a:latin typeface="Arial" panose="020B0604020202020204" pitchFamily="34" charset="0"/>
                <a:cs typeface="Arial" panose="020B0604020202020204" pitchFamily="34" charset="0"/>
              </a:rPr>
              <a:t> framework</a:t>
            </a:r>
          </a:p>
          <a:p>
            <a:pPr marL="342900" indent="-342900">
              <a:lnSpc>
                <a:spcPct val="150000"/>
              </a:lnSpc>
              <a:buAutoNum type="arabicPeriod"/>
            </a:pPr>
            <a:r>
              <a:rPr lang="en-GB" dirty="0">
                <a:latin typeface="Arial" panose="020B0604020202020204" pitchFamily="34" charset="0"/>
                <a:cs typeface="Arial" panose="020B0604020202020204" pitchFamily="34" charset="0"/>
              </a:rPr>
              <a:t>Implementation of the revised model of care</a:t>
            </a:r>
          </a:p>
          <a:p>
            <a:pPr marL="342900" indent="-342900">
              <a:lnSpc>
                <a:spcPct val="150000"/>
              </a:lnSpc>
              <a:buAutoNum type="arabicPeriod"/>
            </a:pPr>
            <a:r>
              <a:rPr lang="en-GB" dirty="0">
                <a:latin typeface="Arial" panose="020B0604020202020204" pitchFamily="34" charset="0"/>
                <a:cs typeface="Arial" panose="020B0604020202020204" pitchFamily="34" charset="0"/>
              </a:rPr>
              <a:t>Implement a trusted and flexible model of care</a:t>
            </a:r>
          </a:p>
          <a:p>
            <a:pPr marL="342900" indent="-342900">
              <a:lnSpc>
                <a:spcPct val="150000"/>
              </a:lnSpc>
              <a:buAutoNum type="arabicPeriod"/>
            </a:pPr>
            <a:r>
              <a:rPr lang="en-GB" dirty="0">
                <a:latin typeface="Arial" panose="020B0604020202020204" pitchFamily="34" charset="0"/>
                <a:cs typeface="Arial" panose="020B0604020202020204" pitchFamily="34" charset="0"/>
              </a:rPr>
              <a:t>Realign the neurodevelopmental pathway with the new model of care</a:t>
            </a:r>
          </a:p>
        </p:txBody>
      </p:sp>
    </p:spTree>
    <p:extLst>
      <p:ext uri="{BB962C8B-B14F-4D97-AF65-F5344CB8AC3E}">
        <p14:creationId xmlns:p14="http://schemas.microsoft.com/office/powerpoint/2010/main" val="68781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5D49-2EDD-4A4F-DE6F-8A7CBE1E217A}"/>
              </a:ext>
            </a:extLst>
          </p:cNvPr>
          <p:cNvSpPr>
            <a:spLocks noGrp="1"/>
          </p:cNvSpPr>
          <p:nvPr>
            <p:ph type="title"/>
          </p:nvPr>
        </p:nvSpPr>
        <p:spPr>
          <a:xfrm>
            <a:off x="291596" y="365125"/>
            <a:ext cx="9479128" cy="1325563"/>
          </a:xfrm>
        </p:spPr>
        <p:txBody>
          <a:bodyPr/>
          <a:lstStyle/>
          <a:p>
            <a:r>
              <a:rPr lang="en-GB" dirty="0"/>
              <a:t>Programme Structure</a:t>
            </a:r>
          </a:p>
        </p:txBody>
      </p:sp>
      <p:sp>
        <p:nvSpPr>
          <p:cNvPr id="4" name="Slide Number Placeholder 3">
            <a:extLst>
              <a:ext uri="{FF2B5EF4-FFF2-40B4-BE49-F238E27FC236}">
                <a16:creationId xmlns:a16="http://schemas.microsoft.com/office/drawing/2014/main" id="{CAC333F2-F04E-6480-C466-537EF1A6E811}"/>
              </a:ext>
            </a:extLst>
          </p:cNvPr>
          <p:cNvSpPr>
            <a:spLocks noGrp="1"/>
          </p:cNvSpPr>
          <p:nvPr>
            <p:ph type="sldNum" sz="quarter" idx="12"/>
          </p:nvPr>
        </p:nvSpPr>
        <p:spPr/>
        <p:txBody>
          <a:bodyPr/>
          <a:lstStyle/>
          <a:p>
            <a:fld id="{97EE8412-344B-4A62-BD9B-853B63951050}" type="slidenum">
              <a:rPr lang="en-GB" smtClean="0"/>
              <a:t>5</a:t>
            </a:fld>
            <a:endParaRPr lang="en-GB" dirty="0"/>
          </a:p>
        </p:txBody>
      </p:sp>
      <p:graphicFrame>
        <p:nvGraphicFramePr>
          <p:cNvPr id="5" name="Table 4">
            <a:extLst>
              <a:ext uri="{FF2B5EF4-FFF2-40B4-BE49-F238E27FC236}">
                <a16:creationId xmlns:a16="http://schemas.microsoft.com/office/drawing/2014/main" id="{CE7D1D67-C260-EABC-D2FD-2BEA9CF1990C}"/>
              </a:ext>
            </a:extLst>
          </p:cNvPr>
          <p:cNvGraphicFramePr>
            <a:graphicFrameLocks noGrp="1"/>
          </p:cNvGraphicFramePr>
          <p:nvPr>
            <p:extLst>
              <p:ext uri="{D42A27DB-BD31-4B8C-83A1-F6EECF244321}">
                <p14:modId xmlns:p14="http://schemas.microsoft.com/office/powerpoint/2010/main" val="874541293"/>
              </p:ext>
            </p:extLst>
          </p:nvPr>
        </p:nvGraphicFramePr>
        <p:xfrm>
          <a:off x="460905" y="1687047"/>
          <a:ext cx="11270190" cy="4684144"/>
        </p:xfrm>
        <a:graphic>
          <a:graphicData uri="http://schemas.openxmlformats.org/drawingml/2006/table">
            <a:tbl>
              <a:tblPr firstRow="1" bandRow="1">
                <a:tableStyleId>{5C22544A-7EE6-4342-B048-85BDC9FD1C3A}</a:tableStyleId>
              </a:tblPr>
              <a:tblGrid>
                <a:gridCol w="2970664">
                  <a:extLst>
                    <a:ext uri="{9D8B030D-6E8A-4147-A177-3AD203B41FA5}">
                      <a16:colId xmlns:a16="http://schemas.microsoft.com/office/drawing/2014/main" val="3603136474"/>
                    </a:ext>
                  </a:extLst>
                </a:gridCol>
                <a:gridCol w="2794570">
                  <a:extLst>
                    <a:ext uri="{9D8B030D-6E8A-4147-A177-3AD203B41FA5}">
                      <a16:colId xmlns:a16="http://schemas.microsoft.com/office/drawing/2014/main" val="1418359400"/>
                    </a:ext>
                  </a:extLst>
                </a:gridCol>
                <a:gridCol w="2876764">
                  <a:extLst>
                    <a:ext uri="{9D8B030D-6E8A-4147-A177-3AD203B41FA5}">
                      <a16:colId xmlns:a16="http://schemas.microsoft.com/office/drawing/2014/main" val="612292189"/>
                    </a:ext>
                  </a:extLst>
                </a:gridCol>
                <a:gridCol w="2628192">
                  <a:extLst>
                    <a:ext uri="{9D8B030D-6E8A-4147-A177-3AD203B41FA5}">
                      <a16:colId xmlns:a16="http://schemas.microsoft.com/office/drawing/2014/main" val="2854333479"/>
                    </a:ext>
                  </a:extLst>
                </a:gridCol>
              </a:tblGrid>
              <a:tr h="1141006">
                <a:tc>
                  <a:txBody>
                    <a:bodyPr/>
                    <a:lstStyle/>
                    <a:p>
                      <a:r>
                        <a:rPr lang="en-GB" sz="1400" dirty="0"/>
                        <a:t>Objectives 1 &amp; 2:</a:t>
                      </a:r>
                    </a:p>
                    <a:p>
                      <a:pPr marL="285750" indent="-285750">
                        <a:buFont typeface="Arial" panose="020B0604020202020204" pitchFamily="34" charset="0"/>
                        <a:buChar char="•"/>
                      </a:pPr>
                      <a:r>
                        <a:rPr lang="en-GB" sz="1400" b="0" dirty="0"/>
                        <a:t>Identify a strategic partner (Commissioning Lead)</a:t>
                      </a:r>
                    </a:p>
                    <a:p>
                      <a:pPr marL="285750" indent="-285750">
                        <a:buFont typeface="Arial" panose="020B0604020202020204" pitchFamily="34" charset="0"/>
                        <a:buChar char="•"/>
                      </a:pPr>
                      <a:r>
                        <a:rPr lang="en-GB" sz="1400" b="0" dirty="0"/>
                        <a:t>Implement a lead / single provider model (Tiers 2 &amp; 3)</a:t>
                      </a:r>
                    </a:p>
                    <a:p>
                      <a:r>
                        <a:rPr lang="en-GB" sz="1400" b="0" i="1" dirty="0"/>
                        <a:t>Recommendation 1</a:t>
                      </a:r>
                    </a:p>
                  </a:txBody>
                  <a:tcPr/>
                </a:tc>
                <a:tc>
                  <a:txBody>
                    <a:bodyPr/>
                    <a:lstStyle/>
                    <a:p>
                      <a:r>
                        <a:rPr lang="en-GB" sz="1400" dirty="0"/>
                        <a:t>Objective 3: </a:t>
                      </a:r>
                    </a:p>
                    <a:p>
                      <a:r>
                        <a:rPr lang="en-GB" sz="1400" b="0" dirty="0"/>
                        <a:t>Co-develop a new vision for the model of care  (</a:t>
                      </a:r>
                      <a:r>
                        <a:rPr lang="en-GB" sz="1400" b="0" dirty="0" err="1"/>
                        <a:t>iThrive</a:t>
                      </a:r>
                      <a:r>
                        <a:rPr lang="en-GB" sz="1400" b="0" dirty="0"/>
                        <a:t>)</a:t>
                      </a:r>
                    </a:p>
                    <a:p>
                      <a:endParaRPr lang="en-GB" sz="1400" b="0" dirty="0"/>
                    </a:p>
                    <a:p>
                      <a:endParaRPr lang="en-GB" sz="1400" b="0" i="1" dirty="0"/>
                    </a:p>
                    <a:p>
                      <a:r>
                        <a:rPr lang="en-GB" sz="1400" b="0" i="1" dirty="0"/>
                        <a:t>Recommendation 2 </a:t>
                      </a:r>
                    </a:p>
                  </a:txBody>
                  <a:tcPr/>
                </a:tc>
                <a:tc>
                  <a:txBody>
                    <a:bodyPr/>
                    <a:lstStyle/>
                    <a:p>
                      <a:r>
                        <a:rPr lang="en-GB" sz="1400" dirty="0"/>
                        <a:t>Objective 4: </a:t>
                      </a:r>
                    </a:p>
                    <a:p>
                      <a:r>
                        <a:rPr lang="en-GB" sz="1400" b="0" dirty="0"/>
                        <a:t>Re-align the neurodevelopmental pathway with model of care </a:t>
                      </a:r>
                    </a:p>
                    <a:p>
                      <a:endParaRPr lang="en-GB" sz="1400" b="0" dirty="0"/>
                    </a:p>
                    <a:p>
                      <a:endParaRPr lang="en-GB" sz="1400" b="0" dirty="0"/>
                    </a:p>
                    <a:p>
                      <a:r>
                        <a:rPr lang="en-GB" sz="1400" b="0" i="1" dirty="0"/>
                        <a:t>Recommendation 5 </a:t>
                      </a:r>
                    </a:p>
                  </a:txBody>
                  <a:tcPr/>
                </a:tc>
                <a:tc>
                  <a:txBody>
                    <a:bodyPr/>
                    <a:lstStyle/>
                    <a:p>
                      <a:r>
                        <a:rPr lang="en-GB" sz="1400" dirty="0"/>
                        <a:t>Objective 5: </a:t>
                      </a:r>
                    </a:p>
                    <a:p>
                      <a:r>
                        <a:rPr lang="en-GB" sz="1400" b="0" dirty="0"/>
                        <a:t>Implement a trusted and flexible model of care </a:t>
                      </a:r>
                    </a:p>
                    <a:p>
                      <a:endParaRPr lang="en-GB" sz="1400" b="0" dirty="0"/>
                    </a:p>
                    <a:p>
                      <a:endParaRPr lang="en-GB" sz="1400" b="0" i="1" dirty="0"/>
                    </a:p>
                    <a:p>
                      <a:r>
                        <a:rPr lang="en-GB" sz="1400" b="0" i="1" dirty="0"/>
                        <a:t>Recommendation 3, 4</a:t>
                      </a:r>
                    </a:p>
                  </a:txBody>
                  <a:tcPr/>
                </a:tc>
                <a:extLst>
                  <a:ext uri="{0D108BD9-81ED-4DB2-BD59-A6C34878D82A}">
                    <a16:rowId xmlns:a16="http://schemas.microsoft.com/office/drawing/2014/main" val="109897457"/>
                  </a:ext>
                </a:extLst>
              </a:tr>
              <a:tr h="313018">
                <a:tc gridSpan="4">
                  <a:txBody>
                    <a:bodyPr/>
                    <a:lstStyle/>
                    <a:p>
                      <a:pPr algn="ctr"/>
                      <a:r>
                        <a:rPr lang="en-GB" sz="1600" b="1" dirty="0"/>
                        <a:t>Roles and Responsibilities</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04769680"/>
                  </a:ext>
                </a:extLst>
              </a:tr>
              <a:tr h="1320992">
                <a:tc>
                  <a:txBody>
                    <a:bodyPr/>
                    <a:lstStyle/>
                    <a:p>
                      <a:pPr algn="ctr"/>
                      <a:r>
                        <a:rPr lang="en-GB" sz="1200" b="1" dirty="0">
                          <a:solidFill>
                            <a:schemeClr val="tx1"/>
                          </a:solidFill>
                        </a:rPr>
                        <a:t>SRO: </a:t>
                      </a:r>
                      <a:r>
                        <a:rPr lang="en-GB" sz="1200" b="0" dirty="0">
                          <a:solidFill>
                            <a:schemeClr val="tx1"/>
                          </a:solidFill>
                        </a:rPr>
                        <a:t>John Atherton</a:t>
                      </a:r>
                    </a:p>
                    <a:p>
                      <a:pPr algn="ctr"/>
                      <a:r>
                        <a:rPr lang="en-GB" sz="1200" b="1" dirty="0">
                          <a:solidFill>
                            <a:schemeClr val="tx1"/>
                          </a:solidFill>
                        </a:rPr>
                        <a:t>Programme Director</a:t>
                      </a:r>
                      <a:r>
                        <a:rPr lang="en-GB" sz="1200" dirty="0">
                          <a:solidFill>
                            <a:schemeClr val="tx1"/>
                          </a:solidFill>
                        </a:rPr>
                        <a:t>: </a:t>
                      </a:r>
                      <a:r>
                        <a:rPr lang="en-GB" sz="1200" dirty="0"/>
                        <a:t>Omid Gilanshah</a:t>
                      </a:r>
                    </a:p>
                    <a:p>
                      <a:pPr algn="ctr"/>
                      <a:r>
                        <a:rPr lang="en-GB" sz="1200" b="1" dirty="0"/>
                        <a:t>Project Management: </a:t>
                      </a:r>
                      <a:r>
                        <a:rPr lang="en-GB" sz="1200" dirty="0"/>
                        <a:t>Sharron Nelson, Arlene Thompson-Dickson, Fiona Murray</a:t>
                      </a:r>
                    </a:p>
                  </a:txBody>
                  <a:tcPr anchor="ctr"/>
                </a:tc>
                <a:tc>
                  <a:txBody>
                    <a:bodyPr/>
                    <a:lstStyle/>
                    <a:p>
                      <a:pPr algn="ctr"/>
                      <a:r>
                        <a:rPr lang="en-GB" sz="1200" b="1" dirty="0"/>
                        <a:t>SRO: </a:t>
                      </a:r>
                      <a:r>
                        <a:rPr lang="en-GB" sz="1200" kern="1200" dirty="0">
                          <a:solidFill>
                            <a:schemeClr val="dk1"/>
                          </a:solidFill>
                          <a:latin typeface="+mn-lt"/>
                          <a:ea typeface="+mn-ea"/>
                          <a:cs typeface="+mn-cs"/>
                        </a:rPr>
                        <a:t>Dr Stavroula Lees</a:t>
                      </a:r>
                    </a:p>
                    <a:p>
                      <a:pPr algn="ctr"/>
                      <a:r>
                        <a:rPr lang="en-GB" sz="1200" b="1" dirty="0"/>
                        <a:t>Programme Director: </a:t>
                      </a:r>
                      <a:r>
                        <a:rPr lang="en-GB" sz="1200" dirty="0"/>
                        <a:t>Omid Gilanshah </a:t>
                      </a:r>
                      <a:r>
                        <a:rPr lang="en-GB" sz="1200" i="1" dirty="0"/>
                        <a:t>(interim cover)</a:t>
                      </a:r>
                    </a:p>
                    <a:p>
                      <a:pPr algn="ctr"/>
                      <a:r>
                        <a:rPr lang="en-GB" sz="1200" b="1" dirty="0"/>
                        <a:t>Project Management:</a:t>
                      </a:r>
                      <a:r>
                        <a:rPr lang="en-GB" sz="1200" dirty="0"/>
                        <a:t> Arlene Thompson-Dickson, Fiona Murray</a:t>
                      </a:r>
                    </a:p>
                  </a:txBody>
                  <a:tcPr anchor="ctr"/>
                </a:tc>
                <a:tc>
                  <a:txBody>
                    <a:bodyPr/>
                    <a:lstStyle/>
                    <a:p>
                      <a:pPr algn="ctr"/>
                      <a:r>
                        <a:rPr lang="en-GB" sz="1200" b="1" dirty="0">
                          <a:solidFill>
                            <a:schemeClr val="tx1"/>
                          </a:solidFill>
                        </a:rPr>
                        <a:t>SRO: </a:t>
                      </a:r>
                      <a:r>
                        <a:rPr lang="en-GB" sz="1200" b="0" dirty="0">
                          <a:solidFill>
                            <a:schemeClr val="tx1"/>
                          </a:solidFill>
                        </a:rPr>
                        <a:t>Denise Madden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Programme Director</a:t>
                      </a:r>
                      <a:r>
                        <a:rPr lang="en-GB" sz="1200" dirty="0">
                          <a:solidFill>
                            <a:schemeClr val="tx1"/>
                          </a:solidFill>
                        </a:rPr>
                        <a:t>: </a:t>
                      </a:r>
                      <a:r>
                        <a:rPr lang="en-GB" sz="1200" dirty="0"/>
                        <a:t>Omid Gilanshah </a:t>
                      </a:r>
                      <a:r>
                        <a:rPr lang="en-GB" sz="1200" i="1" dirty="0"/>
                        <a:t>(interim cover)</a:t>
                      </a:r>
                    </a:p>
                    <a:p>
                      <a:pPr algn="ctr"/>
                      <a:r>
                        <a:rPr lang="en-GB" sz="1200" b="1" dirty="0"/>
                        <a:t>Project Management: </a:t>
                      </a:r>
                      <a:r>
                        <a:rPr lang="en-GB" sz="1200" dirty="0"/>
                        <a:t>Arlene Thompson-Dickson, Fiona Murray</a:t>
                      </a:r>
                    </a:p>
                  </a:txBody>
                  <a:tcPr anchor="ctr"/>
                </a:tc>
                <a:tc>
                  <a:txBody>
                    <a:bodyPr/>
                    <a:lstStyle/>
                    <a:p>
                      <a:pPr algn="ctr"/>
                      <a:r>
                        <a:rPr lang="en-GB" sz="1200" b="1" dirty="0">
                          <a:solidFill>
                            <a:schemeClr val="tx1"/>
                          </a:solidFill>
                        </a:rPr>
                        <a:t>SRO: </a:t>
                      </a:r>
                      <a:r>
                        <a:rPr lang="en-GB" sz="1200" b="0" dirty="0">
                          <a:solidFill>
                            <a:schemeClr val="tx1"/>
                          </a:solidFill>
                        </a:rPr>
                        <a:t>Denise Madden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Programme Director</a:t>
                      </a:r>
                      <a:r>
                        <a:rPr lang="en-GB" sz="1200" dirty="0">
                          <a:solidFill>
                            <a:schemeClr val="tx1"/>
                          </a:solidFill>
                        </a:rPr>
                        <a:t>: </a:t>
                      </a:r>
                      <a:r>
                        <a:rPr lang="en-GB" sz="1200" dirty="0"/>
                        <a:t>Omid Gilanshah </a:t>
                      </a:r>
                      <a:r>
                        <a:rPr lang="en-GB" sz="1200" i="1" dirty="0"/>
                        <a:t>(interim cover)</a:t>
                      </a:r>
                    </a:p>
                    <a:p>
                      <a:pPr algn="ctr"/>
                      <a:r>
                        <a:rPr lang="en-GB" sz="1200" b="1" dirty="0"/>
                        <a:t>Project Management: </a:t>
                      </a:r>
                      <a:r>
                        <a:rPr lang="en-GB" sz="1200" b="0" dirty="0">
                          <a:solidFill>
                            <a:schemeClr val="tx1"/>
                          </a:solidFill>
                        </a:rPr>
                        <a:t>TBC</a:t>
                      </a:r>
                    </a:p>
                  </a:txBody>
                  <a:tcPr anchor="ctr"/>
                </a:tc>
                <a:extLst>
                  <a:ext uri="{0D108BD9-81ED-4DB2-BD59-A6C34878D82A}">
                    <a16:rowId xmlns:a16="http://schemas.microsoft.com/office/drawing/2014/main" val="3201996918"/>
                  </a:ext>
                </a:extLst>
              </a:tr>
              <a:tr h="305793">
                <a:tc gridSpan="4">
                  <a:txBody>
                    <a:bodyPr/>
                    <a:lstStyle/>
                    <a:p>
                      <a:pPr marL="0" algn="ctr" defTabSz="914400" rtl="0" eaLnBrk="1" latinLnBrk="0" hangingPunct="1"/>
                      <a:r>
                        <a:rPr lang="en-GB" sz="1600" b="1" kern="1200" dirty="0">
                          <a:solidFill>
                            <a:schemeClr val="dk1"/>
                          </a:solidFill>
                          <a:latin typeface="+mn-lt"/>
                          <a:ea typeface="+mn-ea"/>
                          <a:cs typeface="+mn-cs"/>
                        </a:rPr>
                        <a:t>Delivery Status</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16147851"/>
                  </a:ext>
                </a:extLst>
              </a:tr>
              <a:tr h="1320992">
                <a:tc>
                  <a:txBody>
                    <a:bodyPr/>
                    <a:lstStyle/>
                    <a:p>
                      <a:pPr algn="ctr"/>
                      <a:r>
                        <a:rPr lang="en-GB" sz="1200" dirty="0">
                          <a:solidFill>
                            <a:srgbClr val="00B050"/>
                          </a:solidFill>
                        </a:rPr>
                        <a:t>On Track </a:t>
                      </a:r>
                      <a:r>
                        <a:rPr lang="en-GB" sz="1200" dirty="0"/>
                        <a:t>– All partners are engaged and defining services to transfer and contractual route identified. </a:t>
                      </a:r>
                    </a:p>
                  </a:txBody>
                  <a:tcPr anchor="ctr"/>
                </a:tc>
                <a:tc>
                  <a:txBody>
                    <a:bodyPr/>
                    <a:lstStyle/>
                    <a:p>
                      <a:pPr algn="ctr"/>
                      <a:r>
                        <a:rPr lang="en-GB" sz="1200" kern="1200" dirty="0">
                          <a:solidFill>
                            <a:srgbClr val="00B050"/>
                          </a:solidFill>
                          <a:latin typeface="+mn-lt"/>
                          <a:ea typeface="+mn-ea"/>
                          <a:cs typeface="+mn-cs"/>
                        </a:rPr>
                        <a:t>On Track </a:t>
                      </a:r>
                      <a:r>
                        <a:rPr lang="en-GB" sz="1200" kern="1200" dirty="0">
                          <a:solidFill>
                            <a:schemeClr val="dk1"/>
                          </a:solidFill>
                          <a:latin typeface="+mn-lt"/>
                          <a:ea typeface="+mn-ea"/>
                          <a:cs typeface="+mn-cs"/>
                        </a:rPr>
                        <a:t>–</a:t>
                      </a:r>
                      <a:r>
                        <a:rPr lang="en-GB" sz="1200" dirty="0"/>
                        <a:t> The </a:t>
                      </a:r>
                      <a:r>
                        <a:rPr lang="en-GB" sz="1200" dirty="0" err="1"/>
                        <a:t>iThrive</a:t>
                      </a:r>
                      <a:r>
                        <a:rPr lang="en-GB" sz="1200" dirty="0"/>
                        <a:t> sub-group is reviewing legacy approaches and defining key benefits to inform vision.</a:t>
                      </a:r>
                    </a:p>
                  </a:txBody>
                  <a:tcPr anchor="ctr"/>
                </a:tc>
                <a:tc>
                  <a:txBody>
                    <a:bodyPr/>
                    <a:lstStyle/>
                    <a:p>
                      <a:pPr algn="ctr"/>
                      <a:r>
                        <a:rPr lang="en-GB" sz="1200" dirty="0">
                          <a:solidFill>
                            <a:srgbClr val="F67B00"/>
                          </a:solidFill>
                        </a:rPr>
                        <a:t>Initiated </a:t>
                      </a:r>
                      <a:r>
                        <a:rPr lang="en-GB" sz="1200" dirty="0"/>
                        <a:t>– Requires scoping and alignment to development of a new vision for the model of care (</a:t>
                      </a:r>
                      <a:r>
                        <a:rPr lang="en-GB" sz="1200" dirty="0" err="1"/>
                        <a:t>iThrive</a:t>
                      </a:r>
                      <a:r>
                        <a:rPr lang="en-GB" sz="1200" dirty="0"/>
                        <a:t>).</a:t>
                      </a:r>
                    </a:p>
                  </a:txBody>
                  <a:tcPr anchor="ctr"/>
                </a:tc>
                <a:tc>
                  <a:txBody>
                    <a:bodyPr/>
                    <a:lstStyle/>
                    <a:p>
                      <a:pPr algn="ctr"/>
                      <a:r>
                        <a:rPr lang="en-GB" sz="1200" kern="1200" dirty="0">
                          <a:solidFill>
                            <a:srgbClr val="F67B00"/>
                          </a:solidFill>
                          <a:latin typeface="+mn-lt"/>
                          <a:ea typeface="+mn-ea"/>
                          <a:cs typeface="+mn-cs"/>
                        </a:rPr>
                        <a:t>Initiated </a:t>
                      </a:r>
                      <a:r>
                        <a:rPr lang="en-GB" sz="1200" kern="1200" dirty="0">
                          <a:solidFill>
                            <a:schemeClr val="tx1"/>
                          </a:solidFill>
                          <a:latin typeface="+mn-lt"/>
                          <a:ea typeface="+mn-ea"/>
                          <a:cs typeface="+mn-cs"/>
                        </a:rPr>
                        <a:t>– </a:t>
                      </a:r>
                      <a:r>
                        <a:rPr lang="en-GB" sz="1200" dirty="0"/>
                        <a:t>Requires scoping and alignment to development of a new vision for the model of care (</a:t>
                      </a:r>
                      <a:r>
                        <a:rPr lang="en-GB" sz="1200" dirty="0" err="1"/>
                        <a:t>iThrive</a:t>
                      </a:r>
                      <a:r>
                        <a:rPr lang="en-GB" sz="1200" dirty="0"/>
                        <a:t>) and realignment of the </a:t>
                      </a:r>
                      <a:r>
                        <a:rPr lang="en-GB" sz="1200" b="0" dirty="0"/>
                        <a:t>neurodevelopmental pathway.</a:t>
                      </a:r>
                      <a:endParaRPr lang="en-GB" sz="1200" dirty="0"/>
                    </a:p>
                  </a:txBody>
                  <a:tcPr anchor="ctr"/>
                </a:tc>
                <a:extLst>
                  <a:ext uri="{0D108BD9-81ED-4DB2-BD59-A6C34878D82A}">
                    <a16:rowId xmlns:a16="http://schemas.microsoft.com/office/drawing/2014/main" val="1524507433"/>
                  </a:ext>
                </a:extLst>
              </a:tr>
            </a:tbl>
          </a:graphicData>
        </a:graphic>
      </p:graphicFrame>
    </p:spTree>
    <p:extLst>
      <p:ext uri="{BB962C8B-B14F-4D97-AF65-F5344CB8AC3E}">
        <p14:creationId xmlns:p14="http://schemas.microsoft.com/office/powerpoint/2010/main" val="41255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6BA72-EC0A-DFA9-F9A3-CC6AC921355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CFD338-B1C4-9CEA-037C-9898A694D615}"/>
              </a:ext>
            </a:extLst>
          </p:cNvPr>
          <p:cNvSpPr>
            <a:spLocks noGrp="1"/>
          </p:cNvSpPr>
          <p:nvPr>
            <p:ph type="sldNum" sz="quarter" idx="12"/>
          </p:nvPr>
        </p:nvSpPr>
        <p:spPr>
          <a:xfrm>
            <a:off x="8610600" y="636845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EE8412-344B-4A62-BD9B-853B6395105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06B6AE1-2643-B6C7-5655-459E80E05833}"/>
              </a:ext>
            </a:extLst>
          </p:cNvPr>
          <p:cNvSpPr txBox="1"/>
          <p:nvPr/>
        </p:nvSpPr>
        <p:spPr>
          <a:xfrm>
            <a:off x="144276" y="360480"/>
            <a:ext cx="10622927"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solidFill>
                  <a:schemeClr val="tx2"/>
                </a:solidFill>
                <a:latin typeface="Arial" panose="020B0604020202020204" pitchFamily="34" charset="0"/>
                <a:ea typeface="+mj-ea"/>
                <a:cs typeface="Arial" panose="020B0604020202020204" pitchFamily="34" charset="0"/>
              </a:defRPr>
            </a:lvl1pPr>
          </a:lstStyle>
          <a:p>
            <a:r>
              <a:rPr lang="en-GB" dirty="0"/>
              <a:t>Programme governance</a:t>
            </a:r>
          </a:p>
        </p:txBody>
      </p:sp>
      <p:sp>
        <p:nvSpPr>
          <p:cNvPr id="41" name="TextBox 40">
            <a:extLst>
              <a:ext uri="{FF2B5EF4-FFF2-40B4-BE49-F238E27FC236}">
                <a16:creationId xmlns:a16="http://schemas.microsoft.com/office/drawing/2014/main" id="{0E0B8862-E8BA-F392-47EE-182102A188B6}"/>
              </a:ext>
            </a:extLst>
          </p:cNvPr>
          <p:cNvSpPr txBox="1"/>
          <p:nvPr/>
        </p:nvSpPr>
        <p:spPr>
          <a:xfrm>
            <a:off x="2923953" y="3705941"/>
            <a:ext cx="6501194" cy="859397"/>
          </a:xfrm>
          <a:prstGeom prst="rect">
            <a:avLst/>
          </a:prstGeom>
          <a:solidFill>
            <a:srgbClr val="E7F3FA"/>
          </a:solidFill>
          <a:ln w="28575">
            <a:solidFill>
              <a:srgbClr val="156082"/>
            </a:solidFill>
          </a:ln>
          <a:effectLst/>
        </p:spPr>
        <p:txBody>
          <a:bodyPr spcFirstLastPara="0" vert="horz" wrap="square" lIns="91425" tIns="91425" rIns="91425" bIns="91425" numCol="1" spcCol="1270" anchor="ctr" anchorCtr="0">
            <a:noAutofit/>
          </a:bodyPr>
          <a:lstStyle>
            <a:defPPr>
              <a:defRPr lang="en-US"/>
            </a:defPPr>
            <a:lvl1pPr algn="ctr">
              <a:defRPr sz="1600" b="1"/>
            </a:lvl1pPr>
          </a:lstStyle>
          <a:p>
            <a:pPr>
              <a:defRPr/>
            </a:pPr>
            <a:r>
              <a:rPr lang="en-GB" kern="0" dirty="0">
                <a:solidFill>
                  <a:srgbClr val="002060"/>
                </a:solidFill>
                <a:latin typeface="Arial"/>
                <a:cs typeface="Arial"/>
              </a:rPr>
              <a:t>Children &amp; Young People’s Mental Health Review Implementation Steering Group</a:t>
            </a:r>
          </a:p>
          <a:p>
            <a:pPr marL="0" marR="0" lvl="0" indent="0" algn="ctr" defTabSz="914400" eaLnBrk="1" fontAlgn="auto" latinLnBrk="0" hangingPunct="1">
              <a:lnSpc>
                <a:spcPct val="100000"/>
              </a:lnSpc>
              <a:spcBef>
                <a:spcPts val="0"/>
              </a:spcBef>
              <a:spcAft>
                <a:spcPts val="0"/>
              </a:spcAft>
              <a:buClrTx/>
              <a:buSzTx/>
              <a:buFontTx/>
              <a:buNone/>
              <a:tabLst/>
              <a:defRPr/>
            </a:pPr>
            <a:r>
              <a:rPr lang="en-GB" b="0" kern="0" dirty="0">
                <a:solidFill>
                  <a:srgbClr val="002060"/>
                </a:solidFill>
                <a:latin typeface="Arial"/>
                <a:cs typeface="Arial"/>
              </a:rPr>
              <a:t>Co-Chairs: John Atherton &amp; Denise Madden</a:t>
            </a:r>
            <a:endParaRPr lang="en-US" b="0" kern="0" dirty="0">
              <a:solidFill>
                <a:srgbClr val="002060"/>
              </a:solidFill>
              <a:latin typeface="Arial"/>
              <a:cs typeface="Arial"/>
            </a:endParaRPr>
          </a:p>
        </p:txBody>
      </p:sp>
      <p:sp>
        <p:nvSpPr>
          <p:cNvPr id="44" name="TextBox 43">
            <a:extLst>
              <a:ext uri="{FF2B5EF4-FFF2-40B4-BE49-F238E27FC236}">
                <a16:creationId xmlns:a16="http://schemas.microsoft.com/office/drawing/2014/main" id="{3C60D4DE-6961-17A9-FEA0-F4F72812984F}"/>
              </a:ext>
            </a:extLst>
          </p:cNvPr>
          <p:cNvSpPr txBox="1"/>
          <p:nvPr/>
        </p:nvSpPr>
        <p:spPr>
          <a:xfrm>
            <a:off x="4300431" y="2731038"/>
            <a:ext cx="3591138" cy="709523"/>
          </a:xfrm>
          <a:prstGeom prst="rect">
            <a:avLst/>
          </a:prstGeom>
          <a:solidFill>
            <a:srgbClr val="0070C0"/>
          </a:solidFill>
          <a:ln w="19050">
            <a:solidFill>
              <a:srgbClr val="156082"/>
            </a:solidFill>
            <a:prstDash val="solid"/>
          </a:ln>
          <a:effectLst/>
        </p:spPr>
        <p:txBody>
          <a:bodyPr spcFirstLastPara="0" vert="horz" wrap="square" lIns="91425" tIns="91425" rIns="91425" bIns="91425" numCol="1" spcCol="1270" anchor="ctr" anchorCtr="0">
            <a:noAutofit/>
          </a:bodyPr>
          <a:lstStyle>
            <a:defPPr>
              <a:defRPr lang="en-US"/>
            </a:defPPr>
            <a:lvl1pPr marR="0" lvl="0" indent="0" algn="ctr" fontAlgn="auto">
              <a:lnSpc>
                <a:spcPct val="100000"/>
              </a:lnSpc>
              <a:spcBef>
                <a:spcPct val="0"/>
              </a:spcBef>
              <a:spcAft>
                <a:spcPts val="0"/>
              </a:spcAft>
              <a:buClr>
                <a:prstClr val="white"/>
              </a:buClr>
              <a:buSzTx/>
              <a:buFontTx/>
              <a:buNone/>
              <a:tabLst/>
              <a:defRPr kumimoji="0" sz="1400" b="1" i="0" u="none" strike="noStrike" cap="none" spc="0" normalizeH="0" baseline="0">
                <a:ln>
                  <a:noFill/>
                </a:ln>
                <a:solidFill>
                  <a:prstClr val="black"/>
                </a:solidFill>
                <a:effectLst/>
                <a:uLnTx/>
                <a:uFillTx/>
                <a:latin typeface="Calibri" panose="020F0502020204030204"/>
              </a:defRPr>
            </a:lvl1pPr>
          </a:lstStyle>
          <a:p>
            <a:pPr marL="0" marR="0" lvl="0" indent="0" algn="ctr" defTabSz="914400" eaLnBrk="1" fontAlgn="auto" latinLnBrk="0" hangingPunct="1">
              <a:lnSpc>
                <a:spcPct val="100000"/>
              </a:lnSpc>
              <a:spcBef>
                <a:spcPct val="0"/>
              </a:spcBef>
              <a:spcAft>
                <a:spcPts val="0"/>
              </a:spcAft>
              <a:buClr>
                <a:prstClr val="white"/>
              </a:buClr>
              <a:buSzTx/>
              <a:buFontTx/>
              <a:buNone/>
              <a:tabLst/>
              <a:defRPr/>
            </a:pPr>
            <a:r>
              <a:rPr kumimoji="0" lang="en-GB" sz="16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Kingston &amp; Richmond Integrated Mental Health Committee</a:t>
            </a:r>
          </a:p>
        </p:txBody>
      </p:sp>
      <p:sp>
        <p:nvSpPr>
          <p:cNvPr id="45" name="TextBox 44">
            <a:extLst>
              <a:ext uri="{FF2B5EF4-FFF2-40B4-BE49-F238E27FC236}">
                <a16:creationId xmlns:a16="http://schemas.microsoft.com/office/drawing/2014/main" id="{F46ED6B7-46DD-5D8A-F4B2-46F941ED6EC3}"/>
              </a:ext>
            </a:extLst>
          </p:cNvPr>
          <p:cNvSpPr txBox="1"/>
          <p:nvPr/>
        </p:nvSpPr>
        <p:spPr>
          <a:xfrm>
            <a:off x="4300431" y="2003201"/>
            <a:ext cx="3591138" cy="595147"/>
          </a:xfrm>
          <a:prstGeom prst="rect">
            <a:avLst/>
          </a:prstGeom>
          <a:solidFill>
            <a:srgbClr val="002060"/>
          </a:solidFill>
          <a:ln>
            <a:noFill/>
          </a:ln>
          <a:effectLst/>
        </p:spPr>
        <p:txBody>
          <a:bodyPr spcFirstLastPara="0" vert="horz" wrap="square" lIns="91425" tIns="91425" rIns="91425" bIns="91425"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Kingston &amp; Richmond Place Committees</a:t>
            </a:r>
            <a:endParaRPr kumimoji="0" lang="en-GB"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B1C963C1-5462-EFE0-711E-014F87D961C8}"/>
              </a:ext>
            </a:extLst>
          </p:cNvPr>
          <p:cNvSpPr txBox="1"/>
          <p:nvPr/>
        </p:nvSpPr>
        <p:spPr>
          <a:xfrm>
            <a:off x="2923953" y="4679577"/>
            <a:ext cx="3083442" cy="1322070"/>
          </a:xfrm>
          <a:prstGeom prst="rect">
            <a:avLst/>
          </a:prstGeom>
          <a:solidFill>
            <a:srgbClr val="E7F3FA"/>
          </a:solidFill>
          <a:ln w="28575">
            <a:solidFill>
              <a:srgbClr val="156082"/>
            </a:solidFill>
          </a:ln>
          <a:effectLst/>
        </p:spPr>
        <p:txBody>
          <a:bodyPr spcFirstLastPara="0" vert="horz" wrap="square" lIns="91425" tIns="91425" rIns="91425" bIns="91425" numCol="1" spcCol="1270" anchor="ctr" anchorCtr="0">
            <a:noAutofit/>
          </a:bodyPr>
          <a:lstStyle>
            <a:defPPr>
              <a:defRPr lang="en-US"/>
            </a:defPPr>
            <a:lvl1pPr algn="ctr">
              <a:defRPr sz="1600" b="1"/>
            </a:lvl1pPr>
          </a:lstStyle>
          <a:p>
            <a:pPr marL="0" marR="0" lvl="0" indent="0" defTabSz="914400" eaLnBrk="1" fontAlgn="auto" latinLnBrk="0" hangingPunct="1">
              <a:lnSpc>
                <a:spcPct val="100000"/>
              </a:lnSpc>
              <a:spcBef>
                <a:spcPts val="0"/>
              </a:spcBef>
              <a:spcAft>
                <a:spcPts val="0"/>
              </a:spcAft>
              <a:buClrTx/>
              <a:buSzTx/>
              <a:buFontTx/>
              <a:buNone/>
              <a:tabLst/>
              <a:defRPr/>
            </a:pPr>
            <a:r>
              <a:rPr lang="en-GB" kern="0" dirty="0">
                <a:solidFill>
                  <a:srgbClr val="002060"/>
                </a:solidFill>
                <a:latin typeface="Arial"/>
                <a:cs typeface="Arial"/>
              </a:rPr>
              <a:t>CAMHS Review Implementation Delivery Group </a:t>
            </a:r>
          </a:p>
          <a:p>
            <a:pPr marL="0" marR="0" lvl="0" indent="0" defTabSz="914400" eaLnBrk="1" fontAlgn="auto" latinLnBrk="0" hangingPunct="1">
              <a:lnSpc>
                <a:spcPct val="100000"/>
              </a:lnSpc>
              <a:spcBef>
                <a:spcPts val="0"/>
              </a:spcBef>
              <a:spcAft>
                <a:spcPts val="0"/>
              </a:spcAft>
              <a:buClrTx/>
              <a:buSzTx/>
              <a:buFontTx/>
              <a:buNone/>
              <a:tabLst/>
              <a:defRPr/>
            </a:pPr>
            <a:r>
              <a:rPr lang="en-GB" b="0" kern="0" dirty="0">
                <a:solidFill>
                  <a:srgbClr val="002060"/>
                </a:solidFill>
                <a:latin typeface="Arial"/>
                <a:cs typeface="Arial"/>
              </a:rPr>
              <a:t>Chair: Omid Gilanshah</a:t>
            </a:r>
            <a:endParaRPr lang="en-US" b="0" kern="0" dirty="0">
              <a:solidFill>
                <a:srgbClr val="002060"/>
              </a:solidFill>
              <a:latin typeface="Arial"/>
              <a:cs typeface="Arial"/>
            </a:endParaRPr>
          </a:p>
        </p:txBody>
      </p:sp>
      <p:sp>
        <p:nvSpPr>
          <p:cNvPr id="8" name="TextBox 7">
            <a:extLst>
              <a:ext uri="{FF2B5EF4-FFF2-40B4-BE49-F238E27FC236}">
                <a16:creationId xmlns:a16="http://schemas.microsoft.com/office/drawing/2014/main" id="{758457DB-3163-29CA-CC71-8D9DB8E49B39}"/>
              </a:ext>
            </a:extLst>
          </p:cNvPr>
          <p:cNvSpPr txBox="1"/>
          <p:nvPr/>
        </p:nvSpPr>
        <p:spPr>
          <a:xfrm>
            <a:off x="6358424" y="4679577"/>
            <a:ext cx="3083442" cy="1322070"/>
          </a:xfrm>
          <a:prstGeom prst="rect">
            <a:avLst/>
          </a:prstGeom>
          <a:solidFill>
            <a:srgbClr val="E7F3FA"/>
          </a:solidFill>
          <a:ln w="28575">
            <a:solidFill>
              <a:srgbClr val="156082"/>
            </a:solidFill>
          </a:ln>
          <a:effectLst/>
        </p:spPr>
        <p:txBody>
          <a:bodyPr spcFirstLastPara="0" vert="horz" wrap="square" lIns="91425" tIns="91425" rIns="91425" bIns="91425" numCol="1" spcCol="1270" anchor="ctr" anchorCtr="0">
            <a:noAutofit/>
          </a:bodyPr>
          <a:lstStyle>
            <a:defPPr>
              <a:defRPr lang="en-US"/>
            </a:defPPr>
            <a:lvl1pPr algn="ctr">
              <a:defRPr sz="1600" b="1"/>
            </a:lvl1pPr>
          </a:lstStyle>
          <a:p>
            <a:pPr marL="0" marR="0" lvl="0" indent="0" defTabSz="914400" eaLnBrk="1" fontAlgn="auto" latinLnBrk="0" hangingPunct="1">
              <a:lnSpc>
                <a:spcPct val="100000"/>
              </a:lnSpc>
              <a:spcBef>
                <a:spcPts val="0"/>
              </a:spcBef>
              <a:spcAft>
                <a:spcPts val="0"/>
              </a:spcAft>
              <a:buClrTx/>
              <a:buSzTx/>
              <a:buFontTx/>
              <a:buNone/>
              <a:tabLst/>
              <a:defRPr/>
            </a:pPr>
            <a:r>
              <a:rPr lang="en-GB" kern="0" dirty="0" err="1">
                <a:solidFill>
                  <a:srgbClr val="002060"/>
                </a:solidFill>
                <a:latin typeface="Arial"/>
                <a:cs typeface="Arial"/>
              </a:rPr>
              <a:t>iThrive</a:t>
            </a:r>
            <a:r>
              <a:rPr lang="en-GB" kern="0" dirty="0">
                <a:solidFill>
                  <a:srgbClr val="002060"/>
                </a:solidFill>
                <a:latin typeface="Arial"/>
                <a:cs typeface="Arial"/>
              </a:rPr>
              <a:t> Design Group </a:t>
            </a:r>
          </a:p>
          <a:p>
            <a:pPr marL="0" marR="0" lvl="0" indent="0" defTabSz="914400" eaLnBrk="1" fontAlgn="auto" latinLnBrk="0" hangingPunct="1">
              <a:lnSpc>
                <a:spcPct val="100000"/>
              </a:lnSpc>
              <a:spcBef>
                <a:spcPts val="0"/>
              </a:spcBef>
              <a:spcAft>
                <a:spcPts val="0"/>
              </a:spcAft>
              <a:buClrTx/>
              <a:buSzTx/>
              <a:buFontTx/>
              <a:buNone/>
              <a:tabLst/>
              <a:defRPr/>
            </a:pPr>
            <a:r>
              <a:rPr lang="en-GB" b="0" kern="0" dirty="0">
                <a:solidFill>
                  <a:srgbClr val="002060"/>
                </a:solidFill>
                <a:latin typeface="Arial"/>
                <a:cs typeface="Arial"/>
              </a:rPr>
              <a:t>Chair: Dr Stavroula Lees</a:t>
            </a:r>
            <a:endParaRPr lang="en-US" b="0" kern="0" dirty="0">
              <a:solidFill>
                <a:srgbClr val="002060"/>
              </a:solidFill>
              <a:latin typeface="Arial"/>
              <a:cs typeface="Arial"/>
            </a:endParaRPr>
          </a:p>
        </p:txBody>
      </p:sp>
    </p:spTree>
    <p:extLst>
      <p:ext uri="{BB962C8B-B14F-4D97-AF65-F5344CB8AC3E}">
        <p14:creationId xmlns:p14="http://schemas.microsoft.com/office/powerpoint/2010/main" val="137800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B7803B-B162-C7FD-C526-ABCFBC0E6262}"/>
              </a:ext>
            </a:extLst>
          </p:cNvPr>
          <p:cNvSpPr/>
          <p:nvPr/>
        </p:nvSpPr>
        <p:spPr>
          <a:xfrm>
            <a:off x="9735623" y="4550735"/>
            <a:ext cx="2456377" cy="2307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408B29-95EF-033B-48EE-97E03355C194}"/>
              </a:ext>
            </a:extLst>
          </p:cNvPr>
          <p:cNvSpPr>
            <a:spLocks noGrp="1"/>
          </p:cNvSpPr>
          <p:nvPr>
            <p:ph type="title"/>
          </p:nvPr>
        </p:nvSpPr>
        <p:spPr>
          <a:xfrm>
            <a:off x="152177" y="28297"/>
            <a:ext cx="9520224" cy="1325563"/>
          </a:xfrm>
        </p:spPr>
        <p:txBody>
          <a:bodyPr/>
          <a:lstStyle/>
          <a:p>
            <a:r>
              <a:rPr lang="en-GB" dirty="0"/>
              <a:t>Approach &amp; Timeline</a:t>
            </a:r>
          </a:p>
        </p:txBody>
      </p:sp>
      <p:sp>
        <p:nvSpPr>
          <p:cNvPr id="4" name="Slide Number Placeholder 3">
            <a:extLst>
              <a:ext uri="{FF2B5EF4-FFF2-40B4-BE49-F238E27FC236}">
                <a16:creationId xmlns:a16="http://schemas.microsoft.com/office/drawing/2014/main" id="{CE428C01-2FCA-6CBD-FE1F-8564DA4804DE}"/>
              </a:ext>
            </a:extLst>
          </p:cNvPr>
          <p:cNvSpPr>
            <a:spLocks noGrp="1"/>
          </p:cNvSpPr>
          <p:nvPr>
            <p:ph type="sldNum" sz="quarter" idx="12"/>
          </p:nvPr>
        </p:nvSpPr>
        <p:spPr/>
        <p:txBody>
          <a:bodyPr/>
          <a:lstStyle/>
          <a:p>
            <a:fld id="{97EE8412-344B-4A62-BD9B-853B63951050}" type="slidenum">
              <a:rPr lang="en-GB" smtClean="0"/>
              <a:t>7</a:t>
            </a:fld>
            <a:endParaRPr lang="en-GB" dirty="0"/>
          </a:p>
        </p:txBody>
      </p:sp>
      <p:grpSp>
        <p:nvGrpSpPr>
          <p:cNvPr id="17" name="Group 16">
            <a:extLst>
              <a:ext uri="{FF2B5EF4-FFF2-40B4-BE49-F238E27FC236}">
                <a16:creationId xmlns:a16="http://schemas.microsoft.com/office/drawing/2014/main" id="{C08329BA-9775-3512-C657-67EBE2E41F1E}"/>
              </a:ext>
            </a:extLst>
          </p:cNvPr>
          <p:cNvGrpSpPr/>
          <p:nvPr/>
        </p:nvGrpSpPr>
        <p:grpSpPr>
          <a:xfrm>
            <a:off x="300061" y="839108"/>
            <a:ext cx="11676540" cy="5089523"/>
            <a:chOff x="291596" y="1117600"/>
            <a:chExt cx="11676540" cy="5089523"/>
          </a:xfrm>
        </p:grpSpPr>
        <p:graphicFrame>
          <p:nvGraphicFramePr>
            <p:cNvPr id="18" name="Diagram 17">
              <a:extLst>
                <a:ext uri="{FF2B5EF4-FFF2-40B4-BE49-F238E27FC236}">
                  <a16:creationId xmlns:a16="http://schemas.microsoft.com/office/drawing/2014/main" id="{8A5B089C-ABF0-EEC8-CED9-8FC752995010}"/>
                </a:ext>
              </a:extLst>
            </p:cNvPr>
            <p:cNvGraphicFramePr/>
            <p:nvPr>
              <p:extLst>
                <p:ext uri="{D42A27DB-BD31-4B8C-83A1-F6EECF244321}">
                  <p14:modId xmlns:p14="http://schemas.microsoft.com/office/powerpoint/2010/main" val="1475952757"/>
                </p:ext>
              </p:extLst>
            </p:nvPr>
          </p:nvGraphicFramePr>
          <p:xfrm>
            <a:off x="291596" y="1117600"/>
            <a:ext cx="11676540" cy="4627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Arrow: Down 18">
              <a:extLst>
                <a:ext uri="{FF2B5EF4-FFF2-40B4-BE49-F238E27FC236}">
                  <a16:creationId xmlns:a16="http://schemas.microsoft.com/office/drawing/2014/main" id="{7AE96BCF-32C3-B478-7BBB-073B04F72218}"/>
                </a:ext>
              </a:extLst>
            </p:cNvPr>
            <p:cNvSpPr/>
            <p:nvPr/>
          </p:nvSpPr>
          <p:spPr>
            <a:xfrm rot="10800000">
              <a:off x="6473359" y="4386791"/>
              <a:ext cx="448902" cy="812800"/>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Down 19">
              <a:extLst>
                <a:ext uri="{FF2B5EF4-FFF2-40B4-BE49-F238E27FC236}">
                  <a16:creationId xmlns:a16="http://schemas.microsoft.com/office/drawing/2014/main" id="{4AE521FD-4502-AD40-533A-1B340AA0C407}"/>
                </a:ext>
              </a:extLst>
            </p:cNvPr>
            <p:cNvSpPr/>
            <p:nvPr/>
          </p:nvSpPr>
          <p:spPr>
            <a:xfrm rot="10800000">
              <a:off x="1265769" y="4386791"/>
              <a:ext cx="342900" cy="81280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Rounded Corners 20">
              <a:extLst>
                <a:ext uri="{FF2B5EF4-FFF2-40B4-BE49-F238E27FC236}">
                  <a16:creationId xmlns:a16="http://schemas.microsoft.com/office/drawing/2014/main" id="{9BD3055B-9D45-91B9-DACF-5E6FB4E64373}"/>
                </a:ext>
              </a:extLst>
            </p:cNvPr>
            <p:cNvSpPr/>
            <p:nvPr/>
          </p:nvSpPr>
          <p:spPr>
            <a:xfrm>
              <a:off x="3229528" y="2247144"/>
              <a:ext cx="1104900" cy="33020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Step 1</a:t>
              </a:r>
            </a:p>
          </p:txBody>
        </p:sp>
        <p:sp>
          <p:nvSpPr>
            <p:cNvPr id="22" name="Rectangle: Rounded Corners 21">
              <a:extLst>
                <a:ext uri="{FF2B5EF4-FFF2-40B4-BE49-F238E27FC236}">
                  <a16:creationId xmlns:a16="http://schemas.microsoft.com/office/drawing/2014/main" id="{B2C7CC66-31D4-5428-EB14-3DD18FEE356B}"/>
                </a:ext>
              </a:extLst>
            </p:cNvPr>
            <p:cNvSpPr/>
            <p:nvPr/>
          </p:nvSpPr>
          <p:spPr>
            <a:xfrm>
              <a:off x="5577416" y="2247144"/>
              <a:ext cx="1104900" cy="33020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Step 2</a:t>
              </a:r>
            </a:p>
          </p:txBody>
        </p:sp>
        <p:sp>
          <p:nvSpPr>
            <p:cNvPr id="23" name="Rectangle: Rounded Corners 22">
              <a:extLst>
                <a:ext uri="{FF2B5EF4-FFF2-40B4-BE49-F238E27FC236}">
                  <a16:creationId xmlns:a16="http://schemas.microsoft.com/office/drawing/2014/main" id="{18E9D6AB-38A3-AAAB-BCA2-D39782BC3937}"/>
                </a:ext>
              </a:extLst>
            </p:cNvPr>
            <p:cNvSpPr/>
            <p:nvPr/>
          </p:nvSpPr>
          <p:spPr>
            <a:xfrm>
              <a:off x="7925304" y="2247144"/>
              <a:ext cx="1104900" cy="33020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Step 3</a:t>
              </a:r>
            </a:p>
          </p:txBody>
        </p:sp>
        <p:sp>
          <p:nvSpPr>
            <p:cNvPr id="24" name="Rectangle: Rounded Corners 23">
              <a:extLst>
                <a:ext uri="{FF2B5EF4-FFF2-40B4-BE49-F238E27FC236}">
                  <a16:creationId xmlns:a16="http://schemas.microsoft.com/office/drawing/2014/main" id="{3578CBB4-0AA5-C566-A9B2-7DC4F4590475}"/>
                </a:ext>
              </a:extLst>
            </p:cNvPr>
            <p:cNvSpPr/>
            <p:nvPr/>
          </p:nvSpPr>
          <p:spPr>
            <a:xfrm>
              <a:off x="564628" y="4784723"/>
              <a:ext cx="1820736" cy="14224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The independent review sets out many of the known challenges</a:t>
              </a:r>
            </a:p>
          </p:txBody>
        </p:sp>
        <p:sp>
          <p:nvSpPr>
            <p:cNvPr id="28" name="Rectangle: Rounded Corners 27">
              <a:extLst>
                <a:ext uri="{FF2B5EF4-FFF2-40B4-BE49-F238E27FC236}">
                  <a16:creationId xmlns:a16="http://schemas.microsoft.com/office/drawing/2014/main" id="{C493E267-5FC1-8CFF-E249-FC97BAECBC6A}"/>
                </a:ext>
              </a:extLst>
            </p:cNvPr>
            <p:cNvSpPr/>
            <p:nvPr/>
          </p:nvSpPr>
          <p:spPr>
            <a:xfrm>
              <a:off x="10357227" y="2247144"/>
              <a:ext cx="1104900" cy="33020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Step 4</a:t>
              </a:r>
            </a:p>
          </p:txBody>
        </p:sp>
        <p:sp>
          <p:nvSpPr>
            <p:cNvPr id="25" name="Rectangle: Rounded Corners 24">
              <a:extLst>
                <a:ext uri="{FF2B5EF4-FFF2-40B4-BE49-F238E27FC236}">
                  <a16:creationId xmlns:a16="http://schemas.microsoft.com/office/drawing/2014/main" id="{7A088B20-8207-67B3-D197-54B167FF957B}"/>
                </a:ext>
              </a:extLst>
            </p:cNvPr>
            <p:cNvSpPr/>
            <p:nvPr/>
          </p:nvSpPr>
          <p:spPr>
            <a:xfrm>
              <a:off x="6299868" y="4775298"/>
              <a:ext cx="2239766" cy="142240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We are here</a:t>
              </a:r>
            </a:p>
          </p:txBody>
        </p:sp>
      </p:grpSp>
      <p:sp>
        <p:nvSpPr>
          <p:cNvPr id="29" name="Right Bracket 28">
            <a:extLst>
              <a:ext uri="{FF2B5EF4-FFF2-40B4-BE49-F238E27FC236}">
                <a16:creationId xmlns:a16="http://schemas.microsoft.com/office/drawing/2014/main" id="{09047E72-A24E-4C2D-FAA7-F0A115CFEEA7}"/>
              </a:ext>
            </a:extLst>
          </p:cNvPr>
          <p:cNvSpPr/>
          <p:nvPr/>
        </p:nvSpPr>
        <p:spPr>
          <a:xfrm rot="16200000">
            <a:off x="6890111" y="-1352123"/>
            <a:ext cx="155640" cy="6374082"/>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 name="TextBox 29">
            <a:extLst>
              <a:ext uri="{FF2B5EF4-FFF2-40B4-BE49-F238E27FC236}">
                <a16:creationId xmlns:a16="http://schemas.microsoft.com/office/drawing/2014/main" id="{A7C3501B-793D-C45B-8738-25D437302342}"/>
              </a:ext>
            </a:extLst>
          </p:cNvPr>
          <p:cNvSpPr txBox="1"/>
          <p:nvPr/>
        </p:nvSpPr>
        <p:spPr>
          <a:xfrm>
            <a:off x="5780690" y="1174660"/>
            <a:ext cx="2069496"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Objectives 3 &amp; 4 </a:t>
            </a:r>
          </a:p>
          <a:p>
            <a:pPr algn="ctr"/>
            <a:r>
              <a:rPr lang="en-GB" sz="1400" dirty="0">
                <a:latin typeface="Arial" panose="020B0604020202020204" pitchFamily="34" charset="0"/>
                <a:cs typeface="Arial" panose="020B0604020202020204" pitchFamily="34" charset="0"/>
              </a:rPr>
              <a:t>(recommendations 2, 5) </a:t>
            </a:r>
          </a:p>
        </p:txBody>
      </p:sp>
      <p:sp>
        <p:nvSpPr>
          <p:cNvPr id="31" name="Right Bracket 30">
            <a:extLst>
              <a:ext uri="{FF2B5EF4-FFF2-40B4-BE49-F238E27FC236}">
                <a16:creationId xmlns:a16="http://schemas.microsoft.com/office/drawing/2014/main" id="{8704ED0B-B223-03CC-F3CB-459A17BCFB76}"/>
              </a:ext>
            </a:extLst>
          </p:cNvPr>
          <p:cNvSpPr/>
          <p:nvPr/>
        </p:nvSpPr>
        <p:spPr>
          <a:xfrm rot="16200000">
            <a:off x="10938446" y="1199973"/>
            <a:ext cx="202802" cy="1317072"/>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TextBox 31">
            <a:extLst>
              <a:ext uri="{FF2B5EF4-FFF2-40B4-BE49-F238E27FC236}">
                <a16:creationId xmlns:a16="http://schemas.microsoft.com/office/drawing/2014/main" id="{095C41AD-39D2-9219-864F-7A456555FE85}"/>
              </a:ext>
            </a:extLst>
          </p:cNvPr>
          <p:cNvSpPr txBox="1"/>
          <p:nvPr/>
        </p:nvSpPr>
        <p:spPr>
          <a:xfrm>
            <a:off x="10054989" y="1174660"/>
            <a:ext cx="2069496"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Objective 5 </a:t>
            </a:r>
          </a:p>
          <a:p>
            <a:pPr algn="ctr"/>
            <a:r>
              <a:rPr lang="en-GB" sz="1400" dirty="0">
                <a:latin typeface="Arial" panose="020B0604020202020204" pitchFamily="34" charset="0"/>
                <a:cs typeface="Arial" panose="020B0604020202020204" pitchFamily="34" charset="0"/>
              </a:rPr>
              <a:t>(recommendations 3, 4) </a:t>
            </a:r>
          </a:p>
        </p:txBody>
      </p:sp>
      <p:sp>
        <p:nvSpPr>
          <p:cNvPr id="33" name="Right Bracket 32">
            <a:extLst>
              <a:ext uri="{FF2B5EF4-FFF2-40B4-BE49-F238E27FC236}">
                <a16:creationId xmlns:a16="http://schemas.microsoft.com/office/drawing/2014/main" id="{2D1C504B-896B-E5C9-3DC9-C95A70CDE968}"/>
              </a:ext>
            </a:extLst>
          </p:cNvPr>
          <p:cNvSpPr/>
          <p:nvPr/>
        </p:nvSpPr>
        <p:spPr>
          <a:xfrm rot="16200000">
            <a:off x="1773370" y="174563"/>
            <a:ext cx="202801" cy="3332943"/>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Arrow: Down 2">
            <a:extLst>
              <a:ext uri="{FF2B5EF4-FFF2-40B4-BE49-F238E27FC236}">
                <a16:creationId xmlns:a16="http://schemas.microsoft.com/office/drawing/2014/main" id="{65D18809-04D4-6160-5D29-265EAC5BB935}"/>
              </a:ext>
            </a:extLst>
          </p:cNvPr>
          <p:cNvSpPr/>
          <p:nvPr/>
        </p:nvSpPr>
        <p:spPr>
          <a:xfrm rot="10800000">
            <a:off x="7764149" y="4097391"/>
            <a:ext cx="448902" cy="812800"/>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350AB098-D0C6-C8EF-2ABB-532B15D6943A}"/>
              </a:ext>
            </a:extLst>
          </p:cNvPr>
          <p:cNvSpPr txBox="1"/>
          <p:nvPr/>
        </p:nvSpPr>
        <p:spPr>
          <a:xfrm>
            <a:off x="896058" y="1174660"/>
            <a:ext cx="2069496"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Objectives 1 &amp; 2</a:t>
            </a:r>
          </a:p>
          <a:p>
            <a:pPr algn="ctr"/>
            <a:r>
              <a:rPr lang="en-GB" sz="1400" dirty="0">
                <a:latin typeface="Arial" panose="020B0604020202020204" pitchFamily="34" charset="0"/>
                <a:cs typeface="Arial" panose="020B0604020202020204" pitchFamily="34" charset="0"/>
              </a:rPr>
              <a:t>(recommendation 1, 2) </a:t>
            </a:r>
          </a:p>
        </p:txBody>
      </p:sp>
      <p:sp>
        <p:nvSpPr>
          <p:cNvPr id="5" name="TextBox 4">
            <a:extLst>
              <a:ext uri="{FF2B5EF4-FFF2-40B4-BE49-F238E27FC236}">
                <a16:creationId xmlns:a16="http://schemas.microsoft.com/office/drawing/2014/main" id="{391B05A2-3C94-7B35-BE64-2B06B9C4243E}"/>
              </a:ext>
            </a:extLst>
          </p:cNvPr>
          <p:cNvSpPr txBox="1"/>
          <p:nvPr/>
        </p:nvSpPr>
        <p:spPr>
          <a:xfrm>
            <a:off x="7721133" y="6127013"/>
            <a:ext cx="2456377" cy="369332"/>
          </a:xfrm>
          <a:prstGeom prst="rect">
            <a:avLst/>
          </a:prstGeom>
          <a:solidFill>
            <a:schemeClr val="accent6"/>
          </a:solidFill>
        </p:spPr>
        <p:txBody>
          <a:bodyPr wrap="square" rtlCol="0">
            <a:spAutoFit/>
          </a:bodyPr>
          <a:lstStyle>
            <a:defPPr>
              <a:defRPr lang="en-US"/>
            </a:defPPr>
            <a:lvl1pPr algn="ctr">
              <a:defRPr>
                <a:solidFill>
                  <a:schemeClr val="bg1"/>
                </a:solidFill>
              </a:defRPr>
            </a:lvl1pPr>
          </a:lstStyle>
          <a:p>
            <a:r>
              <a:rPr lang="en-GB" dirty="0"/>
              <a:t>Q4 24/25 &amp; Q1 25/26</a:t>
            </a:r>
          </a:p>
        </p:txBody>
      </p:sp>
      <p:sp>
        <p:nvSpPr>
          <p:cNvPr id="6" name="TextBox 5">
            <a:extLst>
              <a:ext uri="{FF2B5EF4-FFF2-40B4-BE49-F238E27FC236}">
                <a16:creationId xmlns:a16="http://schemas.microsoft.com/office/drawing/2014/main" id="{C802EB48-9C06-9BC7-BE37-AD9CFE7028C0}"/>
              </a:ext>
            </a:extLst>
          </p:cNvPr>
          <p:cNvSpPr txBox="1"/>
          <p:nvPr/>
        </p:nvSpPr>
        <p:spPr>
          <a:xfrm>
            <a:off x="10258189" y="6127013"/>
            <a:ext cx="1853133" cy="369332"/>
          </a:xfrm>
          <a:prstGeom prst="rect">
            <a:avLst/>
          </a:prstGeom>
          <a:solidFill>
            <a:schemeClr val="accent6"/>
          </a:solidFill>
        </p:spPr>
        <p:txBody>
          <a:bodyPr wrap="square" rtlCol="0">
            <a:spAutoFit/>
          </a:bodyPr>
          <a:lstStyle>
            <a:defPPr>
              <a:defRPr lang="en-US"/>
            </a:defPPr>
            <a:lvl1pPr algn="ctr">
              <a:defRPr>
                <a:solidFill>
                  <a:schemeClr val="bg1"/>
                </a:solidFill>
              </a:defRPr>
            </a:lvl1pPr>
          </a:lstStyle>
          <a:p>
            <a:r>
              <a:rPr lang="en-GB" dirty="0"/>
              <a:t>From Q2 25/26</a:t>
            </a:r>
          </a:p>
        </p:txBody>
      </p:sp>
      <p:sp>
        <p:nvSpPr>
          <p:cNvPr id="8" name="TextBox 7">
            <a:extLst>
              <a:ext uri="{FF2B5EF4-FFF2-40B4-BE49-F238E27FC236}">
                <a16:creationId xmlns:a16="http://schemas.microsoft.com/office/drawing/2014/main" id="{4CDC1763-C693-DD38-B0C1-3AE602A60E8E}"/>
              </a:ext>
            </a:extLst>
          </p:cNvPr>
          <p:cNvSpPr txBox="1"/>
          <p:nvPr/>
        </p:nvSpPr>
        <p:spPr>
          <a:xfrm>
            <a:off x="5595617" y="6127013"/>
            <a:ext cx="2044837" cy="369332"/>
          </a:xfrm>
          <a:prstGeom prst="rect">
            <a:avLst/>
          </a:prstGeom>
          <a:solidFill>
            <a:schemeClr val="accent6"/>
          </a:solidFill>
        </p:spPr>
        <p:txBody>
          <a:bodyPr wrap="square" rtlCol="0">
            <a:spAutoFit/>
          </a:bodyPr>
          <a:lstStyle>
            <a:defPPr>
              <a:defRPr lang="en-US"/>
            </a:defPPr>
            <a:lvl1pPr algn="ctr">
              <a:defRPr>
                <a:solidFill>
                  <a:schemeClr val="bg1"/>
                </a:solidFill>
              </a:defRPr>
            </a:lvl1pPr>
          </a:lstStyle>
          <a:p>
            <a:r>
              <a:rPr lang="en-GB" dirty="0"/>
              <a:t>Q3 24/25</a:t>
            </a:r>
          </a:p>
        </p:txBody>
      </p:sp>
      <p:sp>
        <p:nvSpPr>
          <p:cNvPr id="9" name="TextBox 8">
            <a:extLst>
              <a:ext uri="{FF2B5EF4-FFF2-40B4-BE49-F238E27FC236}">
                <a16:creationId xmlns:a16="http://schemas.microsoft.com/office/drawing/2014/main" id="{65EA20FE-974A-8693-B13A-82BBB5C94F42}"/>
              </a:ext>
            </a:extLst>
          </p:cNvPr>
          <p:cNvSpPr txBox="1"/>
          <p:nvPr/>
        </p:nvSpPr>
        <p:spPr>
          <a:xfrm>
            <a:off x="3179651" y="6127013"/>
            <a:ext cx="2326484" cy="369332"/>
          </a:xfrm>
          <a:prstGeom prst="rect">
            <a:avLst/>
          </a:prstGeom>
          <a:solidFill>
            <a:schemeClr val="accent6"/>
          </a:solidFill>
        </p:spPr>
        <p:txBody>
          <a:bodyPr wrap="square" rtlCol="0">
            <a:spAutoFit/>
          </a:bodyPr>
          <a:lstStyle>
            <a:defPPr>
              <a:defRPr lang="en-US"/>
            </a:defPPr>
            <a:lvl1pPr algn="ctr">
              <a:defRPr>
                <a:solidFill>
                  <a:schemeClr val="bg1"/>
                </a:solidFill>
              </a:defRPr>
            </a:lvl1pPr>
          </a:lstStyle>
          <a:p>
            <a:r>
              <a:rPr lang="en-GB" dirty="0"/>
              <a:t>Q2 24/25</a:t>
            </a:r>
          </a:p>
        </p:txBody>
      </p:sp>
      <p:sp>
        <p:nvSpPr>
          <p:cNvPr id="10" name="TextBox 9">
            <a:extLst>
              <a:ext uri="{FF2B5EF4-FFF2-40B4-BE49-F238E27FC236}">
                <a16:creationId xmlns:a16="http://schemas.microsoft.com/office/drawing/2014/main" id="{26E4CF0F-FCB8-8829-58DB-D01678A6647C}"/>
              </a:ext>
            </a:extLst>
          </p:cNvPr>
          <p:cNvSpPr txBox="1"/>
          <p:nvPr/>
        </p:nvSpPr>
        <p:spPr>
          <a:xfrm>
            <a:off x="588323" y="6127013"/>
            <a:ext cx="2510650" cy="369332"/>
          </a:xfrm>
          <a:prstGeom prst="rect">
            <a:avLst/>
          </a:prstGeom>
          <a:solidFill>
            <a:schemeClr val="accent6"/>
          </a:solidFill>
        </p:spPr>
        <p:txBody>
          <a:bodyPr wrap="square" rtlCol="0">
            <a:spAutoFit/>
          </a:bodyPr>
          <a:lstStyle/>
          <a:p>
            <a:pPr algn="ctr"/>
            <a:r>
              <a:rPr lang="en-GB" dirty="0">
                <a:solidFill>
                  <a:schemeClr val="bg1"/>
                </a:solidFill>
              </a:rPr>
              <a:t>Q1 24/25</a:t>
            </a:r>
          </a:p>
        </p:txBody>
      </p:sp>
      <p:sp>
        <p:nvSpPr>
          <p:cNvPr id="11" name="TextBox 10">
            <a:extLst>
              <a:ext uri="{FF2B5EF4-FFF2-40B4-BE49-F238E27FC236}">
                <a16:creationId xmlns:a16="http://schemas.microsoft.com/office/drawing/2014/main" id="{9CDBE87B-BAC6-6781-59E9-9844193A7824}"/>
              </a:ext>
            </a:extLst>
          </p:cNvPr>
          <p:cNvSpPr txBox="1"/>
          <p:nvPr/>
        </p:nvSpPr>
        <p:spPr>
          <a:xfrm>
            <a:off x="26796" y="6581001"/>
            <a:ext cx="5433704" cy="276999"/>
          </a:xfrm>
          <a:prstGeom prst="rect">
            <a:avLst/>
          </a:prstGeom>
          <a:noFill/>
        </p:spPr>
        <p:txBody>
          <a:bodyPr wrap="square" rtlCol="0">
            <a:spAutoFit/>
          </a:bodyPr>
          <a:lstStyle/>
          <a:p>
            <a:r>
              <a:rPr lang="en-GB" sz="1200" b="1" i="1" dirty="0"/>
              <a:t>Note: Working with partners to agree timeframes</a:t>
            </a:r>
          </a:p>
        </p:txBody>
      </p:sp>
    </p:spTree>
    <p:extLst>
      <p:ext uri="{BB962C8B-B14F-4D97-AF65-F5344CB8AC3E}">
        <p14:creationId xmlns:p14="http://schemas.microsoft.com/office/powerpoint/2010/main" val="306315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A802-9970-F7A5-C331-0EE7DD0AEB97}"/>
              </a:ext>
            </a:extLst>
          </p:cNvPr>
          <p:cNvSpPr>
            <a:spLocks noGrp="1"/>
          </p:cNvSpPr>
          <p:nvPr>
            <p:ph type="title"/>
          </p:nvPr>
        </p:nvSpPr>
        <p:spPr/>
        <p:txBody>
          <a:bodyPr/>
          <a:lstStyle/>
          <a:p>
            <a:r>
              <a:rPr lang="en-GB" dirty="0"/>
              <a:t>Programme Risks and Mitigations </a:t>
            </a:r>
          </a:p>
        </p:txBody>
      </p:sp>
      <p:graphicFrame>
        <p:nvGraphicFramePr>
          <p:cNvPr id="5" name="Content Placeholder 4">
            <a:extLst>
              <a:ext uri="{FF2B5EF4-FFF2-40B4-BE49-F238E27FC236}">
                <a16:creationId xmlns:a16="http://schemas.microsoft.com/office/drawing/2014/main" id="{60412967-89DC-0B66-14D8-702569748AD0}"/>
              </a:ext>
            </a:extLst>
          </p:cNvPr>
          <p:cNvGraphicFramePr>
            <a:graphicFrameLocks noGrp="1"/>
          </p:cNvGraphicFramePr>
          <p:nvPr>
            <p:ph idx="1"/>
            <p:extLst>
              <p:ext uri="{D42A27DB-BD31-4B8C-83A1-F6EECF244321}">
                <p14:modId xmlns:p14="http://schemas.microsoft.com/office/powerpoint/2010/main" val="1919954003"/>
              </p:ext>
            </p:extLst>
          </p:nvPr>
        </p:nvGraphicFramePr>
        <p:xfrm>
          <a:off x="291596" y="1625333"/>
          <a:ext cx="11359298" cy="4661260"/>
        </p:xfrm>
        <a:graphic>
          <a:graphicData uri="http://schemas.openxmlformats.org/drawingml/2006/table">
            <a:tbl>
              <a:tblPr>
                <a:tableStyleId>{5C22544A-7EE6-4342-B048-85BDC9FD1C3A}</a:tableStyleId>
              </a:tblPr>
              <a:tblGrid>
                <a:gridCol w="413378">
                  <a:extLst>
                    <a:ext uri="{9D8B030D-6E8A-4147-A177-3AD203B41FA5}">
                      <a16:colId xmlns:a16="http://schemas.microsoft.com/office/drawing/2014/main" val="3851055391"/>
                    </a:ext>
                  </a:extLst>
                </a:gridCol>
                <a:gridCol w="3671817">
                  <a:extLst>
                    <a:ext uri="{9D8B030D-6E8A-4147-A177-3AD203B41FA5}">
                      <a16:colId xmlns:a16="http://schemas.microsoft.com/office/drawing/2014/main" val="232858366"/>
                    </a:ext>
                  </a:extLst>
                </a:gridCol>
                <a:gridCol w="7274103">
                  <a:extLst>
                    <a:ext uri="{9D8B030D-6E8A-4147-A177-3AD203B41FA5}">
                      <a16:colId xmlns:a16="http://schemas.microsoft.com/office/drawing/2014/main" val="3511990770"/>
                    </a:ext>
                  </a:extLst>
                </a:gridCol>
              </a:tblGrid>
              <a:tr h="197300">
                <a:tc>
                  <a:txBody>
                    <a:bodyPr/>
                    <a:lstStyle/>
                    <a:p>
                      <a:r>
                        <a:rPr lang="en-GB" sz="1800" b="1" dirty="0">
                          <a:solidFill>
                            <a:schemeClr val="bg1"/>
                          </a:solidFill>
                          <a:latin typeface="Arial" panose="020B0604020202020204" pitchFamily="34" charset="0"/>
                          <a:cs typeface="Arial" panose="020B0604020202020204" pitchFamily="34" charset="0"/>
                        </a:rPr>
                        <a:t>No</a:t>
                      </a:r>
                    </a:p>
                  </a:txBody>
                  <a:tcPr marL="28627" marR="28627" marT="14314" marB="14314" anchor="ctr">
                    <a:solidFill>
                      <a:schemeClr val="accent6"/>
                    </a:solidFill>
                  </a:tcPr>
                </a:tc>
                <a:tc>
                  <a:txBody>
                    <a:bodyPr/>
                    <a:lstStyle/>
                    <a:p>
                      <a:r>
                        <a:rPr lang="en-GB" sz="1800" b="1" dirty="0">
                          <a:solidFill>
                            <a:schemeClr val="bg1"/>
                          </a:solidFill>
                          <a:latin typeface="Arial" panose="020B0604020202020204" pitchFamily="34" charset="0"/>
                          <a:cs typeface="Arial" panose="020B0604020202020204" pitchFamily="34" charset="0"/>
                        </a:rPr>
                        <a:t>Risk</a:t>
                      </a:r>
                    </a:p>
                  </a:txBody>
                  <a:tcPr marL="28627" marR="28627" marT="14314" marB="14314" anchor="ctr">
                    <a:solidFill>
                      <a:schemeClr val="accent6"/>
                    </a:solidFill>
                  </a:tcPr>
                </a:tc>
                <a:tc>
                  <a:txBody>
                    <a:bodyPr/>
                    <a:lstStyle/>
                    <a:p>
                      <a:r>
                        <a:rPr lang="en-GB" sz="1800" b="1" dirty="0">
                          <a:solidFill>
                            <a:schemeClr val="bg1"/>
                          </a:solidFill>
                          <a:latin typeface="Arial" panose="020B0604020202020204" pitchFamily="34" charset="0"/>
                          <a:cs typeface="Arial" panose="020B0604020202020204" pitchFamily="34" charset="0"/>
                        </a:rPr>
                        <a:t>Mitigation Strategy</a:t>
                      </a:r>
                    </a:p>
                  </a:txBody>
                  <a:tcPr marL="28627" marR="28627" marT="14314" marB="14314" anchor="ctr">
                    <a:solidFill>
                      <a:schemeClr val="accent6"/>
                    </a:solidFill>
                  </a:tcPr>
                </a:tc>
                <a:extLst>
                  <a:ext uri="{0D108BD9-81ED-4DB2-BD59-A6C34878D82A}">
                    <a16:rowId xmlns:a16="http://schemas.microsoft.com/office/drawing/2014/main" val="3175498631"/>
                  </a:ext>
                </a:extLst>
              </a:tr>
              <a:tr h="538491">
                <a:tc>
                  <a:txBody>
                    <a:bodyPr/>
                    <a:lstStyle/>
                    <a:p>
                      <a:r>
                        <a:rPr lang="en-GB" sz="1400" b="0" dirty="0">
                          <a:latin typeface="Arial" panose="020B0604020202020204" pitchFamily="34" charset="0"/>
                          <a:cs typeface="Arial" panose="020B0604020202020204" pitchFamily="34" charset="0"/>
                        </a:rPr>
                        <a:t>1</a:t>
                      </a:r>
                    </a:p>
                  </a:txBody>
                  <a:tcPr marL="28627" marR="28627" marT="14314" marB="14314" anchor="ctr"/>
                </a:tc>
                <a:tc>
                  <a:txBody>
                    <a:bodyPr/>
                    <a:lstStyle/>
                    <a:p>
                      <a:r>
                        <a:rPr lang="en-GB" sz="1400" b="1" dirty="0">
                          <a:latin typeface="Arial" panose="020B0604020202020204" pitchFamily="34" charset="0"/>
                          <a:cs typeface="Arial" panose="020B0604020202020204" pitchFamily="34" charset="0"/>
                        </a:rPr>
                        <a:t>Resistance to change from providers and stakeholders</a:t>
                      </a:r>
                    </a:p>
                  </a:txBody>
                  <a:tcPr marL="28627" marR="28627" marT="14314" marB="14314" anchor="ctr"/>
                </a:tc>
                <a:tc>
                  <a:txBody>
                    <a:bodyPr/>
                    <a:lstStyle/>
                    <a:p>
                      <a:pPr marL="285750" indent="-285750">
                        <a:buFont typeface="Arial" panose="020B0604020202020204" pitchFamily="34" charset="0"/>
                        <a:buChar char="•"/>
                      </a:pPr>
                      <a:r>
                        <a:rPr lang="en-GB" sz="1400" b="0" dirty="0">
                          <a:latin typeface="Arial" panose="020B0604020202020204" pitchFamily="34" charset="0"/>
                          <a:cs typeface="Arial" panose="020B0604020202020204" pitchFamily="34" charset="0"/>
                        </a:rPr>
                        <a:t>Establish a strong engagement plan involving system partners, clinicians, and service users. Use co-production approaches to ensure buy-in from all stakeholders.</a:t>
                      </a:r>
                    </a:p>
                  </a:txBody>
                  <a:tcPr marL="28627" marR="28627" marT="14314" marB="14314" anchor="ctr"/>
                </a:tc>
                <a:extLst>
                  <a:ext uri="{0D108BD9-81ED-4DB2-BD59-A6C34878D82A}">
                    <a16:rowId xmlns:a16="http://schemas.microsoft.com/office/drawing/2014/main" val="2711113651"/>
                  </a:ext>
                </a:extLst>
              </a:tr>
              <a:tr h="538491">
                <a:tc>
                  <a:txBody>
                    <a:bodyPr/>
                    <a:lstStyle/>
                    <a:p>
                      <a:r>
                        <a:rPr lang="en-GB" sz="1400" b="0" dirty="0">
                          <a:latin typeface="Arial" panose="020B0604020202020204" pitchFamily="34" charset="0"/>
                          <a:cs typeface="Arial" panose="020B0604020202020204" pitchFamily="34" charset="0"/>
                        </a:rPr>
                        <a:t>2</a:t>
                      </a:r>
                    </a:p>
                  </a:txBody>
                  <a:tcPr marL="28627" marR="28627" marT="14314" marB="14314" anchor="ctr"/>
                </a:tc>
                <a:tc>
                  <a:txBody>
                    <a:bodyPr/>
                    <a:lstStyle/>
                    <a:p>
                      <a:r>
                        <a:rPr lang="en-GB" sz="1400" b="1" dirty="0">
                          <a:latin typeface="Arial" panose="020B0604020202020204" pitchFamily="34" charset="0"/>
                          <a:cs typeface="Arial" panose="020B0604020202020204" pitchFamily="34" charset="0"/>
                        </a:rPr>
                        <a:t>Workforce capacity</a:t>
                      </a:r>
                    </a:p>
                  </a:txBody>
                  <a:tcPr marL="28627" marR="28627" marT="14314" marB="14314" anchor="ctr"/>
                </a:tc>
                <a:tc>
                  <a:txBody>
                    <a:bodyPr/>
                    <a:lstStyle/>
                    <a:p>
                      <a:pPr marL="285750" indent="-285750">
                        <a:buFont typeface="Arial" panose="020B0604020202020204" pitchFamily="34" charset="0"/>
                        <a:buChar char="•"/>
                      </a:pPr>
                      <a:r>
                        <a:rPr lang="en-GB" sz="1400" b="0" dirty="0">
                          <a:latin typeface="Arial" panose="020B0604020202020204" pitchFamily="34" charset="0"/>
                          <a:cs typeface="Arial" panose="020B0604020202020204" pitchFamily="34" charset="0"/>
                        </a:rPr>
                        <a:t>Work with providers to develop a workforce strategy, including training, upskilling, and retention initiatives. Explore flexible staffing models and alternative roles to support service delivery.</a:t>
                      </a:r>
                    </a:p>
                  </a:txBody>
                  <a:tcPr marL="28627" marR="28627" marT="14314" marB="14314" anchor="ctr"/>
                </a:tc>
                <a:extLst>
                  <a:ext uri="{0D108BD9-81ED-4DB2-BD59-A6C34878D82A}">
                    <a16:rowId xmlns:a16="http://schemas.microsoft.com/office/drawing/2014/main" val="2896117893"/>
                  </a:ext>
                </a:extLst>
              </a:tr>
              <a:tr h="538491">
                <a:tc>
                  <a:txBody>
                    <a:bodyPr/>
                    <a:lstStyle/>
                    <a:p>
                      <a:r>
                        <a:rPr lang="en-GB" sz="1400" b="0" dirty="0">
                          <a:latin typeface="Arial" panose="020B0604020202020204" pitchFamily="34" charset="0"/>
                          <a:cs typeface="Arial" panose="020B0604020202020204" pitchFamily="34" charset="0"/>
                        </a:rPr>
                        <a:t>3</a:t>
                      </a:r>
                    </a:p>
                  </a:txBody>
                  <a:tcPr marL="28627" marR="28627" marT="14314" marB="14314" anchor="ctr"/>
                </a:tc>
                <a:tc>
                  <a:txBody>
                    <a:bodyPr/>
                    <a:lstStyle/>
                    <a:p>
                      <a:r>
                        <a:rPr lang="en-GB" sz="1400" b="1" dirty="0">
                          <a:latin typeface="Arial" panose="020B0604020202020204" pitchFamily="34" charset="0"/>
                          <a:cs typeface="Arial" panose="020B0604020202020204" pitchFamily="34" charset="0"/>
                        </a:rPr>
                        <a:t>Financial and budgetary constraints</a:t>
                      </a:r>
                    </a:p>
                  </a:txBody>
                  <a:tcPr marL="28627" marR="28627" marT="14314" marB="14314" anchor="ctr"/>
                </a:tc>
                <a:tc>
                  <a:txBody>
                    <a:bodyPr/>
                    <a:lstStyle/>
                    <a:p>
                      <a:pPr marL="285750" indent="-285750">
                        <a:buFont typeface="Arial" panose="020B0604020202020204" pitchFamily="34" charset="0"/>
                        <a:buChar char="•"/>
                      </a:pPr>
                      <a:r>
                        <a:rPr lang="en-GB" sz="1400" b="0" dirty="0">
                          <a:latin typeface="Arial" panose="020B0604020202020204" pitchFamily="34" charset="0"/>
                          <a:cs typeface="Arial" panose="020B0604020202020204" pitchFamily="34" charset="0"/>
                        </a:rPr>
                        <a:t>Conduct a detailed financial impact assessment and ensure clear funding allocation. Implement phased rollouts to manage costs effectively and secure additional investment if needed.</a:t>
                      </a:r>
                    </a:p>
                  </a:txBody>
                  <a:tcPr marL="28627" marR="28627" marT="14314" marB="14314" anchor="ctr"/>
                </a:tc>
                <a:extLst>
                  <a:ext uri="{0D108BD9-81ED-4DB2-BD59-A6C34878D82A}">
                    <a16:rowId xmlns:a16="http://schemas.microsoft.com/office/drawing/2014/main" val="4031879767"/>
                  </a:ext>
                </a:extLst>
              </a:tr>
              <a:tr h="538491">
                <a:tc>
                  <a:txBody>
                    <a:bodyPr/>
                    <a:lstStyle/>
                    <a:p>
                      <a:r>
                        <a:rPr lang="en-GB" sz="1400" b="0" dirty="0">
                          <a:latin typeface="Arial" panose="020B0604020202020204" pitchFamily="34" charset="0"/>
                          <a:cs typeface="Arial" panose="020B0604020202020204" pitchFamily="34" charset="0"/>
                        </a:rPr>
                        <a:t>4</a:t>
                      </a:r>
                    </a:p>
                  </a:txBody>
                  <a:tcPr marL="28627" marR="28627" marT="14314" marB="14314" anchor="ctr"/>
                </a:tc>
                <a:tc>
                  <a:txBody>
                    <a:bodyPr/>
                    <a:lstStyle/>
                    <a:p>
                      <a:r>
                        <a:rPr lang="en-GB" sz="1400" b="1" dirty="0">
                          <a:latin typeface="Arial" panose="020B0604020202020204" pitchFamily="34" charset="0"/>
                          <a:cs typeface="Arial" panose="020B0604020202020204" pitchFamily="34" charset="0"/>
                        </a:rPr>
                        <a:t>Integration challenges between Tier 2 and Tier 3 Services</a:t>
                      </a:r>
                    </a:p>
                  </a:txBody>
                  <a:tcPr marL="28627" marR="28627" marT="14314" marB="14314" anchor="ctr"/>
                </a:tc>
                <a:tc>
                  <a:txBody>
                    <a:bodyPr/>
                    <a:lstStyle/>
                    <a:p>
                      <a:pPr marL="285750" indent="-285750">
                        <a:buFont typeface="Arial" panose="020B0604020202020204" pitchFamily="34" charset="0"/>
                        <a:buChar char="•"/>
                      </a:pPr>
                      <a:r>
                        <a:rPr lang="en-GB" sz="1400" b="0" dirty="0">
                          <a:latin typeface="Arial" panose="020B0604020202020204" pitchFamily="34" charset="0"/>
                          <a:cs typeface="Arial" panose="020B0604020202020204" pitchFamily="34" charset="0"/>
                        </a:rPr>
                        <a:t>Develop clear governance structures and accountability mechanisms. Implement joint protocols for referrals, escalation, and information sharing.</a:t>
                      </a:r>
                    </a:p>
                  </a:txBody>
                  <a:tcPr marL="28627" marR="28627" marT="14314" marB="14314" anchor="ctr"/>
                </a:tc>
                <a:extLst>
                  <a:ext uri="{0D108BD9-81ED-4DB2-BD59-A6C34878D82A}">
                    <a16:rowId xmlns:a16="http://schemas.microsoft.com/office/drawing/2014/main" val="1543681103"/>
                  </a:ext>
                </a:extLst>
              </a:tr>
              <a:tr h="538491">
                <a:tc>
                  <a:txBody>
                    <a:bodyPr/>
                    <a:lstStyle/>
                    <a:p>
                      <a:r>
                        <a:rPr lang="en-GB" sz="1400" b="0" dirty="0">
                          <a:latin typeface="Arial" panose="020B0604020202020204" pitchFamily="34" charset="0"/>
                          <a:cs typeface="Arial" panose="020B0604020202020204" pitchFamily="34" charset="0"/>
                        </a:rPr>
                        <a:t>5</a:t>
                      </a:r>
                    </a:p>
                  </a:txBody>
                  <a:tcPr marL="28627" marR="28627" marT="14314" marB="14314" anchor="ctr"/>
                </a:tc>
                <a:tc>
                  <a:txBody>
                    <a:bodyPr/>
                    <a:lstStyle/>
                    <a:p>
                      <a:r>
                        <a:rPr lang="en-GB" sz="1400" b="1" dirty="0">
                          <a:latin typeface="Arial" panose="020B0604020202020204" pitchFamily="34" charset="0"/>
                          <a:cs typeface="Arial" panose="020B0604020202020204" pitchFamily="34" charset="0"/>
                        </a:rPr>
                        <a:t>Disruption to existing services during transition</a:t>
                      </a:r>
                    </a:p>
                  </a:txBody>
                  <a:tcPr marL="28627" marR="28627" marT="14314" marB="14314" anchor="ctr"/>
                </a:tc>
                <a:tc>
                  <a:txBody>
                    <a:bodyPr/>
                    <a:lstStyle/>
                    <a:p>
                      <a:pPr marL="285750" indent="-285750">
                        <a:buFont typeface="Arial" panose="020B0604020202020204" pitchFamily="34" charset="0"/>
                        <a:buChar char="•"/>
                      </a:pPr>
                      <a:r>
                        <a:rPr lang="en-GB" sz="1400" b="0" dirty="0">
                          <a:latin typeface="Arial" panose="020B0604020202020204" pitchFamily="34" charset="0"/>
                          <a:cs typeface="Arial" panose="020B0604020202020204" pitchFamily="34" charset="0"/>
                        </a:rPr>
                        <a:t>Ensure robust transition planning, including risk assessments, phased implementation, and effective communication to service users and families.</a:t>
                      </a:r>
                    </a:p>
                  </a:txBody>
                  <a:tcPr marL="28627" marR="28627" marT="14314" marB="14314" anchor="ctr"/>
                </a:tc>
                <a:extLst>
                  <a:ext uri="{0D108BD9-81ED-4DB2-BD59-A6C34878D82A}">
                    <a16:rowId xmlns:a16="http://schemas.microsoft.com/office/drawing/2014/main" val="1991777550"/>
                  </a:ext>
                </a:extLst>
              </a:tr>
              <a:tr h="465981">
                <a:tc>
                  <a:txBody>
                    <a:bodyPr/>
                    <a:lstStyle/>
                    <a:p>
                      <a:r>
                        <a:rPr lang="en-GB" sz="1400" b="0" dirty="0">
                          <a:latin typeface="Arial" panose="020B0604020202020204" pitchFamily="34" charset="0"/>
                          <a:cs typeface="Arial" panose="020B0604020202020204" pitchFamily="34" charset="0"/>
                        </a:rPr>
                        <a:t>6</a:t>
                      </a:r>
                    </a:p>
                  </a:txBody>
                  <a:tcPr marL="28627" marR="28627" marT="14314" marB="14314" anchor="ctr"/>
                </a:tc>
                <a:tc>
                  <a:txBody>
                    <a:bodyPr/>
                    <a:lstStyle/>
                    <a:p>
                      <a:r>
                        <a:rPr lang="en-GB" sz="1400" b="1" dirty="0">
                          <a:latin typeface="Arial" panose="020B0604020202020204" pitchFamily="34" charset="0"/>
                          <a:cs typeface="Arial" panose="020B0604020202020204" pitchFamily="34" charset="0"/>
                        </a:rPr>
                        <a:t>Variation in service user experience post implementation</a:t>
                      </a:r>
                    </a:p>
                  </a:txBody>
                  <a:tcPr marL="28627" marR="28627" marT="14314" marB="14314" anchor="ctr"/>
                </a:tc>
                <a:tc>
                  <a:txBody>
                    <a:bodyPr/>
                    <a:lstStyle/>
                    <a:p>
                      <a:pPr marL="285750" indent="-285750">
                        <a:buFont typeface="Arial" panose="020B0604020202020204" pitchFamily="34" charset="0"/>
                        <a:buChar char="•"/>
                      </a:pPr>
                      <a:r>
                        <a:rPr lang="en-GB" sz="1400" b="0" dirty="0">
                          <a:latin typeface="Arial" panose="020B0604020202020204" pitchFamily="34" charset="0"/>
                          <a:cs typeface="Arial" panose="020B0604020202020204" pitchFamily="34" charset="0"/>
                        </a:rPr>
                        <a:t>Implement standardised clinical pathways and performance monitoring across providers to ensure consistency.</a:t>
                      </a:r>
                    </a:p>
                  </a:txBody>
                  <a:tcPr marL="28627" marR="28627" marT="14314" marB="14314" anchor="ctr"/>
                </a:tc>
                <a:extLst>
                  <a:ext uri="{0D108BD9-81ED-4DB2-BD59-A6C34878D82A}">
                    <a16:rowId xmlns:a16="http://schemas.microsoft.com/office/drawing/2014/main" val="1007487370"/>
                  </a:ext>
                </a:extLst>
              </a:tr>
              <a:tr h="484094">
                <a:tc>
                  <a:txBody>
                    <a:bodyPr/>
                    <a:lstStyle/>
                    <a:p>
                      <a:r>
                        <a:rPr lang="en-GB" sz="1400" b="0" dirty="0">
                          <a:latin typeface="Arial" panose="020B0604020202020204" pitchFamily="34" charset="0"/>
                          <a:cs typeface="Arial" panose="020B0604020202020204" pitchFamily="34" charset="0"/>
                        </a:rPr>
                        <a:t>7</a:t>
                      </a:r>
                    </a:p>
                  </a:txBody>
                  <a:tcPr marL="28627" marR="28627" marT="14314" marB="14314" anchor="ctr"/>
                </a:tc>
                <a:tc>
                  <a:txBody>
                    <a:bodyPr/>
                    <a:lstStyle/>
                    <a:p>
                      <a:r>
                        <a:rPr lang="en-GB" sz="1400" b="1" dirty="0">
                          <a:latin typeface="Arial" panose="020B0604020202020204" pitchFamily="34" charset="0"/>
                          <a:cs typeface="Arial" panose="020B0604020202020204" pitchFamily="34" charset="0"/>
                        </a:rPr>
                        <a:t>IT and data-sharing barriers</a:t>
                      </a:r>
                    </a:p>
                  </a:txBody>
                  <a:tcPr marL="28627" marR="28627" marT="14314" marB="14314" anchor="ctr"/>
                </a:tc>
                <a:tc>
                  <a:txBody>
                    <a:bodyPr/>
                    <a:lstStyle/>
                    <a:p>
                      <a:pPr marL="285750" indent="-285750">
                        <a:buFont typeface="Arial" panose="020B0604020202020204" pitchFamily="34" charset="0"/>
                        <a:buChar char="•"/>
                      </a:pPr>
                      <a:r>
                        <a:rPr lang="en-GB" sz="1400" b="0" dirty="0">
                          <a:latin typeface="Arial" panose="020B0604020202020204" pitchFamily="34" charset="0"/>
                          <a:cs typeface="Arial" panose="020B0604020202020204" pitchFamily="34" charset="0"/>
                        </a:rPr>
                        <a:t>Work with IT teams to enable secure data-sharing agreements and ensure systems interoperability. Use digital solutions to improve data flow and decision-making.</a:t>
                      </a:r>
                    </a:p>
                  </a:txBody>
                  <a:tcPr marL="28627" marR="28627" marT="14314" marB="14314" anchor="ctr"/>
                </a:tc>
                <a:extLst>
                  <a:ext uri="{0D108BD9-81ED-4DB2-BD59-A6C34878D82A}">
                    <a16:rowId xmlns:a16="http://schemas.microsoft.com/office/drawing/2014/main" val="2802243463"/>
                  </a:ext>
                </a:extLst>
              </a:tr>
              <a:tr h="367896">
                <a:tc>
                  <a:txBody>
                    <a:bodyPr/>
                    <a:lstStyle/>
                    <a:p>
                      <a:r>
                        <a:rPr lang="en-GB" sz="1400" b="0" dirty="0">
                          <a:latin typeface="Arial" panose="020B0604020202020204" pitchFamily="34" charset="0"/>
                          <a:cs typeface="Arial" panose="020B0604020202020204" pitchFamily="34" charset="0"/>
                        </a:rPr>
                        <a:t>8</a:t>
                      </a:r>
                    </a:p>
                  </a:txBody>
                  <a:tcPr marL="28627" marR="28627" marT="14314" marB="14314" anchor="ctr"/>
                </a:tc>
                <a:tc>
                  <a:txBody>
                    <a:bodyPr/>
                    <a:lstStyle/>
                    <a:p>
                      <a:r>
                        <a:rPr lang="en-GB" sz="1400" b="1" dirty="0">
                          <a:latin typeface="Arial" panose="020B0604020202020204" pitchFamily="34" charset="0"/>
                          <a:cs typeface="Arial" panose="020B0604020202020204" pitchFamily="34" charset="0"/>
                        </a:rPr>
                        <a:t>Unrealistic expectations and scope creep</a:t>
                      </a:r>
                    </a:p>
                  </a:txBody>
                  <a:tcPr marL="28627" marR="28627" marT="14314" marB="14314" anchor="ctr"/>
                </a:tc>
                <a:tc>
                  <a:txBody>
                    <a:bodyPr/>
                    <a:lstStyle/>
                    <a:p>
                      <a:pPr marL="285750" indent="-285750">
                        <a:buFont typeface="Arial" panose="020B0604020202020204" pitchFamily="34" charset="0"/>
                        <a:buChar char="•"/>
                      </a:pPr>
                      <a:r>
                        <a:rPr lang="en-GB" sz="1400" b="0" dirty="0">
                          <a:latin typeface="Arial" panose="020B0604020202020204" pitchFamily="34" charset="0"/>
                          <a:cs typeface="Arial" panose="020B0604020202020204" pitchFamily="34" charset="0"/>
                        </a:rPr>
                        <a:t>Define clear programme scope and deliverables, managing expectations through transparent communication with stakeholders.</a:t>
                      </a:r>
                    </a:p>
                  </a:txBody>
                  <a:tcPr marL="28627" marR="28627" marT="14314" marB="14314" anchor="ctr"/>
                </a:tc>
                <a:extLst>
                  <a:ext uri="{0D108BD9-81ED-4DB2-BD59-A6C34878D82A}">
                    <a16:rowId xmlns:a16="http://schemas.microsoft.com/office/drawing/2014/main" val="756375683"/>
                  </a:ext>
                </a:extLst>
              </a:tr>
            </a:tbl>
          </a:graphicData>
        </a:graphic>
      </p:graphicFrame>
      <p:sp>
        <p:nvSpPr>
          <p:cNvPr id="4" name="Slide Number Placeholder 3">
            <a:extLst>
              <a:ext uri="{FF2B5EF4-FFF2-40B4-BE49-F238E27FC236}">
                <a16:creationId xmlns:a16="http://schemas.microsoft.com/office/drawing/2014/main" id="{E40FF9FD-2401-5463-6C34-8C1A585DDACE}"/>
              </a:ext>
            </a:extLst>
          </p:cNvPr>
          <p:cNvSpPr>
            <a:spLocks noGrp="1"/>
          </p:cNvSpPr>
          <p:nvPr>
            <p:ph type="sldNum" sz="quarter" idx="12"/>
          </p:nvPr>
        </p:nvSpPr>
        <p:spPr/>
        <p:txBody>
          <a:bodyPr/>
          <a:lstStyle/>
          <a:p>
            <a:fld id="{97EE8412-344B-4A62-BD9B-853B63951050}" type="slidenum">
              <a:rPr lang="en-GB" smtClean="0"/>
              <a:t>8</a:t>
            </a:fld>
            <a:endParaRPr lang="en-GB" dirty="0"/>
          </a:p>
        </p:txBody>
      </p:sp>
    </p:spTree>
    <p:extLst>
      <p:ext uri="{BB962C8B-B14F-4D97-AF65-F5344CB8AC3E}">
        <p14:creationId xmlns:p14="http://schemas.microsoft.com/office/powerpoint/2010/main" val="2329025399"/>
      </p:ext>
    </p:extLst>
  </p:cSld>
  <p:clrMapOvr>
    <a:masterClrMapping/>
  </p:clrMapOvr>
</p:sld>
</file>

<file path=ppt/theme/theme1.xml><?xml version="1.0" encoding="utf-8"?>
<a:theme xmlns:a="http://schemas.openxmlformats.org/drawingml/2006/main" name="Office Theme">
  <a:themeElements>
    <a:clrScheme name="SWL_ICB">
      <a:dk1>
        <a:sysClr val="windowText" lastClr="000000"/>
      </a:dk1>
      <a:lt1>
        <a:sysClr val="window" lastClr="FFFFFF"/>
      </a:lt1>
      <a:dk2>
        <a:srgbClr val="0072CE"/>
      </a:dk2>
      <a:lt2>
        <a:srgbClr val="E7E6E6"/>
      </a:lt2>
      <a:accent1>
        <a:srgbClr val="003087"/>
      </a:accent1>
      <a:accent2>
        <a:srgbClr val="00A499"/>
      </a:accent2>
      <a:accent3>
        <a:srgbClr val="41B6E6"/>
      </a:accent3>
      <a:accent4>
        <a:srgbClr val="009639"/>
      </a:accent4>
      <a:accent5>
        <a:srgbClr val="005EB8"/>
      </a:accent5>
      <a:accent6>
        <a:srgbClr val="006747"/>
      </a:accent6>
      <a:hlink>
        <a:srgbClr val="3300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L_ICB_template" id="{4B9A751F-98F1-7845-BF86-6C108B64B704}" vid="{7B61645F-21B9-2648-A31E-BF7E0A034E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D8B804FF72284BB55CE3A7BFFE9C73" ma:contentTypeVersion="14" ma:contentTypeDescription="Create a new document." ma:contentTypeScope="" ma:versionID="6ee57e58ee417515c3e38b3b1732fb5b">
  <xsd:schema xmlns:xsd="http://www.w3.org/2001/XMLSchema" xmlns:xs="http://www.w3.org/2001/XMLSchema" xmlns:p="http://schemas.microsoft.com/office/2006/metadata/properties" xmlns:ns2="8427a21c-45ca-48cd-b5b4-262aaf6df04d" xmlns:ns3="e8f60775-6533-4a1e-83c9-3f587bbc1c01" targetNamespace="http://schemas.microsoft.com/office/2006/metadata/properties" ma:root="true" ma:fieldsID="c4d22a7c2296d68f03fc1a82cbcb1c2f" ns2:_="" ns3:_="">
    <xsd:import namespace="8427a21c-45ca-48cd-b5b4-262aaf6df04d"/>
    <xsd:import namespace="e8f60775-6533-4a1e-83c9-3f587bbc1c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7a21c-45ca-48cd-b5b4-262aaf6df0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60775-6533-4a1e-83c9-3f587bbc1c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27a21c-45ca-48cd-b5b4-262aaf6df04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FC83F8-399F-41E7-A7F2-C7799FA08D4D}"/>
</file>

<file path=customXml/itemProps2.xml><?xml version="1.0" encoding="utf-8"?>
<ds:datastoreItem xmlns:ds="http://schemas.openxmlformats.org/officeDocument/2006/customXml" ds:itemID="{F7138E34-A70B-4290-A6F2-243BEBFF5A3A}">
  <ds:schemaRefs>
    <ds:schemaRef ds:uri="http://schemas.microsoft.com/office/2006/metadata/properties"/>
    <ds:schemaRef ds:uri="http://schemas.microsoft.com/office/infopath/2007/PartnerControls"/>
    <ds:schemaRef ds:uri="d73f8cae-c044-4fb1-8c3a-30f80b6e4503"/>
    <ds:schemaRef ds:uri="93faf3cd-16fb-4e2d-9caa-bbd0a4795d88"/>
  </ds:schemaRefs>
</ds:datastoreItem>
</file>

<file path=customXml/itemProps3.xml><?xml version="1.0" encoding="utf-8"?>
<ds:datastoreItem xmlns:ds="http://schemas.openxmlformats.org/officeDocument/2006/customXml" ds:itemID="{07AC676C-C367-4132-A102-DE6459E3D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2245</TotalTime>
  <Words>889</Words>
  <Application>Microsoft Office PowerPoint</Application>
  <PresentationFormat>Widescreen</PresentationFormat>
  <Paragraphs>137</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Kingston and Richmond’s  Children and Young People’s Mental Health Review Programme Update</vt:lpstr>
      <vt:lpstr>Contents</vt:lpstr>
      <vt:lpstr>Background and Context </vt:lpstr>
      <vt:lpstr>Review Recommendations </vt:lpstr>
      <vt:lpstr>Programme Structure</vt:lpstr>
      <vt:lpstr>PowerPoint Presentation</vt:lpstr>
      <vt:lpstr>Approach &amp; Timeline</vt:lpstr>
      <vt:lpstr>Programme Risks and Mitigations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Boyle</dc:creator>
  <cp:lastModifiedBy>Denise Madden  (NHS South West London ICB)</cp:lastModifiedBy>
  <cp:revision>6</cp:revision>
  <dcterms:created xsi:type="dcterms:W3CDTF">2022-07-12T17:32:41Z</dcterms:created>
  <dcterms:modified xsi:type="dcterms:W3CDTF">2025-03-24T12:19:20Z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0x010100F7D8B804FF72284BB55CE3A7BFFE9C73</vt:lpwstr>
  </property>
  <property fmtid="{D5CDD505-2E9C-101B-9397-08002B2CF9AE}" pid="3" name="MediaServiceImageTags">
    <vt:lpwstr/>
  </property>
</Properties>
</file>