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3" r:id="rId2"/>
    <p:sldId id="2147482410" r:id="rId3"/>
    <p:sldId id="2147482426" r:id="rId4"/>
    <p:sldId id="2147482427" r:id="rId5"/>
    <p:sldId id="256" r:id="rId6"/>
    <p:sldId id="257" r:id="rId7"/>
    <p:sldId id="258" r:id="rId8"/>
    <p:sldId id="259" r:id="rId9"/>
    <p:sldId id="260" r:id="rId10"/>
    <p:sldId id="261" r:id="rId11"/>
    <p:sldId id="262" r:id="rId12"/>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91B18-2E8D-4169-9EA9-D6627E262C35}" v="2" dt="2025-12-02T17:27:15.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Wheal" userId="346764f5-9897-4706-8652-5e6e8b741e4a" providerId="ADAL" clId="{37CFB172-5BAF-4EF1-B314-B34C164AA460}"/>
    <pc:docChg chg="custSel addSld modSld">
      <pc:chgData name="Camilla Wheal" userId="346764f5-9897-4706-8652-5e6e8b741e4a" providerId="ADAL" clId="{37CFB172-5BAF-4EF1-B314-B34C164AA460}" dt="2025-12-02T17:27:23.674" v="5" actId="478"/>
      <pc:docMkLst>
        <pc:docMk/>
      </pc:docMkLst>
      <pc:sldChg chg="delSp modSp add mod">
        <pc:chgData name="Camilla Wheal" userId="346764f5-9897-4706-8652-5e6e8b741e4a" providerId="ADAL" clId="{37CFB172-5BAF-4EF1-B314-B34C164AA460}" dt="2025-12-02T17:27:23.674" v="5" actId="478"/>
        <pc:sldMkLst>
          <pc:docMk/>
          <pc:sldMk cId="1646594830" sldId="263"/>
        </pc:sldMkLst>
        <pc:spChg chg="mod">
          <ac:chgData name="Camilla Wheal" userId="346764f5-9897-4706-8652-5e6e8b741e4a" providerId="ADAL" clId="{37CFB172-5BAF-4EF1-B314-B34C164AA460}" dt="2025-12-02T17:27:18.248" v="4" actId="20577"/>
          <ac:spMkLst>
            <pc:docMk/>
            <pc:sldMk cId="1646594830" sldId="263"/>
            <ac:spMk id="2" creationId="{06D017EC-FD97-F53F-7210-2BFF3B590399}"/>
          </ac:spMkLst>
        </pc:spChg>
        <pc:picChg chg="del">
          <ac:chgData name="Camilla Wheal" userId="346764f5-9897-4706-8652-5e6e8b741e4a" providerId="ADAL" clId="{37CFB172-5BAF-4EF1-B314-B34C164AA460}" dt="2025-12-02T17:27:23.674" v="5" actId="478"/>
          <ac:picMkLst>
            <pc:docMk/>
            <pc:sldMk cId="1646594830" sldId="263"/>
            <ac:picMk id="5" creationId="{47840D07-325F-D435-AE8D-AEC602DBB89A}"/>
          </ac:picMkLst>
        </pc:picChg>
      </pc:sldChg>
      <pc:sldChg chg="add">
        <pc:chgData name="Camilla Wheal" userId="346764f5-9897-4706-8652-5e6e8b741e4a" providerId="ADAL" clId="{37CFB172-5BAF-4EF1-B314-B34C164AA460}" dt="2025-12-02T14:40:24.006" v="0"/>
        <pc:sldMkLst>
          <pc:docMk/>
          <pc:sldMk cId="277338585" sldId="2147482410"/>
        </pc:sldMkLst>
      </pc:sldChg>
      <pc:sldChg chg="add">
        <pc:chgData name="Camilla Wheal" userId="346764f5-9897-4706-8652-5e6e8b741e4a" providerId="ADAL" clId="{37CFB172-5BAF-4EF1-B314-B34C164AA460}" dt="2025-12-02T14:40:24.006" v="0"/>
        <pc:sldMkLst>
          <pc:docMk/>
          <pc:sldMk cId="511281165" sldId="2147482426"/>
        </pc:sldMkLst>
      </pc:sldChg>
      <pc:sldChg chg="add">
        <pc:chgData name="Camilla Wheal" userId="346764f5-9897-4706-8652-5e6e8b741e4a" providerId="ADAL" clId="{37CFB172-5BAF-4EF1-B314-B34C164AA460}" dt="2025-12-02T14:40:24.006" v="0"/>
        <pc:sldMkLst>
          <pc:docMk/>
          <pc:sldMk cId="2441479826" sldId="2147482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879e8313e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3879e8313ef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879e8313e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879e8313ef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6e322dfe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36e322dfee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eda0beaf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2eda0beaf4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30DB2-771C-F84E-1E10-09D7EFA1F525}"/>
              </a:ext>
            </a:extLst>
          </p:cNvPr>
          <p:cNvPicPr>
            <a:picLocks noChangeAspect="1"/>
          </p:cNvPicPr>
          <p:nvPr userDrawn="1"/>
        </p:nvPicPr>
        <p:blipFill>
          <a:blip r:embed="rId2"/>
          <a:srcRect r="46857" b="17827"/>
          <a:stretch>
            <a:fillRect/>
          </a:stretch>
        </p:blipFill>
        <p:spPr>
          <a:xfrm>
            <a:off x="10092833" y="944963"/>
            <a:ext cx="8195168" cy="9342038"/>
          </a:xfrm>
          <a:prstGeom prst="rect">
            <a:avLst/>
          </a:prstGeom>
        </p:spPr>
      </p:pic>
      <p:sp>
        <p:nvSpPr>
          <p:cNvPr id="8" name="Rectangle 7">
            <a:extLst>
              <a:ext uri="{FF2B5EF4-FFF2-40B4-BE49-F238E27FC236}">
                <a16:creationId xmlns:a16="http://schemas.microsoft.com/office/drawing/2014/main" id="{BE67D408-980D-F1AE-EFDF-B0FD463D8090}"/>
              </a:ext>
            </a:extLst>
          </p:cNvPr>
          <p:cNvSpPr/>
          <p:nvPr userDrawn="1"/>
        </p:nvSpPr>
        <p:spPr>
          <a:xfrm>
            <a:off x="-9525" y="0"/>
            <a:ext cx="18297525" cy="1771842"/>
          </a:xfrm>
          <a:prstGeom prst="rect">
            <a:avLst/>
          </a:prstGeom>
          <a:gradFill>
            <a:gsLst>
              <a:gs pos="99000">
                <a:srgbClr val="4FBECF"/>
              </a:gs>
              <a:gs pos="0">
                <a:srgbClr val="A1529A">
                  <a:lumMod val="100000"/>
                </a:srgbClr>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buFontTx/>
              <a:buNone/>
            </a:pPr>
            <a:endParaRPr lang="en-GB" sz="2100" b="1">
              <a:latin typeface="Arial" panose="020B0604020202020204" pitchFamily="34" charset="0"/>
              <a:cs typeface="Arial" panose="020B0604020202020204" pitchFamily="34" charset="0"/>
            </a:endParaRPr>
          </a:p>
          <a:p>
            <a:pPr marL="0" indent="0" algn="l">
              <a:buFontTx/>
              <a:buNone/>
            </a:pPr>
            <a:endParaRPr lang="en-GB" sz="21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F6B957C-4639-9D4B-19F6-979547493DC0}"/>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8B395950-DF03-3E5C-07AF-1F3EFAD60B9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GB"/>
              <a:t>Click to edit Master text styles</a:t>
            </a:r>
          </a:p>
        </p:txBody>
      </p:sp>
      <p:pic>
        <p:nvPicPr>
          <p:cNvPr id="7" name="Picture 6">
            <a:extLst>
              <a:ext uri="{FF2B5EF4-FFF2-40B4-BE49-F238E27FC236}">
                <a16:creationId xmlns:a16="http://schemas.microsoft.com/office/drawing/2014/main" id="{3D0944F7-D170-72DF-1BDE-79796B6152B2}"/>
              </a:ext>
            </a:extLst>
          </p:cNvPr>
          <p:cNvPicPr>
            <a:picLocks noChangeAspect="1"/>
          </p:cNvPicPr>
          <p:nvPr userDrawn="1"/>
        </p:nvPicPr>
        <p:blipFill>
          <a:blip r:embed="rId3"/>
          <a:stretch>
            <a:fillRect/>
          </a:stretch>
        </p:blipFill>
        <p:spPr>
          <a:xfrm>
            <a:off x="14810197" y="317774"/>
            <a:ext cx="2607890" cy="1136295"/>
          </a:xfrm>
          <a:prstGeom prst="rect">
            <a:avLst/>
          </a:prstGeom>
        </p:spPr>
      </p:pic>
      <p:sp>
        <p:nvSpPr>
          <p:cNvPr id="6" name="Text Placeholder 5">
            <a:extLst>
              <a:ext uri="{FF2B5EF4-FFF2-40B4-BE49-F238E27FC236}">
                <a16:creationId xmlns:a16="http://schemas.microsoft.com/office/drawing/2014/main" id="{3776F698-4162-5DC5-CAB3-45C703863A6C}"/>
              </a:ext>
            </a:extLst>
          </p:cNvPr>
          <p:cNvSpPr>
            <a:spLocks noGrp="1"/>
          </p:cNvSpPr>
          <p:nvPr>
            <p:ph type="body" sz="quarter" idx="10"/>
          </p:nvPr>
        </p:nvSpPr>
        <p:spPr>
          <a:xfrm>
            <a:off x="1247775" y="512951"/>
            <a:ext cx="10848975" cy="1202532"/>
          </a:xfrm>
        </p:spPr>
        <p:txBody>
          <a:bodyPr>
            <a:normAutofit/>
          </a:bodyPr>
          <a:lstStyle>
            <a:lvl1pPr marL="0" indent="0">
              <a:buFontTx/>
              <a:buNone/>
              <a:defRPr sz="5400" b="1">
                <a:solidFill>
                  <a:schemeClr val="bg1"/>
                </a:solidFill>
              </a:defRPr>
            </a:lvl1pPr>
            <a:lvl2pPr marL="685800" indent="0">
              <a:buNone/>
              <a:defRPr/>
            </a:lvl2pPr>
          </a:lstStyle>
          <a:p>
            <a:pPr lvl="0"/>
            <a:r>
              <a:rPr lang="en-GB"/>
              <a:t>Click to edit Master text styles</a:t>
            </a:r>
          </a:p>
        </p:txBody>
      </p:sp>
    </p:spTree>
    <p:extLst>
      <p:ext uri="{BB962C8B-B14F-4D97-AF65-F5344CB8AC3E}">
        <p14:creationId xmlns:p14="http://schemas.microsoft.com/office/powerpoint/2010/main" val="255823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4.jpg"/><Relationship Id="rId7" Type="http://schemas.openxmlformats.org/officeDocument/2006/relationships/image" Target="../media/image8.jp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6.png"/><Relationship Id="rId5" Type="http://schemas.openxmlformats.org/officeDocument/2006/relationships/image" Target="../media/image11.jpg"/><Relationship Id="rId10" Type="http://schemas.openxmlformats.org/officeDocument/2006/relationships/image" Target="../media/image13.jpg"/><Relationship Id="rId4" Type="http://schemas.openxmlformats.org/officeDocument/2006/relationships/image" Target="../media/image15.jpg"/><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17EC-FD97-F53F-7210-2BFF3B590399}"/>
              </a:ext>
            </a:extLst>
          </p:cNvPr>
          <p:cNvSpPr>
            <a:spLocks noGrp="1"/>
          </p:cNvSpPr>
          <p:nvPr>
            <p:ph type="ctrTitle"/>
          </p:nvPr>
        </p:nvSpPr>
        <p:spPr>
          <a:xfrm>
            <a:off x="2286000" y="3489960"/>
            <a:ext cx="13716000" cy="2804160"/>
          </a:xfrm>
        </p:spPr>
        <p:txBody>
          <a:bodyPr>
            <a:normAutofit fontScale="90000"/>
          </a:bodyPr>
          <a:lstStyle/>
          <a:p>
            <a:br>
              <a:rPr lang="en-GB" b="1" dirty="0"/>
            </a:br>
            <a:br>
              <a:rPr lang="en-GB" b="1" dirty="0"/>
            </a:br>
            <a:br>
              <a:rPr lang="en-GB" b="1" dirty="0"/>
            </a:br>
            <a:r>
              <a:rPr lang="en-GB" sz="6000" b="1" dirty="0"/>
              <a:t>Trailblazer Employment Programme </a:t>
            </a:r>
            <a:br>
              <a:rPr lang="en-GB" dirty="0"/>
            </a:br>
            <a:br>
              <a:rPr lang="en-GB" dirty="0"/>
            </a:br>
            <a:r>
              <a:rPr lang="en-GB" sz="4650" dirty="0"/>
              <a:t>Heather Field</a:t>
            </a:r>
            <a:br>
              <a:rPr lang="en-GB" sz="4650" dirty="0"/>
            </a:br>
            <a:r>
              <a:rPr lang="en-GB" sz="4650" dirty="0"/>
              <a:t>Community Link Worker, KVA</a:t>
            </a:r>
            <a:br>
              <a:rPr lang="en-GB" sz="4650" dirty="0"/>
            </a:br>
            <a:br>
              <a:rPr lang="en-GB" sz="4650" dirty="0"/>
            </a:br>
            <a:r>
              <a:rPr lang="en-GB" dirty="0"/>
              <a:t>Sanika Pradhan​</a:t>
            </a:r>
            <a:br>
              <a:rPr lang="en-GB" dirty="0"/>
            </a:br>
            <a:r>
              <a:rPr lang="en-GB" dirty="0"/>
              <a:t>Employment and Skills Project Officer, ​</a:t>
            </a:r>
            <a:br>
              <a:rPr lang="en-GB" dirty="0"/>
            </a:br>
            <a:r>
              <a:rPr lang="en-GB" dirty="0"/>
              <a:t>South West London Partnership</a:t>
            </a:r>
            <a:br>
              <a:rPr lang="en-GB" sz="4650" dirty="0"/>
            </a:br>
            <a:endParaRPr lang="en-GB" sz="4650" dirty="0"/>
          </a:p>
        </p:txBody>
      </p:sp>
    </p:spTree>
    <p:extLst>
      <p:ext uri="{BB962C8B-B14F-4D97-AF65-F5344CB8AC3E}">
        <p14:creationId xmlns:p14="http://schemas.microsoft.com/office/powerpoint/2010/main" val="164659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title="KAE_logo_August 2024.png"/>
          <p:cNvPicPr preferRelativeResize="0"/>
          <p:nvPr/>
        </p:nvPicPr>
        <p:blipFill rotWithShape="1">
          <a:blip r:embed="rId3">
            <a:alphaModFix/>
          </a:blip>
          <a:srcRect l="18682" t="29883" r="15881" b="36882"/>
          <a:stretch/>
        </p:blipFill>
        <p:spPr>
          <a:xfrm>
            <a:off x="202925" y="146850"/>
            <a:ext cx="3430226" cy="2464000"/>
          </a:xfrm>
          <a:prstGeom prst="rect">
            <a:avLst/>
          </a:prstGeom>
          <a:noFill/>
          <a:ln>
            <a:noFill/>
          </a:ln>
        </p:spPr>
      </p:pic>
      <p:sp>
        <p:nvSpPr>
          <p:cNvPr id="156" name="Google Shape;156;p18"/>
          <p:cNvSpPr txBox="1"/>
          <p:nvPr/>
        </p:nvSpPr>
        <p:spPr>
          <a:xfrm>
            <a:off x="4044496" y="3302000"/>
            <a:ext cx="10199100" cy="3864300"/>
          </a:xfrm>
          <a:prstGeom prst="rect">
            <a:avLst/>
          </a:prstGeom>
          <a:noFill/>
          <a:ln>
            <a:noFill/>
          </a:ln>
        </p:spPr>
        <p:txBody>
          <a:bodyPr spcFirstLastPara="1" wrap="square" lIns="0" tIns="0" rIns="0" bIns="0" anchor="t" anchorCtr="0">
            <a:spAutoFit/>
          </a:bodyPr>
          <a:lstStyle/>
          <a:p>
            <a:pPr marL="0" marR="0" lvl="0" indent="0" algn="ctr" rtl="0">
              <a:lnSpc>
                <a:spcPct val="149007"/>
              </a:lnSpc>
              <a:spcBef>
                <a:spcPts val="0"/>
              </a:spcBef>
              <a:spcAft>
                <a:spcPts val="0"/>
              </a:spcAft>
              <a:buNone/>
            </a:pPr>
            <a:r>
              <a:rPr lang="en-US" sz="6999">
                <a:solidFill>
                  <a:srgbClr val="20164B"/>
                </a:solidFill>
              </a:rPr>
              <a:t>Further information</a:t>
            </a:r>
            <a:endParaRPr/>
          </a:p>
          <a:p>
            <a:pPr marL="0" marR="0" lvl="0" indent="0" algn="ctr" rtl="0">
              <a:lnSpc>
                <a:spcPct val="149012"/>
              </a:lnSpc>
              <a:spcBef>
                <a:spcPts val="0"/>
              </a:spcBef>
              <a:spcAft>
                <a:spcPts val="0"/>
              </a:spcAft>
              <a:buNone/>
            </a:pPr>
            <a:r>
              <a:rPr lang="en-US" sz="4000">
                <a:solidFill>
                  <a:srgbClr val="20164B"/>
                </a:solidFill>
              </a:rPr>
              <a:t>Victoria Bernard</a:t>
            </a:r>
            <a:endParaRPr sz="4000">
              <a:solidFill>
                <a:srgbClr val="20164B"/>
              </a:solidFill>
            </a:endParaRPr>
          </a:p>
          <a:p>
            <a:pPr marL="0" marR="0" lvl="0" indent="0" algn="ctr" rtl="0">
              <a:lnSpc>
                <a:spcPct val="149000"/>
              </a:lnSpc>
              <a:spcBef>
                <a:spcPts val="0"/>
              </a:spcBef>
              <a:spcAft>
                <a:spcPts val="0"/>
              </a:spcAft>
              <a:buNone/>
            </a:pPr>
            <a:r>
              <a:rPr lang="en-US" sz="3500" b="0" i="0" u="none" strike="noStrike" cap="none">
                <a:solidFill>
                  <a:srgbClr val="20164B"/>
                </a:solidFill>
                <a:latin typeface="Arial"/>
                <a:ea typeface="Arial"/>
                <a:cs typeface="Arial"/>
                <a:sym typeface="Arial"/>
              </a:rPr>
              <a:t>E: </a:t>
            </a:r>
            <a:r>
              <a:rPr lang="en-US" sz="3500">
                <a:solidFill>
                  <a:srgbClr val="20164B"/>
                </a:solidFill>
              </a:rPr>
              <a:t>victoria.bernard@kingston.gov.uk</a:t>
            </a:r>
            <a:endParaRPr sz="3500">
              <a:solidFill>
                <a:srgbClr val="20164B"/>
              </a:solidFill>
            </a:endParaRPr>
          </a:p>
          <a:p>
            <a:pPr marL="0" marR="0" lvl="0" indent="0" algn="ctr" rtl="0">
              <a:lnSpc>
                <a:spcPct val="149000"/>
              </a:lnSpc>
              <a:spcBef>
                <a:spcPts val="0"/>
              </a:spcBef>
              <a:spcAft>
                <a:spcPts val="0"/>
              </a:spcAft>
              <a:buNone/>
            </a:pPr>
            <a:r>
              <a:rPr lang="en-US" sz="3500" b="0" i="0" u="none" strike="noStrike" cap="none">
                <a:solidFill>
                  <a:srgbClr val="20164B"/>
                </a:solidFill>
                <a:latin typeface="Arial"/>
                <a:ea typeface="Arial"/>
                <a:cs typeface="Arial"/>
                <a:sym typeface="Arial"/>
              </a:rPr>
              <a:t>T: </a:t>
            </a:r>
            <a:r>
              <a:rPr lang="en-US" sz="3500">
                <a:solidFill>
                  <a:srgbClr val="20164B"/>
                </a:solidFill>
                <a:highlight>
                  <a:srgbClr val="FFFFFF"/>
                </a:highlight>
              </a:rPr>
              <a:t>07827 355 426</a:t>
            </a:r>
            <a:endParaRPr sz="3500">
              <a:solidFill>
                <a:srgbClr val="20164B"/>
              </a:solidFill>
            </a:endParaRPr>
          </a:p>
        </p:txBody>
      </p:sp>
      <p:grpSp>
        <p:nvGrpSpPr>
          <p:cNvPr id="157" name="Google Shape;157;p18"/>
          <p:cNvGrpSpPr/>
          <p:nvPr/>
        </p:nvGrpSpPr>
        <p:grpSpPr>
          <a:xfrm>
            <a:off x="0" y="8150675"/>
            <a:ext cx="18328682" cy="2136126"/>
            <a:chOff x="0" y="8150675"/>
            <a:chExt cx="18328682" cy="2136126"/>
          </a:xfrm>
        </p:grpSpPr>
        <p:sp>
          <p:nvSpPr>
            <p:cNvPr id="158" name="Google Shape;158;p18"/>
            <p:cNvSpPr/>
            <p:nvPr/>
          </p:nvSpPr>
          <p:spPr>
            <a:xfrm>
              <a:off x="0" y="8150675"/>
              <a:ext cx="18328682" cy="2136126"/>
            </a:xfrm>
            <a:custGeom>
              <a:avLst/>
              <a:gdLst/>
              <a:ahLst/>
              <a:cxnLst/>
              <a:rect l="l" t="t" r="r" b="b"/>
              <a:pathLst>
                <a:path w="3497840" h="406494" extrusionOk="0">
                  <a:moveTo>
                    <a:pt x="0" y="0"/>
                  </a:moveTo>
                  <a:lnTo>
                    <a:pt x="3497840" y="0"/>
                  </a:lnTo>
                  <a:lnTo>
                    <a:pt x="3497840" y="406494"/>
                  </a:lnTo>
                  <a:lnTo>
                    <a:pt x="0" y="406494"/>
                  </a:lnTo>
                  <a:close/>
                </a:path>
              </a:pathLst>
            </a:custGeom>
            <a:solidFill>
              <a:srgbClr val="BCE1E2"/>
            </a:solidFill>
            <a:ln>
              <a:noFill/>
            </a:ln>
          </p:spPr>
          <p:txBody>
            <a:bodyPr/>
            <a:lstStyle/>
            <a:p>
              <a:endParaRPr lang="en-GB"/>
            </a:p>
          </p:txBody>
        </p:sp>
        <p:sp>
          <p:nvSpPr>
            <p:cNvPr id="159" name="Google Shape;159;p18"/>
            <p:cNvSpPr/>
            <p:nvPr/>
          </p:nvSpPr>
          <p:spPr>
            <a:xfrm>
              <a:off x="16167038" y="8364894"/>
              <a:ext cx="1802554" cy="1802554"/>
            </a:xfrm>
            <a:custGeom>
              <a:avLst/>
              <a:gdLst/>
              <a:ahLst/>
              <a:cxnLst/>
              <a:rect l="l" t="t" r="r" b="b"/>
              <a:pathLst>
                <a:path w="1802554" h="1802554" extrusionOk="0">
                  <a:moveTo>
                    <a:pt x="0" y="0"/>
                  </a:moveTo>
                  <a:lnTo>
                    <a:pt x="1802555" y="0"/>
                  </a:lnTo>
                  <a:lnTo>
                    <a:pt x="1802555" y="1802555"/>
                  </a:lnTo>
                  <a:lnTo>
                    <a:pt x="0" y="1802555"/>
                  </a:lnTo>
                  <a:lnTo>
                    <a:pt x="0" y="0"/>
                  </a:lnTo>
                  <a:close/>
                </a:path>
              </a:pathLst>
            </a:custGeom>
            <a:blipFill rotWithShape="1">
              <a:blip r:embed="rId4">
                <a:alphaModFix/>
              </a:blip>
              <a:stretch>
                <a:fillRect/>
              </a:stretch>
            </a:blipFill>
            <a:ln>
              <a:noFill/>
            </a:ln>
          </p:spPr>
          <p:txBody>
            <a:bodyPr/>
            <a:lstStyle/>
            <a:p>
              <a:endParaRPr lang="en-GB"/>
            </a:p>
          </p:txBody>
        </p:sp>
        <p:sp>
          <p:nvSpPr>
            <p:cNvPr id="160" name="Google Shape;160;p18"/>
            <p:cNvSpPr txBox="1"/>
            <p:nvPr/>
          </p:nvSpPr>
          <p:spPr>
            <a:xfrm>
              <a:off x="318407" y="8831492"/>
              <a:ext cx="9260100" cy="6156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999" b="0" i="0" u="none" strike="noStrike" cap="none">
                  <a:solidFill>
                    <a:srgbClr val="20164B"/>
                  </a:solidFill>
                  <a:latin typeface="Arial"/>
                  <a:ea typeface="Arial"/>
                  <a:cs typeface="Arial"/>
                  <a:sym typeface="Arial"/>
                </a:rPr>
                <a:t>www.kingston.gov.uk/adulteducation</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19"/>
          <p:cNvGrpSpPr/>
          <p:nvPr/>
        </p:nvGrpSpPr>
        <p:grpSpPr>
          <a:xfrm>
            <a:off x="-172465" y="0"/>
            <a:ext cx="18478730" cy="10311997"/>
            <a:chOff x="-172465" y="0"/>
            <a:chExt cx="18478730" cy="10311997"/>
          </a:xfrm>
        </p:grpSpPr>
        <p:sp>
          <p:nvSpPr>
            <p:cNvPr id="166" name="Google Shape;166;p19"/>
            <p:cNvSpPr/>
            <p:nvPr/>
          </p:nvSpPr>
          <p:spPr>
            <a:xfrm>
              <a:off x="4573203" y="0"/>
              <a:ext cx="4569594" cy="3442102"/>
            </a:xfrm>
            <a:custGeom>
              <a:avLst/>
              <a:gdLst/>
              <a:ahLst/>
              <a:cxnLst/>
              <a:rect l="l" t="t" r="r" b="b"/>
              <a:pathLst>
                <a:path w="4569594" h="3442102" extrusionOk="0">
                  <a:moveTo>
                    <a:pt x="0" y="0"/>
                  </a:moveTo>
                  <a:lnTo>
                    <a:pt x="4569594" y="0"/>
                  </a:lnTo>
                  <a:lnTo>
                    <a:pt x="4569594" y="3442102"/>
                  </a:lnTo>
                  <a:lnTo>
                    <a:pt x="0" y="3442102"/>
                  </a:lnTo>
                  <a:lnTo>
                    <a:pt x="0" y="0"/>
                  </a:lnTo>
                  <a:close/>
                </a:path>
              </a:pathLst>
            </a:custGeom>
            <a:blipFill rotWithShape="1">
              <a:blip r:embed="rId3">
                <a:alphaModFix/>
              </a:blip>
              <a:stretch>
                <a:fillRect l="-45800" r="-1221" b="-30040"/>
              </a:stretch>
            </a:blipFill>
            <a:ln>
              <a:noFill/>
            </a:ln>
          </p:spPr>
          <p:txBody>
            <a:bodyPr/>
            <a:lstStyle/>
            <a:p>
              <a:endParaRPr lang="en-GB"/>
            </a:p>
          </p:txBody>
        </p:sp>
        <p:sp>
          <p:nvSpPr>
            <p:cNvPr id="167" name="Google Shape;167;p19"/>
            <p:cNvSpPr/>
            <p:nvPr/>
          </p:nvSpPr>
          <p:spPr>
            <a:xfrm>
              <a:off x="-171548" y="0"/>
              <a:ext cx="4706651" cy="3554480"/>
            </a:xfrm>
            <a:custGeom>
              <a:avLst/>
              <a:gdLst/>
              <a:ahLst/>
              <a:cxnLst/>
              <a:rect l="l" t="t" r="r" b="b"/>
              <a:pathLst>
                <a:path w="4706651" h="3554480" extrusionOk="0">
                  <a:moveTo>
                    <a:pt x="0" y="0"/>
                  </a:moveTo>
                  <a:lnTo>
                    <a:pt x="4706651" y="0"/>
                  </a:lnTo>
                  <a:lnTo>
                    <a:pt x="4706651" y="3554480"/>
                  </a:lnTo>
                  <a:lnTo>
                    <a:pt x="0" y="3554480"/>
                  </a:lnTo>
                  <a:lnTo>
                    <a:pt x="0" y="0"/>
                  </a:lnTo>
                  <a:close/>
                </a:path>
              </a:pathLst>
            </a:custGeom>
            <a:blipFill rotWithShape="1">
              <a:blip r:embed="rId4">
                <a:alphaModFix/>
              </a:blip>
              <a:stretch>
                <a:fillRect l="-13418" t="-28917" r="-4398" b="-79094"/>
              </a:stretch>
            </a:blipFill>
            <a:ln>
              <a:noFill/>
            </a:ln>
          </p:spPr>
          <p:txBody>
            <a:bodyPr/>
            <a:lstStyle/>
            <a:p>
              <a:endParaRPr lang="en-GB"/>
            </a:p>
          </p:txBody>
        </p:sp>
        <p:sp>
          <p:nvSpPr>
            <p:cNvPr id="168" name="Google Shape;168;p19"/>
            <p:cNvSpPr/>
            <p:nvPr/>
          </p:nvSpPr>
          <p:spPr>
            <a:xfrm>
              <a:off x="4484677" y="3429000"/>
              <a:ext cx="4660526" cy="3542042"/>
            </a:xfrm>
            <a:custGeom>
              <a:avLst/>
              <a:gdLst/>
              <a:ahLst/>
              <a:cxnLst/>
              <a:rect l="l" t="t" r="r" b="b"/>
              <a:pathLst>
                <a:path w="4660526" h="3542042" extrusionOk="0">
                  <a:moveTo>
                    <a:pt x="0" y="0"/>
                  </a:moveTo>
                  <a:lnTo>
                    <a:pt x="4660526" y="0"/>
                  </a:lnTo>
                  <a:lnTo>
                    <a:pt x="4660526" y="3542042"/>
                  </a:lnTo>
                  <a:lnTo>
                    <a:pt x="0" y="3542042"/>
                  </a:lnTo>
                  <a:lnTo>
                    <a:pt x="0" y="0"/>
                  </a:lnTo>
                  <a:close/>
                </a:path>
              </a:pathLst>
            </a:custGeom>
            <a:blipFill rotWithShape="1">
              <a:blip r:embed="rId5">
                <a:alphaModFix/>
              </a:blip>
              <a:stretch>
                <a:fillRect l="-92218" t="-1988" b="-36796"/>
              </a:stretch>
            </a:blipFill>
            <a:ln>
              <a:noFill/>
            </a:ln>
          </p:spPr>
          <p:txBody>
            <a:bodyPr/>
            <a:lstStyle/>
            <a:p>
              <a:endParaRPr lang="en-GB"/>
            </a:p>
          </p:txBody>
        </p:sp>
        <p:sp>
          <p:nvSpPr>
            <p:cNvPr id="169" name="Google Shape;169;p19"/>
            <p:cNvSpPr/>
            <p:nvPr/>
          </p:nvSpPr>
          <p:spPr>
            <a:xfrm>
              <a:off x="13679100" y="3442100"/>
              <a:ext cx="4609458" cy="3447459"/>
            </a:xfrm>
            <a:custGeom>
              <a:avLst/>
              <a:gdLst/>
              <a:ahLst/>
              <a:cxnLst/>
              <a:rect l="l" t="t" r="r" b="b"/>
              <a:pathLst>
                <a:path w="4752019" h="3447459" extrusionOk="0">
                  <a:moveTo>
                    <a:pt x="0" y="0"/>
                  </a:moveTo>
                  <a:lnTo>
                    <a:pt x="4752019" y="0"/>
                  </a:lnTo>
                  <a:lnTo>
                    <a:pt x="4752019" y="3447458"/>
                  </a:lnTo>
                  <a:lnTo>
                    <a:pt x="0" y="3447458"/>
                  </a:lnTo>
                  <a:lnTo>
                    <a:pt x="0" y="0"/>
                  </a:lnTo>
                  <a:close/>
                </a:path>
              </a:pathLst>
            </a:custGeom>
            <a:blipFill rotWithShape="1">
              <a:blip r:embed="rId6">
                <a:alphaModFix/>
              </a:blip>
              <a:stretch>
                <a:fillRect l="-12227" t="-51237" r="-68231" b="-14487"/>
              </a:stretch>
            </a:blipFill>
            <a:ln>
              <a:noFill/>
            </a:ln>
          </p:spPr>
          <p:txBody>
            <a:bodyPr/>
            <a:lstStyle/>
            <a:p>
              <a:endParaRPr lang="en-GB"/>
            </a:p>
          </p:txBody>
        </p:sp>
        <p:sp>
          <p:nvSpPr>
            <p:cNvPr id="170" name="Google Shape;170;p19"/>
            <p:cNvSpPr/>
            <p:nvPr/>
          </p:nvSpPr>
          <p:spPr>
            <a:xfrm>
              <a:off x="9145203" y="3442102"/>
              <a:ext cx="4569594" cy="3447459"/>
            </a:xfrm>
            <a:custGeom>
              <a:avLst/>
              <a:gdLst/>
              <a:ahLst/>
              <a:cxnLst/>
              <a:rect l="l" t="t" r="r" b="b"/>
              <a:pathLst>
                <a:path w="4569594" h="3447459" extrusionOk="0">
                  <a:moveTo>
                    <a:pt x="0" y="0"/>
                  </a:moveTo>
                  <a:lnTo>
                    <a:pt x="4569594" y="0"/>
                  </a:lnTo>
                  <a:lnTo>
                    <a:pt x="4569594" y="3447458"/>
                  </a:lnTo>
                  <a:lnTo>
                    <a:pt x="0" y="3447458"/>
                  </a:lnTo>
                  <a:lnTo>
                    <a:pt x="0" y="0"/>
                  </a:lnTo>
                  <a:close/>
                </a:path>
              </a:pathLst>
            </a:custGeom>
            <a:blipFill rotWithShape="1">
              <a:blip r:embed="rId7">
                <a:alphaModFix/>
              </a:blip>
              <a:stretch>
                <a:fillRect l="-27311" t="-116263" r="-102779" b="-12480"/>
              </a:stretch>
            </a:blipFill>
            <a:ln>
              <a:noFill/>
            </a:ln>
          </p:spPr>
          <p:txBody>
            <a:bodyPr/>
            <a:lstStyle/>
            <a:p>
              <a:endParaRPr lang="en-GB"/>
            </a:p>
          </p:txBody>
        </p:sp>
        <p:cxnSp>
          <p:nvCxnSpPr>
            <p:cNvPr id="171" name="Google Shape;171;p19"/>
            <p:cNvCxnSpPr/>
            <p:nvPr/>
          </p:nvCxnSpPr>
          <p:spPr>
            <a:xfrm rot="10800000" flipH="1">
              <a:off x="6794" y="5838420"/>
              <a:ext cx="2213889" cy="19953"/>
            </a:xfrm>
            <a:prstGeom prst="straightConnector1">
              <a:avLst/>
            </a:prstGeom>
            <a:noFill/>
            <a:ln w="38100" cap="flat" cmpd="sng">
              <a:solidFill>
                <a:srgbClr val="BCE1E2"/>
              </a:solidFill>
              <a:prstDash val="solid"/>
              <a:round/>
              <a:headEnd type="none" w="sm" len="sm"/>
              <a:tailEnd type="none" w="sm" len="sm"/>
            </a:ln>
          </p:spPr>
        </p:cxnSp>
        <p:sp>
          <p:nvSpPr>
            <p:cNvPr id="172" name="Google Shape;172;p19"/>
            <p:cNvSpPr/>
            <p:nvPr/>
          </p:nvSpPr>
          <p:spPr>
            <a:xfrm>
              <a:off x="13679103" y="0"/>
              <a:ext cx="4608897" cy="3415898"/>
            </a:xfrm>
            <a:custGeom>
              <a:avLst/>
              <a:gdLst/>
              <a:ahLst/>
              <a:cxnLst/>
              <a:rect l="l" t="t" r="r" b="b"/>
              <a:pathLst>
                <a:path w="4608897" h="3415898" extrusionOk="0">
                  <a:moveTo>
                    <a:pt x="0" y="0"/>
                  </a:moveTo>
                  <a:lnTo>
                    <a:pt x="4608897" y="0"/>
                  </a:lnTo>
                  <a:lnTo>
                    <a:pt x="4608897" y="3415898"/>
                  </a:lnTo>
                  <a:lnTo>
                    <a:pt x="0" y="3415898"/>
                  </a:lnTo>
                  <a:lnTo>
                    <a:pt x="0" y="0"/>
                  </a:lnTo>
                  <a:close/>
                </a:path>
              </a:pathLst>
            </a:custGeom>
            <a:blipFill rotWithShape="1">
              <a:blip r:embed="rId8">
                <a:alphaModFix/>
              </a:blip>
              <a:stretch>
                <a:fillRect l="-23955" t="-3645" r="-2784" b="-10286"/>
              </a:stretch>
            </a:blipFill>
            <a:ln>
              <a:noFill/>
            </a:ln>
          </p:spPr>
          <p:txBody>
            <a:bodyPr/>
            <a:lstStyle/>
            <a:p>
              <a:endParaRPr lang="en-GB"/>
            </a:p>
          </p:txBody>
        </p:sp>
        <p:sp>
          <p:nvSpPr>
            <p:cNvPr id="173" name="Google Shape;173;p19"/>
            <p:cNvSpPr/>
            <p:nvPr/>
          </p:nvSpPr>
          <p:spPr>
            <a:xfrm>
              <a:off x="9178427" y="15798"/>
              <a:ext cx="4503146" cy="3400101"/>
            </a:xfrm>
            <a:custGeom>
              <a:avLst/>
              <a:gdLst/>
              <a:ahLst/>
              <a:cxnLst/>
              <a:rect l="l" t="t" r="r" b="b"/>
              <a:pathLst>
                <a:path w="4503146" h="3400101" extrusionOk="0">
                  <a:moveTo>
                    <a:pt x="0" y="0"/>
                  </a:moveTo>
                  <a:lnTo>
                    <a:pt x="4503146" y="0"/>
                  </a:lnTo>
                  <a:lnTo>
                    <a:pt x="4503146" y="3400100"/>
                  </a:lnTo>
                  <a:lnTo>
                    <a:pt x="0" y="3400100"/>
                  </a:lnTo>
                  <a:lnTo>
                    <a:pt x="0" y="0"/>
                  </a:lnTo>
                  <a:close/>
                </a:path>
              </a:pathLst>
            </a:custGeom>
            <a:blipFill rotWithShape="1">
              <a:blip r:embed="rId9">
                <a:alphaModFix/>
              </a:blip>
              <a:stretch>
                <a:fillRect l="-4300" t="-7362" r="-32322"/>
              </a:stretch>
            </a:blipFill>
            <a:ln>
              <a:noFill/>
            </a:ln>
          </p:spPr>
          <p:txBody>
            <a:bodyPr/>
            <a:lstStyle/>
            <a:p>
              <a:endParaRPr lang="en-GB"/>
            </a:p>
          </p:txBody>
        </p:sp>
        <p:sp>
          <p:nvSpPr>
            <p:cNvPr id="174" name="Google Shape;174;p19"/>
            <p:cNvSpPr/>
            <p:nvPr/>
          </p:nvSpPr>
          <p:spPr>
            <a:xfrm>
              <a:off x="-171548" y="3429000"/>
              <a:ext cx="4742345" cy="3460560"/>
            </a:xfrm>
            <a:custGeom>
              <a:avLst/>
              <a:gdLst/>
              <a:ahLst/>
              <a:cxnLst/>
              <a:rect l="l" t="t" r="r" b="b"/>
              <a:pathLst>
                <a:path w="4742345" h="3460560" extrusionOk="0">
                  <a:moveTo>
                    <a:pt x="0" y="0"/>
                  </a:moveTo>
                  <a:lnTo>
                    <a:pt x="4742345" y="0"/>
                  </a:lnTo>
                  <a:lnTo>
                    <a:pt x="4742345" y="3460560"/>
                  </a:lnTo>
                  <a:lnTo>
                    <a:pt x="0" y="3460560"/>
                  </a:lnTo>
                  <a:lnTo>
                    <a:pt x="0" y="0"/>
                  </a:lnTo>
                  <a:close/>
                </a:path>
              </a:pathLst>
            </a:custGeom>
            <a:blipFill rotWithShape="1">
              <a:blip r:embed="rId10">
                <a:alphaModFix/>
              </a:blip>
              <a:stretch>
                <a:fillRect l="-14116" r="-4507" b="-8445"/>
              </a:stretch>
            </a:blipFill>
            <a:ln>
              <a:noFill/>
            </a:ln>
          </p:spPr>
          <p:txBody>
            <a:bodyPr/>
            <a:lstStyle/>
            <a:p>
              <a:endParaRPr lang="en-GB"/>
            </a:p>
          </p:txBody>
        </p:sp>
        <p:cxnSp>
          <p:nvCxnSpPr>
            <p:cNvPr id="175" name="Google Shape;175;p19"/>
            <p:cNvCxnSpPr/>
            <p:nvPr/>
          </p:nvCxnSpPr>
          <p:spPr>
            <a:xfrm rot="10800000" flipH="1">
              <a:off x="13714797" y="15798"/>
              <a:ext cx="2406" cy="7795932"/>
            </a:xfrm>
            <a:prstGeom prst="straightConnector1">
              <a:avLst/>
            </a:prstGeom>
            <a:noFill/>
            <a:ln w="76200" cap="flat" cmpd="sng">
              <a:solidFill>
                <a:srgbClr val="BCE1E2"/>
              </a:solidFill>
              <a:prstDash val="solid"/>
              <a:round/>
              <a:headEnd type="none" w="sm" len="sm"/>
              <a:tailEnd type="none" w="sm" len="sm"/>
            </a:ln>
          </p:spPr>
        </p:cxnSp>
        <p:cxnSp>
          <p:nvCxnSpPr>
            <p:cNvPr id="176" name="Google Shape;176;p19"/>
            <p:cNvCxnSpPr/>
            <p:nvPr/>
          </p:nvCxnSpPr>
          <p:spPr>
            <a:xfrm rot="10800000" flipH="1">
              <a:off x="4570797" y="135"/>
              <a:ext cx="2400" cy="7795800"/>
            </a:xfrm>
            <a:prstGeom prst="straightConnector1">
              <a:avLst/>
            </a:prstGeom>
            <a:noFill/>
            <a:ln w="76200" cap="flat" cmpd="sng">
              <a:solidFill>
                <a:srgbClr val="BCE1E2"/>
              </a:solidFill>
              <a:prstDash val="solid"/>
              <a:round/>
              <a:headEnd type="none" w="sm" len="sm"/>
              <a:tailEnd type="none" w="sm" len="sm"/>
            </a:ln>
          </p:spPr>
        </p:cxnSp>
        <p:cxnSp>
          <p:nvCxnSpPr>
            <p:cNvPr id="177" name="Google Shape;177;p19"/>
            <p:cNvCxnSpPr/>
            <p:nvPr/>
          </p:nvCxnSpPr>
          <p:spPr>
            <a:xfrm>
              <a:off x="-151258" y="3415898"/>
              <a:ext cx="18450600" cy="26100"/>
            </a:xfrm>
            <a:prstGeom prst="straightConnector1">
              <a:avLst/>
            </a:prstGeom>
            <a:noFill/>
            <a:ln w="76200" cap="flat" cmpd="sng">
              <a:solidFill>
                <a:srgbClr val="BCE1E2"/>
              </a:solidFill>
              <a:prstDash val="solid"/>
              <a:round/>
              <a:headEnd type="none" w="sm" len="sm"/>
              <a:tailEnd type="none" w="sm" len="sm"/>
            </a:ln>
          </p:spPr>
        </p:cxnSp>
        <p:cxnSp>
          <p:nvCxnSpPr>
            <p:cNvPr id="178" name="Google Shape;178;p19"/>
            <p:cNvCxnSpPr/>
            <p:nvPr/>
          </p:nvCxnSpPr>
          <p:spPr>
            <a:xfrm rot="10800000" flipH="1">
              <a:off x="9142797" y="12"/>
              <a:ext cx="2406" cy="7795932"/>
            </a:xfrm>
            <a:prstGeom prst="straightConnector1">
              <a:avLst/>
            </a:prstGeom>
            <a:noFill/>
            <a:ln w="76200" cap="flat" cmpd="sng">
              <a:solidFill>
                <a:srgbClr val="BCE1E2"/>
              </a:solidFill>
              <a:prstDash val="solid"/>
              <a:round/>
              <a:headEnd type="none" w="sm" len="sm"/>
              <a:tailEnd type="none" w="sm" len="sm"/>
            </a:ln>
          </p:spPr>
        </p:cxnSp>
        <p:grpSp>
          <p:nvGrpSpPr>
            <p:cNvPr id="179" name="Google Shape;179;p19"/>
            <p:cNvGrpSpPr/>
            <p:nvPr/>
          </p:nvGrpSpPr>
          <p:grpSpPr>
            <a:xfrm>
              <a:off x="-171550" y="6851450"/>
              <a:ext cx="18477815" cy="3460547"/>
              <a:chOff x="0" y="0"/>
              <a:chExt cx="24574830" cy="4572000"/>
            </a:xfrm>
          </p:grpSpPr>
          <p:sp>
            <p:nvSpPr>
              <p:cNvPr id="180" name="Google Shape;180;p19"/>
              <p:cNvSpPr/>
              <p:nvPr/>
            </p:nvSpPr>
            <p:spPr>
              <a:xfrm>
                <a:off x="0" y="0"/>
                <a:ext cx="24574830" cy="4572000"/>
              </a:xfrm>
              <a:custGeom>
                <a:avLst/>
                <a:gdLst/>
                <a:ahLst/>
                <a:cxnLst/>
                <a:rect l="l" t="t" r="r" b="b"/>
                <a:pathLst>
                  <a:path w="3507033" h="652462" extrusionOk="0">
                    <a:moveTo>
                      <a:pt x="0" y="0"/>
                    </a:moveTo>
                    <a:lnTo>
                      <a:pt x="3507033" y="0"/>
                    </a:lnTo>
                    <a:lnTo>
                      <a:pt x="3507033" y="652462"/>
                    </a:lnTo>
                    <a:lnTo>
                      <a:pt x="0" y="652462"/>
                    </a:lnTo>
                    <a:close/>
                  </a:path>
                </a:pathLst>
              </a:custGeom>
              <a:solidFill>
                <a:srgbClr val="FFFFFF"/>
              </a:solidFill>
              <a:ln>
                <a:noFill/>
              </a:ln>
            </p:spPr>
            <p:txBody>
              <a:bodyPr/>
              <a:lstStyle/>
              <a:p>
                <a:endParaRPr lang="en-GB"/>
              </a:p>
            </p:txBody>
          </p:sp>
          <p:sp>
            <p:nvSpPr>
              <p:cNvPr id="181" name="Google Shape;181;p19"/>
              <p:cNvSpPr/>
              <p:nvPr/>
            </p:nvSpPr>
            <p:spPr>
              <a:xfrm>
                <a:off x="21418862" y="803431"/>
                <a:ext cx="2965138" cy="2965138"/>
              </a:xfrm>
              <a:custGeom>
                <a:avLst/>
                <a:gdLst/>
                <a:ahLst/>
                <a:cxnLst/>
                <a:rect l="l" t="t" r="r" b="b"/>
                <a:pathLst>
                  <a:path w="2965138" h="2965138" extrusionOk="0">
                    <a:moveTo>
                      <a:pt x="0" y="0"/>
                    </a:moveTo>
                    <a:lnTo>
                      <a:pt x="2965138" y="0"/>
                    </a:lnTo>
                    <a:lnTo>
                      <a:pt x="2965138" y="2965138"/>
                    </a:lnTo>
                    <a:lnTo>
                      <a:pt x="0" y="2965138"/>
                    </a:lnTo>
                    <a:lnTo>
                      <a:pt x="0" y="0"/>
                    </a:lnTo>
                    <a:close/>
                  </a:path>
                </a:pathLst>
              </a:custGeom>
              <a:blipFill rotWithShape="1">
                <a:blip r:embed="rId11">
                  <a:alphaModFix/>
                </a:blip>
                <a:stretch>
                  <a:fillRect/>
                </a:stretch>
              </a:blipFill>
              <a:ln>
                <a:noFill/>
              </a:ln>
            </p:spPr>
            <p:txBody>
              <a:bodyPr/>
              <a:lstStyle/>
              <a:p>
                <a:endParaRPr lang="en-GB"/>
              </a:p>
            </p:txBody>
          </p:sp>
        </p:grpSp>
        <p:cxnSp>
          <p:nvCxnSpPr>
            <p:cNvPr id="182" name="Google Shape;182;p19"/>
            <p:cNvCxnSpPr/>
            <p:nvPr/>
          </p:nvCxnSpPr>
          <p:spPr>
            <a:xfrm>
              <a:off x="-172460" y="6817425"/>
              <a:ext cx="18474000" cy="0"/>
            </a:xfrm>
            <a:prstGeom prst="straightConnector1">
              <a:avLst/>
            </a:prstGeom>
            <a:noFill/>
            <a:ln w="76200" cap="flat" cmpd="sng">
              <a:solidFill>
                <a:srgbClr val="BCE1E2"/>
              </a:solidFill>
              <a:prstDash val="solid"/>
              <a:round/>
              <a:headEnd type="none" w="sm" len="sm"/>
              <a:tailEnd type="none" w="sm" len="sm"/>
            </a:ln>
          </p:spPr>
        </p:cxnSp>
        <p:cxnSp>
          <p:nvCxnSpPr>
            <p:cNvPr id="183" name="Google Shape;183;p19"/>
            <p:cNvCxnSpPr/>
            <p:nvPr/>
          </p:nvCxnSpPr>
          <p:spPr>
            <a:xfrm>
              <a:off x="-172465" y="28900"/>
              <a:ext cx="18474000" cy="0"/>
            </a:xfrm>
            <a:prstGeom prst="straightConnector1">
              <a:avLst/>
            </a:prstGeom>
            <a:noFill/>
            <a:ln w="76200" cap="flat" cmpd="sng">
              <a:solidFill>
                <a:srgbClr val="BCE1E2"/>
              </a:solidFill>
              <a:prstDash val="solid"/>
              <a:round/>
              <a:headEnd type="none" w="sm" len="sm"/>
              <a:tailEnd type="none" w="sm" len="sm"/>
            </a:ln>
          </p:spPr>
        </p:cxnSp>
        <p:pic>
          <p:nvPicPr>
            <p:cNvPr id="184" name="Google Shape;184;p19" title="KAE_logo_August 2024.png"/>
            <p:cNvPicPr preferRelativeResize="0"/>
            <p:nvPr/>
          </p:nvPicPr>
          <p:blipFill rotWithShape="1">
            <a:blip r:embed="rId12">
              <a:alphaModFix/>
            </a:blip>
            <a:srcRect l="13264" t="29883" r="15878" b="36882"/>
            <a:stretch/>
          </p:blipFill>
          <p:spPr>
            <a:xfrm>
              <a:off x="56000" y="7022925"/>
              <a:ext cx="4803450" cy="31865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508B4-1E26-BEB8-602B-80537F7E6BFA}"/>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B49799FA-86A1-00D4-C6AD-F2F0CC38BE5E}"/>
              </a:ext>
            </a:extLst>
          </p:cNvPr>
          <p:cNvPicPr>
            <a:picLocks noChangeAspect="1"/>
          </p:cNvPicPr>
          <p:nvPr/>
        </p:nvPicPr>
        <p:blipFill>
          <a:blip r:embed="rId2"/>
          <a:stretch>
            <a:fillRect/>
          </a:stretch>
        </p:blipFill>
        <p:spPr>
          <a:xfrm>
            <a:off x="14839356" y="8532109"/>
            <a:ext cx="3270249" cy="671513"/>
          </a:xfrm>
          <a:prstGeom prst="rect">
            <a:avLst/>
          </a:prstGeom>
        </p:spPr>
      </p:pic>
      <p:pic>
        <p:nvPicPr>
          <p:cNvPr id="8" name="Picture 7" descr="A close up of a logo&#10;&#10;Description automatically generated">
            <a:extLst>
              <a:ext uri="{FF2B5EF4-FFF2-40B4-BE49-F238E27FC236}">
                <a16:creationId xmlns:a16="http://schemas.microsoft.com/office/drawing/2014/main" id="{EA0487A1-5F0C-ECFD-1995-FC25354630EF}"/>
              </a:ext>
            </a:extLst>
          </p:cNvPr>
          <p:cNvPicPr>
            <a:picLocks noChangeAspect="1"/>
          </p:cNvPicPr>
          <p:nvPr/>
        </p:nvPicPr>
        <p:blipFill>
          <a:blip r:embed="rId3"/>
          <a:stretch>
            <a:fillRect/>
          </a:stretch>
        </p:blipFill>
        <p:spPr>
          <a:xfrm>
            <a:off x="15004858" y="9328475"/>
            <a:ext cx="3092450" cy="660399"/>
          </a:xfrm>
          <a:prstGeom prst="rect">
            <a:avLst/>
          </a:prstGeom>
        </p:spPr>
      </p:pic>
      <p:sp>
        <p:nvSpPr>
          <p:cNvPr id="2" name="TextBox 1">
            <a:extLst>
              <a:ext uri="{FF2B5EF4-FFF2-40B4-BE49-F238E27FC236}">
                <a16:creationId xmlns:a16="http://schemas.microsoft.com/office/drawing/2014/main" id="{9DB4F73C-4791-0810-8D76-2F9C348747EF}"/>
              </a:ext>
            </a:extLst>
          </p:cNvPr>
          <p:cNvSpPr txBox="1"/>
          <p:nvPr/>
        </p:nvSpPr>
        <p:spPr>
          <a:xfrm>
            <a:off x="104508" y="174973"/>
            <a:ext cx="14105268" cy="877163"/>
          </a:xfrm>
          <a:prstGeom prst="rect">
            <a:avLst/>
          </a:prstGeom>
          <a:noFill/>
        </p:spPr>
        <p:txBody>
          <a:bodyPr wrap="square" lIns="137160" tIns="68580" rIns="137160" bIns="68580" rtlCol="0" anchor="t">
            <a:spAutoFit/>
          </a:bodyPr>
          <a:lstStyle/>
          <a:p>
            <a:r>
              <a:rPr lang="en-GB" sz="4800" b="1">
                <a:solidFill>
                  <a:schemeClr val="bg1"/>
                </a:solidFill>
              </a:rPr>
              <a:t>Health Partnerships</a:t>
            </a:r>
          </a:p>
        </p:txBody>
      </p:sp>
      <p:sp>
        <p:nvSpPr>
          <p:cNvPr id="3" name="TextBox 2">
            <a:extLst>
              <a:ext uri="{FF2B5EF4-FFF2-40B4-BE49-F238E27FC236}">
                <a16:creationId xmlns:a16="http://schemas.microsoft.com/office/drawing/2014/main" id="{0376E8C2-3876-B44E-9E73-1851DDB175B3}"/>
              </a:ext>
            </a:extLst>
          </p:cNvPr>
          <p:cNvSpPr txBox="1"/>
          <p:nvPr/>
        </p:nvSpPr>
        <p:spPr>
          <a:xfrm>
            <a:off x="405016" y="1962581"/>
            <a:ext cx="13117619" cy="6024726"/>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GB" sz="2550" b="1"/>
              <a:t>Delivered by South West London Training Hub (SWLTH)</a:t>
            </a:r>
            <a:endParaRPr lang="en-US" sz="2550" b="1"/>
          </a:p>
          <a:p>
            <a:pPr marL="428625" indent="-428625">
              <a:buFont typeface="Arial" panose="020B0604020202020204" pitchFamily="34" charset="0"/>
              <a:buChar char="•"/>
            </a:pPr>
            <a:r>
              <a:rPr lang="en-GB" sz="2550" b="1">
                <a:solidFill>
                  <a:schemeClr val="accent2"/>
                </a:solidFill>
              </a:rPr>
              <a:t>Trailblazer Programme embedded into healthcare networks via monthly PCN meetings led by GP project leads.</a:t>
            </a:r>
          </a:p>
          <a:p>
            <a:pPr marL="428625" indent="-428625">
              <a:buFont typeface="Arial" panose="020B0604020202020204" pitchFamily="34" charset="0"/>
              <a:buChar char="•"/>
            </a:pPr>
            <a:r>
              <a:rPr lang="en-GB" sz="2550" b="1">
                <a:solidFill>
                  <a:schemeClr val="accent2"/>
                </a:solidFill>
              </a:rPr>
              <a:t>Training provider established to inform GPs in South West London about:</a:t>
            </a:r>
          </a:p>
          <a:p>
            <a:pPr marL="1800225" lvl="2" indent="-428625">
              <a:buFont typeface="Arial" panose="020B0604020202020204" pitchFamily="34" charset="0"/>
              <a:buChar char="•"/>
            </a:pPr>
            <a:r>
              <a:rPr lang="en-GB" sz="2550" b="1">
                <a:solidFill>
                  <a:schemeClr val="accent2"/>
                </a:solidFill>
              </a:rPr>
              <a:t>       Employment and skills support offerings</a:t>
            </a:r>
          </a:p>
          <a:p>
            <a:pPr marL="1800225" lvl="2" indent="-428625">
              <a:buFont typeface="Arial" panose="020B0604020202020204" pitchFamily="34" charset="0"/>
              <a:buChar char="•"/>
            </a:pPr>
            <a:r>
              <a:rPr lang="en-GB" sz="2550" b="1">
                <a:solidFill>
                  <a:schemeClr val="accent2"/>
                </a:solidFill>
              </a:rPr>
              <a:t>       Use of the digital referral system</a:t>
            </a:r>
          </a:p>
          <a:p>
            <a:pPr marL="428625" indent="-428625">
              <a:buFont typeface="Arial" panose="020B0604020202020204" pitchFamily="34" charset="0"/>
              <a:buChar char="•"/>
            </a:pPr>
            <a:r>
              <a:rPr lang="en-GB" sz="2550" b="1">
                <a:solidFill>
                  <a:schemeClr val="accent2"/>
                </a:solidFill>
              </a:rPr>
              <a:t>Three training sessions delivered for health workers; more planned for later this month and December. Session title: Helping Our Communities – Trailblazers; Supporting Patients into Skills &amp; Employment. It aims to:</a:t>
            </a:r>
          </a:p>
          <a:p>
            <a:pPr marL="1800225" lvl="2" indent="-428625">
              <a:buFont typeface="Wingdings" panose="05000000000000000000" pitchFamily="2" charset="2"/>
              <a:buChar char="Ø"/>
            </a:pPr>
            <a:r>
              <a:rPr lang="en-GB" sz="2550" b="1">
                <a:solidFill>
                  <a:schemeClr val="accent2"/>
                </a:solidFill>
              </a:rPr>
              <a:t>Introduces the programme and digital referral process</a:t>
            </a:r>
          </a:p>
          <a:p>
            <a:pPr marL="1800225" lvl="2" indent="-428625">
              <a:buFont typeface="Wingdings" panose="05000000000000000000" pitchFamily="2" charset="2"/>
              <a:buChar char="Ø"/>
            </a:pPr>
            <a:r>
              <a:rPr lang="en-GB" sz="2550" b="1">
                <a:solidFill>
                  <a:schemeClr val="accent2"/>
                </a:solidFill>
              </a:rPr>
              <a:t>Explains why it matters to GPs</a:t>
            </a:r>
          </a:p>
          <a:p>
            <a:pPr marL="1800225" lvl="2" indent="-428625">
              <a:buFont typeface="Wingdings" panose="05000000000000000000" pitchFamily="2" charset="2"/>
              <a:buChar char="Ø"/>
            </a:pPr>
            <a:r>
              <a:rPr lang="en-GB" sz="2550" b="1">
                <a:solidFill>
                  <a:schemeClr val="accent2"/>
                </a:solidFill>
              </a:rPr>
              <a:t>Covers ‘Fit Note’ conversations linking health to skills and employment</a:t>
            </a:r>
          </a:p>
          <a:p>
            <a:endParaRPr lang="en-GB" sz="2550" b="1">
              <a:solidFill>
                <a:schemeClr val="accent2"/>
              </a:solidFill>
            </a:endParaRPr>
          </a:p>
          <a:p>
            <a:r>
              <a:rPr lang="en-GB" sz="2550" b="1">
                <a:solidFill>
                  <a:schemeClr val="accent2"/>
                </a:solidFill>
              </a:rPr>
              <a:t>Average attendance: 12 participants per session, with a high uptake of Elemental system and Express Referral logins</a:t>
            </a:r>
          </a:p>
        </p:txBody>
      </p:sp>
      <p:sp>
        <p:nvSpPr>
          <p:cNvPr id="5" name="TextBox 4">
            <a:extLst>
              <a:ext uri="{FF2B5EF4-FFF2-40B4-BE49-F238E27FC236}">
                <a16:creationId xmlns:a16="http://schemas.microsoft.com/office/drawing/2014/main" id="{F61555F0-8D68-EA89-9D92-D48069F3382A}"/>
              </a:ext>
            </a:extLst>
          </p:cNvPr>
          <p:cNvSpPr txBox="1"/>
          <p:nvPr/>
        </p:nvSpPr>
        <p:spPr>
          <a:xfrm>
            <a:off x="405896" y="8150851"/>
            <a:ext cx="11270289" cy="1708160"/>
          </a:xfrm>
          <a:prstGeom prst="rect">
            <a:avLst/>
          </a:prstGeom>
          <a:noFill/>
        </p:spPr>
        <p:txBody>
          <a:bodyPr wrap="square" lIns="137160" tIns="68580" rIns="137160" bIns="68580" rtlCol="0" anchor="t">
            <a:spAutoFit/>
          </a:bodyPr>
          <a:lstStyle/>
          <a:p>
            <a:r>
              <a:rPr lang="en-GB" sz="2550" b="1">
                <a:solidFill>
                  <a:schemeClr val="accent4"/>
                </a:solidFill>
              </a:rPr>
              <a:t>Next steps: </a:t>
            </a:r>
          </a:p>
          <a:p>
            <a:r>
              <a:rPr lang="en-GB" sz="2550" b="1">
                <a:solidFill>
                  <a:schemeClr val="accent4"/>
                </a:solidFill>
              </a:rPr>
              <a:t>Deliver additional training sessions to achieve 100% participation across all SWL PCNs. Engage and support community link workers to refer patients into the Trailblazer programme.</a:t>
            </a:r>
          </a:p>
        </p:txBody>
      </p:sp>
      <p:sp>
        <p:nvSpPr>
          <p:cNvPr id="11" name="Rectangle: Rounded Corners 10">
            <a:extLst>
              <a:ext uri="{FF2B5EF4-FFF2-40B4-BE49-F238E27FC236}">
                <a16:creationId xmlns:a16="http://schemas.microsoft.com/office/drawing/2014/main" id="{E84F8A57-FC92-79E5-AEA2-D18AF1188599}"/>
              </a:ext>
            </a:extLst>
          </p:cNvPr>
          <p:cNvSpPr/>
          <p:nvPr/>
        </p:nvSpPr>
        <p:spPr>
          <a:xfrm>
            <a:off x="13675733" y="2790980"/>
            <a:ext cx="4207253" cy="3621024"/>
          </a:xfrm>
          <a:prstGeom prst="roundRect">
            <a:avLst/>
          </a:prstGeom>
          <a:solidFill>
            <a:srgbClr val="CC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100" b="1"/>
          </a:p>
          <a:p>
            <a:pPr marL="428625" indent="-428625">
              <a:buFont typeface="Wingdings" panose="05000000000000000000" pitchFamily="2" charset="2"/>
              <a:buChar char="v"/>
            </a:pPr>
            <a:r>
              <a:rPr lang="en-GB" sz="3000" b="1">
                <a:solidFill>
                  <a:schemeClr val="tx1"/>
                </a:solidFill>
              </a:rPr>
              <a:t>7 new GP Practices (9 new GP’s)</a:t>
            </a:r>
          </a:p>
          <a:p>
            <a:endParaRPr lang="en-GB" sz="3000" b="1">
              <a:solidFill>
                <a:schemeClr val="tx1"/>
              </a:solidFill>
            </a:endParaRPr>
          </a:p>
          <a:p>
            <a:pPr marL="428625" indent="-428625">
              <a:buFont typeface="Wingdings" panose="05000000000000000000" pitchFamily="2" charset="2"/>
              <a:buChar char="v"/>
            </a:pPr>
            <a:r>
              <a:rPr lang="en-GB" sz="3000" b="1">
                <a:solidFill>
                  <a:schemeClr val="tx1"/>
                </a:solidFill>
              </a:rPr>
              <a:t>4 new Social Prescribers</a:t>
            </a:r>
          </a:p>
          <a:p>
            <a:pPr algn="ctr"/>
            <a:endParaRPr lang="en-GB" sz="2100"/>
          </a:p>
        </p:txBody>
      </p:sp>
    </p:spTree>
    <p:extLst>
      <p:ext uri="{BB962C8B-B14F-4D97-AF65-F5344CB8AC3E}">
        <p14:creationId xmlns:p14="http://schemas.microsoft.com/office/powerpoint/2010/main" val="27733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3192A-37CA-81E6-F707-21C75C98C00B}"/>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84982799-BA11-D79D-F6B7-DF62C60DF0FD}"/>
              </a:ext>
            </a:extLst>
          </p:cNvPr>
          <p:cNvPicPr>
            <a:picLocks noChangeAspect="1"/>
          </p:cNvPicPr>
          <p:nvPr/>
        </p:nvPicPr>
        <p:blipFill>
          <a:blip r:embed="rId2"/>
          <a:stretch>
            <a:fillRect/>
          </a:stretch>
        </p:blipFill>
        <p:spPr>
          <a:xfrm>
            <a:off x="14839356" y="8532109"/>
            <a:ext cx="3270249" cy="671513"/>
          </a:xfrm>
          <a:prstGeom prst="rect">
            <a:avLst/>
          </a:prstGeom>
        </p:spPr>
      </p:pic>
      <p:pic>
        <p:nvPicPr>
          <p:cNvPr id="8" name="Picture 7" descr="A close up of a logo&#10;&#10;Description automatically generated">
            <a:extLst>
              <a:ext uri="{FF2B5EF4-FFF2-40B4-BE49-F238E27FC236}">
                <a16:creationId xmlns:a16="http://schemas.microsoft.com/office/drawing/2014/main" id="{66BB2BE7-910E-7E3E-5793-BDF5988BE4C0}"/>
              </a:ext>
            </a:extLst>
          </p:cNvPr>
          <p:cNvPicPr>
            <a:picLocks noChangeAspect="1"/>
          </p:cNvPicPr>
          <p:nvPr/>
        </p:nvPicPr>
        <p:blipFill>
          <a:blip r:embed="rId3"/>
          <a:stretch>
            <a:fillRect/>
          </a:stretch>
        </p:blipFill>
        <p:spPr>
          <a:xfrm>
            <a:off x="15004858" y="9328475"/>
            <a:ext cx="3092450" cy="660399"/>
          </a:xfrm>
          <a:prstGeom prst="rect">
            <a:avLst/>
          </a:prstGeom>
        </p:spPr>
      </p:pic>
      <p:sp>
        <p:nvSpPr>
          <p:cNvPr id="2" name="TextBox 1">
            <a:extLst>
              <a:ext uri="{FF2B5EF4-FFF2-40B4-BE49-F238E27FC236}">
                <a16:creationId xmlns:a16="http://schemas.microsoft.com/office/drawing/2014/main" id="{88F2FCDD-7D8A-55EA-903C-B8B9D6BAE97E}"/>
              </a:ext>
            </a:extLst>
          </p:cNvPr>
          <p:cNvSpPr txBox="1"/>
          <p:nvPr/>
        </p:nvSpPr>
        <p:spPr>
          <a:xfrm>
            <a:off x="570852" y="0"/>
            <a:ext cx="14105268" cy="1615827"/>
          </a:xfrm>
          <a:prstGeom prst="rect">
            <a:avLst/>
          </a:prstGeom>
          <a:noFill/>
        </p:spPr>
        <p:txBody>
          <a:bodyPr wrap="square" lIns="137160" tIns="68580" rIns="137160" bIns="68580" rtlCol="0" anchor="t">
            <a:spAutoFit/>
          </a:bodyPr>
          <a:lstStyle/>
          <a:p>
            <a:r>
              <a:rPr lang="en-GB" sz="4800" b="1">
                <a:solidFill>
                  <a:schemeClr val="bg1"/>
                </a:solidFill>
              </a:rPr>
              <a:t>Community Link Workers: Generating Referrals from Health Partners</a:t>
            </a:r>
          </a:p>
        </p:txBody>
      </p:sp>
      <p:pic>
        <p:nvPicPr>
          <p:cNvPr id="5" name="Picture 4">
            <a:extLst>
              <a:ext uri="{FF2B5EF4-FFF2-40B4-BE49-F238E27FC236}">
                <a16:creationId xmlns:a16="http://schemas.microsoft.com/office/drawing/2014/main" id="{CA5D208F-28BD-5E21-5F95-15B838274753}"/>
              </a:ext>
            </a:extLst>
          </p:cNvPr>
          <p:cNvPicPr>
            <a:picLocks noChangeAspect="1"/>
          </p:cNvPicPr>
          <p:nvPr/>
        </p:nvPicPr>
        <p:blipFill>
          <a:blip r:embed="rId4"/>
          <a:stretch>
            <a:fillRect/>
          </a:stretch>
        </p:blipFill>
        <p:spPr>
          <a:xfrm>
            <a:off x="355285" y="3405194"/>
            <a:ext cx="7682291" cy="6583680"/>
          </a:xfrm>
          <a:prstGeom prst="rect">
            <a:avLst/>
          </a:prstGeom>
        </p:spPr>
      </p:pic>
      <p:sp>
        <p:nvSpPr>
          <p:cNvPr id="7" name="TextBox 6">
            <a:extLst>
              <a:ext uri="{FF2B5EF4-FFF2-40B4-BE49-F238E27FC236}">
                <a16:creationId xmlns:a16="http://schemas.microsoft.com/office/drawing/2014/main" id="{E1A1712F-11B2-1162-AD61-A798EAE91ECB}"/>
              </a:ext>
            </a:extLst>
          </p:cNvPr>
          <p:cNvSpPr txBox="1"/>
          <p:nvPr/>
        </p:nvSpPr>
        <p:spPr>
          <a:xfrm>
            <a:off x="190694" y="2194560"/>
            <a:ext cx="16360388" cy="1384995"/>
          </a:xfrm>
          <a:prstGeom prst="rect">
            <a:avLst/>
          </a:prstGeom>
          <a:noFill/>
        </p:spPr>
        <p:txBody>
          <a:bodyPr wrap="square" lIns="137160" tIns="68580" rIns="137160" bIns="68580" rtlCol="0" anchor="t">
            <a:spAutoFit/>
          </a:bodyPr>
          <a:lstStyle/>
          <a:p>
            <a:r>
              <a:rPr lang="en-GB" sz="3000" b="1">
                <a:solidFill>
                  <a:schemeClr val="accent5"/>
                </a:solidFill>
              </a:rPr>
              <a:t>The Graph below shows the referral numbers from the Community Link Workers (CHWWs) funded by trailblazers</a:t>
            </a:r>
          </a:p>
          <a:p>
            <a:endParaRPr lang="en-GB" sz="2100">
              <a:solidFill>
                <a:schemeClr val="accent5"/>
              </a:solidFill>
            </a:endParaRPr>
          </a:p>
        </p:txBody>
      </p:sp>
      <p:sp>
        <p:nvSpPr>
          <p:cNvPr id="9" name="TextBox 8">
            <a:extLst>
              <a:ext uri="{FF2B5EF4-FFF2-40B4-BE49-F238E27FC236}">
                <a16:creationId xmlns:a16="http://schemas.microsoft.com/office/drawing/2014/main" id="{DD04D160-3AA5-A591-B9A4-2EF7B552C67A}"/>
              </a:ext>
            </a:extLst>
          </p:cNvPr>
          <p:cNvSpPr txBox="1"/>
          <p:nvPr/>
        </p:nvSpPr>
        <p:spPr>
          <a:xfrm>
            <a:off x="8466899" y="3405194"/>
            <a:ext cx="4234737" cy="4016484"/>
          </a:xfrm>
          <a:prstGeom prst="rect">
            <a:avLst/>
          </a:prstGeom>
          <a:noFill/>
        </p:spPr>
        <p:txBody>
          <a:bodyPr wrap="square" lIns="137160" tIns="68580" rIns="137160" bIns="68580" rtlCol="0" anchor="t">
            <a:spAutoFit/>
          </a:bodyPr>
          <a:lstStyle/>
          <a:p>
            <a:r>
              <a:rPr lang="en-GB" sz="2100">
                <a:solidFill>
                  <a:schemeClr val="accent2">
                    <a:lumMod val="75000"/>
                  </a:schemeClr>
                </a:solidFill>
              </a:rPr>
              <a:t>All CHWWs have now been through training to ensure appropriate and eligible referrals. They have had face to face meetings at their job brokerages and have been able to see what happens to their referrals after the triage process.</a:t>
            </a:r>
          </a:p>
          <a:p>
            <a:endParaRPr lang="en-GB" sz="2100">
              <a:solidFill>
                <a:schemeClr val="accent2">
                  <a:lumMod val="75000"/>
                </a:schemeClr>
              </a:solidFill>
            </a:endParaRPr>
          </a:p>
          <a:p>
            <a:r>
              <a:rPr lang="en-GB" sz="2100">
                <a:solidFill>
                  <a:schemeClr val="accent2">
                    <a:lumMod val="75000"/>
                  </a:schemeClr>
                </a:solidFill>
              </a:rPr>
              <a:t>102 referrals have been made by CHWWs since launch in August 2025.</a:t>
            </a:r>
          </a:p>
        </p:txBody>
      </p:sp>
    </p:spTree>
    <p:extLst>
      <p:ext uri="{BB962C8B-B14F-4D97-AF65-F5344CB8AC3E}">
        <p14:creationId xmlns:p14="http://schemas.microsoft.com/office/powerpoint/2010/main" val="51128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for a job fair&#10;&#10;AI-generated content may be incorrect.">
            <a:extLst>
              <a:ext uri="{FF2B5EF4-FFF2-40B4-BE49-F238E27FC236}">
                <a16:creationId xmlns:a16="http://schemas.microsoft.com/office/drawing/2014/main" id="{D547149E-BDA2-F641-4B4B-B882C1E7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770" y="1908314"/>
            <a:ext cx="5134500" cy="7262376"/>
          </a:xfrm>
          <a:prstGeom prst="rect">
            <a:avLst/>
          </a:prstGeom>
        </p:spPr>
      </p:pic>
      <p:sp>
        <p:nvSpPr>
          <p:cNvPr id="4" name="Title 3">
            <a:extLst>
              <a:ext uri="{FF2B5EF4-FFF2-40B4-BE49-F238E27FC236}">
                <a16:creationId xmlns:a16="http://schemas.microsoft.com/office/drawing/2014/main" id="{135BDFB0-8E4E-21EF-BE23-FCEA67BB4B13}"/>
              </a:ext>
            </a:extLst>
          </p:cNvPr>
          <p:cNvSpPr>
            <a:spLocks noGrp="1"/>
          </p:cNvSpPr>
          <p:nvPr>
            <p:ph type="title"/>
          </p:nvPr>
        </p:nvSpPr>
        <p:spPr>
          <a:xfrm>
            <a:off x="1257300" y="547689"/>
            <a:ext cx="15773400" cy="1360626"/>
          </a:xfrm>
        </p:spPr>
        <p:txBody>
          <a:bodyPr>
            <a:normAutofit/>
          </a:bodyPr>
          <a:lstStyle/>
          <a:p>
            <a:r>
              <a:rPr lang="en-GB"/>
              <a:t>Kingston – Community Link worker </a:t>
            </a:r>
          </a:p>
        </p:txBody>
      </p:sp>
      <p:sp>
        <p:nvSpPr>
          <p:cNvPr id="7" name="Content Placeholder 6">
            <a:extLst>
              <a:ext uri="{FF2B5EF4-FFF2-40B4-BE49-F238E27FC236}">
                <a16:creationId xmlns:a16="http://schemas.microsoft.com/office/drawing/2014/main" id="{3808CDF7-7D9B-20FD-1806-92E35179DE88}"/>
              </a:ext>
            </a:extLst>
          </p:cNvPr>
          <p:cNvSpPr>
            <a:spLocks noGrp="1"/>
          </p:cNvSpPr>
          <p:nvPr>
            <p:ph idx="1"/>
          </p:nvPr>
        </p:nvSpPr>
        <p:spPr>
          <a:xfrm>
            <a:off x="1108213" y="2200434"/>
            <a:ext cx="7638224" cy="6527007"/>
          </a:xfrm>
        </p:spPr>
        <p:txBody>
          <a:bodyPr/>
          <a:lstStyle/>
          <a:p>
            <a:r>
              <a:rPr lang="en-GB"/>
              <a:t>Refer people into Trailblazer programme</a:t>
            </a:r>
          </a:p>
          <a:p>
            <a:r>
              <a:rPr lang="en-GB"/>
              <a:t>Meaningful employment for those economically inactive </a:t>
            </a:r>
          </a:p>
          <a:p>
            <a:r>
              <a:rPr lang="en-GB"/>
              <a:t>Supporting health and wellbeing of Kingston residents </a:t>
            </a:r>
          </a:p>
          <a:p>
            <a:r>
              <a:rPr lang="en-GB"/>
              <a:t>QR on flyer for residents to self refer or happy to attend event</a:t>
            </a:r>
          </a:p>
          <a:p>
            <a:endParaRPr lang="en-GB"/>
          </a:p>
        </p:txBody>
      </p:sp>
      <p:pic>
        <p:nvPicPr>
          <p:cNvPr id="6" name="Picture 5" descr="A logo for a charity&#10;&#10;AI-generated content may be incorrect.">
            <a:extLst>
              <a:ext uri="{FF2B5EF4-FFF2-40B4-BE49-F238E27FC236}">
                <a16:creationId xmlns:a16="http://schemas.microsoft.com/office/drawing/2014/main" id="{9665C009-2CA3-6C40-E6FD-64A163129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732" y="198784"/>
            <a:ext cx="1664055" cy="1709531"/>
          </a:xfrm>
          <a:prstGeom prst="rect">
            <a:avLst/>
          </a:prstGeom>
        </p:spPr>
      </p:pic>
    </p:spTree>
    <p:extLst>
      <p:ext uri="{BB962C8B-B14F-4D97-AF65-F5344CB8AC3E}">
        <p14:creationId xmlns:p14="http://schemas.microsoft.com/office/powerpoint/2010/main" val="244147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10150" y="-13102"/>
            <a:ext cx="18311545" cy="10315882"/>
            <a:chOff x="-10150" y="-13102"/>
            <a:chExt cx="18311545" cy="10315882"/>
          </a:xfrm>
        </p:grpSpPr>
        <p:sp>
          <p:nvSpPr>
            <p:cNvPr id="85" name="Google Shape;85;p13"/>
            <p:cNvSpPr/>
            <p:nvPr/>
          </p:nvSpPr>
          <p:spPr>
            <a:xfrm>
              <a:off x="13755300" y="7730725"/>
              <a:ext cx="2205369" cy="2570179"/>
            </a:xfrm>
            <a:custGeom>
              <a:avLst/>
              <a:gdLst/>
              <a:ahLst/>
              <a:cxnLst/>
              <a:rect l="l" t="t" r="r" b="b"/>
              <a:pathLst>
                <a:path w="2397140" h="3404210" extrusionOk="0">
                  <a:moveTo>
                    <a:pt x="0" y="0"/>
                  </a:moveTo>
                  <a:lnTo>
                    <a:pt x="2397140" y="0"/>
                  </a:lnTo>
                  <a:lnTo>
                    <a:pt x="2397140" y="3404210"/>
                  </a:lnTo>
                  <a:lnTo>
                    <a:pt x="0" y="3404210"/>
                  </a:lnTo>
                  <a:lnTo>
                    <a:pt x="0" y="0"/>
                  </a:lnTo>
                  <a:close/>
                </a:path>
              </a:pathLst>
            </a:custGeom>
            <a:blipFill rotWithShape="1">
              <a:blip r:embed="rId3">
                <a:alphaModFix/>
              </a:blip>
              <a:stretch>
                <a:fillRect l="-151724" t="-163988" r="-274840" b="-14113"/>
              </a:stretch>
            </a:blipFill>
            <a:ln>
              <a:noFill/>
            </a:ln>
          </p:spPr>
          <p:txBody>
            <a:bodyPr/>
            <a:lstStyle/>
            <a:p>
              <a:endParaRPr lang="en-GB"/>
            </a:p>
          </p:txBody>
        </p:sp>
        <p:sp>
          <p:nvSpPr>
            <p:cNvPr id="86" name="Google Shape;86;p13"/>
            <p:cNvSpPr/>
            <p:nvPr/>
          </p:nvSpPr>
          <p:spPr>
            <a:xfrm>
              <a:off x="15989612" y="5133391"/>
              <a:ext cx="2307859" cy="2568757"/>
            </a:xfrm>
            <a:custGeom>
              <a:avLst/>
              <a:gdLst/>
              <a:ahLst/>
              <a:cxnLst/>
              <a:rect l="l" t="t" r="r" b="b"/>
              <a:pathLst>
                <a:path w="2307859" h="2568757" extrusionOk="0">
                  <a:moveTo>
                    <a:pt x="0" y="0"/>
                  </a:moveTo>
                  <a:lnTo>
                    <a:pt x="2307859" y="0"/>
                  </a:lnTo>
                  <a:lnTo>
                    <a:pt x="2307859" y="2568757"/>
                  </a:lnTo>
                  <a:lnTo>
                    <a:pt x="0" y="2568757"/>
                  </a:lnTo>
                  <a:lnTo>
                    <a:pt x="0" y="0"/>
                  </a:lnTo>
                  <a:close/>
                </a:path>
              </a:pathLst>
            </a:custGeom>
            <a:blipFill rotWithShape="1">
              <a:blip r:embed="rId4">
                <a:alphaModFix/>
              </a:blip>
              <a:stretch>
                <a:fillRect l="-68708" t="-51237" r="-108153" b="-14487"/>
              </a:stretch>
            </a:blipFill>
            <a:ln>
              <a:noFill/>
            </a:ln>
          </p:spPr>
          <p:txBody>
            <a:bodyPr/>
            <a:lstStyle/>
            <a:p>
              <a:endParaRPr lang="en-GB"/>
            </a:p>
          </p:txBody>
        </p:sp>
        <p:sp>
          <p:nvSpPr>
            <p:cNvPr id="87" name="Google Shape;87;p13"/>
            <p:cNvSpPr/>
            <p:nvPr/>
          </p:nvSpPr>
          <p:spPr>
            <a:xfrm>
              <a:off x="13755303" y="2571750"/>
              <a:ext cx="2969939" cy="2571750"/>
            </a:xfrm>
            <a:custGeom>
              <a:avLst/>
              <a:gdLst/>
              <a:ahLst/>
              <a:cxnLst/>
              <a:rect l="l" t="t" r="r" b="b"/>
              <a:pathLst>
                <a:path w="2969939" h="2571750" extrusionOk="0">
                  <a:moveTo>
                    <a:pt x="0" y="0"/>
                  </a:moveTo>
                  <a:lnTo>
                    <a:pt x="2969939" y="0"/>
                  </a:lnTo>
                  <a:lnTo>
                    <a:pt x="2969939" y="2571750"/>
                  </a:lnTo>
                  <a:lnTo>
                    <a:pt x="0" y="2571750"/>
                  </a:lnTo>
                  <a:lnTo>
                    <a:pt x="0" y="0"/>
                  </a:lnTo>
                  <a:close/>
                </a:path>
              </a:pathLst>
            </a:custGeom>
            <a:blipFill rotWithShape="1">
              <a:blip r:embed="rId5">
                <a:alphaModFix/>
              </a:blip>
              <a:stretch>
                <a:fillRect l="-25742" t="-7739" r="-38969" b="-5120"/>
              </a:stretch>
            </a:blipFill>
            <a:ln>
              <a:noFill/>
            </a:ln>
          </p:spPr>
          <p:txBody>
            <a:bodyPr/>
            <a:lstStyle/>
            <a:p>
              <a:endParaRPr lang="en-GB"/>
            </a:p>
          </p:txBody>
        </p:sp>
        <p:sp>
          <p:nvSpPr>
            <p:cNvPr id="88" name="Google Shape;88;p13"/>
            <p:cNvSpPr/>
            <p:nvPr/>
          </p:nvSpPr>
          <p:spPr>
            <a:xfrm>
              <a:off x="15989612" y="2594256"/>
              <a:ext cx="2307859" cy="2549244"/>
            </a:xfrm>
            <a:custGeom>
              <a:avLst/>
              <a:gdLst/>
              <a:ahLst/>
              <a:cxnLst/>
              <a:rect l="l" t="t" r="r" b="b"/>
              <a:pathLst>
                <a:path w="2307859" h="2549244" extrusionOk="0">
                  <a:moveTo>
                    <a:pt x="0" y="0"/>
                  </a:moveTo>
                  <a:lnTo>
                    <a:pt x="2307859" y="0"/>
                  </a:lnTo>
                  <a:lnTo>
                    <a:pt x="2307859" y="2549244"/>
                  </a:lnTo>
                  <a:lnTo>
                    <a:pt x="0" y="2549244"/>
                  </a:lnTo>
                  <a:lnTo>
                    <a:pt x="0" y="0"/>
                  </a:lnTo>
                  <a:close/>
                </a:path>
              </a:pathLst>
            </a:custGeom>
            <a:blipFill rotWithShape="1">
              <a:blip r:embed="rId6">
                <a:alphaModFix/>
              </a:blip>
              <a:stretch>
                <a:fillRect l="-176924" t="-1988" r="-2436" b="-36796"/>
              </a:stretch>
            </a:blipFill>
            <a:ln>
              <a:noFill/>
            </a:ln>
          </p:spPr>
          <p:txBody>
            <a:bodyPr/>
            <a:lstStyle/>
            <a:p>
              <a:endParaRPr lang="en-GB"/>
            </a:p>
          </p:txBody>
        </p:sp>
        <p:sp>
          <p:nvSpPr>
            <p:cNvPr id="89" name="Google Shape;89;p13"/>
            <p:cNvSpPr/>
            <p:nvPr/>
          </p:nvSpPr>
          <p:spPr>
            <a:xfrm>
              <a:off x="15961037" y="0"/>
              <a:ext cx="2336434" cy="2571750"/>
            </a:xfrm>
            <a:custGeom>
              <a:avLst/>
              <a:gdLst/>
              <a:ahLst/>
              <a:cxnLst/>
              <a:rect l="l" t="t" r="r" b="b"/>
              <a:pathLst>
                <a:path w="2336434" h="2571750" extrusionOk="0">
                  <a:moveTo>
                    <a:pt x="0" y="0"/>
                  </a:moveTo>
                  <a:lnTo>
                    <a:pt x="2336434" y="0"/>
                  </a:lnTo>
                  <a:lnTo>
                    <a:pt x="2336434" y="2571750"/>
                  </a:lnTo>
                  <a:lnTo>
                    <a:pt x="0" y="2571750"/>
                  </a:lnTo>
                  <a:lnTo>
                    <a:pt x="0" y="0"/>
                  </a:lnTo>
                  <a:close/>
                </a:path>
              </a:pathLst>
            </a:custGeom>
            <a:blipFill rotWithShape="1">
              <a:blip r:embed="rId7">
                <a:alphaModFix/>
              </a:blip>
              <a:stretch>
                <a:fillRect l="-109183" t="-4494" b="-22119"/>
              </a:stretch>
            </a:blipFill>
            <a:ln>
              <a:noFill/>
            </a:ln>
          </p:spPr>
          <p:txBody>
            <a:bodyPr/>
            <a:lstStyle/>
            <a:p>
              <a:endParaRPr lang="en-GB"/>
            </a:p>
          </p:txBody>
        </p:sp>
        <p:sp>
          <p:nvSpPr>
            <p:cNvPr id="90" name="Google Shape;90;p13"/>
            <p:cNvSpPr/>
            <p:nvPr/>
          </p:nvSpPr>
          <p:spPr>
            <a:xfrm>
              <a:off x="15989600" y="7715250"/>
              <a:ext cx="2307859" cy="2584672"/>
            </a:xfrm>
            <a:custGeom>
              <a:avLst/>
              <a:gdLst/>
              <a:ahLst/>
              <a:cxnLst/>
              <a:rect l="l" t="t" r="r" b="b"/>
              <a:pathLst>
                <a:path w="2307859" h="2685373" extrusionOk="0">
                  <a:moveTo>
                    <a:pt x="0" y="0"/>
                  </a:moveTo>
                  <a:lnTo>
                    <a:pt x="2307859" y="0"/>
                  </a:lnTo>
                  <a:lnTo>
                    <a:pt x="2307859" y="2685373"/>
                  </a:lnTo>
                  <a:lnTo>
                    <a:pt x="0" y="2685373"/>
                  </a:lnTo>
                  <a:lnTo>
                    <a:pt x="0" y="0"/>
                  </a:lnTo>
                  <a:close/>
                </a:path>
              </a:pathLst>
            </a:custGeom>
            <a:blipFill rotWithShape="1">
              <a:blip r:embed="rId8">
                <a:alphaModFix/>
              </a:blip>
              <a:stretch>
                <a:fillRect l="-81952" t="-9737" r="-61801" b="-30012"/>
              </a:stretch>
            </a:blipFill>
            <a:ln>
              <a:noFill/>
            </a:ln>
          </p:spPr>
          <p:txBody>
            <a:bodyPr/>
            <a:lstStyle/>
            <a:p>
              <a:endParaRPr lang="en-GB"/>
            </a:p>
          </p:txBody>
        </p:sp>
        <p:sp>
          <p:nvSpPr>
            <p:cNvPr id="91" name="Google Shape;91;p13"/>
            <p:cNvSpPr/>
            <p:nvPr/>
          </p:nvSpPr>
          <p:spPr>
            <a:xfrm>
              <a:off x="0" y="-13102"/>
              <a:ext cx="13717203" cy="7715250"/>
            </a:xfrm>
            <a:custGeom>
              <a:avLst/>
              <a:gdLst/>
              <a:ahLst/>
              <a:cxnLst/>
              <a:rect l="l" t="t" r="r" b="b"/>
              <a:pathLst>
                <a:path w="7183606" h="4040424" extrusionOk="0">
                  <a:moveTo>
                    <a:pt x="0" y="0"/>
                  </a:moveTo>
                  <a:lnTo>
                    <a:pt x="7183606" y="0"/>
                  </a:lnTo>
                  <a:lnTo>
                    <a:pt x="7183606" y="4040424"/>
                  </a:lnTo>
                  <a:lnTo>
                    <a:pt x="0" y="4040424"/>
                  </a:lnTo>
                  <a:close/>
                </a:path>
              </a:pathLst>
            </a:custGeom>
            <a:solidFill>
              <a:srgbClr val="BCE1E2"/>
            </a:solidFill>
            <a:ln>
              <a:noFill/>
            </a:ln>
          </p:spPr>
          <p:txBody>
            <a:bodyPr/>
            <a:lstStyle/>
            <a:p>
              <a:endParaRPr lang="en-GB"/>
            </a:p>
          </p:txBody>
        </p:sp>
        <p:sp>
          <p:nvSpPr>
            <p:cNvPr id="92" name="Google Shape;92;p13"/>
            <p:cNvSpPr/>
            <p:nvPr/>
          </p:nvSpPr>
          <p:spPr>
            <a:xfrm>
              <a:off x="13684043" y="5175531"/>
              <a:ext cx="2305570" cy="2526617"/>
            </a:xfrm>
            <a:custGeom>
              <a:avLst/>
              <a:gdLst/>
              <a:ahLst/>
              <a:cxnLst/>
              <a:rect l="l" t="t" r="r" b="b"/>
              <a:pathLst>
                <a:path w="2305570" h="2526617" extrusionOk="0">
                  <a:moveTo>
                    <a:pt x="0" y="0"/>
                  </a:moveTo>
                  <a:lnTo>
                    <a:pt x="2305569" y="0"/>
                  </a:lnTo>
                  <a:lnTo>
                    <a:pt x="2305569" y="2526617"/>
                  </a:lnTo>
                  <a:lnTo>
                    <a:pt x="0" y="2526617"/>
                  </a:lnTo>
                  <a:lnTo>
                    <a:pt x="0" y="0"/>
                  </a:lnTo>
                  <a:close/>
                </a:path>
              </a:pathLst>
            </a:custGeom>
            <a:blipFill rotWithShape="1">
              <a:blip r:embed="rId9">
                <a:alphaModFix/>
              </a:blip>
              <a:stretch>
                <a:fillRect l="-94858" r="-15876" b="-28124"/>
              </a:stretch>
            </a:blipFill>
            <a:ln>
              <a:noFill/>
            </a:ln>
          </p:spPr>
          <p:txBody>
            <a:bodyPr/>
            <a:lstStyle/>
            <a:p>
              <a:endParaRPr lang="en-GB"/>
            </a:p>
          </p:txBody>
        </p:sp>
        <p:cxnSp>
          <p:nvCxnSpPr>
            <p:cNvPr id="93" name="Google Shape;93;p13"/>
            <p:cNvCxnSpPr/>
            <p:nvPr/>
          </p:nvCxnSpPr>
          <p:spPr>
            <a:xfrm rot="10800000">
              <a:off x="13717203" y="23"/>
              <a:ext cx="0" cy="7730700"/>
            </a:xfrm>
            <a:prstGeom prst="straightConnector1">
              <a:avLst/>
            </a:prstGeom>
            <a:noFill/>
            <a:ln w="76200" cap="flat" cmpd="sng">
              <a:solidFill>
                <a:srgbClr val="BCE1E2"/>
              </a:solidFill>
              <a:prstDash val="solid"/>
              <a:round/>
              <a:headEnd type="none" w="sm" len="sm"/>
              <a:tailEnd type="none" w="sm" len="sm"/>
            </a:ln>
          </p:spPr>
        </p:cxnSp>
        <p:sp>
          <p:nvSpPr>
            <p:cNvPr id="94" name="Google Shape;94;p13"/>
            <p:cNvSpPr/>
            <p:nvPr/>
          </p:nvSpPr>
          <p:spPr>
            <a:xfrm>
              <a:off x="13755300" y="-9750"/>
              <a:ext cx="2205734" cy="2584852"/>
            </a:xfrm>
            <a:custGeom>
              <a:avLst/>
              <a:gdLst/>
              <a:ahLst/>
              <a:cxnLst/>
              <a:rect l="l" t="t" r="r" b="b"/>
              <a:pathLst>
                <a:path w="2205734" h="2584852" extrusionOk="0">
                  <a:moveTo>
                    <a:pt x="0" y="0"/>
                  </a:moveTo>
                  <a:lnTo>
                    <a:pt x="2205734" y="0"/>
                  </a:lnTo>
                  <a:lnTo>
                    <a:pt x="2205734" y="2584852"/>
                  </a:lnTo>
                  <a:lnTo>
                    <a:pt x="0" y="2584852"/>
                  </a:lnTo>
                  <a:lnTo>
                    <a:pt x="0" y="0"/>
                  </a:lnTo>
                  <a:close/>
                </a:path>
              </a:pathLst>
            </a:custGeom>
            <a:blipFill rotWithShape="1">
              <a:blip r:embed="rId10">
                <a:alphaModFix/>
              </a:blip>
              <a:stretch>
                <a:fillRect l="-49942" t="-28751" r="-39563" b="-86872"/>
              </a:stretch>
            </a:blipFill>
            <a:ln>
              <a:noFill/>
            </a:ln>
          </p:spPr>
          <p:txBody>
            <a:bodyPr/>
            <a:lstStyle/>
            <a:p>
              <a:endParaRPr lang="en-GB"/>
            </a:p>
          </p:txBody>
        </p:sp>
        <p:cxnSp>
          <p:nvCxnSpPr>
            <p:cNvPr id="95" name="Google Shape;95;p13"/>
            <p:cNvCxnSpPr/>
            <p:nvPr/>
          </p:nvCxnSpPr>
          <p:spPr>
            <a:xfrm>
              <a:off x="-10150" y="7728425"/>
              <a:ext cx="18307500" cy="0"/>
            </a:xfrm>
            <a:prstGeom prst="straightConnector1">
              <a:avLst/>
            </a:prstGeom>
            <a:noFill/>
            <a:ln w="76200" cap="flat" cmpd="sng">
              <a:solidFill>
                <a:srgbClr val="BCE1E2"/>
              </a:solidFill>
              <a:prstDash val="solid"/>
              <a:round/>
              <a:headEnd type="none" w="sm" len="sm"/>
              <a:tailEnd type="none" w="sm" len="sm"/>
            </a:ln>
          </p:spPr>
        </p:cxnSp>
        <p:cxnSp>
          <p:nvCxnSpPr>
            <p:cNvPr id="96" name="Google Shape;96;p13"/>
            <p:cNvCxnSpPr/>
            <p:nvPr/>
          </p:nvCxnSpPr>
          <p:spPr>
            <a:xfrm rot="10800000" flipH="1">
              <a:off x="15961037" y="-13102"/>
              <a:ext cx="28575" cy="10315882"/>
            </a:xfrm>
            <a:prstGeom prst="straightConnector1">
              <a:avLst/>
            </a:prstGeom>
            <a:noFill/>
            <a:ln w="76200" cap="flat" cmpd="sng">
              <a:solidFill>
                <a:srgbClr val="BCE1E2"/>
              </a:solidFill>
              <a:prstDash val="solid"/>
              <a:round/>
              <a:headEnd type="none" w="sm" len="sm"/>
              <a:tailEnd type="none" w="sm" len="sm"/>
            </a:ln>
          </p:spPr>
        </p:cxnSp>
        <p:cxnSp>
          <p:nvCxnSpPr>
            <p:cNvPr id="97" name="Google Shape;97;p13"/>
            <p:cNvCxnSpPr/>
            <p:nvPr/>
          </p:nvCxnSpPr>
          <p:spPr>
            <a:xfrm>
              <a:off x="13717095" y="2568294"/>
              <a:ext cx="4584300" cy="0"/>
            </a:xfrm>
            <a:prstGeom prst="straightConnector1">
              <a:avLst/>
            </a:prstGeom>
            <a:noFill/>
            <a:ln w="76200" cap="flat" cmpd="sng">
              <a:solidFill>
                <a:srgbClr val="BCE1E2"/>
              </a:solidFill>
              <a:prstDash val="solid"/>
              <a:round/>
              <a:headEnd type="none" w="sm" len="sm"/>
              <a:tailEnd type="none" w="sm" len="sm"/>
            </a:ln>
          </p:spPr>
        </p:cxnSp>
        <p:cxnSp>
          <p:nvCxnSpPr>
            <p:cNvPr id="98" name="Google Shape;98;p13"/>
            <p:cNvCxnSpPr/>
            <p:nvPr/>
          </p:nvCxnSpPr>
          <p:spPr>
            <a:xfrm>
              <a:off x="13716879" y="5140044"/>
              <a:ext cx="4570689" cy="25962"/>
            </a:xfrm>
            <a:prstGeom prst="straightConnector1">
              <a:avLst/>
            </a:prstGeom>
            <a:noFill/>
            <a:ln w="76200" cap="flat" cmpd="sng">
              <a:solidFill>
                <a:srgbClr val="BCE1E2"/>
              </a:solidFill>
              <a:prstDash val="solid"/>
              <a:round/>
              <a:headEnd type="none" w="sm" len="sm"/>
              <a:tailEnd type="none" w="sm" len="sm"/>
            </a:ln>
          </p:spPr>
        </p:cxnSp>
      </p:grpSp>
      <p:sp>
        <p:nvSpPr>
          <p:cNvPr id="99" name="Google Shape;99;p13"/>
          <p:cNvSpPr txBox="1"/>
          <p:nvPr/>
        </p:nvSpPr>
        <p:spPr>
          <a:xfrm>
            <a:off x="1132050" y="1388400"/>
            <a:ext cx="11696100" cy="644160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endParaRPr sz="2000">
              <a:solidFill>
                <a:srgbClr val="20164E"/>
              </a:solidFill>
            </a:endParaRPr>
          </a:p>
          <a:p>
            <a:pPr marL="0" lvl="0" indent="0" algn="ctr" rtl="0">
              <a:lnSpc>
                <a:spcPct val="111000"/>
              </a:lnSpc>
              <a:spcBef>
                <a:spcPts val="0"/>
              </a:spcBef>
              <a:spcAft>
                <a:spcPts val="0"/>
              </a:spcAft>
              <a:buNone/>
            </a:pPr>
            <a:r>
              <a:rPr lang="en-US" sz="8000">
                <a:solidFill>
                  <a:srgbClr val="20164E"/>
                </a:solidFill>
              </a:rPr>
              <a:t>Trailblazer for Economically Inactive Residents </a:t>
            </a:r>
            <a:endParaRPr sz="8000">
              <a:solidFill>
                <a:srgbClr val="20164E"/>
              </a:solidFill>
            </a:endParaRPr>
          </a:p>
          <a:p>
            <a:pPr marL="0" marR="0" lvl="0" indent="0" algn="l" rtl="0">
              <a:lnSpc>
                <a:spcPct val="111000"/>
              </a:lnSpc>
              <a:spcBef>
                <a:spcPts val="0"/>
              </a:spcBef>
              <a:spcAft>
                <a:spcPts val="0"/>
              </a:spcAft>
              <a:buNone/>
            </a:pPr>
            <a:endParaRPr sz="2000">
              <a:solidFill>
                <a:srgbClr val="20164E"/>
              </a:solidFill>
            </a:endParaRPr>
          </a:p>
          <a:p>
            <a:pPr marL="0" marR="0" lvl="0" indent="0" algn="ctr" rtl="0">
              <a:lnSpc>
                <a:spcPct val="111000"/>
              </a:lnSpc>
              <a:spcBef>
                <a:spcPts val="0"/>
              </a:spcBef>
              <a:spcAft>
                <a:spcPts val="0"/>
              </a:spcAft>
              <a:buNone/>
            </a:pPr>
            <a:endParaRPr sz="2000">
              <a:solidFill>
                <a:srgbClr val="20164E"/>
              </a:solidFill>
            </a:endParaRPr>
          </a:p>
          <a:p>
            <a:pPr marL="0" marR="0" lvl="0" indent="0" algn="ctr" rtl="0">
              <a:lnSpc>
                <a:spcPct val="111000"/>
              </a:lnSpc>
              <a:spcBef>
                <a:spcPts val="0"/>
              </a:spcBef>
              <a:spcAft>
                <a:spcPts val="0"/>
              </a:spcAft>
              <a:buNone/>
            </a:pPr>
            <a:endParaRPr sz="2000">
              <a:solidFill>
                <a:srgbClr val="20164E"/>
              </a:solidFill>
            </a:endParaRPr>
          </a:p>
          <a:p>
            <a:pPr marL="0" marR="0" lvl="0" indent="0" algn="ctr" rtl="0">
              <a:lnSpc>
                <a:spcPct val="111000"/>
              </a:lnSpc>
              <a:spcBef>
                <a:spcPts val="0"/>
              </a:spcBef>
              <a:spcAft>
                <a:spcPts val="0"/>
              </a:spcAft>
              <a:buNone/>
            </a:pPr>
            <a:r>
              <a:rPr lang="en-US" sz="3000">
                <a:solidFill>
                  <a:srgbClr val="20164E"/>
                </a:solidFill>
              </a:rPr>
              <a:t>Victoria Bernard, Trailblazer Project Lead</a:t>
            </a:r>
            <a:endParaRPr/>
          </a:p>
          <a:p>
            <a:pPr marL="0" marR="0" lvl="0" indent="0" algn="ctr" rtl="0">
              <a:lnSpc>
                <a:spcPct val="111000"/>
              </a:lnSpc>
              <a:spcBef>
                <a:spcPts val="0"/>
              </a:spcBef>
              <a:spcAft>
                <a:spcPts val="0"/>
              </a:spcAft>
              <a:buNone/>
            </a:pPr>
            <a:r>
              <a:rPr lang="en-US" sz="3000">
                <a:solidFill>
                  <a:srgbClr val="20164E"/>
                </a:solidFill>
              </a:rPr>
              <a:t>December 3rd 2025</a:t>
            </a:r>
            <a:endParaRPr/>
          </a:p>
        </p:txBody>
      </p:sp>
      <p:sp>
        <p:nvSpPr>
          <p:cNvPr id="100" name="Google Shape;100;p13"/>
          <p:cNvSpPr/>
          <p:nvPr/>
        </p:nvSpPr>
        <p:spPr>
          <a:xfrm>
            <a:off x="11949643" y="8241126"/>
            <a:ext cx="1413228" cy="1542307"/>
          </a:xfrm>
          <a:custGeom>
            <a:avLst/>
            <a:gdLst/>
            <a:ahLst/>
            <a:cxnLst/>
            <a:rect l="l" t="t" r="r" b="b"/>
            <a:pathLst>
              <a:path w="1413228" h="1542307" extrusionOk="0">
                <a:moveTo>
                  <a:pt x="0" y="0"/>
                </a:moveTo>
                <a:lnTo>
                  <a:pt x="1413227" y="0"/>
                </a:lnTo>
                <a:lnTo>
                  <a:pt x="1413227" y="1542307"/>
                </a:lnTo>
                <a:lnTo>
                  <a:pt x="0" y="1542307"/>
                </a:lnTo>
                <a:lnTo>
                  <a:pt x="0" y="0"/>
                </a:lnTo>
                <a:close/>
              </a:path>
            </a:pathLst>
          </a:custGeom>
          <a:blipFill rotWithShape="1">
            <a:blip r:embed="rId11">
              <a:alphaModFix/>
            </a:blip>
            <a:stretch>
              <a:fillRect t="-137" r="-9435" b="-137"/>
            </a:stretch>
          </a:blipFill>
          <a:ln>
            <a:noFill/>
          </a:ln>
        </p:spPr>
        <p:txBody>
          <a:bodyPr/>
          <a:lstStyle/>
          <a:p>
            <a:endParaRPr lang="en-GB"/>
          </a:p>
        </p:txBody>
      </p:sp>
      <p:pic>
        <p:nvPicPr>
          <p:cNvPr id="101" name="Google Shape;101;p13" title="KAE_logo_August 2024.png"/>
          <p:cNvPicPr preferRelativeResize="0"/>
          <p:nvPr/>
        </p:nvPicPr>
        <p:blipFill rotWithShape="1">
          <a:blip r:embed="rId12">
            <a:alphaModFix/>
          </a:blip>
          <a:srcRect l="13264" t="29883" r="15878" b="36882"/>
          <a:stretch/>
        </p:blipFill>
        <p:spPr>
          <a:xfrm>
            <a:off x="56000" y="7822175"/>
            <a:ext cx="3598623" cy="2387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14"/>
          <p:cNvGrpSpPr/>
          <p:nvPr/>
        </p:nvGrpSpPr>
        <p:grpSpPr>
          <a:xfrm>
            <a:off x="162900" y="8828088"/>
            <a:ext cx="17812551" cy="1319425"/>
            <a:chOff x="162900" y="8828088"/>
            <a:chExt cx="17812551" cy="1319425"/>
          </a:xfrm>
        </p:grpSpPr>
        <p:pic>
          <p:nvPicPr>
            <p:cNvPr id="107" name="Google Shape;107;p14" title="KAE_logo_August 2024.png"/>
            <p:cNvPicPr preferRelativeResize="0"/>
            <p:nvPr/>
          </p:nvPicPr>
          <p:blipFill rotWithShape="1">
            <a:blip r:embed="rId3">
              <a:alphaModFix/>
            </a:blip>
            <a:srcRect l="13264" t="29883" r="15878" b="36882"/>
            <a:stretch/>
          </p:blipFill>
          <p:spPr>
            <a:xfrm>
              <a:off x="162900" y="8828088"/>
              <a:ext cx="1988929" cy="1319425"/>
            </a:xfrm>
            <a:prstGeom prst="rect">
              <a:avLst/>
            </a:prstGeom>
            <a:noFill/>
            <a:ln>
              <a:noFill/>
            </a:ln>
          </p:spPr>
        </p:pic>
        <p:sp>
          <p:nvSpPr>
            <p:cNvPr id="108" name="Google Shape;108;p14"/>
            <p:cNvSpPr/>
            <p:nvPr/>
          </p:nvSpPr>
          <p:spPr>
            <a:xfrm>
              <a:off x="16910650" y="8955401"/>
              <a:ext cx="1064801" cy="1064801"/>
            </a:xfrm>
            <a:custGeom>
              <a:avLst/>
              <a:gdLst/>
              <a:ahLst/>
              <a:cxnLst/>
              <a:rect l="l" t="t" r="r" b="b"/>
              <a:pathLst>
                <a:path w="1064801" h="1064801" extrusionOk="0">
                  <a:moveTo>
                    <a:pt x="0" y="0"/>
                  </a:moveTo>
                  <a:lnTo>
                    <a:pt x="1064801" y="0"/>
                  </a:lnTo>
                  <a:lnTo>
                    <a:pt x="1064801" y="1064801"/>
                  </a:lnTo>
                  <a:lnTo>
                    <a:pt x="0" y="1064801"/>
                  </a:lnTo>
                  <a:lnTo>
                    <a:pt x="0" y="0"/>
                  </a:lnTo>
                  <a:close/>
                </a:path>
              </a:pathLst>
            </a:custGeom>
            <a:blipFill rotWithShape="1">
              <a:blip r:embed="rId4">
                <a:alphaModFix/>
              </a:blip>
              <a:stretch>
                <a:fillRect/>
              </a:stretch>
            </a:blipFill>
            <a:ln>
              <a:noFill/>
            </a:ln>
          </p:spPr>
          <p:txBody>
            <a:bodyPr/>
            <a:lstStyle/>
            <a:p>
              <a:endParaRPr lang="en-GB"/>
            </a:p>
          </p:txBody>
        </p:sp>
      </p:grpSp>
      <p:sp>
        <p:nvSpPr>
          <p:cNvPr id="109" name="Google Shape;109;p14"/>
          <p:cNvSpPr/>
          <p:nvPr/>
        </p:nvSpPr>
        <p:spPr>
          <a:xfrm>
            <a:off x="0" y="0"/>
            <a:ext cx="18286349" cy="1491242"/>
          </a:xfrm>
          <a:custGeom>
            <a:avLst/>
            <a:gdLst/>
            <a:ahLst/>
            <a:cxnLst/>
            <a:rect l="l" t="t" r="r" b="b"/>
            <a:pathLst>
              <a:path w="3479800" h="213492" extrusionOk="0">
                <a:moveTo>
                  <a:pt x="0" y="0"/>
                </a:moveTo>
                <a:lnTo>
                  <a:pt x="3479800" y="0"/>
                </a:lnTo>
                <a:lnTo>
                  <a:pt x="3479800" y="213492"/>
                </a:lnTo>
                <a:lnTo>
                  <a:pt x="0" y="213492"/>
                </a:lnTo>
                <a:close/>
              </a:path>
            </a:pathLst>
          </a:custGeom>
          <a:solidFill>
            <a:srgbClr val="BCE1E2"/>
          </a:solidFill>
          <a:ln>
            <a:noFill/>
          </a:ln>
        </p:spPr>
        <p:txBody>
          <a:bodyPr/>
          <a:lstStyle/>
          <a:p>
            <a:endParaRPr lang="en-GB"/>
          </a:p>
        </p:txBody>
      </p:sp>
      <p:sp>
        <p:nvSpPr>
          <p:cNvPr id="110" name="Google Shape;110;p14"/>
          <p:cNvSpPr txBox="1"/>
          <p:nvPr/>
        </p:nvSpPr>
        <p:spPr>
          <a:xfrm>
            <a:off x="817900" y="1874550"/>
            <a:ext cx="11738100" cy="2574300"/>
          </a:xfrm>
          <a:prstGeom prst="rect">
            <a:avLst/>
          </a:prstGeom>
          <a:noFill/>
          <a:ln>
            <a:noFill/>
          </a:ln>
        </p:spPr>
        <p:txBody>
          <a:bodyPr spcFirstLastPara="1" wrap="square" lIns="0" tIns="0" rIns="0" bIns="0" anchor="t" anchorCtr="0">
            <a:spAutoFit/>
          </a:bodyPr>
          <a:lstStyle/>
          <a:p>
            <a:pPr marL="342900" marR="0" lvl="1" indent="-374650" algn="l" rtl="0">
              <a:lnSpc>
                <a:spcPct val="115000"/>
              </a:lnSpc>
              <a:spcBef>
                <a:spcPts val="0"/>
              </a:spcBef>
              <a:spcAft>
                <a:spcPts val="0"/>
              </a:spcAft>
              <a:buClr>
                <a:srgbClr val="20164B"/>
              </a:buClr>
              <a:buSzPts val="3500"/>
              <a:buFont typeface="Arial"/>
              <a:buChar char="•"/>
            </a:pPr>
            <a:r>
              <a:rPr lang="en-US" sz="3500">
                <a:solidFill>
                  <a:srgbClr val="20164B"/>
                </a:solidFill>
              </a:rPr>
              <a:t>Kingston Adult Education is delivering a Trailblazer to support </a:t>
            </a:r>
            <a:r>
              <a:rPr lang="en-US" sz="3500" b="1">
                <a:solidFill>
                  <a:srgbClr val="20164B"/>
                </a:solidFill>
              </a:rPr>
              <a:t>economically inactive</a:t>
            </a:r>
            <a:r>
              <a:rPr lang="en-US" sz="3500">
                <a:solidFill>
                  <a:srgbClr val="20164B"/>
                </a:solidFill>
              </a:rPr>
              <a:t> people into </a:t>
            </a:r>
            <a:r>
              <a:rPr lang="en-US" sz="3500" b="1">
                <a:solidFill>
                  <a:srgbClr val="20164B"/>
                </a:solidFill>
              </a:rPr>
              <a:t>paid work</a:t>
            </a:r>
            <a:r>
              <a:rPr lang="en-US" sz="3500">
                <a:solidFill>
                  <a:srgbClr val="20164B"/>
                </a:solidFill>
              </a:rPr>
              <a:t>.</a:t>
            </a:r>
            <a:br>
              <a:rPr lang="en-US" sz="3500">
                <a:solidFill>
                  <a:srgbClr val="20164B"/>
                </a:solidFill>
              </a:rPr>
            </a:br>
            <a:endParaRPr sz="1000">
              <a:solidFill>
                <a:srgbClr val="20164B"/>
              </a:solidFill>
            </a:endParaRPr>
          </a:p>
          <a:p>
            <a:pPr marL="342900" marR="0" lvl="1" indent="-374650" algn="l" rtl="0">
              <a:lnSpc>
                <a:spcPct val="115000"/>
              </a:lnSpc>
              <a:spcBef>
                <a:spcPts val="0"/>
              </a:spcBef>
              <a:spcAft>
                <a:spcPts val="0"/>
              </a:spcAft>
              <a:buClr>
                <a:srgbClr val="20164B"/>
              </a:buClr>
              <a:buSzPts val="3500"/>
              <a:buFont typeface="Arial"/>
              <a:buChar char="•"/>
            </a:pPr>
            <a:r>
              <a:rPr lang="en-US" sz="3500">
                <a:solidFill>
                  <a:srgbClr val="20164B"/>
                </a:solidFill>
              </a:rPr>
              <a:t>The Trailblazer has been commissioned by the SLP, as part of a series of initiatives in South London. </a:t>
            </a:r>
            <a:endParaRPr sz="3500">
              <a:solidFill>
                <a:schemeClr val="dk1"/>
              </a:solidFill>
            </a:endParaRPr>
          </a:p>
        </p:txBody>
      </p:sp>
      <p:sp>
        <p:nvSpPr>
          <p:cNvPr id="111" name="Google Shape;111;p14"/>
          <p:cNvSpPr txBox="1"/>
          <p:nvPr/>
        </p:nvSpPr>
        <p:spPr>
          <a:xfrm>
            <a:off x="697563" y="360875"/>
            <a:ext cx="16891200" cy="769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a:solidFill>
                  <a:srgbClr val="20164B"/>
                </a:solidFill>
              </a:rPr>
              <a:t>Overview</a:t>
            </a:r>
            <a:r>
              <a:rPr lang="en-US" sz="5000" b="0" i="0" u="none" strike="noStrike" cap="none">
                <a:solidFill>
                  <a:srgbClr val="20164B"/>
                </a:solidFill>
                <a:latin typeface="Arial"/>
                <a:ea typeface="Arial"/>
                <a:cs typeface="Arial"/>
                <a:sym typeface="Arial"/>
              </a:rPr>
              <a:t> </a:t>
            </a:r>
            <a:endParaRPr/>
          </a:p>
        </p:txBody>
      </p:sp>
      <p:pic>
        <p:nvPicPr>
          <p:cNvPr id="112" name="Google Shape;112;p14"/>
          <p:cNvPicPr preferRelativeResize="0"/>
          <p:nvPr/>
        </p:nvPicPr>
        <p:blipFill>
          <a:blip r:embed="rId5">
            <a:alphaModFix/>
          </a:blip>
          <a:stretch>
            <a:fillRect/>
          </a:stretch>
        </p:blipFill>
        <p:spPr>
          <a:xfrm>
            <a:off x="12555950" y="2152775"/>
            <a:ext cx="5156977" cy="2288912"/>
          </a:xfrm>
          <a:prstGeom prst="rect">
            <a:avLst/>
          </a:prstGeom>
          <a:noFill/>
          <a:ln>
            <a:noFill/>
          </a:ln>
        </p:spPr>
      </p:pic>
      <p:sp>
        <p:nvSpPr>
          <p:cNvPr id="113" name="Google Shape;113;p14"/>
          <p:cNvSpPr txBox="1"/>
          <p:nvPr/>
        </p:nvSpPr>
        <p:spPr>
          <a:xfrm>
            <a:off x="817900" y="4441675"/>
            <a:ext cx="17018100" cy="514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sz="2000">
              <a:solidFill>
                <a:srgbClr val="20164B"/>
              </a:solidFill>
            </a:endParaRPr>
          </a:p>
          <a:p>
            <a:pPr marL="342900" lvl="1" indent="-374650" algn="l" rtl="0">
              <a:lnSpc>
                <a:spcPct val="115000"/>
              </a:lnSpc>
              <a:spcBef>
                <a:spcPts val="0"/>
              </a:spcBef>
              <a:spcAft>
                <a:spcPts val="0"/>
              </a:spcAft>
              <a:buClr>
                <a:srgbClr val="20164B"/>
              </a:buClr>
              <a:buSzPts val="3500"/>
              <a:buChar char="•"/>
            </a:pPr>
            <a:r>
              <a:rPr lang="en-US" sz="3500">
                <a:solidFill>
                  <a:srgbClr val="20164B"/>
                </a:solidFill>
              </a:rPr>
              <a:t>We’re calling it the </a:t>
            </a:r>
            <a:r>
              <a:rPr lang="en-US" sz="3500" b="1">
                <a:solidFill>
                  <a:srgbClr val="20164B"/>
                </a:solidFill>
              </a:rPr>
              <a:t>Accelerated Careers &amp; Employment Support </a:t>
            </a:r>
            <a:r>
              <a:rPr lang="en-US" sz="3500">
                <a:solidFill>
                  <a:srgbClr val="20164B"/>
                </a:solidFill>
              </a:rPr>
              <a:t>service (</a:t>
            </a:r>
            <a:r>
              <a:rPr lang="en-US" sz="3500" b="1">
                <a:solidFill>
                  <a:srgbClr val="20164B"/>
                </a:solidFill>
              </a:rPr>
              <a:t>ACES</a:t>
            </a:r>
            <a:r>
              <a:rPr lang="en-US" sz="3500">
                <a:solidFill>
                  <a:srgbClr val="20164B"/>
                </a:solidFill>
              </a:rPr>
              <a:t>).</a:t>
            </a:r>
            <a:br>
              <a:rPr lang="en-US" sz="3500">
                <a:solidFill>
                  <a:srgbClr val="20164B"/>
                </a:solidFill>
              </a:rPr>
            </a:br>
            <a:r>
              <a:rPr lang="en-US" sz="3500">
                <a:solidFill>
                  <a:srgbClr val="20164B"/>
                </a:solidFill>
              </a:rPr>
              <a:t>The </a:t>
            </a:r>
            <a:r>
              <a:rPr lang="en-US" sz="3500" b="1">
                <a:solidFill>
                  <a:srgbClr val="20164B"/>
                </a:solidFill>
              </a:rPr>
              <a:t>aims</a:t>
            </a:r>
            <a:r>
              <a:rPr lang="en-US" sz="3500">
                <a:solidFill>
                  <a:srgbClr val="20164B"/>
                </a:solidFill>
              </a:rPr>
              <a:t> of the Trailblazer is to: </a:t>
            </a:r>
            <a:endParaRPr sz="3500">
              <a:solidFill>
                <a:srgbClr val="20164B"/>
              </a:solidFill>
            </a:endParaRPr>
          </a:p>
          <a:p>
            <a:pPr marL="457200" lvl="0" indent="-450850" algn="l" rtl="0">
              <a:lnSpc>
                <a:spcPct val="115000"/>
              </a:lnSpc>
              <a:spcBef>
                <a:spcPts val="0"/>
              </a:spcBef>
              <a:spcAft>
                <a:spcPts val="0"/>
              </a:spcAft>
              <a:buClr>
                <a:srgbClr val="20164B"/>
              </a:buClr>
              <a:buSzPts val="3500"/>
              <a:buAutoNum type="arabicParenR"/>
            </a:pPr>
            <a:r>
              <a:rPr lang="en-US" sz="3500">
                <a:solidFill>
                  <a:srgbClr val="20164B"/>
                </a:solidFill>
              </a:rPr>
              <a:t>Engage people who are economically inactive via referrals from the VCSE, Health &amp; Care sectors, Community Groups and Adult Education providers.</a:t>
            </a:r>
            <a:endParaRPr sz="3500">
              <a:solidFill>
                <a:srgbClr val="20164B"/>
              </a:solidFill>
            </a:endParaRPr>
          </a:p>
          <a:p>
            <a:pPr marL="457200" lvl="0" indent="0" algn="l" rtl="0">
              <a:lnSpc>
                <a:spcPct val="115000"/>
              </a:lnSpc>
              <a:spcBef>
                <a:spcPts val="0"/>
              </a:spcBef>
              <a:spcAft>
                <a:spcPts val="0"/>
              </a:spcAft>
              <a:buNone/>
            </a:pPr>
            <a:endParaRPr sz="3500">
              <a:solidFill>
                <a:srgbClr val="20164B"/>
              </a:solidFill>
            </a:endParaRPr>
          </a:p>
          <a:p>
            <a:pPr marL="457200" lvl="0" indent="-450850" algn="l" rtl="0">
              <a:lnSpc>
                <a:spcPct val="115000"/>
              </a:lnSpc>
              <a:spcBef>
                <a:spcPts val="0"/>
              </a:spcBef>
              <a:spcAft>
                <a:spcPts val="0"/>
              </a:spcAft>
              <a:buClr>
                <a:srgbClr val="20164B"/>
              </a:buClr>
              <a:buSzPts val="3500"/>
              <a:buAutoNum type="arabicParenR"/>
            </a:pPr>
            <a:r>
              <a:rPr lang="en-US" sz="3500">
                <a:solidFill>
                  <a:srgbClr val="20164B"/>
                </a:solidFill>
              </a:rPr>
              <a:t>Help participants into paid employment by providing intensive and tailored support.</a:t>
            </a:r>
            <a:endParaRPr sz="3500">
              <a:solidFill>
                <a:srgbClr val="20164B"/>
              </a:solidFill>
            </a:endParaRPr>
          </a:p>
          <a:p>
            <a:pPr marL="914400" lvl="0" indent="0" algn="l" rtl="0">
              <a:lnSpc>
                <a:spcPct val="115000"/>
              </a:lnSpc>
              <a:spcBef>
                <a:spcPts val="0"/>
              </a:spcBef>
              <a:spcAft>
                <a:spcPts val="0"/>
              </a:spcAft>
              <a:buNone/>
            </a:pPr>
            <a:endParaRPr sz="1000">
              <a:solidFill>
                <a:srgbClr val="20164B"/>
              </a:solidFill>
            </a:endParaRPr>
          </a:p>
          <a:p>
            <a:pPr marL="914400" lvl="0" indent="0" algn="l" rtl="0">
              <a:lnSpc>
                <a:spcPct val="115000"/>
              </a:lnSpc>
              <a:spcBef>
                <a:spcPts val="0"/>
              </a:spcBef>
              <a:spcAft>
                <a:spcPts val="0"/>
              </a:spcAft>
              <a:buNone/>
            </a:pPr>
            <a:endParaRPr sz="2000">
              <a:solidFill>
                <a:srgbClr val="20164B"/>
              </a:solidFill>
            </a:endParaRPr>
          </a:p>
          <a:p>
            <a:pPr marL="0" marR="0" lvl="0" indent="0" algn="l" rtl="0">
              <a:lnSpc>
                <a:spcPct val="149000"/>
              </a:lnSpc>
              <a:spcBef>
                <a:spcPts val="0"/>
              </a:spcBef>
              <a:spcAft>
                <a:spcPts val="0"/>
              </a:spcAft>
              <a:buNone/>
            </a:pPr>
            <a:endParaRPr sz="3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15"/>
          <p:cNvGrpSpPr/>
          <p:nvPr/>
        </p:nvGrpSpPr>
        <p:grpSpPr>
          <a:xfrm>
            <a:off x="162900" y="8828088"/>
            <a:ext cx="17812551" cy="1319425"/>
            <a:chOff x="162900" y="8828088"/>
            <a:chExt cx="17812551" cy="1319425"/>
          </a:xfrm>
        </p:grpSpPr>
        <p:pic>
          <p:nvPicPr>
            <p:cNvPr id="119" name="Google Shape;119;p15" title="KAE_logo_August 2024.png"/>
            <p:cNvPicPr preferRelativeResize="0"/>
            <p:nvPr/>
          </p:nvPicPr>
          <p:blipFill rotWithShape="1">
            <a:blip r:embed="rId3">
              <a:alphaModFix/>
            </a:blip>
            <a:srcRect l="13264" t="29883" r="15878" b="36882"/>
            <a:stretch/>
          </p:blipFill>
          <p:spPr>
            <a:xfrm>
              <a:off x="162900" y="8828088"/>
              <a:ext cx="1988929" cy="1319425"/>
            </a:xfrm>
            <a:prstGeom prst="rect">
              <a:avLst/>
            </a:prstGeom>
            <a:noFill/>
            <a:ln>
              <a:noFill/>
            </a:ln>
          </p:spPr>
        </p:pic>
        <p:sp>
          <p:nvSpPr>
            <p:cNvPr id="120" name="Google Shape;120;p15"/>
            <p:cNvSpPr/>
            <p:nvPr/>
          </p:nvSpPr>
          <p:spPr>
            <a:xfrm>
              <a:off x="16910650" y="8955401"/>
              <a:ext cx="1064801" cy="1064801"/>
            </a:xfrm>
            <a:custGeom>
              <a:avLst/>
              <a:gdLst/>
              <a:ahLst/>
              <a:cxnLst/>
              <a:rect l="l" t="t" r="r" b="b"/>
              <a:pathLst>
                <a:path w="1064801" h="1064801" extrusionOk="0">
                  <a:moveTo>
                    <a:pt x="0" y="0"/>
                  </a:moveTo>
                  <a:lnTo>
                    <a:pt x="1064801" y="0"/>
                  </a:lnTo>
                  <a:lnTo>
                    <a:pt x="1064801" y="1064801"/>
                  </a:lnTo>
                  <a:lnTo>
                    <a:pt x="0" y="1064801"/>
                  </a:lnTo>
                  <a:lnTo>
                    <a:pt x="0" y="0"/>
                  </a:lnTo>
                  <a:close/>
                </a:path>
              </a:pathLst>
            </a:custGeom>
            <a:blipFill rotWithShape="1">
              <a:blip r:embed="rId4">
                <a:alphaModFix/>
              </a:blip>
              <a:stretch>
                <a:fillRect/>
              </a:stretch>
            </a:blipFill>
            <a:ln>
              <a:noFill/>
            </a:ln>
          </p:spPr>
          <p:txBody>
            <a:bodyPr/>
            <a:lstStyle/>
            <a:p>
              <a:endParaRPr lang="en-GB"/>
            </a:p>
          </p:txBody>
        </p:sp>
      </p:grpSp>
      <p:sp>
        <p:nvSpPr>
          <p:cNvPr id="121" name="Google Shape;121;p15"/>
          <p:cNvSpPr/>
          <p:nvPr/>
        </p:nvSpPr>
        <p:spPr>
          <a:xfrm>
            <a:off x="0" y="0"/>
            <a:ext cx="18286349" cy="1491242"/>
          </a:xfrm>
          <a:custGeom>
            <a:avLst/>
            <a:gdLst/>
            <a:ahLst/>
            <a:cxnLst/>
            <a:rect l="l" t="t" r="r" b="b"/>
            <a:pathLst>
              <a:path w="3479800" h="213492" extrusionOk="0">
                <a:moveTo>
                  <a:pt x="0" y="0"/>
                </a:moveTo>
                <a:lnTo>
                  <a:pt x="3479800" y="0"/>
                </a:lnTo>
                <a:lnTo>
                  <a:pt x="3479800" y="213492"/>
                </a:lnTo>
                <a:lnTo>
                  <a:pt x="0" y="213492"/>
                </a:lnTo>
                <a:close/>
              </a:path>
            </a:pathLst>
          </a:custGeom>
          <a:solidFill>
            <a:srgbClr val="BCE1E2"/>
          </a:solidFill>
          <a:ln>
            <a:noFill/>
          </a:ln>
        </p:spPr>
        <p:txBody>
          <a:bodyPr/>
          <a:lstStyle/>
          <a:p>
            <a:endParaRPr lang="en-GB"/>
          </a:p>
        </p:txBody>
      </p:sp>
      <p:sp>
        <p:nvSpPr>
          <p:cNvPr id="122" name="Google Shape;122;p15"/>
          <p:cNvSpPr txBox="1"/>
          <p:nvPr/>
        </p:nvSpPr>
        <p:spPr>
          <a:xfrm>
            <a:off x="697575" y="5794425"/>
            <a:ext cx="17277900" cy="804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endParaRPr sz="1500">
              <a:solidFill>
                <a:srgbClr val="20164B"/>
              </a:solidFill>
            </a:endParaRPr>
          </a:p>
          <a:p>
            <a:pPr marL="457200" lvl="0" indent="0" algn="l" rtl="0">
              <a:lnSpc>
                <a:spcPct val="115000"/>
              </a:lnSpc>
              <a:spcBef>
                <a:spcPts val="0"/>
              </a:spcBef>
              <a:spcAft>
                <a:spcPts val="0"/>
              </a:spcAft>
              <a:buNone/>
            </a:pPr>
            <a:endParaRPr sz="3500">
              <a:solidFill>
                <a:srgbClr val="20164B"/>
              </a:solidFill>
            </a:endParaRPr>
          </a:p>
        </p:txBody>
      </p:sp>
      <p:sp>
        <p:nvSpPr>
          <p:cNvPr id="123" name="Google Shape;123;p15"/>
          <p:cNvSpPr txBox="1"/>
          <p:nvPr/>
        </p:nvSpPr>
        <p:spPr>
          <a:xfrm>
            <a:off x="697563" y="360875"/>
            <a:ext cx="16891200" cy="7695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None/>
            </a:pPr>
            <a:r>
              <a:rPr lang="en-US" sz="5000">
                <a:solidFill>
                  <a:srgbClr val="20164B"/>
                </a:solidFill>
              </a:rPr>
              <a:t>Engaging people who are economically inactive</a:t>
            </a:r>
            <a:endParaRPr>
              <a:solidFill>
                <a:schemeClr val="dk1"/>
              </a:solidFill>
            </a:endParaRPr>
          </a:p>
        </p:txBody>
      </p:sp>
      <p:sp>
        <p:nvSpPr>
          <p:cNvPr id="124" name="Google Shape;124;p15"/>
          <p:cNvSpPr txBox="1"/>
          <p:nvPr/>
        </p:nvSpPr>
        <p:spPr>
          <a:xfrm>
            <a:off x="697575" y="2010700"/>
            <a:ext cx="16710600" cy="17778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500" b="1">
                <a:solidFill>
                  <a:srgbClr val="20164B"/>
                </a:solidFill>
              </a:rPr>
              <a:t>“Economically inactive</a:t>
            </a:r>
            <a:r>
              <a:rPr lang="en-US" sz="3500">
                <a:solidFill>
                  <a:srgbClr val="20164B"/>
                </a:solidFill>
              </a:rPr>
              <a:t> individuals are those not in work and not actively seeking work (</a:t>
            </a:r>
            <a:r>
              <a:rPr lang="en-US" sz="3500" b="1">
                <a:solidFill>
                  <a:srgbClr val="20164B"/>
                </a:solidFill>
              </a:rPr>
              <a:t>unlike unemployed individuals who are actively seeking work</a:t>
            </a:r>
            <a:r>
              <a:rPr lang="en-US" sz="3500">
                <a:solidFill>
                  <a:srgbClr val="20164B"/>
                </a:solidFill>
              </a:rPr>
              <a:t>).”</a:t>
            </a:r>
            <a:endParaRPr sz="3500">
              <a:solidFill>
                <a:srgbClr val="20164B"/>
              </a:solidFill>
            </a:endParaRPr>
          </a:p>
          <a:p>
            <a:pPr marL="0" lvl="0" indent="0" algn="r" rtl="0">
              <a:lnSpc>
                <a:spcPct val="115000"/>
              </a:lnSpc>
              <a:spcBef>
                <a:spcPts val="0"/>
              </a:spcBef>
              <a:spcAft>
                <a:spcPts val="0"/>
              </a:spcAft>
              <a:buNone/>
            </a:pPr>
            <a:r>
              <a:rPr lang="en-US" sz="3500" i="1">
                <a:solidFill>
                  <a:srgbClr val="20164B"/>
                </a:solidFill>
              </a:rPr>
              <a:t>Definition provided by the Trailblazer Guidance</a:t>
            </a:r>
            <a:endParaRPr sz="3500" i="1">
              <a:solidFill>
                <a:srgbClr val="20164B"/>
              </a:solidFill>
            </a:endParaRPr>
          </a:p>
        </p:txBody>
      </p:sp>
      <p:sp>
        <p:nvSpPr>
          <p:cNvPr id="125" name="Google Shape;125;p15"/>
          <p:cNvSpPr/>
          <p:nvPr/>
        </p:nvSpPr>
        <p:spPr>
          <a:xfrm>
            <a:off x="697575" y="5152900"/>
            <a:ext cx="4355408" cy="3236563"/>
          </a:xfrm>
          <a:custGeom>
            <a:avLst/>
            <a:gdLst/>
            <a:ahLst/>
            <a:cxnLst/>
            <a:rect l="l" t="t" r="r" b="b"/>
            <a:pathLst>
              <a:path w="4608897" h="3415898" extrusionOk="0">
                <a:moveTo>
                  <a:pt x="0" y="0"/>
                </a:moveTo>
                <a:lnTo>
                  <a:pt x="4608897" y="0"/>
                </a:lnTo>
                <a:lnTo>
                  <a:pt x="4608897" y="3415898"/>
                </a:lnTo>
                <a:lnTo>
                  <a:pt x="0" y="3415898"/>
                </a:lnTo>
                <a:lnTo>
                  <a:pt x="0" y="0"/>
                </a:lnTo>
                <a:close/>
              </a:path>
            </a:pathLst>
          </a:custGeom>
          <a:blipFill rotWithShape="1">
            <a:blip r:embed="rId5">
              <a:alphaModFix/>
            </a:blip>
            <a:stretch>
              <a:fillRect l="-23958" t="-3649" r="-2779" b="-10279"/>
            </a:stretch>
          </a:blipFill>
          <a:ln>
            <a:noFill/>
          </a:ln>
        </p:spPr>
        <p:txBody>
          <a:bodyPr/>
          <a:lstStyle/>
          <a:p>
            <a:endParaRPr lang="en-GB"/>
          </a:p>
        </p:txBody>
      </p:sp>
      <p:sp>
        <p:nvSpPr>
          <p:cNvPr id="126" name="Google Shape;126;p15"/>
          <p:cNvSpPr txBox="1"/>
          <p:nvPr/>
        </p:nvSpPr>
        <p:spPr>
          <a:xfrm>
            <a:off x="5425350" y="4377850"/>
            <a:ext cx="12163500" cy="567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500">
                <a:solidFill>
                  <a:srgbClr val="20164B"/>
                </a:solidFill>
              </a:rPr>
              <a:t>KAE is working with </a:t>
            </a:r>
            <a:r>
              <a:rPr lang="en-US" sz="3500" b="1">
                <a:solidFill>
                  <a:srgbClr val="20164B"/>
                </a:solidFill>
              </a:rPr>
              <a:t>Working Well Trust</a:t>
            </a:r>
            <a:r>
              <a:rPr lang="en-US" sz="3500">
                <a:solidFill>
                  <a:srgbClr val="20164B"/>
                </a:solidFill>
              </a:rPr>
              <a:t>. Together, we’re creating new long-term referral routes:</a:t>
            </a:r>
            <a:endParaRPr sz="3500">
              <a:solidFill>
                <a:srgbClr val="20164B"/>
              </a:solidFill>
            </a:endParaRPr>
          </a:p>
          <a:p>
            <a:pPr marL="0" lvl="0" indent="0" algn="l" rtl="0">
              <a:lnSpc>
                <a:spcPct val="115000"/>
              </a:lnSpc>
              <a:spcBef>
                <a:spcPts val="0"/>
              </a:spcBef>
              <a:spcAft>
                <a:spcPts val="0"/>
              </a:spcAft>
              <a:buNone/>
            </a:pPr>
            <a:endParaRPr sz="3500">
              <a:solidFill>
                <a:srgbClr val="20164B"/>
              </a:solidFill>
            </a:endParaRPr>
          </a:p>
          <a:p>
            <a:pPr marL="457200" lvl="0" indent="-450850" algn="l" rtl="0">
              <a:lnSpc>
                <a:spcPct val="115000"/>
              </a:lnSpc>
              <a:spcBef>
                <a:spcPts val="0"/>
              </a:spcBef>
              <a:spcAft>
                <a:spcPts val="0"/>
              </a:spcAft>
              <a:buClr>
                <a:srgbClr val="20164B"/>
              </a:buClr>
              <a:buSzPts val="3500"/>
              <a:buChar char="●"/>
            </a:pPr>
            <a:r>
              <a:rPr lang="en-US" sz="3500">
                <a:solidFill>
                  <a:srgbClr val="20164B"/>
                </a:solidFill>
              </a:rPr>
              <a:t>Forge </a:t>
            </a:r>
            <a:r>
              <a:rPr lang="en-US" sz="3500" b="1">
                <a:solidFill>
                  <a:srgbClr val="20164B"/>
                </a:solidFill>
              </a:rPr>
              <a:t>new</a:t>
            </a:r>
            <a:r>
              <a:rPr lang="en-US" sz="3500">
                <a:solidFill>
                  <a:srgbClr val="20164B"/>
                </a:solidFill>
              </a:rPr>
              <a:t> partnerships, in the VCSE and Health &amp; Care Sector, to deliver an integrated offer. </a:t>
            </a:r>
            <a:endParaRPr sz="3500">
              <a:solidFill>
                <a:srgbClr val="20164B"/>
              </a:solidFill>
            </a:endParaRPr>
          </a:p>
          <a:p>
            <a:pPr marL="457200" lvl="0" indent="-450850" algn="l" rtl="0">
              <a:lnSpc>
                <a:spcPct val="115000"/>
              </a:lnSpc>
              <a:spcBef>
                <a:spcPts val="0"/>
              </a:spcBef>
              <a:spcAft>
                <a:spcPts val="0"/>
              </a:spcAft>
              <a:buClr>
                <a:srgbClr val="20164B"/>
              </a:buClr>
              <a:buSzPts val="3500"/>
              <a:buChar char="●"/>
            </a:pPr>
            <a:r>
              <a:rPr lang="en-US" sz="3500">
                <a:solidFill>
                  <a:srgbClr val="20164B"/>
                </a:solidFill>
                <a:highlight>
                  <a:schemeClr val="lt1"/>
                </a:highlight>
              </a:rPr>
              <a:t>W</a:t>
            </a:r>
            <a:r>
              <a:rPr lang="en-US" sz="3500">
                <a:solidFill>
                  <a:srgbClr val="20164B"/>
                </a:solidFill>
              </a:rPr>
              <a:t>ork with </a:t>
            </a:r>
            <a:r>
              <a:rPr lang="en-US" sz="3500" b="1">
                <a:solidFill>
                  <a:srgbClr val="20164B"/>
                </a:solidFill>
              </a:rPr>
              <a:t>existing</a:t>
            </a:r>
            <a:r>
              <a:rPr lang="en-US" sz="3500">
                <a:solidFill>
                  <a:srgbClr val="20164B"/>
                </a:solidFill>
              </a:rPr>
              <a:t> partnerships (e.g. JCP) and internal partners including Regeneration and Economic Delivery and Public Health. </a:t>
            </a:r>
            <a:endParaRPr sz="3500">
              <a:solidFill>
                <a:srgbClr val="20164B"/>
              </a:solidFill>
            </a:endParaRPr>
          </a:p>
          <a:p>
            <a:pPr marL="457200" lvl="0" indent="-450850" algn="l" rtl="0">
              <a:lnSpc>
                <a:spcPct val="115000"/>
              </a:lnSpc>
              <a:spcBef>
                <a:spcPts val="0"/>
              </a:spcBef>
              <a:spcAft>
                <a:spcPts val="0"/>
              </a:spcAft>
              <a:buClr>
                <a:srgbClr val="20164B"/>
              </a:buClr>
              <a:buSzPts val="3500"/>
              <a:buChar char="●"/>
            </a:pPr>
            <a:r>
              <a:rPr lang="en-US" sz="3500">
                <a:solidFill>
                  <a:srgbClr val="20164B"/>
                </a:solidFill>
              </a:rPr>
              <a:t>SLP’s Community Outreach &amp; Triage service</a:t>
            </a:r>
            <a:endParaRPr sz="3500">
              <a:solidFill>
                <a:srgbClr val="20164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16"/>
          <p:cNvGrpSpPr/>
          <p:nvPr/>
        </p:nvGrpSpPr>
        <p:grpSpPr>
          <a:xfrm>
            <a:off x="162900" y="8828088"/>
            <a:ext cx="17812551" cy="1319425"/>
            <a:chOff x="162900" y="8828088"/>
            <a:chExt cx="17812551" cy="1319425"/>
          </a:xfrm>
        </p:grpSpPr>
        <p:pic>
          <p:nvPicPr>
            <p:cNvPr id="132" name="Google Shape;132;p16" title="KAE_logo_August 2024.png"/>
            <p:cNvPicPr preferRelativeResize="0"/>
            <p:nvPr/>
          </p:nvPicPr>
          <p:blipFill rotWithShape="1">
            <a:blip r:embed="rId3">
              <a:alphaModFix/>
            </a:blip>
            <a:srcRect l="13264" t="29883" r="15878" b="36882"/>
            <a:stretch/>
          </p:blipFill>
          <p:spPr>
            <a:xfrm>
              <a:off x="162900" y="8828088"/>
              <a:ext cx="1988929" cy="1319425"/>
            </a:xfrm>
            <a:prstGeom prst="rect">
              <a:avLst/>
            </a:prstGeom>
            <a:noFill/>
            <a:ln>
              <a:noFill/>
            </a:ln>
          </p:spPr>
        </p:pic>
        <p:sp>
          <p:nvSpPr>
            <p:cNvPr id="133" name="Google Shape;133;p16"/>
            <p:cNvSpPr/>
            <p:nvPr/>
          </p:nvSpPr>
          <p:spPr>
            <a:xfrm>
              <a:off x="16910650" y="8955401"/>
              <a:ext cx="1064801" cy="1064801"/>
            </a:xfrm>
            <a:custGeom>
              <a:avLst/>
              <a:gdLst/>
              <a:ahLst/>
              <a:cxnLst/>
              <a:rect l="l" t="t" r="r" b="b"/>
              <a:pathLst>
                <a:path w="1064801" h="1064801" extrusionOk="0">
                  <a:moveTo>
                    <a:pt x="0" y="0"/>
                  </a:moveTo>
                  <a:lnTo>
                    <a:pt x="1064801" y="0"/>
                  </a:lnTo>
                  <a:lnTo>
                    <a:pt x="1064801" y="1064801"/>
                  </a:lnTo>
                  <a:lnTo>
                    <a:pt x="0" y="1064801"/>
                  </a:lnTo>
                  <a:lnTo>
                    <a:pt x="0" y="0"/>
                  </a:lnTo>
                  <a:close/>
                </a:path>
              </a:pathLst>
            </a:custGeom>
            <a:blipFill rotWithShape="1">
              <a:blip r:embed="rId4">
                <a:alphaModFix/>
              </a:blip>
              <a:stretch>
                <a:fillRect/>
              </a:stretch>
            </a:blipFill>
            <a:ln>
              <a:noFill/>
            </a:ln>
          </p:spPr>
          <p:txBody>
            <a:bodyPr/>
            <a:lstStyle/>
            <a:p>
              <a:endParaRPr lang="en-GB"/>
            </a:p>
          </p:txBody>
        </p:sp>
      </p:grpSp>
      <p:sp>
        <p:nvSpPr>
          <p:cNvPr id="134" name="Google Shape;134;p16"/>
          <p:cNvSpPr/>
          <p:nvPr/>
        </p:nvSpPr>
        <p:spPr>
          <a:xfrm>
            <a:off x="0" y="0"/>
            <a:ext cx="18286349" cy="1491242"/>
          </a:xfrm>
          <a:custGeom>
            <a:avLst/>
            <a:gdLst/>
            <a:ahLst/>
            <a:cxnLst/>
            <a:rect l="l" t="t" r="r" b="b"/>
            <a:pathLst>
              <a:path w="3479800" h="213492" extrusionOk="0">
                <a:moveTo>
                  <a:pt x="0" y="0"/>
                </a:moveTo>
                <a:lnTo>
                  <a:pt x="3479800" y="0"/>
                </a:lnTo>
                <a:lnTo>
                  <a:pt x="3479800" y="213492"/>
                </a:lnTo>
                <a:lnTo>
                  <a:pt x="0" y="213492"/>
                </a:lnTo>
                <a:close/>
              </a:path>
            </a:pathLst>
          </a:custGeom>
          <a:solidFill>
            <a:srgbClr val="BCE1E2"/>
          </a:solidFill>
          <a:ln>
            <a:noFill/>
          </a:ln>
        </p:spPr>
        <p:txBody>
          <a:bodyPr/>
          <a:lstStyle/>
          <a:p>
            <a:endParaRPr lang="en-GB"/>
          </a:p>
        </p:txBody>
      </p:sp>
      <p:sp>
        <p:nvSpPr>
          <p:cNvPr id="135" name="Google Shape;135;p16"/>
          <p:cNvSpPr txBox="1"/>
          <p:nvPr/>
        </p:nvSpPr>
        <p:spPr>
          <a:xfrm>
            <a:off x="697575" y="5794425"/>
            <a:ext cx="17277900" cy="804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endParaRPr sz="1500">
              <a:solidFill>
                <a:srgbClr val="20164B"/>
              </a:solidFill>
            </a:endParaRPr>
          </a:p>
          <a:p>
            <a:pPr marL="457200" lvl="0" indent="0" algn="l" rtl="0">
              <a:lnSpc>
                <a:spcPct val="115000"/>
              </a:lnSpc>
              <a:spcBef>
                <a:spcPts val="0"/>
              </a:spcBef>
              <a:spcAft>
                <a:spcPts val="0"/>
              </a:spcAft>
              <a:buNone/>
            </a:pPr>
            <a:endParaRPr sz="3500">
              <a:solidFill>
                <a:srgbClr val="20164B"/>
              </a:solidFill>
            </a:endParaRPr>
          </a:p>
        </p:txBody>
      </p:sp>
      <p:sp>
        <p:nvSpPr>
          <p:cNvPr id="136" name="Google Shape;136;p16"/>
          <p:cNvSpPr txBox="1"/>
          <p:nvPr/>
        </p:nvSpPr>
        <p:spPr>
          <a:xfrm>
            <a:off x="697563" y="360875"/>
            <a:ext cx="16891200" cy="7695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chemeClr val="dk1"/>
              </a:buClr>
              <a:buFont typeface="Arial"/>
              <a:buNone/>
            </a:pPr>
            <a:r>
              <a:rPr lang="en-US" sz="5000">
                <a:solidFill>
                  <a:srgbClr val="20164B"/>
                </a:solidFill>
              </a:rPr>
              <a:t>Supporting participants into paid employment </a:t>
            </a:r>
            <a:endParaRPr>
              <a:solidFill>
                <a:schemeClr val="dk1"/>
              </a:solidFill>
            </a:endParaRPr>
          </a:p>
        </p:txBody>
      </p:sp>
      <p:sp>
        <p:nvSpPr>
          <p:cNvPr id="137" name="Google Shape;137;p16"/>
          <p:cNvSpPr txBox="1"/>
          <p:nvPr/>
        </p:nvSpPr>
        <p:spPr>
          <a:xfrm>
            <a:off x="945675" y="2010700"/>
            <a:ext cx="16643100" cy="6734100"/>
          </a:xfrm>
          <a:prstGeom prst="rect">
            <a:avLst/>
          </a:prstGeom>
          <a:noFill/>
          <a:ln>
            <a:noFill/>
          </a:ln>
        </p:spPr>
        <p:txBody>
          <a:bodyPr spcFirstLastPara="1" wrap="square" lIns="0" tIns="0" rIns="0" bIns="0" anchor="t" anchorCtr="0">
            <a:spAutoFit/>
          </a:bodyPr>
          <a:lstStyle/>
          <a:p>
            <a:pPr marL="457200" lvl="0" indent="-450850" algn="l" rtl="0">
              <a:lnSpc>
                <a:spcPct val="115000"/>
              </a:lnSpc>
              <a:spcBef>
                <a:spcPts val="0"/>
              </a:spcBef>
              <a:spcAft>
                <a:spcPts val="0"/>
              </a:spcAft>
              <a:buClr>
                <a:srgbClr val="20164B"/>
              </a:buClr>
              <a:buSzPts val="3500"/>
              <a:buChar char="●"/>
            </a:pPr>
            <a:r>
              <a:rPr lang="en-US" sz="3500">
                <a:solidFill>
                  <a:srgbClr val="20164B"/>
                </a:solidFill>
              </a:rPr>
              <a:t>Tailored and intensive support (everyone’s action plan differs)</a:t>
            </a:r>
            <a:endParaRPr sz="3500">
              <a:solidFill>
                <a:srgbClr val="20164B"/>
              </a:solidFill>
            </a:endParaRPr>
          </a:p>
          <a:p>
            <a:pPr marL="457200" lvl="0" indent="-450850" algn="l" rtl="0">
              <a:lnSpc>
                <a:spcPct val="115000"/>
              </a:lnSpc>
              <a:spcBef>
                <a:spcPts val="0"/>
              </a:spcBef>
              <a:spcAft>
                <a:spcPts val="0"/>
              </a:spcAft>
              <a:buClr>
                <a:srgbClr val="20164B"/>
              </a:buClr>
              <a:buSzPts val="3500"/>
              <a:buChar char="●"/>
            </a:pPr>
            <a:r>
              <a:rPr lang="en-US" sz="3500">
                <a:solidFill>
                  <a:srgbClr val="20164B"/>
                </a:solidFill>
              </a:rPr>
              <a:t>Examples of activities: </a:t>
            </a:r>
            <a:endParaRPr sz="3500">
              <a:solidFill>
                <a:srgbClr val="20164B"/>
              </a:solidFill>
            </a:endParaRPr>
          </a:p>
          <a:p>
            <a:pPr marL="1371600" lvl="0" indent="-450850" algn="l" rtl="0">
              <a:lnSpc>
                <a:spcPct val="115000"/>
              </a:lnSpc>
              <a:spcBef>
                <a:spcPts val="0"/>
              </a:spcBef>
              <a:spcAft>
                <a:spcPts val="0"/>
              </a:spcAft>
              <a:buClr>
                <a:srgbClr val="45818E"/>
              </a:buClr>
              <a:buSzPts val="3500"/>
              <a:buChar char="➢"/>
            </a:pPr>
            <a:r>
              <a:rPr lang="en-US" sz="3500" b="1">
                <a:solidFill>
                  <a:srgbClr val="45818E"/>
                </a:solidFill>
              </a:rPr>
              <a:t>Identifying suitable and realistic job goals</a:t>
            </a:r>
            <a:endParaRPr sz="3500" b="1">
              <a:solidFill>
                <a:srgbClr val="45818E"/>
              </a:solidFill>
            </a:endParaRPr>
          </a:p>
          <a:p>
            <a:pPr marL="1371600" lvl="0" indent="-450850" algn="l" rtl="0">
              <a:lnSpc>
                <a:spcPct val="115000"/>
              </a:lnSpc>
              <a:spcBef>
                <a:spcPts val="0"/>
              </a:spcBef>
              <a:spcAft>
                <a:spcPts val="0"/>
              </a:spcAft>
              <a:buClr>
                <a:srgbClr val="45818E"/>
              </a:buClr>
              <a:buSzPts val="3500"/>
              <a:buChar char="➢"/>
            </a:pPr>
            <a:r>
              <a:rPr lang="en-US" sz="3500" b="1">
                <a:solidFill>
                  <a:srgbClr val="45818E"/>
                </a:solidFill>
              </a:rPr>
              <a:t>Establishing methodical techniques for job vacancy searching</a:t>
            </a:r>
            <a:endParaRPr sz="3500" b="1">
              <a:solidFill>
                <a:srgbClr val="45818E"/>
              </a:solidFill>
            </a:endParaRPr>
          </a:p>
          <a:p>
            <a:pPr marL="1371600" lvl="0" indent="-450850" algn="l" rtl="0">
              <a:lnSpc>
                <a:spcPct val="115000"/>
              </a:lnSpc>
              <a:spcBef>
                <a:spcPts val="0"/>
              </a:spcBef>
              <a:spcAft>
                <a:spcPts val="0"/>
              </a:spcAft>
              <a:buClr>
                <a:srgbClr val="45818E"/>
              </a:buClr>
              <a:buSzPts val="3500"/>
              <a:buChar char="➢"/>
            </a:pPr>
            <a:r>
              <a:rPr lang="en-US" sz="3500" b="1">
                <a:solidFill>
                  <a:srgbClr val="45818E"/>
                </a:solidFill>
              </a:rPr>
              <a:t>Accessing the hidden job market</a:t>
            </a:r>
            <a:endParaRPr sz="3500" b="1">
              <a:solidFill>
                <a:srgbClr val="45818E"/>
              </a:solidFill>
            </a:endParaRPr>
          </a:p>
          <a:p>
            <a:pPr marL="1371600" lvl="0" indent="-450850" algn="l" rtl="0">
              <a:lnSpc>
                <a:spcPct val="115000"/>
              </a:lnSpc>
              <a:spcBef>
                <a:spcPts val="0"/>
              </a:spcBef>
              <a:spcAft>
                <a:spcPts val="0"/>
              </a:spcAft>
              <a:buClr>
                <a:srgbClr val="45818E"/>
              </a:buClr>
              <a:buSzPts val="3500"/>
              <a:buChar char="➢"/>
            </a:pPr>
            <a:r>
              <a:rPr lang="en-US" sz="3500" b="1">
                <a:solidFill>
                  <a:srgbClr val="45818E"/>
                </a:solidFill>
              </a:rPr>
              <a:t>Creating effective CVs, job applications and supporting statements</a:t>
            </a:r>
            <a:endParaRPr sz="3500" b="1">
              <a:solidFill>
                <a:srgbClr val="45818E"/>
              </a:solidFill>
            </a:endParaRPr>
          </a:p>
          <a:p>
            <a:pPr marL="1371600" lvl="0" indent="-450850" algn="l" rtl="0">
              <a:lnSpc>
                <a:spcPct val="115000"/>
              </a:lnSpc>
              <a:spcBef>
                <a:spcPts val="0"/>
              </a:spcBef>
              <a:spcAft>
                <a:spcPts val="0"/>
              </a:spcAft>
              <a:buClr>
                <a:srgbClr val="45818E"/>
              </a:buClr>
              <a:buSzPts val="3500"/>
              <a:buChar char="➢"/>
            </a:pPr>
            <a:r>
              <a:rPr lang="en-US" sz="3500" b="1">
                <a:solidFill>
                  <a:srgbClr val="45818E"/>
                </a:solidFill>
              </a:rPr>
              <a:t>Coaching for telephone, online and in-person interviews</a:t>
            </a:r>
            <a:endParaRPr sz="3500" b="1">
              <a:solidFill>
                <a:srgbClr val="45818E"/>
              </a:solidFill>
            </a:endParaRPr>
          </a:p>
          <a:p>
            <a:pPr marL="1371600" lvl="0" indent="-450850" algn="l" rtl="0">
              <a:lnSpc>
                <a:spcPct val="115000"/>
              </a:lnSpc>
              <a:spcBef>
                <a:spcPts val="0"/>
              </a:spcBef>
              <a:spcAft>
                <a:spcPts val="0"/>
              </a:spcAft>
              <a:buClr>
                <a:srgbClr val="45818E"/>
              </a:buClr>
              <a:buSzPts val="3500"/>
              <a:buChar char="➢"/>
            </a:pPr>
            <a:r>
              <a:rPr lang="en-US" sz="3500" b="1">
                <a:solidFill>
                  <a:srgbClr val="45818E"/>
                </a:solidFill>
              </a:rPr>
              <a:t>Digital Skills training and help with gaining qualifications</a:t>
            </a:r>
            <a:endParaRPr sz="3500" b="1">
              <a:solidFill>
                <a:srgbClr val="45818E"/>
              </a:solidFill>
            </a:endParaRPr>
          </a:p>
          <a:p>
            <a:pPr marL="1371600" lvl="0" indent="-450850" algn="l" rtl="0">
              <a:lnSpc>
                <a:spcPct val="115000"/>
              </a:lnSpc>
              <a:spcBef>
                <a:spcPts val="0"/>
              </a:spcBef>
              <a:spcAft>
                <a:spcPts val="0"/>
              </a:spcAft>
              <a:buClr>
                <a:srgbClr val="45818E"/>
              </a:buClr>
              <a:buSzPts val="3500"/>
              <a:buChar char="➢"/>
            </a:pPr>
            <a:r>
              <a:rPr lang="en-US" sz="3500" b="1">
                <a:solidFill>
                  <a:srgbClr val="45818E"/>
                </a:solidFill>
              </a:rPr>
              <a:t>Confidence and motivation boosting!</a:t>
            </a:r>
            <a:endParaRPr sz="3500" b="1">
              <a:solidFill>
                <a:srgbClr val="45818E"/>
              </a:solidFill>
            </a:endParaRPr>
          </a:p>
          <a:p>
            <a:pPr marL="457200" lvl="0" indent="-450850" algn="l" rtl="0">
              <a:lnSpc>
                <a:spcPct val="115000"/>
              </a:lnSpc>
              <a:spcBef>
                <a:spcPts val="0"/>
              </a:spcBef>
              <a:spcAft>
                <a:spcPts val="0"/>
              </a:spcAft>
              <a:buClr>
                <a:srgbClr val="20164B"/>
              </a:buClr>
              <a:buSzPts val="3500"/>
              <a:buChar char="●"/>
            </a:pPr>
            <a:r>
              <a:rPr lang="en-US" sz="3500">
                <a:solidFill>
                  <a:srgbClr val="20164B"/>
                </a:solidFill>
              </a:rPr>
              <a:t>Access to employers to reduce barriers and to help participants shine </a:t>
            </a:r>
            <a:r>
              <a:rPr lang="en-US" sz="3500" i="1">
                <a:solidFill>
                  <a:srgbClr val="20164B"/>
                </a:solidFill>
              </a:rPr>
              <a:t>(can you support us with this?)</a:t>
            </a:r>
            <a:endParaRPr sz="3500" i="1">
              <a:solidFill>
                <a:srgbClr val="20164B"/>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p:nvPr/>
        </p:nvSpPr>
        <p:spPr>
          <a:xfrm>
            <a:off x="0" y="0"/>
            <a:ext cx="18286349" cy="1491242"/>
          </a:xfrm>
          <a:custGeom>
            <a:avLst/>
            <a:gdLst/>
            <a:ahLst/>
            <a:cxnLst/>
            <a:rect l="l" t="t" r="r" b="b"/>
            <a:pathLst>
              <a:path w="3479800" h="213492" extrusionOk="0">
                <a:moveTo>
                  <a:pt x="0" y="0"/>
                </a:moveTo>
                <a:lnTo>
                  <a:pt x="3479800" y="0"/>
                </a:lnTo>
                <a:lnTo>
                  <a:pt x="3479800" y="213492"/>
                </a:lnTo>
                <a:lnTo>
                  <a:pt x="0" y="213492"/>
                </a:lnTo>
                <a:close/>
              </a:path>
            </a:pathLst>
          </a:custGeom>
          <a:solidFill>
            <a:srgbClr val="BCE1E2"/>
          </a:solidFill>
          <a:ln>
            <a:noFill/>
          </a:ln>
        </p:spPr>
        <p:txBody>
          <a:bodyPr/>
          <a:lstStyle/>
          <a:p>
            <a:endParaRPr lang="en-GB"/>
          </a:p>
        </p:txBody>
      </p:sp>
      <p:sp>
        <p:nvSpPr>
          <p:cNvPr id="143" name="Google Shape;143;p17"/>
          <p:cNvSpPr txBox="1"/>
          <p:nvPr/>
        </p:nvSpPr>
        <p:spPr>
          <a:xfrm>
            <a:off x="697563" y="360875"/>
            <a:ext cx="16891200" cy="769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a:solidFill>
                  <a:srgbClr val="20164B"/>
                </a:solidFill>
              </a:rPr>
              <a:t>ACES’s Progress</a:t>
            </a:r>
            <a:endParaRPr sz="5000">
              <a:solidFill>
                <a:srgbClr val="20164B"/>
              </a:solidFill>
            </a:endParaRPr>
          </a:p>
        </p:txBody>
      </p:sp>
      <p:sp>
        <p:nvSpPr>
          <p:cNvPr id="144" name="Google Shape;144;p17"/>
          <p:cNvSpPr/>
          <p:nvPr/>
        </p:nvSpPr>
        <p:spPr>
          <a:xfrm>
            <a:off x="16910650" y="8955401"/>
            <a:ext cx="1064801" cy="1064801"/>
          </a:xfrm>
          <a:custGeom>
            <a:avLst/>
            <a:gdLst/>
            <a:ahLst/>
            <a:cxnLst/>
            <a:rect l="l" t="t" r="r" b="b"/>
            <a:pathLst>
              <a:path w="1064801" h="1064801" extrusionOk="0">
                <a:moveTo>
                  <a:pt x="0" y="0"/>
                </a:moveTo>
                <a:lnTo>
                  <a:pt x="1064801" y="0"/>
                </a:lnTo>
                <a:lnTo>
                  <a:pt x="1064801" y="1064801"/>
                </a:lnTo>
                <a:lnTo>
                  <a:pt x="0" y="1064801"/>
                </a:lnTo>
                <a:lnTo>
                  <a:pt x="0" y="0"/>
                </a:lnTo>
                <a:close/>
              </a:path>
            </a:pathLst>
          </a:custGeom>
          <a:blipFill rotWithShape="1">
            <a:blip r:embed="rId3">
              <a:alphaModFix/>
            </a:blip>
            <a:stretch>
              <a:fillRect/>
            </a:stretch>
          </a:blipFill>
          <a:ln>
            <a:noFill/>
          </a:ln>
        </p:spPr>
        <p:txBody>
          <a:bodyPr/>
          <a:lstStyle/>
          <a:p>
            <a:endParaRPr lang="en-GB"/>
          </a:p>
        </p:txBody>
      </p:sp>
      <p:sp>
        <p:nvSpPr>
          <p:cNvPr id="145" name="Google Shape;145;p17"/>
          <p:cNvSpPr txBox="1"/>
          <p:nvPr/>
        </p:nvSpPr>
        <p:spPr>
          <a:xfrm>
            <a:off x="697575" y="1874550"/>
            <a:ext cx="16682100" cy="1158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endParaRPr sz="3500">
              <a:solidFill>
                <a:srgbClr val="20164B"/>
              </a:solidFill>
            </a:endParaRPr>
          </a:p>
          <a:p>
            <a:pPr marL="0" lvl="0" indent="0" algn="ctr" rtl="0">
              <a:lnSpc>
                <a:spcPct val="115000"/>
              </a:lnSpc>
              <a:spcBef>
                <a:spcPts val="0"/>
              </a:spcBef>
              <a:spcAft>
                <a:spcPts val="0"/>
              </a:spcAft>
              <a:buNone/>
            </a:pPr>
            <a:endParaRPr sz="3500">
              <a:solidFill>
                <a:srgbClr val="20164B"/>
              </a:solidFill>
            </a:endParaRPr>
          </a:p>
        </p:txBody>
      </p:sp>
      <p:pic>
        <p:nvPicPr>
          <p:cNvPr id="146" name="Google Shape;146;p17" title="KAE_logo_August 2024.png"/>
          <p:cNvPicPr preferRelativeResize="0"/>
          <p:nvPr/>
        </p:nvPicPr>
        <p:blipFill rotWithShape="1">
          <a:blip r:embed="rId4">
            <a:alphaModFix/>
          </a:blip>
          <a:srcRect l="13264" t="29883" r="15878" b="36882"/>
          <a:stretch/>
        </p:blipFill>
        <p:spPr>
          <a:xfrm>
            <a:off x="162900" y="8828088"/>
            <a:ext cx="1988929" cy="1319425"/>
          </a:xfrm>
          <a:prstGeom prst="rect">
            <a:avLst/>
          </a:prstGeom>
          <a:noFill/>
          <a:ln>
            <a:noFill/>
          </a:ln>
        </p:spPr>
      </p:pic>
      <p:sp>
        <p:nvSpPr>
          <p:cNvPr id="147" name="Google Shape;147;p17"/>
          <p:cNvSpPr txBox="1"/>
          <p:nvPr/>
        </p:nvSpPr>
        <p:spPr>
          <a:xfrm>
            <a:off x="328825" y="1789200"/>
            <a:ext cx="17431500" cy="3955800"/>
          </a:xfrm>
          <a:prstGeom prst="rect">
            <a:avLst/>
          </a:prstGeom>
          <a:noFill/>
          <a:ln>
            <a:noFill/>
          </a:ln>
        </p:spPr>
        <p:txBody>
          <a:bodyPr spcFirstLastPara="1" wrap="square" lIns="91425" tIns="91425" rIns="91425" bIns="91425" anchor="t" anchorCtr="0">
            <a:spAutoFit/>
          </a:bodyPr>
          <a:lstStyle/>
          <a:p>
            <a:pPr marL="342900" lvl="1" indent="-374650" algn="l" rtl="0">
              <a:lnSpc>
                <a:spcPct val="150000"/>
              </a:lnSpc>
              <a:spcBef>
                <a:spcPts val="0"/>
              </a:spcBef>
              <a:spcAft>
                <a:spcPts val="0"/>
              </a:spcAft>
              <a:buClr>
                <a:srgbClr val="20164B"/>
              </a:buClr>
              <a:buSzPts val="3500"/>
              <a:buChar char="•"/>
            </a:pPr>
            <a:r>
              <a:rPr lang="en-US" sz="3500">
                <a:solidFill>
                  <a:srgbClr val="20164B"/>
                </a:solidFill>
              </a:rPr>
              <a:t>Running June 2025 (the contract ends March 2026)</a:t>
            </a:r>
            <a:endParaRPr sz="3500">
              <a:solidFill>
                <a:srgbClr val="20164B"/>
              </a:solidFill>
            </a:endParaRPr>
          </a:p>
          <a:p>
            <a:pPr marL="342900" lvl="1" indent="-374650" algn="l" rtl="0">
              <a:lnSpc>
                <a:spcPct val="150000"/>
              </a:lnSpc>
              <a:spcBef>
                <a:spcPts val="0"/>
              </a:spcBef>
              <a:spcAft>
                <a:spcPts val="0"/>
              </a:spcAft>
              <a:buClr>
                <a:srgbClr val="20164B"/>
              </a:buClr>
              <a:buSzPts val="3500"/>
              <a:buChar char="•"/>
            </a:pPr>
            <a:r>
              <a:rPr lang="en-US" sz="3500">
                <a:solidFill>
                  <a:srgbClr val="20164B"/>
                </a:solidFill>
              </a:rPr>
              <a:t>By the end of November</a:t>
            </a:r>
            <a:endParaRPr sz="3500">
              <a:solidFill>
                <a:srgbClr val="20164B"/>
              </a:solidFill>
            </a:endParaRPr>
          </a:p>
          <a:p>
            <a:pPr marL="1371600" lvl="2" indent="-450850" algn="l" rtl="0">
              <a:lnSpc>
                <a:spcPct val="150000"/>
              </a:lnSpc>
              <a:spcBef>
                <a:spcPts val="0"/>
              </a:spcBef>
              <a:spcAft>
                <a:spcPts val="0"/>
              </a:spcAft>
              <a:buClr>
                <a:srgbClr val="45818E"/>
              </a:buClr>
              <a:buSzPts val="3500"/>
              <a:buChar char="■"/>
            </a:pPr>
            <a:r>
              <a:rPr lang="en-US" sz="3500" b="1">
                <a:solidFill>
                  <a:srgbClr val="45818E"/>
                </a:solidFill>
              </a:rPr>
              <a:t>Referrals to ACES: 134</a:t>
            </a:r>
            <a:endParaRPr sz="3500" b="1">
              <a:solidFill>
                <a:srgbClr val="45818E"/>
              </a:solidFill>
            </a:endParaRPr>
          </a:p>
          <a:p>
            <a:pPr marL="1371600" lvl="2" indent="-450850" algn="l" rtl="0">
              <a:lnSpc>
                <a:spcPct val="150000"/>
              </a:lnSpc>
              <a:spcBef>
                <a:spcPts val="0"/>
              </a:spcBef>
              <a:spcAft>
                <a:spcPts val="0"/>
              </a:spcAft>
              <a:buClr>
                <a:srgbClr val="45818E"/>
              </a:buClr>
              <a:buSzPts val="3500"/>
              <a:buChar char="■"/>
            </a:pPr>
            <a:r>
              <a:rPr lang="en-US" sz="3500" b="1">
                <a:solidFill>
                  <a:srgbClr val="45818E"/>
                </a:solidFill>
              </a:rPr>
              <a:t>Participants started on ACES: 67 (Space: 101)</a:t>
            </a:r>
            <a:endParaRPr sz="3500" b="1">
              <a:solidFill>
                <a:srgbClr val="45818E"/>
              </a:solidFill>
            </a:endParaRPr>
          </a:p>
          <a:p>
            <a:pPr marL="342900" lvl="1" indent="-374650" algn="l" rtl="0">
              <a:lnSpc>
                <a:spcPct val="150000"/>
              </a:lnSpc>
              <a:spcBef>
                <a:spcPts val="0"/>
              </a:spcBef>
              <a:spcAft>
                <a:spcPts val="0"/>
              </a:spcAft>
              <a:buClr>
                <a:srgbClr val="20164B"/>
              </a:buClr>
              <a:buSzPts val="3500"/>
              <a:buChar char="•"/>
            </a:pPr>
            <a:r>
              <a:rPr lang="en-US" sz="3500">
                <a:solidFill>
                  <a:srgbClr val="20164B"/>
                </a:solidFill>
              </a:rPr>
              <a:t>Some of the jobs offered:</a:t>
            </a:r>
            <a:endParaRPr sz="3500">
              <a:solidFill>
                <a:srgbClr val="20164B"/>
              </a:solidFill>
            </a:endParaRPr>
          </a:p>
        </p:txBody>
      </p:sp>
      <p:sp>
        <p:nvSpPr>
          <p:cNvPr id="148" name="Google Shape;148;p17"/>
          <p:cNvSpPr/>
          <p:nvPr/>
        </p:nvSpPr>
        <p:spPr>
          <a:xfrm>
            <a:off x="12637327" y="2036825"/>
            <a:ext cx="4742345" cy="3460560"/>
          </a:xfrm>
          <a:custGeom>
            <a:avLst/>
            <a:gdLst/>
            <a:ahLst/>
            <a:cxnLst/>
            <a:rect l="l" t="t" r="r" b="b"/>
            <a:pathLst>
              <a:path w="4742345" h="3460560" extrusionOk="0">
                <a:moveTo>
                  <a:pt x="0" y="0"/>
                </a:moveTo>
                <a:lnTo>
                  <a:pt x="4742345" y="0"/>
                </a:lnTo>
                <a:lnTo>
                  <a:pt x="4742345" y="3460560"/>
                </a:lnTo>
                <a:lnTo>
                  <a:pt x="0" y="3460560"/>
                </a:lnTo>
                <a:lnTo>
                  <a:pt x="0" y="0"/>
                </a:lnTo>
                <a:close/>
              </a:path>
            </a:pathLst>
          </a:custGeom>
          <a:blipFill rotWithShape="1">
            <a:blip r:embed="rId5">
              <a:alphaModFix/>
            </a:blip>
            <a:stretch>
              <a:fillRect l="-14119" r="-4509" b="-8449"/>
            </a:stretch>
          </a:blipFill>
          <a:ln>
            <a:noFill/>
          </a:ln>
        </p:spPr>
        <p:txBody>
          <a:bodyPr/>
          <a:lstStyle/>
          <a:p>
            <a:endParaRPr lang="en-GB"/>
          </a:p>
        </p:txBody>
      </p:sp>
      <p:sp>
        <p:nvSpPr>
          <p:cNvPr id="149" name="Google Shape;149;p17"/>
          <p:cNvSpPr txBox="1"/>
          <p:nvPr/>
        </p:nvSpPr>
        <p:spPr>
          <a:xfrm>
            <a:off x="328825" y="5745000"/>
            <a:ext cx="7050600" cy="3949500"/>
          </a:xfrm>
          <a:prstGeom prst="rect">
            <a:avLst/>
          </a:prstGeom>
          <a:noFill/>
          <a:ln>
            <a:noFill/>
          </a:ln>
        </p:spPr>
        <p:txBody>
          <a:bodyPr spcFirstLastPara="1" wrap="square" lIns="91425" tIns="91425" rIns="91425" bIns="91425" anchor="t" anchorCtr="0">
            <a:spAutoFit/>
          </a:bodyPr>
          <a:lstStyle/>
          <a:p>
            <a:pPr marL="596900" lvl="0" indent="-450850" algn="l" rtl="0">
              <a:lnSpc>
                <a:spcPct val="115000"/>
              </a:lnSpc>
              <a:spcBef>
                <a:spcPts val="1000"/>
              </a:spcBef>
              <a:spcAft>
                <a:spcPts val="0"/>
              </a:spcAft>
              <a:buClr>
                <a:srgbClr val="45818E"/>
              </a:buClr>
              <a:buSzPts val="3500"/>
              <a:buChar char="●"/>
            </a:pPr>
            <a:r>
              <a:rPr lang="en-US" sz="3500" b="1">
                <a:solidFill>
                  <a:srgbClr val="45818E"/>
                </a:solidFill>
                <a:highlight>
                  <a:srgbClr val="FFFFFF"/>
                </a:highlight>
              </a:rPr>
              <a:t>Core Account Executive</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Cleaner</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Payroll Manager</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School Midday Supervisor</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Recovery Worker</a:t>
            </a:r>
            <a:endParaRPr sz="3500" b="1">
              <a:solidFill>
                <a:srgbClr val="45818E"/>
              </a:solidFill>
              <a:highlight>
                <a:srgbClr val="FFFFFF"/>
              </a:highlight>
            </a:endParaRPr>
          </a:p>
          <a:p>
            <a:pPr marL="457200" lvl="0" indent="0" algn="l" rtl="0">
              <a:lnSpc>
                <a:spcPct val="115000"/>
              </a:lnSpc>
              <a:spcBef>
                <a:spcPts val="1000"/>
              </a:spcBef>
              <a:spcAft>
                <a:spcPts val="0"/>
              </a:spcAft>
              <a:buNone/>
            </a:pPr>
            <a:endParaRPr sz="3500">
              <a:solidFill>
                <a:srgbClr val="20164E"/>
              </a:solidFill>
            </a:endParaRPr>
          </a:p>
        </p:txBody>
      </p:sp>
      <p:sp>
        <p:nvSpPr>
          <p:cNvPr id="150" name="Google Shape;150;p17"/>
          <p:cNvSpPr txBox="1"/>
          <p:nvPr/>
        </p:nvSpPr>
        <p:spPr>
          <a:xfrm>
            <a:off x="8619725" y="5745000"/>
            <a:ext cx="7050600" cy="4569000"/>
          </a:xfrm>
          <a:prstGeom prst="rect">
            <a:avLst/>
          </a:prstGeom>
          <a:noFill/>
          <a:ln>
            <a:noFill/>
          </a:ln>
        </p:spPr>
        <p:txBody>
          <a:bodyPr spcFirstLastPara="1" wrap="square" lIns="91425" tIns="91425" rIns="91425" bIns="91425" anchor="t" anchorCtr="0">
            <a:spAutoFit/>
          </a:bodyPr>
          <a:lstStyle/>
          <a:p>
            <a:pPr marL="596900" lvl="0" indent="-450850" algn="l" rtl="0">
              <a:lnSpc>
                <a:spcPct val="115000"/>
              </a:lnSpc>
              <a:spcBef>
                <a:spcPts val="1000"/>
              </a:spcBef>
              <a:spcAft>
                <a:spcPts val="0"/>
              </a:spcAft>
              <a:buClr>
                <a:srgbClr val="45818E"/>
              </a:buClr>
              <a:buSzPts val="3500"/>
              <a:buChar char="●"/>
            </a:pPr>
            <a:r>
              <a:rPr lang="en-US" sz="3500" b="1">
                <a:solidFill>
                  <a:srgbClr val="45818E"/>
                </a:solidFill>
                <a:highlight>
                  <a:srgbClr val="FFFFFF"/>
                </a:highlight>
              </a:rPr>
              <a:t>Customer Service Assistant</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Warehouse Operative</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Cookery Class Assistant</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After School Club Assistant</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Production Assistant</a:t>
            </a:r>
            <a:endParaRPr sz="3500" b="1">
              <a:solidFill>
                <a:srgbClr val="45818E"/>
              </a:solidFill>
              <a:highlight>
                <a:srgbClr val="FFFFFF"/>
              </a:highlight>
            </a:endParaRPr>
          </a:p>
          <a:p>
            <a:pPr marL="596900" lvl="0" indent="-450850" algn="l" rtl="0">
              <a:lnSpc>
                <a:spcPct val="115000"/>
              </a:lnSpc>
              <a:spcBef>
                <a:spcPts val="0"/>
              </a:spcBef>
              <a:spcAft>
                <a:spcPts val="0"/>
              </a:spcAft>
              <a:buClr>
                <a:srgbClr val="45818E"/>
              </a:buClr>
              <a:buSzPts val="3500"/>
              <a:buChar char="●"/>
            </a:pPr>
            <a:r>
              <a:rPr lang="en-US" sz="3500" b="1">
                <a:solidFill>
                  <a:srgbClr val="45818E"/>
                </a:solidFill>
                <a:highlight>
                  <a:srgbClr val="FFFFFF"/>
                </a:highlight>
              </a:rPr>
              <a:t>Young Person’s Practitioner</a:t>
            </a:r>
            <a:endParaRPr sz="3500" b="1">
              <a:solidFill>
                <a:srgbClr val="45818E"/>
              </a:solidFill>
              <a:highlight>
                <a:srgbClr val="FFFFFF"/>
              </a:highlight>
            </a:endParaRPr>
          </a:p>
          <a:p>
            <a:pPr marL="457200" lvl="0" indent="0" algn="l" rtl="0">
              <a:lnSpc>
                <a:spcPct val="115000"/>
              </a:lnSpc>
              <a:spcBef>
                <a:spcPts val="1000"/>
              </a:spcBef>
              <a:spcAft>
                <a:spcPts val="0"/>
              </a:spcAft>
              <a:buNone/>
            </a:pPr>
            <a:endParaRPr sz="3500">
              <a:solidFill>
                <a:srgbClr val="20164E"/>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723</Words>
  <Application>Microsoft Office PowerPoint</Application>
  <PresentationFormat>Custom</PresentationFormat>
  <Paragraphs>86</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   Trailblazer Employment Programme   Heather Field Community Link Worker, KVA  Sanika Pradhan​ Employment and Skills Project Officer, ​ South West London Partnership </vt:lpstr>
      <vt:lpstr>PowerPoint Presentation</vt:lpstr>
      <vt:lpstr>PowerPoint Presentation</vt:lpstr>
      <vt:lpstr>Kingston – Community Link worker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Camilla Wheal</dc:creator>
  <cp:lastModifiedBy>Camilla Wheal</cp:lastModifiedBy>
  <cp:revision>1</cp:revision>
  <dcterms:modified xsi:type="dcterms:W3CDTF">2025-12-02T17:27:26Z</dcterms:modified>
</cp:coreProperties>
</file>