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cc46ba32d7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cc46ba32d7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cc46ba32d7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cc46ba32d7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cb87c45c1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cb87c45c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cb87c45c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ccb87c45c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ccb87c45c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ccb87c45c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cb87c45c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ccb87c45c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cb87c45c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ccb87c45c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cb87c45c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ccb87c45c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c46ba32d7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cc46ba32d7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2 - Adults">
  <p:cSld name="Title Slide 2 - Adults">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435012" y="648888"/>
            <a:ext cx="3552600" cy="7821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SzPts val="2800"/>
              <a:buNone/>
              <a:defRPr sz="6000" b="1" i="0">
                <a:solidFill>
                  <a:schemeClr val="lt1"/>
                </a:solidFill>
                <a:latin typeface="Arial"/>
                <a:ea typeface="Arial"/>
                <a:cs typeface="Arial"/>
                <a:sym typeface="Aria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35012" y="1507861"/>
            <a:ext cx="2167200" cy="43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2700"/>
              <a:buNone/>
              <a:defRPr sz="2700" b="0" i="0">
                <a:solidFill>
                  <a:schemeClr val="lt1"/>
                </a:solidFill>
                <a:latin typeface="Montserrat Medium"/>
                <a:ea typeface="Montserrat Medium"/>
                <a:cs typeface="Montserrat Medium"/>
                <a:sym typeface="Montserrat Medium"/>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body" idx="2"/>
          </p:nvPr>
        </p:nvSpPr>
        <p:spPr>
          <a:xfrm>
            <a:off x="434579" y="4557540"/>
            <a:ext cx="1689600" cy="2571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b="1" i="0">
                <a:solidFill>
                  <a:schemeClr val="lt1"/>
                </a:solidFill>
                <a:latin typeface="Arial"/>
                <a:ea typeface="Arial"/>
                <a:cs typeface="Arial"/>
                <a:sym typeface="Aria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5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1">
  <p:cSld name="1_Title Slide 1">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SzPts val="2800"/>
              <a:buNone/>
              <a:defRPr sz="4500"/>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57" name="Google Shape;57;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1200"/>
              </a:spcBef>
              <a:spcAft>
                <a:spcPts val="120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800850" y="4700588"/>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sz="1000">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4" name="Google Shape;64;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1200"/>
              </a:spcBef>
              <a:spcAft>
                <a:spcPts val="0"/>
              </a:spcAft>
              <a:buClr>
                <a:srgbClr val="888888"/>
              </a:buClr>
              <a:buSzPts val="2000"/>
              <a:buNone/>
              <a:defRPr sz="2000">
                <a:solidFill>
                  <a:srgbClr val="888888"/>
                </a:solidFill>
              </a:defRPr>
            </a:lvl2pPr>
            <a:lvl3pPr marL="1371600" lvl="2" indent="-228600" algn="l" rtl="0">
              <a:lnSpc>
                <a:spcPct val="90000"/>
              </a:lnSpc>
              <a:spcBef>
                <a:spcPts val="1200"/>
              </a:spcBef>
              <a:spcAft>
                <a:spcPts val="0"/>
              </a:spcAft>
              <a:buClr>
                <a:srgbClr val="888888"/>
              </a:buClr>
              <a:buSzPts val="1800"/>
              <a:buNone/>
              <a:defRPr sz="1800">
                <a:solidFill>
                  <a:srgbClr val="888888"/>
                </a:solidFill>
              </a:defRPr>
            </a:lvl3pPr>
            <a:lvl4pPr marL="1828800" lvl="3" indent="-228600" algn="l" rtl="0">
              <a:lnSpc>
                <a:spcPct val="90000"/>
              </a:lnSpc>
              <a:spcBef>
                <a:spcPts val="1200"/>
              </a:spcBef>
              <a:spcAft>
                <a:spcPts val="0"/>
              </a:spcAft>
              <a:buClr>
                <a:srgbClr val="888888"/>
              </a:buClr>
              <a:buSzPts val="1600"/>
              <a:buNone/>
              <a:defRPr sz="1600">
                <a:solidFill>
                  <a:srgbClr val="888888"/>
                </a:solidFill>
              </a:defRPr>
            </a:lvl4pPr>
            <a:lvl5pPr marL="2286000" lvl="4" indent="-228600" algn="l" rtl="0">
              <a:lnSpc>
                <a:spcPct val="90000"/>
              </a:lnSpc>
              <a:spcBef>
                <a:spcPts val="1200"/>
              </a:spcBef>
              <a:spcAft>
                <a:spcPts val="0"/>
              </a:spcAft>
              <a:buClr>
                <a:srgbClr val="888888"/>
              </a:buClr>
              <a:buSzPts val="1600"/>
              <a:buNone/>
              <a:defRPr sz="1600">
                <a:solidFill>
                  <a:srgbClr val="888888"/>
                </a:solidFill>
              </a:defRPr>
            </a:lvl5pPr>
            <a:lvl6pPr marL="2743200" lvl="5" indent="-228600" algn="l" rtl="0">
              <a:lnSpc>
                <a:spcPct val="90000"/>
              </a:lnSpc>
              <a:spcBef>
                <a:spcPts val="1200"/>
              </a:spcBef>
              <a:spcAft>
                <a:spcPts val="0"/>
              </a:spcAft>
              <a:buClr>
                <a:srgbClr val="888888"/>
              </a:buClr>
              <a:buSzPts val="1600"/>
              <a:buNone/>
              <a:defRPr sz="1600">
                <a:solidFill>
                  <a:srgbClr val="888888"/>
                </a:solidFill>
              </a:defRPr>
            </a:lvl6pPr>
            <a:lvl7pPr marL="3200400" lvl="6" indent="-228600" algn="l" rtl="0">
              <a:lnSpc>
                <a:spcPct val="90000"/>
              </a:lnSpc>
              <a:spcBef>
                <a:spcPts val="1200"/>
              </a:spcBef>
              <a:spcAft>
                <a:spcPts val="0"/>
              </a:spcAft>
              <a:buClr>
                <a:srgbClr val="888888"/>
              </a:buClr>
              <a:buSzPts val="1600"/>
              <a:buNone/>
              <a:defRPr sz="1600">
                <a:solidFill>
                  <a:srgbClr val="888888"/>
                </a:solidFill>
              </a:defRPr>
            </a:lvl7pPr>
            <a:lvl8pPr marL="3657600" lvl="7" indent="-228600" algn="l" rtl="0">
              <a:lnSpc>
                <a:spcPct val="90000"/>
              </a:lnSpc>
              <a:spcBef>
                <a:spcPts val="1200"/>
              </a:spcBef>
              <a:spcAft>
                <a:spcPts val="0"/>
              </a:spcAft>
              <a:buClr>
                <a:srgbClr val="888888"/>
              </a:buClr>
              <a:buSzPts val="1600"/>
              <a:buNone/>
              <a:defRPr sz="1600">
                <a:solidFill>
                  <a:srgbClr val="888888"/>
                </a:solidFill>
              </a:defRPr>
            </a:lvl8pPr>
            <a:lvl9pPr marL="4114800" lvl="8" indent="-228600" algn="l" rtl="0">
              <a:lnSpc>
                <a:spcPct val="90000"/>
              </a:lnSpc>
              <a:spcBef>
                <a:spcPts val="1200"/>
              </a:spcBef>
              <a:spcAft>
                <a:spcPts val="1200"/>
              </a:spcAft>
              <a:buClr>
                <a:srgbClr val="888888"/>
              </a:buClr>
              <a:buSzPts val="1600"/>
              <a:buNone/>
              <a:defRPr sz="1600">
                <a:solidFill>
                  <a:srgbClr val="888888"/>
                </a:solidFill>
              </a:defRPr>
            </a:lvl9pPr>
          </a:lstStyle>
          <a:p>
            <a:endParaRPr/>
          </a:p>
        </p:txBody>
      </p:sp>
      <p:sp>
        <p:nvSpPr>
          <p:cNvPr id="70" name="Google Shape;70;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www.youtube.com/watch?v=x9sNCJZ6fZc"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8"/>
          <p:cNvSpPr/>
          <p:nvPr/>
        </p:nvSpPr>
        <p:spPr>
          <a:xfrm rot="10800000" flipH="1">
            <a:off x="0" y="0"/>
            <a:ext cx="9144000" cy="5143500"/>
          </a:xfrm>
          <a:prstGeom prst="rtTriangle">
            <a:avLst/>
          </a:prstGeom>
          <a:solidFill>
            <a:srgbClr val="0097A7"/>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18"/>
          <p:cNvSpPr txBox="1">
            <a:spLocks noGrp="1"/>
          </p:cNvSpPr>
          <p:nvPr>
            <p:ph type="title"/>
          </p:nvPr>
        </p:nvSpPr>
        <p:spPr>
          <a:xfrm flipH="1">
            <a:off x="359150" y="245850"/>
            <a:ext cx="4761300" cy="2325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sz="5000" b="1">
                <a:latin typeface="Calibri"/>
                <a:ea typeface="Calibri"/>
                <a:cs typeface="Calibri"/>
                <a:sym typeface="Calibri"/>
              </a:rPr>
              <a:t>Active Kingston</a:t>
            </a:r>
            <a:endParaRPr sz="5000" b="1">
              <a:latin typeface="Calibri"/>
              <a:ea typeface="Calibri"/>
              <a:cs typeface="Calibri"/>
              <a:sym typeface="Calibri"/>
            </a:endParaRPr>
          </a:p>
          <a:p>
            <a:pPr marL="0" lvl="0" indent="0" algn="l" rtl="0">
              <a:spcBef>
                <a:spcPts val="0"/>
              </a:spcBef>
              <a:spcAft>
                <a:spcPts val="0"/>
              </a:spcAft>
              <a:buNone/>
            </a:pPr>
            <a:r>
              <a:rPr lang="en-GB" sz="3133"/>
              <a:t>KVA - Health and Wellbeing Network Meeting - 17th April, 2024</a:t>
            </a:r>
            <a:endParaRPr sz="3133"/>
          </a:p>
        </p:txBody>
      </p:sp>
      <p:pic>
        <p:nvPicPr>
          <p:cNvPr id="79" name="Google Shape;79;p18"/>
          <p:cNvPicPr preferRelativeResize="0"/>
          <p:nvPr/>
        </p:nvPicPr>
        <p:blipFill>
          <a:blip r:embed="rId3">
            <a:alphaModFix/>
          </a:blip>
          <a:stretch>
            <a:fillRect/>
          </a:stretch>
        </p:blipFill>
        <p:spPr>
          <a:xfrm>
            <a:off x="5209125" y="4228900"/>
            <a:ext cx="2778902" cy="726276"/>
          </a:xfrm>
          <a:prstGeom prst="rect">
            <a:avLst/>
          </a:prstGeom>
          <a:noFill/>
          <a:ln>
            <a:noFill/>
          </a:ln>
        </p:spPr>
      </p:pic>
      <p:pic>
        <p:nvPicPr>
          <p:cNvPr id="80" name="Google Shape;80;p18"/>
          <p:cNvPicPr preferRelativeResize="0"/>
          <p:nvPr/>
        </p:nvPicPr>
        <p:blipFill>
          <a:blip r:embed="rId4">
            <a:alphaModFix/>
          </a:blip>
          <a:stretch>
            <a:fillRect/>
          </a:stretch>
        </p:blipFill>
        <p:spPr>
          <a:xfrm>
            <a:off x="8064221" y="4082175"/>
            <a:ext cx="868353" cy="867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311700" y="182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Calibri"/>
                <a:ea typeface="Calibri"/>
                <a:cs typeface="Calibri"/>
                <a:sym typeface="Calibri"/>
              </a:rPr>
              <a:t>Active Kingston</a:t>
            </a:r>
            <a:endParaRPr b="1">
              <a:latin typeface="Calibri"/>
              <a:ea typeface="Calibri"/>
              <a:cs typeface="Calibri"/>
              <a:sym typeface="Calibri"/>
            </a:endParaRPr>
          </a:p>
          <a:p>
            <a:pPr marL="0" lvl="0" indent="0" algn="l" rtl="0">
              <a:spcBef>
                <a:spcPts val="0"/>
              </a:spcBef>
              <a:spcAft>
                <a:spcPts val="0"/>
              </a:spcAft>
              <a:buNone/>
            </a:pPr>
            <a:r>
              <a:rPr lang="en-GB" sz="2466" i="1">
                <a:latin typeface="Calibri"/>
                <a:ea typeface="Calibri"/>
                <a:cs typeface="Calibri"/>
                <a:sym typeface="Calibri"/>
              </a:rPr>
              <a:t>‘Increasing participation in physical activity and sport to improve health and well-being for all’</a:t>
            </a:r>
            <a:endParaRPr sz="2466" i="1">
              <a:latin typeface="Calibri"/>
              <a:ea typeface="Calibri"/>
              <a:cs typeface="Calibri"/>
              <a:sym typeface="Calibri"/>
            </a:endParaRPr>
          </a:p>
        </p:txBody>
      </p:sp>
      <p:sp>
        <p:nvSpPr>
          <p:cNvPr id="86" name="Google Shape;86;p19"/>
          <p:cNvSpPr txBox="1">
            <a:spLocks noGrp="1"/>
          </p:cNvSpPr>
          <p:nvPr>
            <p:ph type="body" idx="1"/>
          </p:nvPr>
        </p:nvSpPr>
        <p:spPr>
          <a:xfrm>
            <a:off x="311700" y="1418025"/>
            <a:ext cx="6932400" cy="3339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a:latin typeface="Calibri"/>
                <a:ea typeface="Calibri"/>
                <a:cs typeface="Calibri"/>
                <a:sym typeface="Calibri"/>
              </a:rPr>
              <a:t>Part of Public Health, the Active Kingston team:</a:t>
            </a:r>
            <a:endParaRPr>
              <a:latin typeface="Calibri"/>
              <a:ea typeface="Calibri"/>
              <a:cs typeface="Calibri"/>
              <a:sym typeface="Calibri"/>
            </a:endParaRPr>
          </a:p>
          <a:p>
            <a:pPr marL="457200" lvl="0" indent="-342900" algn="l" rtl="0">
              <a:lnSpc>
                <a:spcPct val="100000"/>
              </a:lnSpc>
              <a:spcBef>
                <a:spcPts val="1200"/>
              </a:spcBef>
              <a:spcAft>
                <a:spcPts val="0"/>
              </a:spcAft>
              <a:buSzPts val="1800"/>
              <a:buFont typeface="Calibri"/>
              <a:buChar char="●"/>
            </a:pPr>
            <a:r>
              <a:rPr lang="en-GB">
                <a:latin typeface="Calibri"/>
                <a:ea typeface="Calibri"/>
                <a:cs typeface="Calibri"/>
                <a:sym typeface="Calibri"/>
              </a:rPr>
              <a:t>Maintains the Sports Development Grant </a:t>
            </a:r>
            <a:r>
              <a:rPr lang="en-GB" sz="1750">
                <a:highlight>
                  <a:srgbClr val="FFFFFF"/>
                </a:highlight>
                <a:latin typeface="Calibri"/>
                <a:ea typeface="Calibri"/>
                <a:cs typeface="Calibri"/>
                <a:sym typeface="Calibri"/>
              </a:rPr>
              <a:t>aimed at encouraging those who would be less likely to take part in physical activity or may require more support to take part</a:t>
            </a:r>
            <a:r>
              <a:rPr lang="en-GB">
                <a:latin typeface="Calibri"/>
                <a:ea typeface="Calibri"/>
                <a:cs typeface="Calibri"/>
                <a:sym typeface="Calibri"/>
              </a:rPr>
              <a:t>;</a:t>
            </a:r>
            <a:endParaRPr>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GB">
                <a:latin typeface="Calibri"/>
                <a:ea typeface="Calibri"/>
                <a:cs typeface="Calibri"/>
                <a:sym typeface="Calibri"/>
              </a:rPr>
              <a:t>Works in partnership with schools and junior sports programmes to host junior events and ensure Kingston’s participation in the London Youth Games;</a:t>
            </a:r>
            <a:endParaRPr>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GB">
                <a:latin typeface="Calibri"/>
                <a:ea typeface="Calibri"/>
                <a:cs typeface="Calibri"/>
                <a:sym typeface="Calibri"/>
              </a:rPr>
              <a:t>Increases physical activity within the borough through the development of sports clubs and community groups.</a:t>
            </a:r>
            <a:endParaRPr>
              <a:latin typeface="Calibri"/>
              <a:ea typeface="Calibri"/>
              <a:cs typeface="Calibri"/>
              <a:sym typeface="Calibri"/>
            </a:endParaRPr>
          </a:p>
          <a:p>
            <a:pPr marL="457200" lvl="0" indent="0" algn="l" rtl="0">
              <a:spcBef>
                <a:spcPts val="1200"/>
              </a:spcBef>
              <a:spcAft>
                <a:spcPts val="1200"/>
              </a:spcAft>
              <a:buNone/>
            </a:pPr>
            <a:endParaRPr>
              <a:highlight>
                <a:srgbClr val="FFFF00"/>
              </a:highlight>
            </a:endParaRPr>
          </a:p>
        </p:txBody>
      </p:sp>
      <p:pic>
        <p:nvPicPr>
          <p:cNvPr id="87" name="Google Shape;87;p19"/>
          <p:cNvPicPr preferRelativeResize="0"/>
          <p:nvPr/>
        </p:nvPicPr>
        <p:blipFill>
          <a:blip r:embed="rId3">
            <a:alphaModFix/>
          </a:blip>
          <a:stretch>
            <a:fillRect/>
          </a:stretch>
        </p:blipFill>
        <p:spPr>
          <a:xfrm>
            <a:off x="5209125" y="4228900"/>
            <a:ext cx="2778902" cy="726276"/>
          </a:xfrm>
          <a:prstGeom prst="rect">
            <a:avLst/>
          </a:prstGeom>
          <a:noFill/>
          <a:ln>
            <a:noFill/>
          </a:ln>
        </p:spPr>
      </p:pic>
      <p:pic>
        <p:nvPicPr>
          <p:cNvPr id="88" name="Google Shape;88;p19"/>
          <p:cNvPicPr preferRelativeResize="0"/>
          <p:nvPr/>
        </p:nvPicPr>
        <p:blipFill>
          <a:blip r:embed="rId4">
            <a:alphaModFix/>
          </a:blip>
          <a:stretch>
            <a:fillRect/>
          </a:stretch>
        </p:blipFill>
        <p:spPr>
          <a:xfrm>
            <a:off x="8064221" y="4082175"/>
            <a:ext cx="868353" cy="867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11700" y="182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Calibri"/>
                <a:ea typeface="Calibri"/>
                <a:cs typeface="Calibri"/>
                <a:sym typeface="Calibri"/>
              </a:rPr>
              <a:t>Kingston Community Club Forum and Sports Day</a:t>
            </a:r>
            <a:endParaRPr sz="2466" i="1">
              <a:latin typeface="Calibri"/>
              <a:ea typeface="Calibri"/>
              <a:cs typeface="Calibri"/>
              <a:sym typeface="Calibri"/>
            </a:endParaRPr>
          </a:p>
        </p:txBody>
      </p:sp>
      <p:sp>
        <p:nvSpPr>
          <p:cNvPr id="94" name="Google Shape;94;p20"/>
          <p:cNvSpPr txBox="1">
            <a:spLocks noGrp="1"/>
          </p:cNvSpPr>
          <p:nvPr>
            <p:ph type="body" idx="1"/>
          </p:nvPr>
        </p:nvSpPr>
        <p:spPr>
          <a:xfrm>
            <a:off x="311700" y="1019175"/>
            <a:ext cx="5001300" cy="37389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Calibri"/>
              <a:buChar char="●"/>
            </a:pPr>
            <a:r>
              <a:rPr lang="en-GB">
                <a:latin typeface="Calibri"/>
                <a:ea typeface="Calibri"/>
                <a:cs typeface="Calibri"/>
                <a:sym typeface="Calibri"/>
              </a:rPr>
              <a:t>In February, we hosted our first Community Club Forum for all clubs and community groups who provide physical activity.  </a:t>
            </a:r>
            <a:endParaRPr>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GB">
                <a:latin typeface="Calibri"/>
                <a:ea typeface="Calibri"/>
                <a:cs typeface="Calibri"/>
                <a:sym typeface="Calibri"/>
              </a:rPr>
              <a:t>In partnership with KVA, London Sport and Councillor Alison Holt, we were able to offer information on various funding opportunities, support programmes for voluntary organisations and a Kingston Leisure update. </a:t>
            </a:r>
            <a:endParaRPr>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GB">
                <a:latin typeface="Calibri"/>
                <a:ea typeface="Calibri"/>
                <a:cs typeface="Calibri"/>
                <a:sym typeface="Calibri"/>
              </a:rPr>
              <a:t>Following feedback from the event, we are now planning a Kingston ‘Sports Club Day’ to provide clubs and groups in Kingston an opportunity to showcase what they have to offer. </a:t>
            </a:r>
            <a:endParaRPr>
              <a:latin typeface="Calibri"/>
              <a:ea typeface="Calibri"/>
              <a:cs typeface="Calibri"/>
              <a:sym typeface="Calibri"/>
            </a:endParaRPr>
          </a:p>
          <a:p>
            <a:pPr marL="457200" lvl="0" indent="0" algn="l" rtl="0">
              <a:spcBef>
                <a:spcPts val="0"/>
              </a:spcBef>
              <a:spcAft>
                <a:spcPts val="1200"/>
              </a:spcAft>
              <a:buNone/>
            </a:pPr>
            <a:endParaRPr>
              <a:highlight>
                <a:srgbClr val="FFFF00"/>
              </a:highlight>
            </a:endParaRPr>
          </a:p>
        </p:txBody>
      </p:sp>
      <p:pic>
        <p:nvPicPr>
          <p:cNvPr id="95" name="Google Shape;95;p20"/>
          <p:cNvPicPr preferRelativeResize="0"/>
          <p:nvPr/>
        </p:nvPicPr>
        <p:blipFill>
          <a:blip r:embed="rId3">
            <a:alphaModFix/>
          </a:blip>
          <a:stretch>
            <a:fillRect/>
          </a:stretch>
        </p:blipFill>
        <p:spPr>
          <a:xfrm>
            <a:off x="5209125" y="4228900"/>
            <a:ext cx="2778902" cy="726276"/>
          </a:xfrm>
          <a:prstGeom prst="rect">
            <a:avLst/>
          </a:prstGeom>
          <a:noFill/>
          <a:ln>
            <a:noFill/>
          </a:ln>
        </p:spPr>
      </p:pic>
      <p:pic>
        <p:nvPicPr>
          <p:cNvPr id="96" name="Google Shape;96;p20"/>
          <p:cNvPicPr preferRelativeResize="0"/>
          <p:nvPr/>
        </p:nvPicPr>
        <p:blipFill>
          <a:blip r:embed="rId4">
            <a:alphaModFix/>
          </a:blip>
          <a:stretch>
            <a:fillRect/>
          </a:stretch>
        </p:blipFill>
        <p:spPr>
          <a:xfrm>
            <a:off x="8064221" y="4082175"/>
            <a:ext cx="868353" cy="867326"/>
          </a:xfrm>
          <a:prstGeom prst="rect">
            <a:avLst/>
          </a:prstGeom>
          <a:noFill/>
          <a:ln>
            <a:noFill/>
          </a:ln>
        </p:spPr>
      </p:pic>
      <p:pic>
        <p:nvPicPr>
          <p:cNvPr id="97" name="Google Shape;97;p20"/>
          <p:cNvPicPr preferRelativeResize="0"/>
          <p:nvPr/>
        </p:nvPicPr>
        <p:blipFill>
          <a:blip r:embed="rId5">
            <a:alphaModFix/>
          </a:blip>
          <a:stretch>
            <a:fillRect/>
          </a:stretch>
        </p:blipFill>
        <p:spPr>
          <a:xfrm>
            <a:off x="5313000" y="1134794"/>
            <a:ext cx="3619574" cy="27146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182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Calibri"/>
                <a:ea typeface="Calibri"/>
                <a:cs typeface="Calibri"/>
                <a:sym typeface="Calibri"/>
              </a:rPr>
              <a:t>Schools Superzones Programme</a:t>
            </a:r>
            <a:endParaRPr b="1">
              <a:latin typeface="Calibri"/>
              <a:ea typeface="Calibri"/>
              <a:cs typeface="Calibri"/>
              <a:sym typeface="Calibri"/>
            </a:endParaRPr>
          </a:p>
          <a:p>
            <a:pPr marL="0" lvl="0" indent="0" algn="l" rtl="0">
              <a:spcBef>
                <a:spcPts val="0"/>
              </a:spcBef>
              <a:spcAft>
                <a:spcPts val="0"/>
              </a:spcAft>
              <a:buNone/>
            </a:pPr>
            <a:r>
              <a:rPr lang="en-GB" sz="2400" i="1">
                <a:latin typeface="Calibri"/>
                <a:ea typeface="Calibri"/>
                <a:cs typeface="Calibri"/>
                <a:sym typeface="Calibri"/>
              </a:rPr>
              <a:t>‘</a:t>
            </a:r>
            <a:r>
              <a:rPr lang="en-GB" sz="2400" i="1"/>
              <a:t>School Superzones are place-based interventions around schools in areas of the greatest disadvantage.’</a:t>
            </a:r>
            <a:endParaRPr sz="2400" i="1"/>
          </a:p>
        </p:txBody>
      </p:sp>
      <p:sp>
        <p:nvSpPr>
          <p:cNvPr id="103" name="Google Shape;103;p21"/>
          <p:cNvSpPr txBox="1">
            <a:spLocks noGrp="1"/>
          </p:cNvSpPr>
          <p:nvPr>
            <p:ph type="body" idx="1"/>
          </p:nvPr>
        </p:nvSpPr>
        <p:spPr>
          <a:xfrm>
            <a:off x="311700" y="1584600"/>
            <a:ext cx="8520600" cy="33648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GB"/>
              <a:t>The School Superzones Programme is supported by the GLA and awards grants of up to £30,000 to London boroughs.</a:t>
            </a:r>
            <a:endParaRPr/>
          </a:p>
          <a:p>
            <a:pPr marL="457200" lvl="0" indent="-342900" algn="l" rtl="0">
              <a:lnSpc>
                <a:spcPct val="100000"/>
              </a:lnSpc>
              <a:spcBef>
                <a:spcPts val="0"/>
              </a:spcBef>
              <a:spcAft>
                <a:spcPts val="0"/>
              </a:spcAft>
              <a:buSzPts val="1800"/>
              <a:buChar char="●"/>
            </a:pPr>
            <a:r>
              <a:rPr lang="en-GB"/>
              <a:t>The aim is to improve the quality of health and wellbeing of children within a 400 meter radius of school in an area of high deprivation.</a:t>
            </a:r>
            <a:endParaRPr/>
          </a:p>
          <a:p>
            <a:pPr marL="457200" lvl="0" indent="-342900" algn="l" rtl="0">
              <a:lnSpc>
                <a:spcPct val="100000"/>
              </a:lnSpc>
              <a:spcBef>
                <a:spcPts val="0"/>
              </a:spcBef>
              <a:spcAft>
                <a:spcPts val="0"/>
              </a:spcAft>
              <a:buSzPts val="1800"/>
              <a:buChar char="●"/>
            </a:pPr>
            <a:r>
              <a:rPr lang="en-GB"/>
              <a:t>Reduce the threat to health from poor air quality, fast-food takeaways, low access to green space and active travel.  </a:t>
            </a:r>
            <a:endParaRPr/>
          </a:p>
          <a:p>
            <a:pPr marL="457200" lvl="0" indent="-342900" algn="l" rtl="0">
              <a:lnSpc>
                <a:spcPct val="100000"/>
              </a:lnSpc>
              <a:spcBef>
                <a:spcPts val="0"/>
              </a:spcBef>
              <a:spcAft>
                <a:spcPts val="0"/>
              </a:spcAft>
              <a:buSzPts val="1800"/>
              <a:buChar char="●"/>
            </a:pPr>
            <a:r>
              <a:rPr lang="en-GB"/>
              <a:t>For this project we selected two primary schools in the Cambridge Road estate area - Kings Oak Primary and St Joseph's Primary. </a:t>
            </a:r>
            <a:endParaRPr/>
          </a:p>
          <a:p>
            <a:pPr marL="457200" lvl="0" indent="0" algn="l" rtl="0">
              <a:spcBef>
                <a:spcPts val="0"/>
              </a:spcBef>
              <a:spcAft>
                <a:spcPts val="0"/>
              </a:spcAft>
              <a:buNone/>
            </a:pPr>
            <a:endParaRPr/>
          </a:p>
          <a:p>
            <a:pPr marL="0" lvl="0" indent="0" algn="l" rtl="0">
              <a:spcBef>
                <a:spcPts val="1200"/>
              </a:spcBef>
              <a:spcAft>
                <a:spcPts val="1200"/>
              </a:spcAft>
              <a:buNone/>
            </a:pPr>
            <a:endParaRPr/>
          </a:p>
        </p:txBody>
      </p:sp>
      <p:pic>
        <p:nvPicPr>
          <p:cNvPr id="104" name="Google Shape;104;p21"/>
          <p:cNvPicPr preferRelativeResize="0"/>
          <p:nvPr/>
        </p:nvPicPr>
        <p:blipFill>
          <a:blip r:embed="rId3">
            <a:alphaModFix/>
          </a:blip>
          <a:stretch>
            <a:fillRect/>
          </a:stretch>
        </p:blipFill>
        <p:spPr>
          <a:xfrm>
            <a:off x="5209125" y="4228900"/>
            <a:ext cx="2778902" cy="726276"/>
          </a:xfrm>
          <a:prstGeom prst="rect">
            <a:avLst/>
          </a:prstGeom>
          <a:noFill/>
          <a:ln>
            <a:noFill/>
          </a:ln>
        </p:spPr>
      </p:pic>
      <p:pic>
        <p:nvPicPr>
          <p:cNvPr id="105" name="Google Shape;105;p21"/>
          <p:cNvPicPr preferRelativeResize="0"/>
          <p:nvPr/>
        </p:nvPicPr>
        <p:blipFill>
          <a:blip r:embed="rId4">
            <a:alphaModFix/>
          </a:blip>
          <a:stretch>
            <a:fillRect/>
          </a:stretch>
        </p:blipFill>
        <p:spPr>
          <a:xfrm>
            <a:off x="8064221" y="4082175"/>
            <a:ext cx="868353" cy="867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182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Calibri"/>
                <a:ea typeface="Calibri"/>
                <a:cs typeface="Calibri"/>
                <a:sym typeface="Calibri"/>
              </a:rPr>
              <a:t>Schools Superzones Programme</a:t>
            </a:r>
            <a:endParaRPr sz="2400" i="1"/>
          </a:p>
        </p:txBody>
      </p:sp>
      <p:sp>
        <p:nvSpPr>
          <p:cNvPr id="111" name="Google Shape;111;p22"/>
          <p:cNvSpPr txBox="1">
            <a:spLocks noGrp="1"/>
          </p:cNvSpPr>
          <p:nvPr>
            <p:ph type="body" idx="1"/>
          </p:nvPr>
        </p:nvSpPr>
        <p:spPr>
          <a:xfrm>
            <a:off x="311700" y="755500"/>
            <a:ext cx="5268300" cy="3473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As part of our healthy weight and wider public health team initiatives our School Superzone project has provided the following for two primary schools in an area of deprivation: </a:t>
            </a:r>
            <a:endParaRPr/>
          </a:p>
          <a:p>
            <a:pPr marL="457200" lvl="0" indent="-342900" algn="l" rtl="0">
              <a:lnSpc>
                <a:spcPct val="100000"/>
              </a:lnSpc>
              <a:spcBef>
                <a:spcPts val="1200"/>
              </a:spcBef>
              <a:spcAft>
                <a:spcPts val="0"/>
              </a:spcAft>
              <a:buSzPts val="1800"/>
              <a:buChar char="●"/>
            </a:pPr>
            <a:r>
              <a:rPr lang="en-GB"/>
              <a:t>Recycled bikes to 14 families via Full Cycle </a:t>
            </a:r>
            <a:endParaRPr/>
          </a:p>
          <a:p>
            <a:pPr marL="457200" lvl="0" indent="-342900" algn="l" rtl="0">
              <a:lnSpc>
                <a:spcPct val="100000"/>
              </a:lnSpc>
              <a:spcBef>
                <a:spcPts val="0"/>
              </a:spcBef>
              <a:spcAft>
                <a:spcPts val="0"/>
              </a:spcAft>
              <a:buSzPts val="1800"/>
              <a:buChar char="●"/>
            </a:pPr>
            <a:r>
              <a:rPr lang="en-GB"/>
              <a:t>Bikeability courses directly to schools via our transport team</a:t>
            </a:r>
            <a:endParaRPr/>
          </a:p>
          <a:p>
            <a:pPr marL="457200" lvl="0" indent="-342900" algn="l" rtl="0">
              <a:lnSpc>
                <a:spcPct val="100000"/>
              </a:lnSpc>
              <a:spcBef>
                <a:spcPts val="0"/>
              </a:spcBef>
              <a:spcAft>
                <a:spcPts val="0"/>
              </a:spcAft>
              <a:buSzPts val="1800"/>
              <a:buChar char="●"/>
            </a:pPr>
            <a:r>
              <a:rPr lang="en-GB"/>
              <a:t>Scootability courses for 90 (each school) - coming in June</a:t>
            </a:r>
            <a:endParaRPr/>
          </a:p>
          <a:p>
            <a:pPr marL="457200" lvl="0" indent="-342900" algn="l" rtl="0">
              <a:lnSpc>
                <a:spcPct val="100000"/>
              </a:lnSpc>
              <a:spcBef>
                <a:spcPts val="0"/>
              </a:spcBef>
              <a:spcAft>
                <a:spcPts val="0"/>
              </a:spcAft>
              <a:buSzPts val="1800"/>
              <a:buChar char="●"/>
            </a:pPr>
            <a:r>
              <a:rPr lang="en-GB"/>
              <a:t>Food Growing workshops </a:t>
            </a:r>
            <a:endParaRPr/>
          </a:p>
          <a:p>
            <a:pPr marL="457200" lvl="0" indent="-342900" algn="l" rtl="0">
              <a:lnSpc>
                <a:spcPct val="100000"/>
              </a:lnSpc>
              <a:spcBef>
                <a:spcPts val="0"/>
              </a:spcBef>
              <a:spcAft>
                <a:spcPts val="0"/>
              </a:spcAft>
              <a:buSzPts val="1800"/>
              <a:buChar char="●"/>
            </a:pPr>
            <a:r>
              <a:rPr lang="en-GB"/>
              <a:t>BRITE Box - recipe kits for pupils to take home on a Friday for a family meal</a:t>
            </a:r>
            <a:endParaRPr/>
          </a:p>
          <a:p>
            <a:pPr marL="0" lvl="0" indent="0" algn="l" rtl="0">
              <a:spcBef>
                <a:spcPts val="1200"/>
              </a:spcBef>
              <a:spcAft>
                <a:spcPts val="1200"/>
              </a:spcAft>
              <a:buNone/>
            </a:pPr>
            <a:endParaRPr/>
          </a:p>
        </p:txBody>
      </p:sp>
      <p:pic>
        <p:nvPicPr>
          <p:cNvPr id="112" name="Google Shape;112;p22"/>
          <p:cNvPicPr preferRelativeResize="0"/>
          <p:nvPr/>
        </p:nvPicPr>
        <p:blipFill>
          <a:blip r:embed="rId3">
            <a:alphaModFix/>
          </a:blip>
          <a:stretch>
            <a:fillRect/>
          </a:stretch>
        </p:blipFill>
        <p:spPr>
          <a:xfrm>
            <a:off x="5209125" y="4228900"/>
            <a:ext cx="2778902" cy="726276"/>
          </a:xfrm>
          <a:prstGeom prst="rect">
            <a:avLst/>
          </a:prstGeom>
          <a:noFill/>
          <a:ln>
            <a:noFill/>
          </a:ln>
        </p:spPr>
      </p:pic>
      <p:pic>
        <p:nvPicPr>
          <p:cNvPr id="113" name="Google Shape;113;p22"/>
          <p:cNvPicPr preferRelativeResize="0"/>
          <p:nvPr/>
        </p:nvPicPr>
        <p:blipFill>
          <a:blip r:embed="rId4">
            <a:alphaModFix/>
          </a:blip>
          <a:stretch>
            <a:fillRect/>
          </a:stretch>
        </p:blipFill>
        <p:spPr>
          <a:xfrm>
            <a:off x="8064221" y="4082175"/>
            <a:ext cx="868353" cy="867326"/>
          </a:xfrm>
          <a:prstGeom prst="rect">
            <a:avLst/>
          </a:prstGeom>
          <a:noFill/>
          <a:ln>
            <a:noFill/>
          </a:ln>
        </p:spPr>
      </p:pic>
      <p:pic>
        <p:nvPicPr>
          <p:cNvPr id="114" name="Google Shape;114;p22"/>
          <p:cNvPicPr preferRelativeResize="0"/>
          <p:nvPr/>
        </p:nvPicPr>
        <p:blipFill>
          <a:blip r:embed="rId5">
            <a:alphaModFix/>
          </a:blip>
          <a:stretch>
            <a:fillRect/>
          </a:stretch>
        </p:blipFill>
        <p:spPr>
          <a:xfrm>
            <a:off x="5580064" y="755375"/>
            <a:ext cx="2605060" cy="34734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182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Calibri"/>
                <a:ea typeface="Calibri"/>
                <a:cs typeface="Calibri"/>
                <a:sym typeface="Calibri"/>
              </a:rPr>
              <a:t>Introducing ParkPlay - Kingston</a:t>
            </a:r>
            <a:endParaRPr b="1">
              <a:latin typeface="Calibri"/>
              <a:ea typeface="Calibri"/>
              <a:cs typeface="Calibri"/>
              <a:sym typeface="Calibri"/>
            </a:endParaRPr>
          </a:p>
          <a:p>
            <a:pPr marL="0" lvl="0" indent="0" algn="l" rtl="0">
              <a:spcBef>
                <a:spcPts val="0"/>
              </a:spcBef>
              <a:spcAft>
                <a:spcPts val="0"/>
              </a:spcAft>
              <a:buNone/>
            </a:pPr>
            <a:r>
              <a:rPr lang="en-GB" sz="2400" i="1">
                <a:latin typeface="Calibri"/>
                <a:ea typeface="Calibri"/>
                <a:cs typeface="Calibri"/>
                <a:sym typeface="Calibri"/>
              </a:rPr>
              <a:t>‘</a:t>
            </a:r>
            <a:r>
              <a:rPr lang="en-GB" sz="2400" i="1"/>
              <a:t>Building happier, healthier communities through the life-changing power of play.’</a:t>
            </a:r>
            <a:endParaRPr sz="2400" i="1"/>
          </a:p>
        </p:txBody>
      </p:sp>
      <p:sp>
        <p:nvSpPr>
          <p:cNvPr id="120" name="Google Shape;120;p23"/>
          <p:cNvSpPr txBox="1">
            <a:spLocks noGrp="1"/>
          </p:cNvSpPr>
          <p:nvPr>
            <p:ph type="body" idx="1"/>
          </p:nvPr>
        </p:nvSpPr>
        <p:spPr>
          <a:xfrm>
            <a:off x="311700" y="1387750"/>
            <a:ext cx="4260300" cy="181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300"/>
              <a:t>What is ParkPlay? ParkPlay is two hours of free active community games every Saturday for people of all ages, everyone's invited!</a:t>
            </a:r>
            <a:endParaRPr sz="1300"/>
          </a:p>
          <a:p>
            <a:pPr marL="0" lvl="0" indent="0" algn="l" rtl="0">
              <a:spcBef>
                <a:spcPts val="1200"/>
              </a:spcBef>
              <a:spcAft>
                <a:spcPts val="0"/>
              </a:spcAft>
              <a:buClr>
                <a:schemeClr val="dk1"/>
              </a:buClr>
              <a:buSzPts val="1100"/>
              <a:buFont typeface="Arial"/>
              <a:buNone/>
            </a:pPr>
            <a:r>
              <a:rPr lang="en-GB" sz="1300"/>
              <a:t>Key Features of ParkPlay:</a:t>
            </a:r>
            <a:endParaRPr sz="1300"/>
          </a:p>
          <a:p>
            <a:pPr marL="596900" lvl="0" indent="-311150" algn="l" rtl="0">
              <a:spcBef>
                <a:spcPts val="1200"/>
              </a:spcBef>
              <a:spcAft>
                <a:spcPts val="0"/>
              </a:spcAft>
              <a:buClr>
                <a:schemeClr val="dk2"/>
              </a:buClr>
              <a:buSzPts val="1300"/>
              <a:buAutoNum type="arabicPeriod"/>
            </a:pPr>
            <a:r>
              <a:rPr lang="en-GB" sz="1300"/>
              <a:t>It's two hours of community play, </a:t>
            </a:r>
            <a:r>
              <a:rPr lang="en-GB" sz="1300" b="1"/>
              <a:t>every Saturday</a:t>
            </a:r>
            <a:r>
              <a:rPr lang="en-GB" sz="1300"/>
              <a:t> morning in a park or public space.</a:t>
            </a:r>
            <a:endParaRPr sz="1300"/>
          </a:p>
          <a:p>
            <a:pPr marL="596900" lvl="0" indent="-311150" algn="l" rtl="0">
              <a:spcBef>
                <a:spcPts val="0"/>
              </a:spcBef>
              <a:spcAft>
                <a:spcPts val="0"/>
              </a:spcAft>
              <a:buClr>
                <a:schemeClr val="dk2"/>
              </a:buClr>
              <a:buSzPts val="1300"/>
              <a:buAutoNum type="arabicPeriod"/>
            </a:pPr>
            <a:r>
              <a:rPr lang="en-GB" sz="1300"/>
              <a:t>It's active and inclusive games - </a:t>
            </a:r>
            <a:r>
              <a:rPr lang="en-GB" sz="1300" b="1"/>
              <a:t>all generations</a:t>
            </a:r>
            <a:r>
              <a:rPr lang="en-GB" sz="1300"/>
              <a:t> play together.</a:t>
            </a:r>
            <a:endParaRPr sz="1300"/>
          </a:p>
          <a:p>
            <a:pPr marL="596900" lvl="0" indent="-311150" algn="l" rtl="0">
              <a:spcBef>
                <a:spcPts val="0"/>
              </a:spcBef>
              <a:spcAft>
                <a:spcPts val="0"/>
              </a:spcAft>
              <a:buClr>
                <a:schemeClr val="dk2"/>
              </a:buClr>
              <a:buSzPts val="1300"/>
              <a:buAutoNum type="arabicPeriod"/>
            </a:pPr>
            <a:r>
              <a:rPr lang="en-GB" sz="1300"/>
              <a:t>It's a </a:t>
            </a:r>
            <a:r>
              <a:rPr lang="en-GB" sz="1300" b="1"/>
              <a:t>safe, welcoming</a:t>
            </a:r>
            <a:r>
              <a:rPr lang="en-GB" sz="1300"/>
              <a:t> and </a:t>
            </a:r>
            <a:r>
              <a:rPr lang="en-GB" sz="1300" b="1"/>
              <a:t>inclusive</a:t>
            </a:r>
            <a:r>
              <a:rPr lang="en-GB" sz="1300"/>
              <a:t> way for people to connect and have fun.</a:t>
            </a:r>
            <a:endParaRPr sz="1300"/>
          </a:p>
          <a:p>
            <a:pPr marL="596900" lvl="0" indent="-311150" algn="l" rtl="0">
              <a:spcBef>
                <a:spcPts val="0"/>
              </a:spcBef>
              <a:spcAft>
                <a:spcPts val="0"/>
              </a:spcAft>
              <a:buClr>
                <a:schemeClr val="dk2"/>
              </a:buClr>
              <a:buSzPts val="1300"/>
              <a:buAutoNum type="arabicPeriod"/>
            </a:pPr>
            <a:r>
              <a:rPr lang="en-GB" sz="1300"/>
              <a:t>It's run by the local community </a:t>
            </a:r>
            <a:r>
              <a:rPr lang="en-GB" sz="1300" b="1"/>
              <a:t>for the local community.</a:t>
            </a:r>
            <a:endParaRPr sz="1300" b="1"/>
          </a:p>
          <a:p>
            <a:pPr marL="0" lvl="0" indent="0" algn="l" rtl="0">
              <a:spcBef>
                <a:spcPts val="120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1200"/>
              </a:spcAft>
              <a:buNone/>
            </a:pPr>
            <a:endParaRPr sz="1200"/>
          </a:p>
        </p:txBody>
      </p:sp>
      <p:pic>
        <p:nvPicPr>
          <p:cNvPr id="121" name="Google Shape;121;p23"/>
          <p:cNvPicPr preferRelativeResize="0"/>
          <p:nvPr/>
        </p:nvPicPr>
        <p:blipFill>
          <a:blip r:embed="rId3">
            <a:alphaModFix/>
          </a:blip>
          <a:stretch>
            <a:fillRect/>
          </a:stretch>
        </p:blipFill>
        <p:spPr>
          <a:xfrm>
            <a:off x="5209125" y="4228900"/>
            <a:ext cx="2778902" cy="726276"/>
          </a:xfrm>
          <a:prstGeom prst="rect">
            <a:avLst/>
          </a:prstGeom>
          <a:noFill/>
          <a:ln>
            <a:noFill/>
          </a:ln>
        </p:spPr>
      </p:pic>
      <p:pic>
        <p:nvPicPr>
          <p:cNvPr id="122" name="Google Shape;122;p23"/>
          <p:cNvPicPr preferRelativeResize="0"/>
          <p:nvPr/>
        </p:nvPicPr>
        <p:blipFill>
          <a:blip r:embed="rId4">
            <a:alphaModFix/>
          </a:blip>
          <a:stretch>
            <a:fillRect/>
          </a:stretch>
        </p:blipFill>
        <p:spPr>
          <a:xfrm>
            <a:off x="8064221" y="4082175"/>
            <a:ext cx="868353" cy="867326"/>
          </a:xfrm>
          <a:prstGeom prst="rect">
            <a:avLst/>
          </a:prstGeom>
          <a:noFill/>
          <a:ln>
            <a:noFill/>
          </a:ln>
        </p:spPr>
      </p:pic>
      <p:pic>
        <p:nvPicPr>
          <p:cNvPr id="123" name="Google Shape;123;p23" title="Join the ParkPlay mission">
            <a:hlinkClick r:id="rId5"/>
          </p:cNvPr>
          <p:cNvPicPr preferRelativeResize="0"/>
          <p:nvPr/>
        </p:nvPicPr>
        <p:blipFill>
          <a:blip r:embed="rId6">
            <a:alphaModFix/>
          </a:blip>
          <a:stretch>
            <a:fillRect/>
          </a:stretch>
        </p:blipFill>
        <p:spPr>
          <a:xfrm>
            <a:off x="4672275" y="1387739"/>
            <a:ext cx="4260300" cy="25786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182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Calibri"/>
                <a:ea typeface="Calibri"/>
                <a:cs typeface="Calibri"/>
                <a:sym typeface="Calibri"/>
              </a:rPr>
              <a:t>Introducing ParkPlay - Kingston</a:t>
            </a:r>
            <a:endParaRPr sz="2400" i="1"/>
          </a:p>
        </p:txBody>
      </p:sp>
      <p:sp>
        <p:nvSpPr>
          <p:cNvPr id="129" name="Google Shape;129;p24"/>
          <p:cNvSpPr txBox="1">
            <a:spLocks noGrp="1"/>
          </p:cNvSpPr>
          <p:nvPr>
            <p:ph type="body" idx="1"/>
          </p:nvPr>
        </p:nvSpPr>
        <p:spPr>
          <a:xfrm>
            <a:off x="311700" y="1102675"/>
            <a:ext cx="5444100" cy="31263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en-GB"/>
              <a:t>As part of our mission to increase levels of physical activity and tackle inequalities within the borough, we are excited to introduce ParkPlay to three local spaces in Kingston: </a:t>
            </a:r>
            <a:endParaRPr/>
          </a:p>
          <a:p>
            <a:pPr marL="457200" lvl="0" indent="-342900" algn="l" rtl="0">
              <a:lnSpc>
                <a:spcPct val="100000"/>
              </a:lnSpc>
              <a:spcBef>
                <a:spcPts val="1200"/>
              </a:spcBef>
              <a:spcAft>
                <a:spcPts val="0"/>
              </a:spcAft>
              <a:buSzPts val="1800"/>
              <a:buChar char="●"/>
            </a:pPr>
            <a:r>
              <a:rPr lang="en-GB"/>
              <a:t>Cambridge Road Estate - J Pitch Area</a:t>
            </a:r>
            <a:endParaRPr/>
          </a:p>
          <a:p>
            <a:pPr marL="457200" lvl="0" indent="-342900" algn="l" rtl="0">
              <a:lnSpc>
                <a:spcPct val="100000"/>
              </a:lnSpc>
              <a:spcBef>
                <a:spcPts val="0"/>
              </a:spcBef>
              <a:spcAft>
                <a:spcPts val="0"/>
              </a:spcAft>
              <a:buSzPts val="1800"/>
              <a:buChar char="●"/>
            </a:pPr>
            <a:r>
              <a:rPr lang="en-GB"/>
              <a:t>New Malden - Manor Park</a:t>
            </a:r>
            <a:endParaRPr/>
          </a:p>
          <a:p>
            <a:pPr marL="457200" lvl="0" indent="-342900" algn="l" rtl="0">
              <a:lnSpc>
                <a:spcPct val="100000"/>
              </a:lnSpc>
              <a:spcBef>
                <a:spcPts val="0"/>
              </a:spcBef>
              <a:spcAft>
                <a:spcPts val="0"/>
              </a:spcAft>
              <a:buSzPts val="1800"/>
              <a:buChar char="●"/>
            </a:pPr>
            <a:r>
              <a:rPr lang="en-GB"/>
              <a:t>Churchfields - Chessington</a:t>
            </a:r>
            <a:endParaRPr/>
          </a:p>
          <a:p>
            <a:pPr marL="0" lvl="0" indent="0" algn="l" rtl="0">
              <a:lnSpc>
                <a:spcPct val="100000"/>
              </a:lnSpc>
              <a:spcBef>
                <a:spcPts val="1200"/>
              </a:spcBef>
              <a:spcAft>
                <a:spcPts val="0"/>
              </a:spcAft>
              <a:buNone/>
            </a:pPr>
            <a:endParaRPr/>
          </a:p>
          <a:p>
            <a:pPr marL="0" lvl="0" indent="0" algn="l" rtl="0">
              <a:lnSpc>
                <a:spcPct val="100000"/>
              </a:lnSpc>
              <a:spcBef>
                <a:spcPts val="1200"/>
              </a:spcBef>
              <a:spcAft>
                <a:spcPts val="1200"/>
              </a:spcAft>
              <a:buNone/>
            </a:pPr>
            <a:r>
              <a:rPr lang="en-GB"/>
              <a:t>If you know anyone that would be interested in getting involved then please let me know! </a:t>
            </a:r>
            <a:endParaRPr/>
          </a:p>
        </p:txBody>
      </p:sp>
      <p:pic>
        <p:nvPicPr>
          <p:cNvPr id="130" name="Google Shape;130;p24"/>
          <p:cNvPicPr preferRelativeResize="0"/>
          <p:nvPr/>
        </p:nvPicPr>
        <p:blipFill>
          <a:blip r:embed="rId3">
            <a:alphaModFix/>
          </a:blip>
          <a:stretch>
            <a:fillRect/>
          </a:stretch>
        </p:blipFill>
        <p:spPr>
          <a:xfrm>
            <a:off x="5209125" y="4228900"/>
            <a:ext cx="2778902" cy="726276"/>
          </a:xfrm>
          <a:prstGeom prst="rect">
            <a:avLst/>
          </a:prstGeom>
          <a:noFill/>
          <a:ln>
            <a:noFill/>
          </a:ln>
        </p:spPr>
      </p:pic>
      <p:pic>
        <p:nvPicPr>
          <p:cNvPr id="131" name="Google Shape;131;p24"/>
          <p:cNvPicPr preferRelativeResize="0"/>
          <p:nvPr/>
        </p:nvPicPr>
        <p:blipFill>
          <a:blip r:embed="rId4">
            <a:alphaModFix/>
          </a:blip>
          <a:stretch>
            <a:fillRect/>
          </a:stretch>
        </p:blipFill>
        <p:spPr>
          <a:xfrm>
            <a:off x="8064221" y="4082175"/>
            <a:ext cx="868353" cy="867326"/>
          </a:xfrm>
          <a:prstGeom prst="rect">
            <a:avLst/>
          </a:prstGeom>
          <a:noFill/>
          <a:ln>
            <a:noFill/>
          </a:ln>
        </p:spPr>
      </p:pic>
      <p:pic>
        <p:nvPicPr>
          <p:cNvPr id="132" name="Google Shape;132;p24"/>
          <p:cNvPicPr preferRelativeResize="0"/>
          <p:nvPr/>
        </p:nvPicPr>
        <p:blipFill>
          <a:blip r:embed="rId5">
            <a:alphaModFix/>
          </a:blip>
          <a:stretch>
            <a:fillRect/>
          </a:stretch>
        </p:blipFill>
        <p:spPr>
          <a:xfrm>
            <a:off x="5876275" y="1102687"/>
            <a:ext cx="2778900" cy="2778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182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Calibri"/>
                <a:ea typeface="Calibri"/>
                <a:cs typeface="Calibri"/>
                <a:sym typeface="Calibri"/>
              </a:rPr>
              <a:t>On-going programmes within the borough…</a:t>
            </a:r>
            <a:endParaRPr sz="2400" i="1"/>
          </a:p>
        </p:txBody>
      </p:sp>
      <p:sp>
        <p:nvSpPr>
          <p:cNvPr id="138" name="Google Shape;138;p25"/>
          <p:cNvSpPr txBox="1">
            <a:spLocks noGrp="1"/>
          </p:cNvSpPr>
          <p:nvPr>
            <p:ph type="body" idx="1"/>
          </p:nvPr>
        </p:nvSpPr>
        <p:spPr>
          <a:xfrm>
            <a:off x="311700" y="1102675"/>
            <a:ext cx="5444100" cy="16158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GB" sz="1600"/>
              <a:t>We are looking to increase levels of physical activity for older adults as part of our aim to become an ‘Age Friendly Borough’ by supporting groups such as Wesley’s Community Hub, Silverfit and local clubs and groups that offer activities for older adults.</a:t>
            </a:r>
            <a:endParaRPr sz="1600"/>
          </a:p>
          <a:p>
            <a:pPr marL="0" lvl="0" indent="0" algn="l" rtl="0">
              <a:lnSpc>
                <a:spcPct val="100000"/>
              </a:lnSpc>
              <a:spcBef>
                <a:spcPts val="1200"/>
              </a:spcBef>
              <a:spcAft>
                <a:spcPts val="1200"/>
              </a:spcAft>
              <a:buSzPts val="852"/>
              <a:buNone/>
            </a:pPr>
            <a:endParaRPr sz="1600"/>
          </a:p>
        </p:txBody>
      </p:sp>
      <p:pic>
        <p:nvPicPr>
          <p:cNvPr id="139" name="Google Shape;139;p25"/>
          <p:cNvPicPr preferRelativeResize="0"/>
          <p:nvPr/>
        </p:nvPicPr>
        <p:blipFill>
          <a:blip r:embed="rId3">
            <a:alphaModFix/>
          </a:blip>
          <a:stretch>
            <a:fillRect/>
          </a:stretch>
        </p:blipFill>
        <p:spPr>
          <a:xfrm>
            <a:off x="5209125" y="4228900"/>
            <a:ext cx="2778902" cy="726276"/>
          </a:xfrm>
          <a:prstGeom prst="rect">
            <a:avLst/>
          </a:prstGeom>
          <a:noFill/>
          <a:ln>
            <a:noFill/>
          </a:ln>
        </p:spPr>
      </p:pic>
      <p:pic>
        <p:nvPicPr>
          <p:cNvPr id="140" name="Google Shape;140;p25"/>
          <p:cNvPicPr preferRelativeResize="0"/>
          <p:nvPr/>
        </p:nvPicPr>
        <p:blipFill>
          <a:blip r:embed="rId4">
            <a:alphaModFix/>
          </a:blip>
          <a:stretch>
            <a:fillRect/>
          </a:stretch>
        </p:blipFill>
        <p:spPr>
          <a:xfrm>
            <a:off x="8064221" y="4082175"/>
            <a:ext cx="868353" cy="867326"/>
          </a:xfrm>
          <a:prstGeom prst="rect">
            <a:avLst/>
          </a:prstGeom>
          <a:noFill/>
          <a:ln>
            <a:noFill/>
          </a:ln>
        </p:spPr>
      </p:pic>
      <p:pic>
        <p:nvPicPr>
          <p:cNvPr id="141" name="Google Shape;141;p25"/>
          <p:cNvPicPr preferRelativeResize="0"/>
          <p:nvPr/>
        </p:nvPicPr>
        <p:blipFill>
          <a:blip r:embed="rId5">
            <a:alphaModFix/>
          </a:blip>
          <a:stretch>
            <a:fillRect/>
          </a:stretch>
        </p:blipFill>
        <p:spPr>
          <a:xfrm>
            <a:off x="6583975" y="2718493"/>
            <a:ext cx="2029325" cy="994369"/>
          </a:xfrm>
          <a:prstGeom prst="rect">
            <a:avLst/>
          </a:prstGeom>
          <a:noFill/>
          <a:ln>
            <a:noFill/>
          </a:ln>
        </p:spPr>
      </p:pic>
      <p:pic>
        <p:nvPicPr>
          <p:cNvPr id="142" name="Google Shape;142;p25"/>
          <p:cNvPicPr preferRelativeResize="0"/>
          <p:nvPr/>
        </p:nvPicPr>
        <p:blipFill>
          <a:blip r:embed="rId6">
            <a:alphaModFix/>
          </a:blip>
          <a:stretch>
            <a:fillRect/>
          </a:stretch>
        </p:blipFill>
        <p:spPr>
          <a:xfrm>
            <a:off x="6583974" y="824475"/>
            <a:ext cx="2029325" cy="1894025"/>
          </a:xfrm>
          <a:prstGeom prst="rect">
            <a:avLst/>
          </a:prstGeom>
          <a:noFill/>
          <a:ln>
            <a:noFill/>
          </a:ln>
        </p:spPr>
      </p:pic>
      <p:sp>
        <p:nvSpPr>
          <p:cNvPr id="143" name="Google Shape;143;p25"/>
          <p:cNvSpPr txBox="1">
            <a:spLocks noGrp="1"/>
          </p:cNvSpPr>
          <p:nvPr>
            <p:ph type="body" idx="1"/>
          </p:nvPr>
        </p:nvSpPr>
        <p:spPr>
          <a:xfrm>
            <a:off x="311700" y="2571750"/>
            <a:ext cx="5444100" cy="17082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GB" sz="1600"/>
              <a:t>In collaboration with Places Leisure, we look to promote health and wellbeing programmes in the community such as the upcoming ‘Move through Menopause’ campaign. </a:t>
            </a:r>
            <a:endParaRPr sz="1600"/>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p:nvPr/>
        </p:nvSpPr>
        <p:spPr>
          <a:xfrm rot="10800000" flipH="1">
            <a:off x="0" y="0"/>
            <a:ext cx="9144000" cy="5143500"/>
          </a:xfrm>
          <a:prstGeom prst="rtTriangle">
            <a:avLst/>
          </a:prstGeom>
          <a:solidFill>
            <a:srgbClr val="0097A7"/>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 name="Google Shape;149;p26"/>
          <p:cNvSpPr txBox="1">
            <a:spLocks noGrp="1"/>
          </p:cNvSpPr>
          <p:nvPr>
            <p:ph type="title"/>
          </p:nvPr>
        </p:nvSpPr>
        <p:spPr>
          <a:xfrm flipH="1">
            <a:off x="359150" y="245850"/>
            <a:ext cx="4761300" cy="2325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sz="5000" b="1">
                <a:latin typeface="Calibri"/>
                <a:ea typeface="Calibri"/>
                <a:cs typeface="Calibri"/>
                <a:sym typeface="Calibri"/>
              </a:rPr>
              <a:t>Any questions?</a:t>
            </a:r>
            <a:r>
              <a:rPr lang="en-GB"/>
              <a:t> </a:t>
            </a:r>
            <a:endParaRPr/>
          </a:p>
        </p:txBody>
      </p:sp>
      <p:pic>
        <p:nvPicPr>
          <p:cNvPr id="150" name="Google Shape;150;p26"/>
          <p:cNvPicPr preferRelativeResize="0"/>
          <p:nvPr/>
        </p:nvPicPr>
        <p:blipFill>
          <a:blip r:embed="rId3">
            <a:alphaModFix/>
          </a:blip>
          <a:stretch>
            <a:fillRect/>
          </a:stretch>
        </p:blipFill>
        <p:spPr>
          <a:xfrm>
            <a:off x="5209125" y="4228900"/>
            <a:ext cx="2778902" cy="726276"/>
          </a:xfrm>
          <a:prstGeom prst="rect">
            <a:avLst/>
          </a:prstGeom>
          <a:noFill/>
          <a:ln>
            <a:noFill/>
          </a:ln>
        </p:spPr>
      </p:pic>
      <p:pic>
        <p:nvPicPr>
          <p:cNvPr id="151" name="Google Shape;151;p26"/>
          <p:cNvPicPr preferRelativeResize="0"/>
          <p:nvPr/>
        </p:nvPicPr>
        <p:blipFill>
          <a:blip r:embed="rId4">
            <a:alphaModFix/>
          </a:blip>
          <a:stretch>
            <a:fillRect/>
          </a:stretch>
        </p:blipFill>
        <p:spPr>
          <a:xfrm>
            <a:off x="8064221" y="4082175"/>
            <a:ext cx="868353" cy="86732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6B36C1F9F0ED4380110010BD68DD27" ma:contentTypeVersion="17" ma:contentTypeDescription="Create a new document." ma:contentTypeScope="" ma:versionID="79b27da85d7c044a2cf835f276970b93">
  <xsd:schema xmlns:xsd="http://www.w3.org/2001/XMLSchema" xmlns:xs="http://www.w3.org/2001/XMLSchema" xmlns:p="http://schemas.microsoft.com/office/2006/metadata/properties" xmlns:ns2="4520aca0-c040-4e7c-8925-f9894a8c167f" xmlns:ns3="33e64dad-92f2-4c3d-b8e6-7f8c8a2530d4" targetNamespace="http://schemas.microsoft.com/office/2006/metadata/properties" ma:root="true" ma:fieldsID="48f7db64387bfc0ac519599915325323" ns2:_="" ns3:_="">
    <xsd:import namespace="4520aca0-c040-4e7c-8925-f9894a8c167f"/>
    <xsd:import namespace="33e64dad-92f2-4c3d-b8e6-7f8c8a2530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aca0-c040-4e7c-8925-f9894a8c1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e64dad-92f2-4c3d-b8e6-7f8c8a2530d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eec0f8-0379-4878-bc47-59d5cde54f89}" ma:internalName="TaxCatchAll" ma:showField="CatchAllData" ma:web="33e64dad-92f2-4c3d-b8e6-7f8c8a2530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3e64dad-92f2-4c3d-b8e6-7f8c8a2530d4" xsi:nil="true"/>
    <lcf76f155ced4ddcb4097134ff3c332f xmlns="4520aca0-c040-4e7c-8925-f9894a8c16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6FC7C3-47A6-4F53-A267-6A783A87A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0aca0-c040-4e7c-8925-f9894a8c167f"/>
    <ds:schemaRef ds:uri="33e64dad-92f2-4c3d-b8e6-7f8c8a253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7871B2-FE3A-4244-B057-B83825D0CF7A}">
  <ds:schemaRefs>
    <ds:schemaRef ds:uri="http://schemas.microsoft.com/sharepoint/v3/contenttype/forms"/>
  </ds:schemaRefs>
</ds:datastoreItem>
</file>

<file path=customXml/itemProps3.xml><?xml version="1.0" encoding="utf-8"?>
<ds:datastoreItem xmlns:ds="http://schemas.openxmlformats.org/officeDocument/2006/customXml" ds:itemID="{5E430A74-E1D8-4A10-88B9-19618835EB23}">
  <ds:schemaRefs>
    <ds:schemaRef ds:uri="http://schemas.microsoft.com/office/2006/metadata/properties"/>
    <ds:schemaRef ds:uri="http://schemas.microsoft.com/office/infopath/2007/PartnerControls"/>
    <ds:schemaRef ds:uri="33e64dad-92f2-4c3d-b8e6-7f8c8a2530d4"/>
    <ds:schemaRef ds:uri="4520aca0-c040-4e7c-8925-f9894a8c167f"/>
  </ds:schemaRefs>
</ds:datastoreItem>
</file>

<file path=docProps/app.xml><?xml version="1.0" encoding="utf-8"?>
<Properties xmlns="http://schemas.openxmlformats.org/officeDocument/2006/extended-properties" xmlns:vt="http://schemas.openxmlformats.org/officeDocument/2006/docPropsVTypes">
  <TotalTime>0</TotalTime>
  <Words>651</Words>
  <Application>Microsoft Office PowerPoint</Application>
  <PresentationFormat>On-screen Show (16:9)</PresentationFormat>
  <Paragraphs>44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Montserrat Medium</vt:lpstr>
      <vt:lpstr>Calibri</vt:lpstr>
      <vt:lpstr>Arial</vt:lpstr>
      <vt:lpstr>Simple Light</vt:lpstr>
      <vt:lpstr>Active Kingston KVA - Health and Wellbeing Network Meeting - 17th April, 2024</vt:lpstr>
      <vt:lpstr>Active Kingston ‘Increasing participation in physical activity and sport to improve health and well-being for all’</vt:lpstr>
      <vt:lpstr>Kingston Community Club Forum and Sports Day</vt:lpstr>
      <vt:lpstr>Schools Superzones Programme ‘School Superzones are place-based interventions around schools in areas of the greatest disadvantage.’</vt:lpstr>
      <vt:lpstr>Schools Superzones Programme</vt:lpstr>
      <vt:lpstr>Introducing ParkPlay - Kingston ‘Building happier, healthier communities through the life-changing power of play.’</vt:lpstr>
      <vt:lpstr>Introducing ParkPlay - Kingston</vt:lpstr>
      <vt:lpstr>On-going programmes within the borough…</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Kingston KVA - Health and Wellbeing Network Meeting - 17th April, 2024</dc:title>
  <dc:creator>Camilla Wheal</dc:creator>
  <cp:lastModifiedBy>Camilla Wheal</cp:lastModifiedBy>
  <cp:revision>1</cp:revision>
  <dcterms:modified xsi:type="dcterms:W3CDTF">2024-04-17T05:46:03Z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0x010100406B36C1F9F0ED4380110010BD68DD27</vt:lpwstr>
  </property>
</Properties>
</file>