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4" r:id="rId11"/>
    <p:sldId id="268" r:id="rId1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r:id="rId14" roundtripDataSignature="AMtx7mjvgEr0th4cH6mD9UWQIP60SGqLz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5CA2A2-F270-D487-899E-20B39ECAFF7F}" v="105" dt="2026-09-08T18:52:28.046"/>
    <p1510:client id="{EAFF38BA-5FFF-43C4-8AC9-4B379302DE5B}" v="1" dt="2026-09-08T17:17:42.1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162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customschemas.google.com/relationships/presentationmetadata" Target="meta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ja Djeric Kane" userId="S::sanja.djerickane@kva.org.uk::6c7bbed3-6f30-4fe9-b4ce-f080a70a6a42" providerId="AD" clId="Web-{4B5CA2A2-F270-D487-899E-20B39ECAFF7F}"/>
    <pc:docChg chg="addSld delSld modSld">
      <pc:chgData name="Sanja Djeric Kane" userId="S::sanja.djerickane@kva.org.uk::6c7bbed3-6f30-4fe9-b4ce-f080a70a6a42" providerId="AD" clId="Web-{4B5CA2A2-F270-D487-899E-20B39ECAFF7F}" dt="2026-09-08T18:52:24.718" v="105" actId="20577"/>
      <pc:docMkLst>
        <pc:docMk/>
      </pc:docMkLst>
      <pc:sldChg chg="new del">
        <pc:chgData name="Sanja Djeric Kane" userId="S::sanja.djerickane@kva.org.uk::6c7bbed3-6f30-4fe9-b4ce-f080a70a6a42" providerId="AD" clId="Web-{4B5CA2A2-F270-D487-899E-20B39ECAFF7F}" dt="2026-09-08T18:46:27.428" v="4"/>
        <pc:sldMkLst>
          <pc:docMk/>
          <pc:sldMk cId="636062708" sldId="267"/>
        </pc:sldMkLst>
      </pc:sldChg>
      <pc:sldChg chg="new del">
        <pc:chgData name="Sanja Djeric Kane" userId="S::sanja.djerickane@kva.org.uk::6c7bbed3-6f30-4fe9-b4ce-f080a70a6a42" providerId="AD" clId="Web-{4B5CA2A2-F270-D487-899E-20B39ECAFF7F}" dt="2026-09-08T18:46:04.489" v="1"/>
        <pc:sldMkLst>
          <pc:docMk/>
          <pc:sldMk cId="1699546448" sldId="267"/>
        </pc:sldMkLst>
      </pc:sldChg>
      <pc:sldChg chg="addSp modSp new mod modClrScheme chgLayout">
        <pc:chgData name="Sanja Djeric Kane" userId="S::sanja.djerickane@kva.org.uk::6c7bbed3-6f30-4fe9-b4ce-f080a70a6a42" providerId="AD" clId="Web-{4B5CA2A2-F270-D487-899E-20B39ECAFF7F}" dt="2026-09-08T18:52:24.718" v="105" actId="20577"/>
        <pc:sldMkLst>
          <pc:docMk/>
          <pc:sldMk cId="1938421565" sldId="268"/>
        </pc:sldMkLst>
        <pc:spChg chg="mod">
          <ac:chgData name="Sanja Djeric Kane" userId="S::sanja.djerickane@kva.org.uk::6c7bbed3-6f30-4fe9-b4ce-f080a70a6a42" providerId="AD" clId="Web-{4B5CA2A2-F270-D487-899E-20B39ECAFF7F}" dt="2026-09-08T18:52:24.718" v="105" actId="20577"/>
          <ac:spMkLst>
            <pc:docMk/>
            <pc:sldMk cId="1938421565" sldId="268"/>
            <ac:spMk id="2" creationId="{9D14C2D1-6862-C46E-62F3-BFB6B24688BC}"/>
          </ac:spMkLst>
        </pc:spChg>
        <pc:spChg chg="mod">
          <ac:chgData name="Sanja Djeric Kane" userId="S::sanja.djerickane@kva.org.uk::6c7bbed3-6f30-4fe9-b4ce-f080a70a6a42" providerId="AD" clId="Web-{4B5CA2A2-F270-D487-899E-20B39ECAFF7F}" dt="2026-09-08T18:51:49.544" v="96" actId="20577"/>
          <ac:spMkLst>
            <pc:docMk/>
            <pc:sldMk cId="1938421565" sldId="268"/>
            <ac:spMk id="3" creationId="{EE9B4D0C-4B4E-7E43-AAB2-A86840CEE9FF}"/>
          </ac:spMkLst>
        </pc:spChg>
        <pc:spChg chg="add mod">
          <ac:chgData name="Sanja Djeric Kane" userId="S::sanja.djerickane@kva.org.uk::6c7bbed3-6f30-4fe9-b4ce-f080a70a6a42" providerId="AD" clId="Web-{4B5CA2A2-F270-D487-899E-20B39ECAFF7F}" dt="2026-09-08T18:52:15.139" v="104" actId="20577"/>
          <ac:spMkLst>
            <pc:docMk/>
            <pc:sldMk cId="1938421565" sldId="268"/>
            <ac:spMk id="8" creationId="{5101ABFC-CEA2-AF24-ADD0-08D42F1B2E7F}"/>
          </ac:spMkLst>
        </pc:spChg>
      </pc:sldChg>
    </pc:docChg>
  </pc:docChgLst>
  <pc:docChgLst>
    <pc:chgData name="Camilla Wheal" userId="346764f5-9897-4706-8652-5e6e8b741e4a" providerId="ADAL" clId="{37CFB172-5BAF-4EF1-B314-B34C164AA460}"/>
    <pc:docChg chg="custSel addSld delSld modSld">
      <pc:chgData name="Camilla Wheal" userId="346764f5-9897-4706-8652-5e6e8b741e4a" providerId="ADAL" clId="{37CFB172-5BAF-4EF1-B314-B34C164AA460}" dt="2026-09-08T17:17:44.822" v="13" actId="47"/>
      <pc:docMkLst>
        <pc:docMk/>
      </pc:docMkLst>
      <pc:sldChg chg="modSp mod">
        <pc:chgData name="Camilla Wheal" userId="346764f5-9897-4706-8652-5e6e8b741e4a" providerId="ADAL" clId="{37CFB172-5BAF-4EF1-B314-B34C164AA460}" dt="2026-09-08T17:17:42.241" v="10" actId="27636"/>
        <pc:sldMkLst>
          <pc:docMk/>
          <pc:sldMk cId="0" sldId="259"/>
        </pc:sldMkLst>
        <pc:spChg chg="mod">
          <ac:chgData name="Camilla Wheal" userId="346764f5-9897-4706-8652-5e6e8b741e4a" providerId="ADAL" clId="{37CFB172-5BAF-4EF1-B314-B34C164AA460}" dt="2026-09-08T17:17:42.241" v="10" actId="27636"/>
          <ac:spMkLst>
            <pc:docMk/>
            <pc:sldMk cId="0" sldId="259"/>
            <ac:spMk id="74" creationId="{00000000-0000-0000-0000-000000000000}"/>
          </ac:spMkLst>
        </pc:spChg>
      </pc:sldChg>
      <pc:sldChg chg="modSp mod">
        <pc:chgData name="Camilla Wheal" userId="346764f5-9897-4706-8652-5e6e8b741e4a" providerId="ADAL" clId="{37CFB172-5BAF-4EF1-B314-B34C164AA460}" dt="2026-09-08T17:17:42.256" v="11" actId="27636"/>
        <pc:sldMkLst>
          <pc:docMk/>
          <pc:sldMk cId="0" sldId="260"/>
        </pc:sldMkLst>
        <pc:spChg chg="mod">
          <ac:chgData name="Camilla Wheal" userId="346764f5-9897-4706-8652-5e6e8b741e4a" providerId="ADAL" clId="{37CFB172-5BAF-4EF1-B314-B34C164AA460}" dt="2026-09-08T17:17:42.256" v="11" actId="27636"/>
          <ac:spMkLst>
            <pc:docMk/>
            <pc:sldMk cId="0" sldId="260"/>
            <ac:spMk id="80" creationId="{00000000-0000-0000-0000-000000000000}"/>
          </ac:spMkLst>
        </pc:spChg>
      </pc:sldChg>
      <pc:sldChg chg="modSp mod">
        <pc:chgData name="Camilla Wheal" userId="346764f5-9897-4706-8652-5e6e8b741e4a" providerId="ADAL" clId="{37CFB172-5BAF-4EF1-B314-B34C164AA460}" dt="2026-09-08T17:17:42.256" v="12" actId="27636"/>
        <pc:sldMkLst>
          <pc:docMk/>
          <pc:sldMk cId="0" sldId="261"/>
        </pc:sldMkLst>
        <pc:spChg chg="mod">
          <ac:chgData name="Camilla Wheal" userId="346764f5-9897-4706-8652-5e6e8b741e4a" providerId="ADAL" clId="{37CFB172-5BAF-4EF1-B314-B34C164AA460}" dt="2026-09-08T17:17:42.256" v="12" actId="27636"/>
          <ac:spMkLst>
            <pc:docMk/>
            <pc:sldMk cId="0" sldId="261"/>
            <ac:spMk id="86" creationId="{00000000-0000-0000-0000-000000000000}"/>
          </ac:spMkLst>
        </pc:spChg>
      </pc:sldChg>
      <pc:sldChg chg="addSp new del mod">
        <pc:chgData name="Camilla Wheal" userId="346764f5-9897-4706-8652-5e6e8b741e4a" providerId="ADAL" clId="{37CFB172-5BAF-4EF1-B314-B34C164AA460}" dt="2026-09-08T15:45:51.349" v="2" actId="47"/>
        <pc:sldMkLst>
          <pc:docMk/>
          <pc:sldMk cId="407738309" sldId="264"/>
        </pc:sldMkLst>
        <pc:picChg chg="add">
          <ac:chgData name="Camilla Wheal" userId="346764f5-9897-4706-8652-5e6e8b741e4a" providerId="ADAL" clId="{37CFB172-5BAF-4EF1-B314-B34C164AA460}" dt="2026-09-08T15:45:46.666" v="1" actId="22"/>
          <ac:picMkLst>
            <pc:docMk/>
            <pc:sldMk cId="407738309" sldId="264"/>
            <ac:picMk id="3" creationId="{932F5671-69D8-EDF9-7116-0D220358CD09}"/>
          </ac:picMkLst>
        </pc:picChg>
      </pc:sldChg>
      <pc:sldChg chg="addSp new mod">
        <pc:chgData name="Camilla Wheal" userId="346764f5-9897-4706-8652-5e6e8b741e4a" providerId="ADAL" clId="{37CFB172-5BAF-4EF1-B314-B34C164AA460}" dt="2026-09-08T17:16:14.572" v="4" actId="22"/>
        <pc:sldMkLst>
          <pc:docMk/>
          <pc:sldMk cId="3821403582" sldId="264"/>
        </pc:sldMkLst>
        <pc:picChg chg="add">
          <ac:chgData name="Camilla Wheal" userId="346764f5-9897-4706-8652-5e6e8b741e4a" providerId="ADAL" clId="{37CFB172-5BAF-4EF1-B314-B34C164AA460}" dt="2026-09-08T17:16:14.572" v="4" actId="22"/>
          <ac:picMkLst>
            <pc:docMk/>
            <pc:sldMk cId="3821403582" sldId="264"/>
            <ac:picMk id="3" creationId="{45FCAF94-2EF2-910C-6FFC-C44CAF4B6D7C}"/>
          </ac:picMkLst>
        </pc:picChg>
      </pc:sldChg>
      <pc:sldChg chg="new del">
        <pc:chgData name="Camilla Wheal" userId="346764f5-9897-4706-8652-5e6e8b741e4a" providerId="ADAL" clId="{37CFB172-5BAF-4EF1-B314-B34C164AA460}" dt="2026-09-08T17:17:44.822" v="13" actId="47"/>
        <pc:sldMkLst>
          <pc:docMk/>
          <pc:sldMk cId="1892986921" sldId="265"/>
        </pc:sldMkLst>
      </pc:sldChg>
      <pc:sldChg chg="modSp add mod setBg modNotes">
        <pc:chgData name="Camilla Wheal" userId="346764f5-9897-4706-8652-5e6e8b741e4a" providerId="ADAL" clId="{37CFB172-5BAF-4EF1-B314-B34C164AA460}" dt="2026-09-08T17:17:42.208" v="9" actId="27636"/>
        <pc:sldMkLst>
          <pc:docMk/>
          <pc:sldMk cId="0" sldId="266"/>
        </pc:sldMkLst>
        <pc:spChg chg="mod">
          <ac:chgData name="Camilla Wheal" userId="346764f5-9897-4706-8652-5e6e8b741e4a" providerId="ADAL" clId="{37CFB172-5BAF-4EF1-B314-B34C164AA460}" dt="2026-09-08T17:17:42.208" v="8" actId="27636"/>
          <ac:spMkLst>
            <pc:docMk/>
            <pc:sldMk cId="0" sldId="266"/>
            <ac:spMk id="2" creationId="{00000000-0000-0000-0000-000000000000}"/>
          </ac:spMkLst>
        </pc:spChg>
        <pc:spChg chg="mod">
          <ac:chgData name="Camilla Wheal" userId="346764f5-9897-4706-8652-5e6e8b741e4a" providerId="ADAL" clId="{37CFB172-5BAF-4EF1-B314-B34C164AA460}" dt="2026-09-08T17:17:42.208" v="9" actId="27636"/>
          <ac:spMkLst>
            <pc:docMk/>
            <pc:sldMk cId="0" sldId="266"/>
            <ac:spMk id="22" creationId="{00000000-0000-0000-0000-000000000000}"/>
          </ac:spMkLst>
        </pc:spChg>
        <pc:spChg chg="mod">
          <ac:chgData name="Camilla Wheal" userId="346764f5-9897-4706-8652-5e6e8b741e4a" providerId="ADAL" clId="{37CFB172-5BAF-4EF1-B314-B34C164AA460}" dt="2026-09-08T17:17:42.208" v="7" actId="27636"/>
          <ac:spMkLst>
            <pc:docMk/>
            <pc:sldMk cId="0" sldId="266"/>
            <ac:spMk id="6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" name="Google Shape;5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" name="Google Shape;6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Google Shape;7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38388" y="1143000"/>
            <a:ext cx="21812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Wording adapted from the agreed Kingston Safeguarding Voices Easy Read safeguarding journey.
- Visual on this slide was generated with Microsoft Copilot.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Wording adapted from the agreed Kingston Safeguarding Voices Easy Read safeguarding journey.
- Care Act summary reflects Section 42 of the Care Act 2014 in plain language.
- Flowchart structure inspired by the user-supplied example visual.
- Kingston support examples informed by the internal Support Pathways in Kingston directory and public service sources.
- Contact details checked against public sources on 4 September 2026: Via Kingston, KCAH, Willow Centre, KAG, Kingston Council Housing, NHS mental health support and Connected Kingston.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7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7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9038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0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1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3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3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4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5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>
            <a:spLocks noGrp="1"/>
          </p:cNvSpPr>
          <p:nvPr>
            <p:ph type="ctrTitle"/>
          </p:nvPr>
        </p:nvSpPr>
        <p:spPr>
          <a:xfrm>
            <a:off x="311700" y="744575"/>
            <a:ext cx="8520600" cy="22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4100" b="1"/>
              <a:t>Kingston Safeguarding Adults Board (KSAB)</a:t>
            </a:r>
            <a:endParaRPr b="1"/>
          </a:p>
        </p:txBody>
      </p:sp>
      <p:sp>
        <p:nvSpPr>
          <p:cNvPr id="55" name="Google Shape;55;p1"/>
          <p:cNvSpPr txBox="1">
            <a:spLocks noGrp="1"/>
          </p:cNvSpPr>
          <p:nvPr>
            <p:ph type="subTitle" idx="1"/>
          </p:nvPr>
        </p:nvSpPr>
        <p:spPr>
          <a:xfrm>
            <a:off x="311700" y="3059350"/>
            <a:ext cx="8520600" cy="7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>
                <a:solidFill>
                  <a:schemeClr val="dk1"/>
                </a:solidFill>
              </a:rPr>
              <a:t>Brad Howe, Independent Chair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56" name="Google Shape;5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152400"/>
            <a:ext cx="1809750" cy="1400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FCAF94-2EF2-910C-6FFC-C44CAF4B6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591" y="0"/>
            <a:ext cx="804281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403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4C2D1-6862-C46E-62F3-BFB6B2468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</p:spPr>
        <p:txBody>
          <a:bodyPr wrap="square" anchor="b">
            <a:normAutofit/>
          </a:bodyPr>
          <a:lstStyle/>
          <a:p>
            <a:r>
              <a:rPr lang="en-GB" b="1"/>
              <a:t>Please discuss at your tables 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101ABFC-CEA2-AF24-ADD0-08D42F1B2E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738361"/>
          </a:xfrm>
        </p:spPr>
        <p:txBody>
          <a:bodyPr>
            <a:normAutofit/>
          </a:bodyPr>
          <a:lstStyle/>
          <a:p>
            <a:pPr algn="l"/>
            <a:r>
              <a:rPr lang="en-GB" sz="1800" b="1">
                <a:solidFill>
                  <a:schemeClr val="tx1"/>
                </a:solidFill>
              </a:rPr>
              <a:t>You have 20 minutes. </a:t>
            </a:r>
            <a:endParaRPr lang="en-US" sz="1800">
              <a:solidFill>
                <a:schemeClr val="tx1"/>
              </a:solidFill>
            </a:endParaRPr>
          </a:p>
          <a:p>
            <a:pPr algn="l"/>
            <a:r>
              <a:rPr lang="en-GB" sz="1800" b="1">
                <a:solidFill>
                  <a:schemeClr val="tx1"/>
                </a:solidFill>
              </a:rPr>
              <a:t>Chose 1 person to make notes</a:t>
            </a:r>
            <a:endParaRPr lang="en-US" sz="1800">
              <a:solidFill>
                <a:schemeClr val="tx1"/>
              </a:solidFill>
            </a:endParaRPr>
          </a:p>
          <a:p>
            <a:pPr algn="l"/>
            <a:r>
              <a:rPr lang="en-GB" sz="1800" b="1">
                <a:solidFill>
                  <a:schemeClr val="tx1"/>
                </a:solidFill>
              </a:rPr>
              <a:t>and one to feed back. </a:t>
            </a:r>
            <a:endParaRPr lang="en-US" sz="1800">
              <a:solidFill>
                <a:schemeClr val="tx1"/>
              </a:solidFill>
            </a:endParaRPr>
          </a:p>
          <a:p>
            <a:pPr algn="l"/>
            <a:endParaRPr lang="en-GB" sz="1400" b="1">
              <a:solidFill>
                <a:schemeClr val="tx1"/>
              </a:solidFill>
            </a:endParaRPr>
          </a:p>
          <a:p>
            <a:r>
              <a:rPr lang="en-GB" sz="1800" b="1">
                <a:solidFill>
                  <a:schemeClr val="tx1"/>
                </a:solidFill>
              </a:rPr>
              <a:t>Thank you!</a:t>
            </a:r>
            <a:endParaRPr lang="en-US" sz="1800">
              <a:solidFill>
                <a:schemeClr val="tx1"/>
              </a:solidFill>
            </a:endParaRPr>
          </a:p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9B4D0C-4B4E-7E43-AAB2-A86840CEE9FF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</p:spPr>
        <p:txBody>
          <a:bodyPr wrap="square" anchor="ctr">
            <a:normAutofit/>
          </a:bodyPr>
          <a:lstStyle/>
          <a:p>
            <a:pPr indent="-228600">
              <a:lnSpc>
                <a:spcPct val="105000"/>
              </a:lnSpc>
              <a:spcAft>
                <a:spcPts val="600"/>
              </a:spcAft>
            </a:pPr>
            <a:r>
              <a:rPr lang="en-GB" b="1">
                <a:solidFill>
                  <a:schemeClr val="tx1"/>
                </a:solidFill>
              </a:rPr>
              <a:t>Which of the three visuals do you prefer? </a:t>
            </a:r>
          </a:p>
          <a:p>
            <a:pPr indent="-228600">
              <a:lnSpc>
                <a:spcPct val="105000"/>
              </a:lnSpc>
              <a:spcAft>
                <a:spcPts val="600"/>
              </a:spcAft>
            </a:pPr>
            <a:r>
              <a:rPr lang="en-GB" b="1">
                <a:solidFill>
                  <a:schemeClr val="tx1"/>
                </a:solidFill>
              </a:rPr>
              <a:t>Why?</a:t>
            </a:r>
          </a:p>
          <a:p>
            <a:pPr indent="-228600">
              <a:lnSpc>
                <a:spcPct val="105000"/>
              </a:lnSpc>
              <a:spcAft>
                <a:spcPts val="600"/>
              </a:spcAft>
            </a:pPr>
            <a:r>
              <a:rPr lang="en-GB" b="1">
                <a:solidFill>
                  <a:schemeClr val="tx1"/>
                </a:solidFill>
              </a:rPr>
              <a:t>Would you rather combine some elements of all three visuals into a new safeguarding journey visual and how?</a:t>
            </a:r>
          </a:p>
          <a:p>
            <a:pPr indent="-228600">
              <a:lnSpc>
                <a:spcPct val="105000"/>
              </a:lnSpc>
              <a:spcAft>
                <a:spcPts val="600"/>
              </a:spcAft>
            </a:pPr>
            <a:r>
              <a:rPr lang="en-GB" b="1">
                <a:solidFill>
                  <a:schemeClr val="tx1"/>
                </a:solidFill>
              </a:rPr>
              <a:t>What do you think of the narrative in the visuals? Does it make sense?</a:t>
            </a:r>
          </a:p>
          <a:p>
            <a:pPr marL="228600" indent="0">
              <a:lnSpc>
                <a:spcPct val="105000"/>
              </a:lnSpc>
              <a:spcAft>
                <a:spcPts val="600"/>
              </a:spcAft>
              <a:buNone/>
            </a:pPr>
            <a:endParaRPr lang="en-GB" sz="1400" b="1"/>
          </a:p>
        </p:txBody>
      </p:sp>
    </p:spTree>
    <p:extLst>
      <p:ext uri="{BB962C8B-B14F-4D97-AF65-F5344CB8AC3E}">
        <p14:creationId xmlns:p14="http://schemas.microsoft.com/office/powerpoint/2010/main" val="1938421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10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GB" b="1"/>
              <a:t>What is the Kingston Safeguarding Adults Board?</a:t>
            </a:r>
            <a:endParaRPr b="1"/>
          </a:p>
        </p:txBody>
      </p:sp>
      <p:sp>
        <p:nvSpPr>
          <p:cNvPr id="62" name="Google Shape;62;p3"/>
          <p:cNvSpPr txBox="1">
            <a:spLocks noGrp="1"/>
          </p:cNvSpPr>
          <p:nvPr>
            <p:ph type="body" idx="1"/>
          </p:nvPr>
        </p:nvSpPr>
        <p:spPr>
          <a:xfrm>
            <a:off x="311700" y="1462925"/>
            <a:ext cx="8520600" cy="31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810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GB" sz="2400">
                <a:solidFill>
                  <a:schemeClr val="dk1"/>
                </a:solidFill>
              </a:rPr>
              <a:t>Vision</a:t>
            </a:r>
            <a:endParaRPr sz="2400">
              <a:solidFill>
                <a:schemeClr val="dk1"/>
              </a:solidFill>
            </a:endParaRPr>
          </a:p>
          <a:p>
            <a:pPr marL="457200" lvl="0" indent="-3810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GB" sz="2400">
                <a:solidFill>
                  <a:schemeClr val="dk1"/>
                </a:solidFill>
              </a:rPr>
              <a:t>Purpose</a:t>
            </a:r>
            <a:endParaRPr sz="2400">
              <a:solidFill>
                <a:schemeClr val="dk1"/>
              </a:solidFill>
            </a:endParaRPr>
          </a:p>
          <a:p>
            <a:pPr marL="457200" lvl="0" indent="-3810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GB" sz="2400">
                <a:solidFill>
                  <a:schemeClr val="dk1"/>
                </a:solidFill>
              </a:rPr>
              <a:t>Core Duties </a:t>
            </a:r>
            <a:endParaRPr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"/>
          <p:cNvSpPr txBox="1">
            <a:spLocks noGrp="1"/>
          </p:cNvSpPr>
          <p:nvPr>
            <p:ph type="ctrTitle"/>
          </p:nvPr>
        </p:nvSpPr>
        <p:spPr>
          <a:xfrm>
            <a:off x="375200" y="321250"/>
            <a:ext cx="8520600" cy="6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700" b="1"/>
              <a:t>Membership</a:t>
            </a:r>
            <a:endParaRPr sz="2700" b="1"/>
          </a:p>
        </p:txBody>
      </p:sp>
      <p:sp>
        <p:nvSpPr>
          <p:cNvPr id="68" name="Google Shape;68;p2"/>
          <p:cNvSpPr txBox="1">
            <a:spLocks noGrp="1"/>
          </p:cNvSpPr>
          <p:nvPr>
            <p:ph type="subTitle" idx="1"/>
          </p:nvPr>
        </p:nvSpPr>
        <p:spPr>
          <a:xfrm>
            <a:off x="311700" y="1352675"/>
            <a:ext cx="8520600" cy="35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53"/>
              <a:buFont typeface="Arial"/>
              <a:buNone/>
            </a:pPr>
            <a:r>
              <a:rPr lang="en-GB" sz="1853">
                <a:solidFill>
                  <a:schemeClr val="dk1"/>
                </a:solidFill>
              </a:rPr>
              <a:t>The Board has an Independent Chair and is made up of the following partners:</a:t>
            </a:r>
            <a:endParaRPr sz="1853">
              <a:solidFill>
                <a:schemeClr val="dk1"/>
              </a:solidFill>
            </a:endParaRPr>
          </a:p>
          <a:p>
            <a:pPr marL="457200" lvl="0" indent="-346234" algn="l" rtl="0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53"/>
              <a:buChar char="●"/>
            </a:pPr>
            <a:r>
              <a:rPr lang="en-GB" sz="1853">
                <a:solidFill>
                  <a:schemeClr val="dk1"/>
                </a:solidFill>
              </a:rPr>
              <a:t>RBK</a:t>
            </a:r>
            <a:endParaRPr sz="1853">
              <a:solidFill>
                <a:schemeClr val="dk1"/>
              </a:solidFill>
            </a:endParaRPr>
          </a:p>
          <a:p>
            <a:pPr marL="457200" lvl="0" indent="-34623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53"/>
              <a:buChar char="●"/>
            </a:pPr>
            <a:r>
              <a:rPr lang="en-GB" sz="1853">
                <a:solidFill>
                  <a:schemeClr val="dk1"/>
                </a:solidFill>
              </a:rPr>
              <a:t>ICB</a:t>
            </a:r>
            <a:endParaRPr sz="1853">
              <a:solidFill>
                <a:schemeClr val="dk1"/>
              </a:solidFill>
            </a:endParaRPr>
          </a:p>
          <a:p>
            <a:pPr marL="457200" lvl="0" indent="-34623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53"/>
              <a:buChar char="●"/>
            </a:pPr>
            <a:r>
              <a:rPr lang="en-GB" sz="1853">
                <a:solidFill>
                  <a:schemeClr val="dk1"/>
                </a:solidFill>
              </a:rPr>
              <a:t>Metropolitan Police</a:t>
            </a:r>
            <a:endParaRPr sz="1853">
              <a:solidFill>
                <a:schemeClr val="dk1"/>
              </a:solidFill>
            </a:endParaRPr>
          </a:p>
          <a:p>
            <a:pPr marL="457200" lvl="0" indent="-34623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53"/>
              <a:buChar char="●"/>
            </a:pPr>
            <a:r>
              <a:rPr lang="en-GB" sz="1853">
                <a:solidFill>
                  <a:schemeClr val="dk1"/>
                </a:solidFill>
              </a:rPr>
              <a:t>Your Healthcare</a:t>
            </a:r>
            <a:endParaRPr sz="1853">
              <a:solidFill>
                <a:schemeClr val="dk1"/>
              </a:solidFill>
            </a:endParaRPr>
          </a:p>
          <a:p>
            <a:pPr marL="457200" lvl="0" indent="-346234" algn="l" rtl="0">
              <a:lnSpc>
                <a:spcPct val="80000"/>
              </a:lnSpc>
              <a:spcBef>
                <a:spcPts val="35"/>
              </a:spcBef>
              <a:spcAft>
                <a:spcPts val="0"/>
              </a:spcAft>
              <a:buClr>
                <a:schemeClr val="dk1"/>
              </a:buClr>
              <a:buSzPts val="1853"/>
              <a:buChar char="●"/>
            </a:pPr>
            <a:r>
              <a:rPr lang="en-GB" sz="1853">
                <a:solidFill>
                  <a:schemeClr val="dk1"/>
                </a:solidFill>
                <a:highlight>
                  <a:srgbClr val="FFFFFF"/>
                </a:highlight>
              </a:rPr>
              <a:t>Kingston and Richmond NHS Foundation Trust</a:t>
            </a:r>
            <a:endParaRPr sz="1853">
              <a:solidFill>
                <a:schemeClr val="dk1"/>
              </a:solidFill>
            </a:endParaRPr>
          </a:p>
          <a:p>
            <a:pPr marL="457200" lvl="0" indent="-346234" algn="l" rtl="0">
              <a:lnSpc>
                <a:spcPct val="80000"/>
              </a:lnSpc>
              <a:spcBef>
                <a:spcPts val="35"/>
              </a:spcBef>
              <a:spcAft>
                <a:spcPts val="0"/>
              </a:spcAft>
              <a:buClr>
                <a:schemeClr val="dk1"/>
              </a:buClr>
              <a:buSzPts val="1853"/>
              <a:buChar char="●"/>
            </a:pPr>
            <a:r>
              <a:rPr lang="en-GB" sz="1853">
                <a:solidFill>
                  <a:schemeClr val="dk1"/>
                </a:solidFill>
              </a:rPr>
              <a:t>South West London &amp; St. George's MH NHS Trust </a:t>
            </a:r>
            <a:endParaRPr sz="1853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marR="0" lvl="0" indent="-346234" algn="l" rtl="0">
              <a:lnSpc>
                <a:spcPct val="80416"/>
              </a:lnSpc>
              <a:spcBef>
                <a:spcPts val="35"/>
              </a:spcBef>
              <a:spcAft>
                <a:spcPts val="0"/>
              </a:spcAft>
              <a:buClr>
                <a:schemeClr val="dk1"/>
              </a:buClr>
              <a:buSzPts val="1853"/>
              <a:buChar char="●"/>
            </a:pPr>
            <a:r>
              <a:rPr lang="en-GB" sz="1853">
                <a:solidFill>
                  <a:schemeClr val="dk1"/>
                </a:solidFill>
              </a:rPr>
              <a:t>London Fire Brigade </a:t>
            </a:r>
            <a:endParaRPr sz="1853">
              <a:solidFill>
                <a:schemeClr val="dk1"/>
              </a:solidFill>
            </a:endParaRPr>
          </a:p>
          <a:p>
            <a:pPr marL="457200" marR="0" lvl="0" indent="-346234" algn="l" rtl="0">
              <a:lnSpc>
                <a:spcPct val="80416"/>
              </a:lnSpc>
              <a:spcBef>
                <a:spcPts val="35"/>
              </a:spcBef>
              <a:spcAft>
                <a:spcPts val="0"/>
              </a:spcAft>
              <a:buClr>
                <a:schemeClr val="dk1"/>
              </a:buClr>
              <a:buSzPts val="1853"/>
              <a:buChar char="●"/>
            </a:pPr>
            <a:r>
              <a:rPr lang="en-GB" sz="1853">
                <a:solidFill>
                  <a:schemeClr val="dk1"/>
                </a:solidFill>
              </a:rPr>
              <a:t>Kingston &amp; Richmond National Probation Service</a:t>
            </a:r>
            <a:endParaRPr sz="1853">
              <a:solidFill>
                <a:schemeClr val="dk1"/>
              </a:solidFill>
            </a:endParaRPr>
          </a:p>
          <a:p>
            <a:pPr marL="457200" marR="0" lvl="0" indent="-346234" algn="l" rtl="0">
              <a:lnSpc>
                <a:spcPct val="80416"/>
              </a:lnSpc>
              <a:spcBef>
                <a:spcPts val="35"/>
              </a:spcBef>
              <a:spcAft>
                <a:spcPts val="0"/>
              </a:spcAft>
              <a:buClr>
                <a:schemeClr val="dk1"/>
              </a:buClr>
              <a:buSzPts val="1853"/>
              <a:buChar char="●"/>
            </a:pPr>
            <a:r>
              <a:rPr lang="en-GB" sz="1853">
                <a:solidFill>
                  <a:schemeClr val="dk1"/>
                </a:solidFill>
              </a:rPr>
              <a:t>Department of Work &amp; Pensions</a:t>
            </a:r>
            <a:endParaRPr sz="1853">
              <a:solidFill>
                <a:schemeClr val="dk1"/>
              </a:solidFill>
            </a:endParaRPr>
          </a:p>
          <a:p>
            <a:pPr marL="457200" marR="0" lvl="0" indent="-346234" algn="l" rtl="0">
              <a:lnSpc>
                <a:spcPct val="80416"/>
              </a:lnSpc>
              <a:spcBef>
                <a:spcPts val="35"/>
              </a:spcBef>
              <a:spcAft>
                <a:spcPts val="0"/>
              </a:spcAft>
              <a:buClr>
                <a:schemeClr val="dk1"/>
              </a:buClr>
              <a:buSzPts val="1853"/>
              <a:buChar char="●"/>
            </a:pPr>
            <a:r>
              <a:rPr lang="en-GB" sz="1853">
                <a:solidFill>
                  <a:schemeClr val="dk1"/>
                </a:solidFill>
              </a:rPr>
              <a:t>Healthwatch Kingston</a:t>
            </a:r>
            <a:endParaRPr sz="1853">
              <a:solidFill>
                <a:schemeClr val="dk1"/>
              </a:solidFill>
            </a:endParaRPr>
          </a:p>
          <a:p>
            <a:pPr marL="457200" marR="0" lvl="0" indent="-346234" algn="l" rtl="0">
              <a:lnSpc>
                <a:spcPct val="80416"/>
              </a:lnSpc>
              <a:spcBef>
                <a:spcPts val="35"/>
              </a:spcBef>
              <a:spcAft>
                <a:spcPts val="0"/>
              </a:spcAft>
              <a:buClr>
                <a:schemeClr val="dk1"/>
              </a:buClr>
              <a:buSzPts val="1853"/>
              <a:buChar char="●"/>
            </a:pPr>
            <a:r>
              <a:rPr lang="en-GB" sz="1853">
                <a:solidFill>
                  <a:schemeClr val="dk1"/>
                </a:solidFill>
              </a:rPr>
              <a:t>Kingston Voluntary Action</a:t>
            </a:r>
            <a:endParaRPr sz="1853">
              <a:solidFill>
                <a:schemeClr val="dk1"/>
              </a:solidFill>
            </a:endParaRPr>
          </a:p>
          <a:p>
            <a:pPr marL="457200" marR="0" lvl="0" indent="-346234" algn="l" rtl="0">
              <a:lnSpc>
                <a:spcPct val="80416"/>
              </a:lnSpc>
              <a:spcBef>
                <a:spcPts val="35"/>
              </a:spcBef>
              <a:spcAft>
                <a:spcPts val="0"/>
              </a:spcAft>
              <a:buClr>
                <a:schemeClr val="dk1"/>
              </a:buClr>
              <a:buSzPts val="1853"/>
              <a:buChar char="●"/>
            </a:pPr>
            <a:r>
              <a:rPr lang="en-GB" sz="1853">
                <a:solidFill>
                  <a:schemeClr val="dk1"/>
                </a:solidFill>
              </a:rPr>
              <a:t>Cambridge House Advocacy</a:t>
            </a:r>
            <a:endParaRPr sz="1853">
              <a:solidFill>
                <a:schemeClr val="dk1"/>
              </a:solidFill>
            </a:endParaRPr>
          </a:p>
          <a:p>
            <a:pPr marL="457200" marR="0" lvl="0" indent="-346234" algn="l" rtl="0">
              <a:lnSpc>
                <a:spcPct val="80416"/>
              </a:lnSpc>
              <a:spcBef>
                <a:spcPts val="35"/>
              </a:spcBef>
              <a:spcAft>
                <a:spcPts val="0"/>
              </a:spcAft>
              <a:buClr>
                <a:schemeClr val="dk1"/>
              </a:buClr>
              <a:buSzPts val="1853"/>
              <a:buChar char="●"/>
            </a:pPr>
            <a:r>
              <a:rPr lang="en-GB" sz="1853">
                <a:solidFill>
                  <a:schemeClr val="dk1"/>
                </a:solidFill>
              </a:rPr>
              <a:t>Community Representatives</a:t>
            </a:r>
            <a:endParaRPr sz="1853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53"/>
              <a:buFont typeface="Arial"/>
              <a:buNone/>
            </a:pPr>
            <a:endParaRPr sz="1253">
              <a:solidFill>
                <a:srgbClr val="EE0000"/>
              </a:solidFill>
            </a:endParaRPr>
          </a:p>
          <a:p>
            <a:pPr marL="0" lvl="0" indent="0" algn="ctr" rtl="0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SzPts val="853"/>
              <a:buNone/>
            </a:pPr>
            <a:endParaRPr sz="217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"/>
          <p:cNvSpPr txBox="1">
            <a:spLocks noGrp="1"/>
          </p:cNvSpPr>
          <p:nvPr>
            <p:ph type="title"/>
          </p:nvPr>
        </p:nvSpPr>
        <p:spPr>
          <a:xfrm>
            <a:off x="496400" y="1698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3131"/>
              <a:buNone/>
            </a:pPr>
            <a:r>
              <a:rPr lang="en-GB" b="1"/>
              <a:t>Our </a:t>
            </a:r>
            <a:r>
              <a:rPr lang="en-GB" sz="2750" b="1"/>
              <a:t>Strategy - Three year plan</a:t>
            </a:r>
            <a:endParaRPr sz="275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</p:txBody>
      </p:sp>
      <p:sp>
        <p:nvSpPr>
          <p:cNvPr id="74" name="Google Shape;74;p4"/>
          <p:cNvSpPr txBox="1">
            <a:spLocks noGrp="1"/>
          </p:cNvSpPr>
          <p:nvPr>
            <p:ph type="body" idx="1"/>
          </p:nvPr>
        </p:nvSpPr>
        <p:spPr>
          <a:xfrm>
            <a:off x="428100" y="863550"/>
            <a:ext cx="8520600" cy="40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325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600">
                <a:solidFill>
                  <a:schemeClr val="dk1"/>
                </a:solidFill>
              </a:rPr>
              <a:t>5 Priorities:</a:t>
            </a:r>
            <a:endParaRPr sz="9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600">
              <a:solidFill>
                <a:schemeClr val="dk1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-"/>
            </a:pPr>
            <a:r>
              <a:rPr lang="en-GB" sz="9600">
                <a:solidFill>
                  <a:schemeClr val="dk1"/>
                </a:solidFill>
              </a:rPr>
              <a:t>Preventing abuse and neglect</a:t>
            </a:r>
            <a:endParaRPr sz="9600">
              <a:solidFill>
                <a:schemeClr val="dk1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-"/>
            </a:pPr>
            <a:r>
              <a:rPr lang="en-GB" sz="9600">
                <a:solidFill>
                  <a:schemeClr val="dk1"/>
                </a:solidFill>
              </a:rPr>
              <a:t>Helping young adults</a:t>
            </a:r>
            <a:endParaRPr sz="9600">
              <a:solidFill>
                <a:schemeClr val="dk1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-"/>
            </a:pPr>
            <a:r>
              <a:rPr lang="en-GB" sz="9600">
                <a:solidFill>
                  <a:schemeClr val="dk1"/>
                </a:solidFill>
              </a:rPr>
              <a:t>Learning and improvement</a:t>
            </a:r>
            <a:endParaRPr sz="9600">
              <a:solidFill>
                <a:schemeClr val="dk1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-"/>
            </a:pPr>
            <a:r>
              <a:rPr lang="en-GB" sz="9600">
                <a:solidFill>
                  <a:schemeClr val="dk1"/>
                </a:solidFill>
              </a:rPr>
              <a:t>Engagement &amp; Lived Experience</a:t>
            </a:r>
            <a:endParaRPr sz="9600">
              <a:solidFill>
                <a:schemeClr val="dk1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-"/>
            </a:pPr>
            <a:r>
              <a:rPr lang="en-GB" sz="9600">
                <a:solidFill>
                  <a:schemeClr val="dk1"/>
                </a:solidFill>
              </a:rPr>
              <a:t>Checking we are doing what we said we would</a:t>
            </a:r>
            <a:endParaRPr sz="9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250000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250000"/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ct val="34375"/>
              <a:buFont typeface="Arial"/>
              <a:buNone/>
            </a:pPr>
            <a:r>
              <a:rPr lang="en-GB" sz="3200" b="1"/>
              <a:t>Community Engagement &amp; Lived Experience</a:t>
            </a:r>
            <a:endParaRPr sz="3200" b="1"/>
          </a:p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11111"/>
              <a:buNone/>
            </a:pPr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457200" lvl="0" indent="-35007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GB" sz="7650">
                <a:solidFill>
                  <a:schemeClr val="dk1"/>
                </a:solidFill>
              </a:rPr>
              <a:t>Capture the voice of adults with lived experience of abuse and neglect, their carers, and the wider Kingston community so they shape our work.</a:t>
            </a:r>
            <a:endParaRPr sz="765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94118"/>
              <a:buNone/>
            </a:pPr>
            <a:endParaRPr sz="7650">
              <a:solidFill>
                <a:schemeClr val="dk1"/>
              </a:solidFill>
            </a:endParaRPr>
          </a:p>
          <a:p>
            <a:pPr marL="457200" lvl="0" indent="-350076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GB" sz="7650">
                <a:solidFill>
                  <a:schemeClr val="dk1"/>
                </a:solidFill>
              </a:rPr>
              <a:t>Find better ways to talk and listen to seldom heard groups.</a:t>
            </a:r>
            <a:endParaRPr sz="765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7650">
              <a:solidFill>
                <a:schemeClr val="dk1"/>
              </a:solidFill>
            </a:endParaRPr>
          </a:p>
          <a:p>
            <a:pPr marL="457200" lvl="0" indent="-350076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GB" sz="7650">
                <a:solidFill>
                  <a:schemeClr val="dk1"/>
                </a:solidFill>
              </a:rPr>
              <a:t>Have a Safeguarding Adult Board that is reflective of our diverse communities across Kingston.</a:t>
            </a:r>
            <a:endParaRPr sz="765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300000"/>
              <a:buNone/>
            </a:pP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GB" b="1"/>
              <a:t>Next Steps</a:t>
            </a:r>
            <a:endParaRPr b="1"/>
          </a:p>
        </p:txBody>
      </p:sp>
      <p:sp>
        <p:nvSpPr>
          <p:cNvPr id="86" name="Google Shape;86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500"/>
          </a:p>
          <a:p>
            <a:pPr marL="457200" lvl="0" indent="-3873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500"/>
              <a:buChar char="-"/>
            </a:pPr>
            <a:r>
              <a:rPr lang="en-GB" sz="2500">
                <a:solidFill>
                  <a:schemeClr val="dk1"/>
                </a:solidFill>
              </a:rPr>
              <a:t>Share our strategy</a:t>
            </a:r>
            <a:endParaRPr sz="2500">
              <a:solidFill>
                <a:schemeClr val="dk1"/>
              </a:solidFill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Char char="-"/>
            </a:pPr>
            <a:r>
              <a:rPr lang="en-GB" sz="2500">
                <a:solidFill>
                  <a:schemeClr val="dk1"/>
                </a:solidFill>
              </a:rPr>
              <a:t>Seek your views</a:t>
            </a:r>
            <a:endParaRPr sz="2500">
              <a:solidFill>
                <a:schemeClr val="dk1"/>
              </a:solidFill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Char char="-"/>
            </a:pPr>
            <a:r>
              <a:rPr lang="en-GB" sz="2500">
                <a:solidFill>
                  <a:schemeClr val="dk1"/>
                </a:solidFill>
              </a:rPr>
              <a:t>Provide opportunities to get involved</a:t>
            </a:r>
            <a:endParaRPr sz="2500">
              <a:solidFill>
                <a:schemeClr val="dk1"/>
              </a:solidFill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Char char="-"/>
            </a:pPr>
            <a:r>
              <a:rPr lang="en-GB" sz="2500">
                <a:solidFill>
                  <a:schemeClr val="dk1"/>
                </a:solidFill>
              </a:rPr>
              <a:t>Work together</a:t>
            </a:r>
            <a:endParaRPr sz="25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25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-GB" sz="2500" b="1" i="1">
                <a:solidFill>
                  <a:schemeClr val="dk1"/>
                </a:solidFill>
              </a:rPr>
              <a:t>Engage / Listen / Act</a:t>
            </a:r>
            <a:endParaRPr sz="2500" b="1" i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pic>
        <p:nvPicPr>
          <p:cNvPr id="2" name="Image 0" descr="A soft grey winding road on a plain white background."/>
          <p:cNvPicPr>
            <a:picLocks noChangeAspect="1"/>
          </p:cNvPicPr>
          <p:nvPr/>
        </p:nvPicPr>
        <p:blipFill>
          <a:blip r:embed="rId3"/>
          <a:srcRect t="2857" b="2857"/>
          <a:stretch/>
        </p:blipFill>
        <p:spPr>
          <a:xfrm>
            <a:off x="2753638" y="0"/>
            <a:ext cx="3636875" cy="5143584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753638" y="0"/>
            <a:ext cx="3636875" cy="448687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4" name="Text 1"/>
          <p:cNvSpPr/>
          <p:nvPr/>
        </p:nvSpPr>
        <p:spPr>
          <a:xfrm>
            <a:off x="2903200" y="65984"/>
            <a:ext cx="2353409" cy="1495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r>
              <a:rPr lang="en-US" sz="1058" b="1">
                <a:solidFill>
                  <a:srgbClr val="153B5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YOUR SAFEGUARDING JOURNEY</a:t>
            </a:r>
            <a:endParaRPr lang="en-US" sz="1058"/>
          </a:p>
        </p:txBody>
      </p:sp>
      <p:sp>
        <p:nvSpPr>
          <p:cNvPr id="5" name="Text 2"/>
          <p:cNvSpPr/>
          <p:nvPr/>
        </p:nvSpPr>
        <p:spPr>
          <a:xfrm>
            <a:off x="2911998" y="228743"/>
            <a:ext cx="2441387" cy="8797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505">
                <a:solidFill>
                  <a:srgbClr val="5B69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may happen after someone is worried about your safety</a:t>
            </a:r>
            <a:endParaRPr lang="en-US" sz="505"/>
          </a:p>
        </p:txBody>
      </p:sp>
      <p:sp>
        <p:nvSpPr>
          <p:cNvPr id="6" name="Shape 3"/>
          <p:cNvSpPr/>
          <p:nvPr/>
        </p:nvSpPr>
        <p:spPr>
          <a:xfrm>
            <a:off x="5392975" y="65984"/>
            <a:ext cx="862183" cy="23754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008C95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7" name="Text 4"/>
          <p:cNvSpPr/>
          <p:nvPr/>
        </p:nvSpPr>
        <p:spPr>
          <a:xfrm>
            <a:off x="5441362" y="118770"/>
            <a:ext cx="765408" cy="12316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529" b="1">
                <a:solidFill>
                  <a:srgbClr val="008C9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KINGSTON SAFEGUARDING</a:t>
            </a:r>
            <a:endParaRPr lang="en-US" sz="529"/>
          </a:p>
          <a:p>
            <a:pPr algn="ctr"/>
            <a:r>
              <a:rPr lang="en-US" sz="529" b="1">
                <a:solidFill>
                  <a:srgbClr val="008C9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VOICES</a:t>
            </a:r>
            <a:endParaRPr lang="en-US" sz="529"/>
          </a:p>
        </p:txBody>
      </p:sp>
      <p:sp>
        <p:nvSpPr>
          <p:cNvPr id="8" name="Text 5"/>
          <p:cNvSpPr/>
          <p:nvPr/>
        </p:nvSpPr>
        <p:spPr>
          <a:xfrm>
            <a:off x="3431067" y="343114"/>
            <a:ext cx="2287426" cy="703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577" b="1">
                <a:solidFill>
                  <a:srgbClr val="153B5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Everybody has a right to be safe from abuse.</a:t>
            </a:r>
            <a:endParaRPr lang="en-US" sz="577"/>
          </a:p>
        </p:txBody>
      </p:sp>
      <p:sp>
        <p:nvSpPr>
          <p:cNvPr id="9" name="Shape 6"/>
          <p:cNvSpPr/>
          <p:nvPr/>
        </p:nvSpPr>
        <p:spPr>
          <a:xfrm>
            <a:off x="4658359" y="492677"/>
            <a:ext cx="1385652" cy="404698"/>
          </a:xfrm>
          <a:prstGeom prst="roundRect">
            <a:avLst>
              <a:gd name="adj" fmla="val 6522"/>
            </a:avLst>
          </a:prstGeom>
          <a:solidFill>
            <a:srgbClr val="EAF5FA"/>
          </a:solidFill>
          <a:ln w="15875">
            <a:solidFill>
              <a:srgbClr val="287AA2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10" name="Shape 7"/>
          <p:cNvSpPr/>
          <p:nvPr/>
        </p:nvSpPr>
        <p:spPr>
          <a:xfrm rot="10800000">
            <a:off x="4407622" y="558660"/>
            <a:ext cx="184754" cy="228743"/>
          </a:xfrm>
          <a:prstGeom prst="teardrop">
            <a:avLst/>
          </a:prstGeom>
          <a:solidFill>
            <a:srgbClr val="287AA2"/>
          </a:solidFill>
          <a:ln w="12700">
            <a:solidFill>
              <a:srgbClr val="287AA2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11" name="Shape 8"/>
          <p:cNvSpPr/>
          <p:nvPr/>
        </p:nvSpPr>
        <p:spPr>
          <a:xfrm>
            <a:off x="4447212" y="589452"/>
            <a:ext cx="105573" cy="105573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12" name="Text 9"/>
          <p:cNvSpPr/>
          <p:nvPr/>
        </p:nvSpPr>
        <p:spPr>
          <a:xfrm>
            <a:off x="4447212" y="589452"/>
            <a:ext cx="105573" cy="10557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409" b="1">
                <a:solidFill>
                  <a:srgbClr val="287AA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409"/>
          </a:p>
        </p:txBody>
      </p:sp>
      <p:sp>
        <p:nvSpPr>
          <p:cNvPr id="13" name="Text 10"/>
          <p:cNvSpPr/>
          <p:nvPr/>
        </p:nvSpPr>
        <p:spPr>
          <a:xfrm>
            <a:off x="4711146" y="527867"/>
            <a:ext cx="1280079" cy="96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62" b="1">
                <a:solidFill>
                  <a:srgbClr val="287AA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REFERRAL IS MADE</a:t>
            </a:r>
            <a:endParaRPr lang="en-US" sz="462"/>
          </a:p>
        </p:txBody>
      </p:sp>
      <p:sp>
        <p:nvSpPr>
          <p:cNvPr id="14" name="Text 11"/>
          <p:cNvSpPr/>
          <p:nvPr/>
        </p:nvSpPr>
        <p:spPr>
          <a:xfrm>
            <a:off x="4711146" y="637840"/>
            <a:ext cx="1280079" cy="233141"/>
          </a:xfrm>
          <a:prstGeom prst="rect">
            <a:avLst/>
          </a:prstGeom>
          <a:noFill/>
          <a:ln/>
        </p:spPr>
        <p:txBody>
          <a:bodyPr wrap="square" lIns="61" tIns="61" rIns="61" bIns="61" rtlCol="0" anchor="t">
            <a:noAutofit/>
          </a:bodyPr>
          <a:lstStyle/>
          <a:p>
            <a:r>
              <a:rPr lang="en-US" sz="385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or someone else is worried about your safety.</a:t>
            </a:r>
            <a:endParaRPr lang="en-US" sz="385"/>
          </a:p>
          <a:p>
            <a:endParaRPr lang="en-US" sz="385"/>
          </a:p>
          <a:p>
            <a:r>
              <a:rPr lang="en-US" sz="385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referral can come from you, family, friends, a neighbour, police, NHS, a care worker or a community group.</a:t>
            </a:r>
            <a:endParaRPr lang="en-US" sz="385"/>
          </a:p>
        </p:txBody>
      </p:sp>
      <p:sp>
        <p:nvSpPr>
          <p:cNvPr id="15" name="Shape 12"/>
          <p:cNvSpPr/>
          <p:nvPr/>
        </p:nvSpPr>
        <p:spPr>
          <a:xfrm>
            <a:off x="2964784" y="998549"/>
            <a:ext cx="1297674" cy="338715"/>
          </a:xfrm>
          <a:prstGeom prst="roundRect">
            <a:avLst>
              <a:gd name="adj" fmla="val 7792"/>
            </a:avLst>
          </a:prstGeom>
          <a:solidFill>
            <a:srgbClr val="EBF5F1"/>
          </a:solidFill>
          <a:ln w="15875">
            <a:solidFill>
              <a:srgbClr val="3D7F69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16" name="Shape 13"/>
          <p:cNvSpPr/>
          <p:nvPr/>
        </p:nvSpPr>
        <p:spPr>
          <a:xfrm rot="10800000">
            <a:off x="4271256" y="1051336"/>
            <a:ext cx="184754" cy="228743"/>
          </a:xfrm>
          <a:prstGeom prst="teardrop">
            <a:avLst/>
          </a:prstGeom>
          <a:solidFill>
            <a:srgbClr val="3D7F69"/>
          </a:solidFill>
          <a:ln w="12700">
            <a:solidFill>
              <a:srgbClr val="3D7F69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17" name="Shape 14"/>
          <p:cNvSpPr/>
          <p:nvPr/>
        </p:nvSpPr>
        <p:spPr>
          <a:xfrm>
            <a:off x="4310847" y="1082129"/>
            <a:ext cx="105573" cy="105573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18" name="Text 15"/>
          <p:cNvSpPr/>
          <p:nvPr/>
        </p:nvSpPr>
        <p:spPr>
          <a:xfrm>
            <a:off x="4310847" y="1082129"/>
            <a:ext cx="105573" cy="10557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409" b="1">
                <a:solidFill>
                  <a:srgbClr val="3D7F6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409"/>
          </a:p>
        </p:txBody>
      </p:sp>
      <p:sp>
        <p:nvSpPr>
          <p:cNvPr id="19" name="Text 16"/>
          <p:cNvSpPr/>
          <p:nvPr/>
        </p:nvSpPr>
        <p:spPr>
          <a:xfrm>
            <a:off x="3017571" y="1033740"/>
            <a:ext cx="1192101" cy="96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62" b="1">
                <a:solidFill>
                  <a:srgbClr val="3D7F6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WE TALK TO YOU</a:t>
            </a:r>
            <a:endParaRPr lang="en-US" sz="462"/>
          </a:p>
        </p:txBody>
      </p:sp>
      <p:sp>
        <p:nvSpPr>
          <p:cNvPr id="20" name="Text 17"/>
          <p:cNvSpPr/>
          <p:nvPr/>
        </p:nvSpPr>
        <p:spPr>
          <a:xfrm>
            <a:off x="3017571" y="1143713"/>
            <a:ext cx="1192101" cy="167158"/>
          </a:xfrm>
          <a:prstGeom prst="rect">
            <a:avLst/>
          </a:prstGeom>
          <a:noFill/>
          <a:ln/>
        </p:spPr>
        <p:txBody>
          <a:bodyPr wrap="square" lIns="61" tIns="61" rIns="61" bIns="61" rtlCol="0" anchor="t">
            <a:noAutofit/>
          </a:bodyPr>
          <a:lstStyle/>
          <a:p>
            <a:r>
              <a:rPr lang="en-US" sz="385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Council needs to check you are OK.</a:t>
            </a:r>
            <a:endParaRPr lang="en-US" sz="385"/>
          </a:p>
          <a:p>
            <a:endParaRPr lang="en-US" sz="385"/>
          </a:p>
          <a:p>
            <a:r>
              <a:rPr lang="en-US" sz="385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ask questions and bring someone you trust.</a:t>
            </a:r>
            <a:endParaRPr lang="en-US" sz="385"/>
          </a:p>
        </p:txBody>
      </p:sp>
      <p:sp>
        <p:nvSpPr>
          <p:cNvPr id="21" name="Shape 18"/>
          <p:cNvSpPr/>
          <p:nvPr/>
        </p:nvSpPr>
        <p:spPr>
          <a:xfrm>
            <a:off x="4662758" y="1508821"/>
            <a:ext cx="1416444" cy="505873"/>
          </a:xfrm>
          <a:prstGeom prst="roundRect">
            <a:avLst>
              <a:gd name="adj" fmla="val 5217"/>
            </a:avLst>
          </a:prstGeom>
          <a:solidFill>
            <a:srgbClr val="F3EDF7"/>
          </a:solidFill>
          <a:ln w="15875">
            <a:solidFill>
              <a:srgbClr val="72518E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22" name="Shape 19"/>
          <p:cNvSpPr/>
          <p:nvPr/>
        </p:nvSpPr>
        <p:spPr>
          <a:xfrm rot="10800000">
            <a:off x="4407622" y="1636389"/>
            <a:ext cx="184754" cy="228743"/>
          </a:xfrm>
          <a:prstGeom prst="teardrop">
            <a:avLst/>
          </a:prstGeom>
          <a:solidFill>
            <a:srgbClr val="72518E"/>
          </a:solidFill>
          <a:ln w="12700">
            <a:solidFill>
              <a:srgbClr val="72518E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23" name="Shape 20"/>
          <p:cNvSpPr/>
          <p:nvPr/>
        </p:nvSpPr>
        <p:spPr>
          <a:xfrm>
            <a:off x="4447212" y="1667182"/>
            <a:ext cx="105573" cy="105573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24" name="Text 21"/>
          <p:cNvSpPr/>
          <p:nvPr/>
        </p:nvSpPr>
        <p:spPr>
          <a:xfrm>
            <a:off x="4447212" y="1667182"/>
            <a:ext cx="105573" cy="10557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409" b="1">
                <a:solidFill>
                  <a:srgbClr val="72518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409"/>
          </a:p>
        </p:txBody>
      </p:sp>
      <p:sp>
        <p:nvSpPr>
          <p:cNvPr id="25" name="Text 22"/>
          <p:cNvSpPr/>
          <p:nvPr/>
        </p:nvSpPr>
        <p:spPr>
          <a:xfrm>
            <a:off x="4715545" y="1544012"/>
            <a:ext cx="1310871" cy="96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62" b="1">
                <a:solidFill>
                  <a:srgbClr val="72518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IS IT SAFEGUARDING?</a:t>
            </a:r>
            <a:endParaRPr lang="en-US" sz="462"/>
          </a:p>
        </p:txBody>
      </p:sp>
      <p:sp>
        <p:nvSpPr>
          <p:cNvPr id="26" name="Text 23"/>
          <p:cNvSpPr/>
          <p:nvPr/>
        </p:nvSpPr>
        <p:spPr>
          <a:xfrm>
            <a:off x="4715545" y="1653985"/>
            <a:ext cx="1310871" cy="334316"/>
          </a:xfrm>
          <a:prstGeom prst="rect">
            <a:avLst/>
          </a:prstGeom>
          <a:noFill/>
          <a:ln/>
        </p:spPr>
        <p:txBody>
          <a:bodyPr wrap="square" lIns="61" tIns="61" rIns="61" bIns="61" rtlCol="0" anchor="t">
            <a:normAutofit lnSpcReduction="10000"/>
          </a:bodyPr>
          <a:lstStyle/>
          <a:p>
            <a:r>
              <a:rPr lang="en-US" sz="385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Access Team decides if you need safeguarding help.</a:t>
            </a:r>
            <a:endParaRPr lang="en-US" sz="385"/>
          </a:p>
          <a:p>
            <a:endParaRPr lang="en-US" sz="385"/>
          </a:p>
          <a:p>
            <a:r>
              <a:rPr lang="en-US" sz="385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Care Act says this is for an adult who:</a:t>
            </a:r>
            <a:endParaRPr lang="en-US" sz="385"/>
          </a:p>
          <a:p>
            <a:r>
              <a:rPr lang="en-US" sz="385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needs care and support</a:t>
            </a:r>
            <a:endParaRPr lang="en-US" sz="385"/>
          </a:p>
          <a:p>
            <a:r>
              <a:rPr lang="en-US" sz="385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is at risk of abuse or neglect</a:t>
            </a:r>
            <a:endParaRPr lang="en-US" sz="385"/>
          </a:p>
          <a:p>
            <a:r>
              <a:rPr lang="en-US" sz="385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cannot protect themselves because of those needs</a:t>
            </a:r>
            <a:r>
              <a:rPr lang="en-US" sz="346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lang="en-US" sz="346"/>
          </a:p>
        </p:txBody>
      </p:sp>
      <p:sp>
        <p:nvSpPr>
          <p:cNvPr id="27" name="Shape 24"/>
          <p:cNvSpPr/>
          <p:nvPr/>
        </p:nvSpPr>
        <p:spPr>
          <a:xfrm>
            <a:off x="2951588" y="2159858"/>
            <a:ext cx="1310871" cy="321119"/>
          </a:xfrm>
          <a:prstGeom prst="roundRect">
            <a:avLst>
              <a:gd name="adj" fmla="val 8219"/>
            </a:avLst>
          </a:prstGeom>
          <a:solidFill>
            <a:srgbClr val="FFF5DF"/>
          </a:solidFill>
          <a:ln w="15875">
            <a:solidFill>
              <a:srgbClr val="D79A26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28" name="Shape 25"/>
          <p:cNvSpPr/>
          <p:nvPr/>
        </p:nvSpPr>
        <p:spPr>
          <a:xfrm rot="10800000">
            <a:off x="4271256" y="2199448"/>
            <a:ext cx="184754" cy="228743"/>
          </a:xfrm>
          <a:prstGeom prst="teardrop">
            <a:avLst/>
          </a:prstGeom>
          <a:solidFill>
            <a:srgbClr val="D79A26"/>
          </a:solidFill>
          <a:ln w="12700">
            <a:solidFill>
              <a:srgbClr val="D79A26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29" name="Shape 26"/>
          <p:cNvSpPr/>
          <p:nvPr/>
        </p:nvSpPr>
        <p:spPr>
          <a:xfrm>
            <a:off x="4310847" y="2230240"/>
            <a:ext cx="105573" cy="105573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30" name="Text 27"/>
          <p:cNvSpPr/>
          <p:nvPr/>
        </p:nvSpPr>
        <p:spPr>
          <a:xfrm>
            <a:off x="4310847" y="2230240"/>
            <a:ext cx="105573" cy="10557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409" b="1">
                <a:solidFill>
                  <a:srgbClr val="D79A2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409"/>
          </a:p>
        </p:txBody>
      </p:sp>
      <p:sp>
        <p:nvSpPr>
          <p:cNvPr id="31" name="Text 28"/>
          <p:cNvSpPr/>
          <p:nvPr/>
        </p:nvSpPr>
        <p:spPr>
          <a:xfrm>
            <a:off x="3004375" y="2195049"/>
            <a:ext cx="1205297" cy="96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62" b="1">
                <a:solidFill>
                  <a:srgbClr val="D79A2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DO YOU WANT?</a:t>
            </a:r>
            <a:endParaRPr lang="en-US" sz="462"/>
          </a:p>
        </p:txBody>
      </p:sp>
      <p:sp>
        <p:nvSpPr>
          <p:cNvPr id="32" name="Text 29"/>
          <p:cNvSpPr/>
          <p:nvPr/>
        </p:nvSpPr>
        <p:spPr>
          <a:xfrm>
            <a:off x="3004375" y="2309420"/>
            <a:ext cx="1205297" cy="145164"/>
          </a:xfrm>
          <a:prstGeom prst="rect">
            <a:avLst/>
          </a:prstGeom>
          <a:noFill/>
          <a:ln/>
        </p:spPr>
        <p:txBody>
          <a:bodyPr wrap="square" lIns="61" tIns="61" rIns="61" bIns="61" rtlCol="0" anchor="t">
            <a:normAutofit/>
          </a:bodyPr>
          <a:lstStyle/>
          <a:p>
            <a:r>
              <a:rPr lang="en-US" sz="385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say what happened, what worries you and what you want to happen next.</a:t>
            </a:r>
            <a:endParaRPr lang="en-US" sz="385"/>
          </a:p>
        </p:txBody>
      </p:sp>
      <p:sp>
        <p:nvSpPr>
          <p:cNvPr id="33" name="Shape 30"/>
          <p:cNvSpPr/>
          <p:nvPr/>
        </p:nvSpPr>
        <p:spPr>
          <a:xfrm>
            <a:off x="4658359" y="2643736"/>
            <a:ext cx="1376854" cy="294726"/>
          </a:xfrm>
          <a:prstGeom prst="roundRect">
            <a:avLst>
              <a:gd name="adj" fmla="val 8955"/>
            </a:avLst>
          </a:prstGeom>
          <a:solidFill>
            <a:srgbClr val="EAF7F6"/>
          </a:solidFill>
          <a:ln w="15875">
            <a:solidFill>
              <a:srgbClr val="008C95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34" name="Shape 31"/>
          <p:cNvSpPr/>
          <p:nvPr/>
        </p:nvSpPr>
        <p:spPr>
          <a:xfrm rot="10800000">
            <a:off x="4407622" y="2674528"/>
            <a:ext cx="184754" cy="228743"/>
          </a:xfrm>
          <a:prstGeom prst="teardrop">
            <a:avLst/>
          </a:prstGeom>
          <a:solidFill>
            <a:srgbClr val="008C95"/>
          </a:solidFill>
          <a:ln w="12700">
            <a:solidFill>
              <a:srgbClr val="008C95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35" name="Shape 32"/>
          <p:cNvSpPr/>
          <p:nvPr/>
        </p:nvSpPr>
        <p:spPr>
          <a:xfrm>
            <a:off x="4447212" y="2705321"/>
            <a:ext cx="105573" cy="105573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36" name="Text 33"/>
          <p:cNvSpPr/>
          <p:nvPr/>
        </p:nvSpPr>
        <p:spPr>
          <a:xfrm>
            <a:off x="4447212" y="2705321"/>
            <a:ext cx="105573" cy="10557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409" b="1">
                <a:solidFill>
                  <a:srgbClr val="008C9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</a:t>
            </a:r>
            <a:endParaRPr lang="en-US" sz="409"/>
          </a:p>
        </p:txBody>
      </p:sp>
      <p:sp>
        <p:nvSpPr>
          <p:cNvPr id="37" name="Text 34"/>
          <p:cNvSpPr/>
          <p:nvPr/>
        </p:nvSpPr>
        <p:spPr>
          <a:xfrm>
            <a:off x="4711146" y="2678927"/>
            <a:ext cx="1271281" cy="96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62" b="1">
                <a:solidFill>
                  <a:srgbClr val="008C9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AN ENQUIRY MAY START</a:t>
            </a:r>
            <a:endParaRPr lang="en-US" sz="462"/>
          </a:p>
        </p:txBody>
      </p:sp>
      <p:sp>
        <p:nvSpPr>
          <p:cNvPr id="38" name="Text 35"/>
          <p:cNvSpPr/>
          <p:nvPr/>
        </p:nvSpPr>
        <p:spPr>
          <a:xfrm>
            <a:off x="4711146" y="2774237"/>
            <a:ext cx="1271281" cy="123169"/>
          </a:xfrm>
          <a:prstGeom prst="rect">
            <a:avLst/>
          </a:prstGeom>
          <a:noFill/>
          <a:ln/>
        </p:spPr>
        <p:txBody>
          <a:bodyPr wrap="square" lIns="61" tIns="61" rIns="61" bIns="61" rtlCol="0" anchor="t">
            <a:normAutofit/>
          </a:bodyPr>
          <a:lstStyle/>
          <a:p>
            <a:r>
              <a:rPr lang="en-US" sz="385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People find out what happened and decide how to support you</a:t>
            </a:r>
            <a:r>
              <a:rPr lang="en-US" sz="346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lang="en-US" sz="346"/>
          </a:p>
        </p:txBody>
      </p:sp>
      <p:sp>
        <p:nvSpPr>
          <p:cNvPr id="39" name="Shape 36"/>
          <p:cNvSpPr/>
          <p:nvPr/>
        </p:nvSpPr>
        <p:spPr>
          <a:xfrm>
            <a:off x="2947189" y="3211194"/>
            <a:ext cx="1328466" cy="303524"/>
          </a:xfrm>
          <a:prstGeom prst="roundRect">
            <a:avLst>
              <a:gd name="adj" fmla="val 8696"/>
            </a:avLst>
          </a:prstGeom>
          <a:solidFill>
            <a:srgbClr val="F3EDF7"/>
          </a:solidFill>
          <a:ln w="15875">
            <a:solidFill>
              <a:srgbClr val="72518E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40" name="Shape 37"/>
          <p:cNvSpPr/>
          <p:nvPr/>
        </p:nvSpPr>
        <p:spPr>
          <a:xfrm rot="10800000">
            <a:off x="4284453" y="3250784"/>
            <a:ext cx="184754" cy="228743"/>
          </a:xfrm>
          <a:prstGeom prst="teardrop">
            <a:avLst/>
          </a:prstGeom>
          <a:solidFill>
            <a:srgbClr val="72518E"/>
          </a:solidFill>
          <a:ln w="12700">
            <a:solidFill>
              <a:srgbClr val="72518E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41" name="Shape 38"/>
          <p:cNvSpPr/>
          <p:nvPr/>
        </p:nvSpPr>
        <p:spPr>
          <a:xfrm>
            <a:off x="4324043" y="3281576"/>
            <a:ext cx="105573" cy="105573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42" name="Text 39"/>
          <p:cNvSpPr/>
          <p:nvPr/>
        </p:nvSpPr>
        <p:spPr>
          <a:xfrm>
            <a:off x="4324043" y="3281576"/>
            <a:ext cx="105573" cy="10557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409" b="1">
                <a:solidFill>
                  <a:srgbClr val="72518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</a:t>
            </a:r>
            <a:endParaRPr lang="en-US" sz="409"/>
          </a:p>
        </p:txBody>
      </p:sp>
      <p:sp>
        <p:nvSpPr>
          <p:cNvPr id="43" name="Text 40"/>
          <p:cNvSpPr/>
          <p:nvPr/>
        </p:nvSpPr>
        <p:spPr>
          <a:xfrm>
            <a:off x="2999976" y="3246385"/>
            <a:ext cx="1222893" cy="96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62" b="1">
                <a:solidFill>
                  <a:srgbClr val="72518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YOUR SAFEGUARDING PLAN</a:t>
            </a:r>
            <a:endParaRPr lang="en-US" sz="462"/>
          </a:p>
        </p:txBody>
      </p:sp>
      <p:sp>
        <p:nvSpPr>
          <p:cNvPr id="44" name="Text 41"/>
          <p:cNvSpPr/>
          <p:nvPr/>
        </p:nvSpPr>
        <p:spPr>
          <a:xfrm>
            <a:off x="2999976" y="3356357"/>
            <a:ext cx="1222893" cy="131967"/>
          </a:xfrm>
          <a:prstGeom prst="rect">
            <a:avLst/>
          </a:prstGeom>
          <a:noFill/>
          <a:ln/>
        </p:spPr>
        <p:txBody>
          <a:bodyPr wrap="square" lIns="61" tIns="61" rIns="61" bIns="61" rtlCol="0" anchor="t">
            <a:normAutofit/>
          </a:bodyPr>
          <a:lstStyle/>
          <a:p>
            <a:r>
              <a:rPr lang="en-US" sz="385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and the people supporting you agree what needs to happen next.</a:t>
            </a:r>
            <a:endParaRPr lang="en-US" sz="385"/>
          </a:p>
        </p:txBody>
      </p:sp>
      <p:sp>
        <p:nvSpPr>
          <p:cNvPr id="45" name="Shape 42"/>
          <p:cNvSpPr/>
          <p:nvPr/>
        </p:nvSpPr>
        <p:spPr>
          <a:xfrm>
            <a:off x="4649561" y="3721466"/>
            <a:ext cx="1394450" cy="413496"/>
          </a:xfrm>
          <a:prstGeom prst="roundRect">
            <a:avLst>
              <a:gd name="adj" fmla="val 7317"/>
            </a:avLst>
          </a:prstGeom>
          <a:solidFill>
            <a:srgbClr val="FFF5DF"/>
          </a:solidFill>
          <a:ln w="15875">
            <a:solidFill>
              <a:srgbClr val="D79A26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46" name="Shape 43"/>
          <p:cNvSpPr/>
          <p:nvPr/>
        </p:nvSpPr>
        <p:spPr>
          <a:xfrm rot="10800000">
            <a:off x="4403223" y="3835837"/>
            <a:ext cx="184754" cy="228743"/>
          </a:xfrm>
          <a:prstGeom prst="teardrop">
            <a:avLst/>
          </a:prstGeom>
          <a:solidFill>
            <a:srgbClr val="D79A26"/>
          </a:solidFill>
          <a:ln w="12700">
            <a:solidFill>
              <a:srgbClr val="D79A26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47" name="Shape 44"/>
          <p:cNvSpPr/>
          <p:nvPr/>
        </p:nvSpPr>
        <p:spPr>
          <a:xfrm>
            <a:off x="4442813" y="3866629"/>
            <a:ext cx="105573" cy="105573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48" name="Text 45"/>
          <p:cNvSpPr/>
          <p:nvPr/>
        </p:nvSpPr>
        <p:spPr>
          <a:xfrm>
            <a:off x="4442813" y="3866629"/>
            <a:ext cx="105573" cy="10557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409" b="1">
                <a:solidFill>
                  <a:srgbClr val="D79A2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</a:t>
            </a:r>
            <a:endParaRPr lang="en-US" sz="409"/>
          </a:p>
        </p:txBody>
      </p:sp>
      <p:sp>
        <p:nvSpPr>
          <p:cNvPr id="49" name="Text 46"/>
          <p:cNvSpPr/>
          <p:nvPr/>
        </p:nvSpPr>
        <p:spPr>
          <a:xfrm>
            <a:off x="4702348" y="3731730"/>
            <a:ext cx="1288876" cy="96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62" b="1">
                <a:solidFill>
                  <a:srgbClr val="D79A2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ENQUIRY ENDS</a:t>
            </a:r>
            <a:endParaRPr lang="en-US" sz="462"/>
          </a:p>
        </p:txBody>
      </p:sp>
      <p:sp>
        <p:nvSpPr>
          <p:cNvPr id="50" name="Text 47"/>
          <p:cNvSpPr/>
          <p:nvPr/>
        </p:nvSpPr>
        <p:spPr>
          <a:xfrm>
            <a:off x="4705281" y="3831438"/>
            <a:ext cx="1288876" cy="189152"/>
          </a:xfrm>
          <a:prstGeom prst="rect">
            <a:avLst/>
          </a:prstGeom>
          <a:noFill/>
          <a:ln/>
        </p:spPr>
        <p:txBody>
          <a:bodyPr wrap="square" lIns="61" tIns="61" rIns="61" bIns="61" rtlCol="0" anchor="t">
            <a:noAutofit/>
          </a:bodyPr>
          <a:lstStyle/>
          <a:p>
            <a:r>
              <a:rPr lang="en-US" sz="385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say if you feel safer or if something else needs to happen.</a:t>
            </a:r>
            <a:endParaRPr lang="en-US" sz="385"/>
          </a:p>
          <a:p>
            <a:endParaRPr lang="en-US" sz="385"/>
          </a:p>
          <a:p>
            <a:r>
              <a:rPr lang="en-US" sz="385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should know what happens next and what support can continue.</a:t>
            </a:r>
            <a:endParaRPr lang="en-US" sz="385"/>
          </a:p>
        </p:txBody>
      </p:sp>
      <p:sp>
        <p:nvSpPr>
          <p:cNvPr id="51" name="Shape 48"/>
          <p:cNvSpPr/>
          <p:nvPr/>
        </p:nvSpPr>
        <p:spPr>
          <a:xfrm>
            <a:off x="2946608" y="4262530"/>
            <a:ext cx="3250784" cy="290327"/>
          </a:xfrm>
          <a:prstGeom prst="roundRect">
            <a:avLst/>
          </a:prstGeom>
          <a:solidFill>
            <a:srgbClr val="FFF8E7"/>
          </a:solidFill>
          <a:ln w="15875">
            <a:solidFill>
              <a:srgbClr val="D79A26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52" name="Text 49"/>
          <p:cNvSpPr/>
          <p:nvPr/>
        </p:nvSpPr>
        <p:spPr>
          <a:xfrm>
            <a:off x="3026369" y="4306519"/>
            <a:ext cx="1011746" cy="7478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81" b="1">
                <a:solidFill>
                  <a:srgbClr val="153B5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IF IT IS NOT SAFEGUARDING</a:t>
            </a:r>
            <a:endParaRPr lang="en-US" sz="481"/>
          </a:p>
        </p:txBody>
      </p:sp>
      <p:sp>
        <p:nvSpPr>
          <p:cNvPr id="53" name="Text 50"/>
          <p:cNvSpPr/>
          <p:nvPr/>
        </p:nvSpPr>
        <p:spPr>
          <a:xfrm>
            <a:off x="3822798" y="4295521"/>
            <a:ext cx="2302822" cy="250737"/>
          </a:xfrm>
          <a:prstGeom prst="rect">
            <a:avLst/>
          </a:prstGeom>
          <a:noFill/>
          <a:ln/>
        </p:spPr>
        <p:txBody>
          <a:bodyPr wrap="square" lIns="61" tIns="61" rIns="61" bIns="61" rtlCol="0" anchor="ctr">
            <a:normAutofit/>
          </a:bodyPr>
          <a:lstStyle/>
          <a:p>
            <a:pPr algn="ctr"/>
            <a:r>
              <a:rPr lang="en-US" sz="529" b="1">
                <a:solidFill>
                  <a:srgbClr val="D79A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Council will still listen and tell you where to get help. This could include housing, alcohol or drug support, domestic abuse support, advocacy or mental health support.</a:t>
            </a:r>
            <a:endParaRPr lang="en-US" sz="529"/>
          </a:p>
        </p:txBody>
      </p:sp>
      <p:sp>
        <p:nvSpPr>
          <p:cNvPr id="54" name="Shape 51"/>
          <p:cNvSpPr/>
          <p:nvPr/>
        </p:nvSpPr>
        <p:spPr>
          <a:xfrm>
            <a:off x="2938391" y="4607843"/>
            <a:ext cx="3250784" cy="241939"/>
          </a:xfrm>
          <a:prstGeom prst="roundRect">
            <a:avLst/>
          </a:prstGeom>
          <a:solidFill>
            <a:srgbClr val="EAF7F6"/>
          </a:solidFill>
          <a:ln w="13970">
            <a:solidFill>
              <a:srgbClr val="008C95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55" name="Text 52"/>
          <p:cNvSpPr/>
          <p:nvPr/>
        </p:nvSpPr>
        <p:spPr>
          <a:xfrm>
            <a:off x="3021970" y="4689223"/>
            <a:ext cx="307923" cy="703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en-US" sz="505" b="1">
                <a:solidFill>
                  <a:srgbClr val="153B5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YOU CAN</a:t>
            </a:r>
            <a:endParaRPr lang="en-US" sz="505"/>
          </a:p>
        </p:txBody>
      </p:sp>
      <p:sp>
        <p:nvSpPr>
          <p:cNvPr id="56" name="Text 53"/>
          <p:cNvSpPr/>
          <p:nvPr/>
        </p:nvSpPr>
        <p:spPr>
          <a:xfrm>
            <a:off x="3591627" y="4654031"/>
            <a:ext cx="1944312" cy="136366"/>
          </a:xfrm>
          <a:prstGeom prst="rect">
            <a:avLst/>
          </a:prstGeom>
          <a:noFill/>
          <a:ln/>
        </p:spPr>
        <p:txBody>
          <a:bodyPr wrap="square" lIns="61" tIns="61" rIns="61" bIns="61" rtlCol="0" anchor="ctr">
            <a:noAutofit/>
          </a:bodyPr>
          <a:lstStyle/>
          <a:p>
            <a:pPr algn="ctr"/>
            <a:r>
              <a:rPr lang="en-US" sz="577" b="1">
                <a:solidFill>
                  <a:srgbClr val="153B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for things to be explained  •  Bring someone you trust  •  Say what matters to you  •  Be involved in decisions</a:t>
            </a:r>
            <a:endParaRPr lang="en-US" sz="577"/>
          </a:p>
        </p:txBody>
      </p:sp>
      <p:sp>
        <p:nvSpPr>
          <p:cNvPr id="57" name="Shape 54"/>
          <p:cNvSpPr/>
          <p:nvPr/>
        </p:nvSpPr>
        <p:spPr>
          <a:xfrm>
            <a:off x="2863610" y="4926763"/>
            <a:ext cx="3417942" cy="153961"/>
          </a:xfrm>
          <a:prstGeom prst="roundRect">
            <a:avLst/>
          </a:prstGeom>
          <a:solidFill>
            <a:srgbClr val="153B57"/>
          </a:solidFill>
          <a:ln w="12700">
            <a:solidFill>
              <a:srgbClr val="153B57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58" name="Text 55"/>
          <p:cNvSpPr/>
          <p:nvPr/>
        </p:nvSpPr>
        <p:spPr>
          <a:xfrm>
            <a:off x="2938391" y="4961954"/>
            <a:ext cx="571856" cy="5718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en-US" sz="481" b="1">
                <a:solidFill>
                  <a:srgbClr val="F4CF6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REPORT A CONCERN</a:t>
            </a:r>
            <a:endParaRPr lang="en-US" sz="481"/>
          </a:p>
        </p:txBody>
      </p:sp>
      <p:sp>
        <p:nvSpPr>
          <p:cNvPr id="59" name="Text 56"/>
          <p:cNvSpPr/>
          <p:nvPr/>
        </p:nvSpPr>
        <p:spPr>
          <a:xfrm>
            <a:off x="3554236" y="4953156"/>
            <a:ext cx="800599" cy="6598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505" b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9am-5pm: 020 8547 5005</a:t>
            </a:r>
            <a:endParaRPr lang="en-US" sz="505"/>
          </a:p>
        </p:txBody>
      </p:sp>
      <p:sp>
        <p:nvSpPr>
          <p:cNvPr id="60" name="Text 57"/>
          <p:cNvSpPr/>
          <p:nvPr/>
        </p:nvSpPr>
        <p:spPr>
          <a:xfrm>
            <a:off x="4372431" y="4953156"/>
            <a:ext cx="826992" cy="6598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505" b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After 5pm: 020 8770 5000</a:t>
            </a:r>
            <a:endParaRPr lang="en-US" sz="505"/>
          </a:p>
        </p:txBody>
      </p:sp>
      <p:sp>
        <p:nvSpPr>
          <p:cNvPr id="61" name="Text 58"/>
          <p:cNvSpPr/>
          <p:nvPr/>
        </p:nvSpPr>
        <p:spPr>
          <a:xfrm>
            <a:off x="5274205" y="4953156"/>
            <a:ext cx="881245" cy="7698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505" b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Emergency: 999   Police: 101</a:t>
            </a:r>
            <a:endParaRPr lang="en-US" sz="505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2903200" y="79180"/>
            <a:ext cx="2344611" cy="1495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r>
              <a:rPr lang="en-US" sz="1058" b="1">
                <a:solidFill>
                  <a:srgbClr val="153B5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YOUR SAFEGUARDING JOURNEY</a:t>
            </a:r>
            <a:endParaRPr lang="en-US" sz="1058"/>
          </a:p>
        </p:txBody>
      </p:sp>
      <p:sp>
        <p:nvSpPr>
          <p:cNvPr id="3" name="Text 1"/>
          <p:cNvSpPr/>
          <p:nvPr/>
        </p:nvSpPr>
        <p:spPr>
          <a:xfrm>
            <a:off x="2911998" y="241939"/>
            <a:ext cx="2441387" cy="8797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52">
                <a:solidFill>
                  <a:srgbClr val="5B69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 Easy Read flowchart for adults in Kingston upon Thames</a:t>
            </a:r>
            <a:endParaRPr lang="en-US" sz="452"/>
          </a:p>
        </p:txBody>
      </p:sp>
      <p:sp>
        <p:nvSpPr>
          <p:cNvPr id="4" name="Shape 2"/>
          <p:cNvSpPr/>
          <p:nvPr/>
        </p:nvSpPr>
        <p:spPr>
          <a:xfrm>
            <a:off x="5392975" y="79180"/>
            <a:ext cx="862183" cy="23754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008C95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5" name="Text 3"/>
          <p:cNvSpPr/>
          <p:nvPr/>
        </p:nvSpPr>
        <p:spPr>
          <a:xfrm>
            <a:off x="5441362" y="136366"/>
            <a:ext cx="765408" cy="12316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algn="ctr"/>
            <a:r>
              <a:rPr lang="en-US" sz="419" b="1">
                <a:solidFill>
                  <a:srgbClr val="008C9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KINGSTON SAFEGUARDING</a:t>
            </a:r>
            <a:endParaRPr lang="en-US" sz="419"/>
          </a:p>
          <a:p>
            <a:pPr algn="ctr"/>
            <a:r>
              <a:rPr lang="en-US" sz="419" b="1">
                <a:solidFill>
                  <a:srgbClr val="008C9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VOICES</a:t>
            </a:r>
            <a:endParaRPr lang="en-US" sz="419"/>
          </a:p>
        </p:txBody>
      </p:sp>
      <p:sp>
        <p:nvSpPr>
          <p:cNvPr id="6" name="Text 4"/>
          <p:cNvSpPr/>
          <p:nvPr/>
        </p:nvSpPr>
        <p:spPr>
          <a:xfrm>
            <a:off x="3422270" y="365108"/>
            <a:ext cx="2309420" cy="791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491" b="1">
                <a:solidFill>
                  <a:srgbClr val="153B5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Everybody has a right to be safe from abuse.</a:t>
            </a:r>
            <a:endParaRPr lang="en-US" sz="491"/>
          </a:p>
        </p:txBody>
      </p:sp>
      <p:sp>
        <p:nvSpPr>
          <p:cNvPr id="7" name="Shape 5"/>
          <p:cNvSpPr/>
          <p:nvPr/>
        </p:nvSpPr>
        <p:spPr>
          <a:xfrm>
            <a:off x="3853361" y="519070"/>
            <a:ext cx="1438439" cy="413496"/>
          </a:xfrm>
          <a:prstGeom prst="diamond">
            <a:avLst/>
          </a:prstGeom>
          <a:solidFill>
            <a:srgbClr val="FCECEC"/>
          </a:solidFill>
          <a:ln w="17780">
            <a:solidFill>
              <a:srgbClr val="C84A4A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8" name="Text 6"/>
          <p:cNvSpPr/>
          <p:nvPr/>
        </p:nvSpPr>
        <p:spPr>
          <a:xfrm>
            <a:off x="4046913" y="611446"/>
            <a:ext cx="1051336" cy="1759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500" b="1">
                <a:solidFill>
                  <a:srgbClr val="C84A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IS SOMEONE IN</a:t>
            </a:r>
            <a:endParaRPr lang="en-US" sz="500"/>
          </a:p>
          <a:p>
            <a:pPr algn="ctr"/>
            <a:r>
              <a:rPr lang="en-US" sz="500" b="1">
                <a:solidFill>
                  <a:srgbClr val="C84A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DANGER RIGHT NOW?</a:t>
            </a:r>
            <a:endParaRPr lang="en-US" sz="500"/>
          </a:p>
        </p:txBody>
      </p:sp>
      <p:sp>
        <p:nvSpPr>
          <p:cNvPr id="9" name="Shape 7"/>
          <p:cNvSpPr/>
          <p:nvPr/>
        </p:nvSpPr>
        <p:spPr>
          <a:xfrm flipH="1">
            <a:off x="3365084" y="725818"/>
            <a:ext cx="488277" cy="0"/>
          </a:xfrm>
          <a:prstGeom prst="line">
            <a:avLst/>
          </a:prstGeom>
          <a:noFill/>
          <a:ln w="22860">
            <a:solidFill>
              <a:srgbClr val="C84A4A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GB" sz="674"/>
          </a:p>
        </p:txBody>
      </p:sp>
      <p:sp>
        <p:nvSpPr>
          <p:cNvPr id="10" name="Shape 8"/>
          <p:cNvSpPr/>
          <p:nvPr/>
        </p:nvSpPr>
        <p:spPr>
          <a:xfrm>
            <a:off x="3527843" y="646638"/>
            <a:ext cx="246338" cy="123169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C84A4A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11" name="Text 9"/>
          <p:cNvSpPr/>
          <p:nvPr/>
        </p:nvSpPr>
        <p:spPr>
          <a:xfrm>
            <a:off x="3527843" y="646638"/>
            <a:ext cx="246338" cy="12316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395" b="1">
                <a:solidFill>
                  <a:srgbClr val="C84A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YES</a:t>
            </a:r>
            <a:endParaRPr lang="en-US" sz="395"/>
          </a:p>
        </p:txBody>
      </p:sp>
      <p:sp>
        <p:nvSpPr>
          <p:cNvPr id="12" name="Shape 10"/>
          <p:cNvSpPr/>
          <p:nvPr/>
        </p:nvSpPr>
        <p:spPr>
          <a:xfrm>
            <a:off x="2885604" y="576255"/>
            <a:ext cx="501474" cy="299125"/>
          </a:xfrm>
          <a:prstGeom prst="roundRect">
            <a:avLst>
              <a:gd name="adj" fmla="val 8824"/>
            </a:avLst>
          </a:prstGeom>
          <a:solidFill>
            <a:srgbClr val="FCECEC"/>
          </a:solidFill>
          <a:ln w="16510">
            <a:solidFill>
              <a:srgbClr val="C84A4A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13" name="Text 11"/>
          <p:cNvSpPr/>
          <p:nvPr/>
        </p:nvSpPr>
        <p:spPr>
          <a:xfrm>
            <a:off x="2938391" y="611447"/>
            <a:ext cx="395901" cy="1099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481" b="1">
                <a:solidFill>
                  <a:srgbClr val="C84A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CALL 999</a:t>
            </a:r>
            <a:endParaRPr lang="en-US" sz="481"/>
          </a:p>
        </p:txBody>
      </p:sp>
      <p:sp>
        <p:nvSpPr>
          <p:cNvPr id="14" name="Text 12"/>
          <p:cNvSpPr/>
          <p:nvPr/>
        </p:nvSpPr>
        <p:spPr>
          <a:xfrm>
            <a:off x="2942790" y="695025"/>
            <a:ext cx="393701" cy="162758"/>
          </a:xfrm>
          <a:prstGeom prst="rect">
            <a:avLst/>
          </a:prstGeom>
          <a:noFill/>
          <a:ln/>
        </p:spPr>
        <p:txBody>
          <a:bodyPr wrap="square" lIns="61" tIns="61" rIns="61" bIns="61" rtlCol="0" anchor="t">
            <a:normAutofit lnSpcReduction="10000"/>
          </a:bodyPr>
          <a:lstStyle/>
          <a:p>
            <a:pPr algn="ctr"/>
            <a:r>
              <a:rPr lang="en-US" sz="385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Police or</a:t>
            </a:r>
            <a:endParaRPr lang="en-US" sz="385"/>
          </a:p>
          <a:p>
            <a:pPr algn="ctr"/>
            <a:r>
              <a:rPr lang="en-US" sz="385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emergency services.</a:t>
            </a:r>
            <a:endParaRPr lang="en-US" sz="385"/>
          </a:p>
        </p:txBody>
      </p:sp>
      <p:sp>
        <p:nvSpPr>
          <p:cNvPr id="15" name="Shape 13"/>
          <p:cNvSpPr/>
          <p:nvPr/>
        </p:nvSpPr>
        <p:spPr>
          <a:xfrm>
            <a:off x="4574781" y="932566"/>
            <a:ext cx="0" cy="145164"/>
          </a:xfrm>
          <a:prstGeom prst="line">
            <a:avLst/>
          </a:prstGeom>
          <a:noFill/>
          <a:ln w="22860">
            <a:solidFill>
              <a:srgbClr val="008C95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GB" sz="674"/>
          </a:p>
        </p:txBody>
      </p:sp>
      <p:sp>
        <p:nvSpPr>
          <p:cNvPr id="16" name="Shape 14"/>
          <p:cNvSpPr/>
          <p:nvPr/>
        </p:nvSpPr>
        <p:spPr>
          <a:xfrm>
            <a:off x="4636365" y="958959"/>
            <a:ext cx="246338" cy="123169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008C95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17" name="Text 15"/>
          <p:cNvSpPr/>
          <p:nvPr/>
        </p:nvSpPr>
        <p:spPr>
          <a:xfrm>
            <a:off x="4636365" y="958959"/>
            <a:ext cx="246338" cy="12316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395" b="1">
                <a:solidFill>
                  <a:srgbClr val="008C9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NO</a:t>
            </a:r>
            <a:endParaRPr lang="en-US" sz="395"/>
          </a:p>
        </p:txBody>
      </p:sp>
      <p:sp>
        <p:nvSpPr>
          <p:cNvPr id="18" name="Shape 16"/>
          <p:cNvSpPr/>
          <p:nvPr/>
        </p:nvSpPr>
        <p:spPr>
          <a:xfrm>
            <a:off x="3743389" y="1090926"/>
            <a:ext cx="1662782" cy="343114"/>
          </a:xfrm>
          <a:prstGeom prst="roundRect">
            <a:avLst>
              <a:gd name="adj" fmla="val 7692"/>
            </a:avLst>
          </a:prstGeom>
          <a:solidFill>
            <a:srgbClr val="EAF5FA"/>
          </a:solidFill>
          <a:ln w="16510">
            <a:solidFill>
              <a:srgbClr val="287AA2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19" name="Shape 17"/>
          <p:cNvSpPr/>
          <p:nvPr/>
        </p:nvSpPr>
        <p:spPr>
          <a:xfrm>
            <a:off x="3787378" y="1134915"/>
            <a:ext cx="149562" cy="149562"/>
          </a:xfrm>
          <a:prstGeom prst="ellipse">
            <a:avLst/>
          </a:prstGeom>
          <a:solidFill>
            <a:srgbClr val="287AA2"/>
          </a:solidFill>
          <a:ln w="12700">
            <a:solidFill>
              <a:srgbClr val="287AA2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20" name="Text 18"/>
          <p:cNvSpPr/>
          <p:nvPr/>
        </p:nvSpPr>
        <p:spPr>
          <a:xfrm>
            <a:off x="3787378" y="1134915"/>
            <a:ext cx="149562" cy="149562"/>
          </a:xfrm>
          <a:prstGeom prst="rect">
            <a:avLst/>
          </a:prstGeom>
          <a:noFill/>
          <a:ln/>
        </p:spPr>
        <p:txBody>
          <a:bodyPr wrap="square" lIns="244" tIns="244" rIns="244" bIns="244" rtlCol="0" anchor="ctr">
            <a:normAutofit/>
          </a:bodyPr>
          <a:lstStyle/>
          <a:p>
            <a:pPr algn="ctr"/>
            <a:r>
              <a:rPr lang="en-US" sz="481" b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481"/>
          </a:p>
        </p:txBody>
      </p:sp>
      <p:sp>
        <p:nvSpPr>
          <p:cNvPr id="21" name="Text 19"/>
          <p:cNvSpPr/>
          <p:nvPr/>
        </p:nvSpPr>
        <p:spPr>
          <a:xfrm>
            <a:off x="3976530" y="1126118"/>
            <a:ext cx="1376854" cy="1099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491" b="1">
                <a:solidFill>
                  <a:srgbClr val="287AA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REFERRAL IS MADE</a:t>
            </a:r>
            <a:endParaRPr lang="en-US" sz="491"/>
          </a:p>
        </p:txBody>
      </p:sp>
      <p:sp>
        <p:nvSpPr>
          <p:cNvPr id="22" name="Text 20"/>
          <p:cNvSpPr/>
          <p:nvPr/>
        </p:nvSpPr>
        <p:spPr>
          <a:xfrm>
            <a:off x="3796176" y="1252952"/>
            <a:ext cx="1548411" cy="153961"/>
          </a:xfrm>
          <a:prstGeom prst="rect">
            <a:avLst/>
          </a:prstGeom>
          <a:noFill/>
          <a:ln/>
        </p:spPr>
        <p:txBody>
          <a:bodyPr wrap="square" lIns="61" tIns="61" rIns="61" bIns="61" rtlCol="0" anchor="t">
            <a:normAutofit fontScale="92500" lnSpcReduction="20000"/>
          </a:bodyPr>
          <a:lstStyle/>
          <a:p>
            <a:pPr algn="ctr"/>
            <a:r>
              <a:rPr lang="en-US" sz="390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or someone else is worried about your safety.</a:t>
            </a:r>
            <a:endParaRPr lang="en-US" sz="390"/>
          </a:p>
          <a:p>
            <a:pPr algn="ctr"/>
            <a:r>
              <a:rPr lang="en-US" sz="390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referral can come from you, family, friends, a neighbour, police, NHS, a care worker or a community group.</a:t>
            </a:r>
            <a:endParaRPr lang="en-US" sz="390"/>
          </a:p>
        </p:txBody>
      </p:sp>
      <p:sp>
        <p:nvSpPr>
          <p:cNvPr id="23" name="Shape 21"/>
          <p:cNvSpPr/>
          <p:nvPr/>
        </p:nvSpPr>
        <p:spPr>
          <a:xfrm>
            <a:off x="4574781" y="1434040"/>
            <a:ext cx="0" cy="96776"/>
          </a:xfrm>
          <a:prstGeom prst="line">
            <a:avLst/>
          </a:prstGeom>
          <a:noFill/>
          <a:ln w="25400">
            <a:solidFill>
              <a:srgbClr val="008C95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GB" sz="674"/>
          </a:p>
        </p:txBody>
      </p:sp>
      <p:sp>
        <p:nvSpPr>
          <p:cNvPr id="24" name="Shape 22"/>
          <p:cNvSpPr/>
          <p:nvPr/>
        </p:nvSpPr>
        <p:spPr>
          <a:xfrm>
            <a:off x="3743389" y="1539614"/>
            <a:ext cx="1662782" cy="316720"/>
          </a:xfrm>
          <a:prstGeom prst="roundRect">
            <a:avLst>
              <a:gd name="adj" fmla="val 8333"/>
            </a:avLst>
          </a:prstGeom>
          <a:solidFill>
            <a:srgbClr val="EBF5F1"/>
          </a:solidFill>
          <a:ln w="16510">
            <a:solidFill>
              <a:srgbClr val="3D7F69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25" name="Shape 23"/>
          <p:cNvSpPr/>
          <p:nvPr/>
        </p:nvSpPr>
        <p:spPr>
          <a:xfrm>
            <a:off x="3787378" y="1583603"/>
            <a:ext cx="149562" cy="149562"/>
          </a:xfrm>
          <a:prstGeom prst="ellipse">
            <a:avLst/>
          </a:prstGeom>
          <a:solidFill>
            <a:srgbClr val="3D7F69"/>
          </a:solidFill>
          <a:ln w="12700">
            <a:solidFill>
              <a:srgbClr val="3D7F69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26" name="Text 24"/>
          <p:cNvSpPr/>
          <p:nvPr/>
        </p:nvSpPr>
        <p:spPr>
          <a:xfrm>
            <a:off x="3787378" y="1583603"/>
            <a:ext cx="149562" cy="149562"/>
          </a:xfrm>
          <a:prstGeom prst="rect">
            <a:avLst/>
          </a:prstGeom>
          <a:noFill/>
          <a:ln/>
        </p:spPr>
        <p:txBody>
          <a:bodyPr wrap="square" lIns="244" tIns="244" rIns="244" bIns="244" rtlCol="0" anchor="ctr">
            <a:normAutofit/>
          </a:bodyPr>
          <a:lstStyle/>
          <a:p>
            <a:pPr algn="ctr"/>
            <a:r>
              <a:rPr lang="en-US" sz="481" b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481"/>
          </a:p>
        </p:txBody>
      </p:sp>
      <p:sp>
        <p:nvSpPr>
          <p:cNvPr id="27" name="Text 25"/>
          <p:cNvSpPr/>
          <p:nvPr/>
        </p:nvSpPr>
        <p:spPr>
          <a:xfrm>
            <a:off x="3976530" y="1574805"/>
            <a:ext cx="1376854" cy="1099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491" b="1">
                <a:solidFill>
                  <a:srgbClr val="3D7F6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WE TALK TO YOU</a:t>
            </a:r>
            <a:endParaRPr lang="en-US" sz="491"/>
          </a:p>
        </p:txBody>
      </p:sp>
      <p:sp>
        <p:nvSpPr>
          <p:cNvPr id="28" name="Text 26"/>
          <p:cNvSpPr/>
          <p:nvPr/>
        </p:nvSpPr>
        <p:spPr>
          <a:xfrm>
            <a:off x="3800575" y="1697974"/>
            <a:ext cx="1548411" cy="127568"/>
          </a:xfrm>
          <a:prstGeom prst="rect">
            <a:avLst/>
          </a:prstGeom>
          <a:noFill/>
          <a:ln/>
        </p:spPr>
        <p:txBody>
          <a:bodyPr wrap="square" lIns="61" tIns="61" rIns="61" bIns="61" rtlCol="0" anchor="t">
            <a:normAutofit/>
          </a:bodyPr>
          <a:lstStyle/>
          <a:p>
            <a:pPr algn="ctr"/>
            <a:r>
              <a:rPr lang="en-US" sz="399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Council needs to check you are OK.</a:t>
            </a:r>
            <a:endParaRPr lang="en-US" sz="399"/>
          </a:p>
          <a:p>
            <a:pPr algn="ctr"/>
            <a:r>
              <a:rPr lang="en-US" sz="399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ask questions and bring someone you trust.</a:t>
            </a:r>
            <a:endParaRPr lang="en-US" sz="399"/>
          </a:p>
        </p:txBody>
      </p:sp>
      <p:sp>
        <p:nvSpPr>
          <p:cNvPr id="29" name="Shape 27"/>
          <p:cNvSpPr/>
          <p:nvPr/>
        </p:nvSpPr>
        <p:spPr>
          <a:xfrm>
            <a:off x="4574781" y="1856334"/>
            <a:ext cx="0" cy="109972"/>
          </a:xfrm>
          <a:prstGeom prst="line">
            <a:avLst/>
          </a:prstGeom>
          <a:noFill/>
          <a:ln w="25400">
            <a:solidFill>
              <a:srgbClr val="008C95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GB" sz="674"/>
          </a:p>
        </p:txBody>
      </p:sp>
      <p:sp>
        <p:nvSpPr>
          <p:cNvPr id="30" name="Shape 28"/>
          <p:cNvSpPr/>
          <p:nvPr/>
        </p:nvSpPr>
        <p:spPr>
          <a:xfrm>
            <a:off x="3782979" y="1979503"/>
            <a:ext cx="1583602" cy="492676"/>
          </a:xfrm>
          <a:prstGeom prst="diamond">
            <a:avLst/>
          </a:prstGeom>
          <a:solidFill>
            <a:srgbClr val="FFF5DF"/>
          </a:solidFill>
          <a:ln w="19050">
            <a:solidFill>
              <a:srgbClr val="D79A26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31" name="Text 29"/>
          <p:cNvSpPr/>
          <p:nvPr/>
        </p:nvSpPr>
        <p:spPr>
          <a:xfrm>
            <a:off x="4090902" y="2111470"/>
            <a:ext cx="972156" cy="16715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520" b="1">
                <a:solidFill>
                  <a:srgbClr val="D79A2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IS SAFEGUARDING</a:t>
            </a:r>
            <a:endParaRPr lang="en-US" sz="520"/>
          </a:p>
          <a:p>
            <a:pPr algn="ctr"/>
            <a:r>
              <a:rPr lang="en-US" sz="520" b="1">
                <a:solidFill>
                  <a:srgbClr val="D79A2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HELP NEEDED?</a:t>
            </a:r>
            <a:endParaRPr lang="en-US" sz="520"/>
          </a:p>
        </p:txBody>
      </p:sp>
      <p:sp>
        <p:nvSpPr>
          <p:cNvPr id="32" name="Text 30"/>
          <p:cNvSpPr/>
          <p:nvPr/>
        </p:nvSpPr>
        <p:spPr>
          <a:xfrm>
            <a:off x="4134891" y="2278628"/>
            <a:ext cx="884178" cy="6598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342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Access Team decides.</a:t>
            </a:r>
            <a:endParaRPr lang="en-US" sz="342"/>
          </a:p>
        </p:txBody>
      </p:sp>
      <p:sp>
        <p:nvSpPr>
          <p:cNvPr id="33" name="Shape 31"/>
          <p:cNvSpPr/>
          <p:nvPr/>
        </p:nvSpPr>
        <p:spPr>
          <a:xfrm>
            <a:off x="2885604" y="1935514"/>
            <a:ext cx="791801" cy="598250"/>
          </a:xfrm>
          <a:prstGeom prst="roundRect">
            <a:avLst>
              <a:gd name="adj" fmla="val 4412"/>
            </a:avLst>
          </a:prstGeom>
          <a:solidFill>
            <a:srgbClr val="EAF5FA"/>
          </a:solidFill>
          <a:ln w="16510">
            <a:solidFill>
              <a:srgbClr val="287AA2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34" name="Text 32"/>
          <p:cNvSpPr/>
          <p:nvPr/>
        </p:nvSpPr>
        <p:spPr>
          <a:xfrm>
            <a:off x="2938391" y="1970705"/>
            <a:ext cx="686228" cy="1099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23" b="1">
                <a:solidFill>
                  <a:srgbClr val="287AA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CARE ACT 2014</a:t>
            </a:r>
            <a:endParaRPr lang="en-US" sz="423"/>
          </a:p>
        </p:txBody>
      </p:sp>
      <p:sp>
        <p:nvSpPr>
          <p:cNvPr id="35" name="Text 33"/>
          <p:cNvSpPr/>
          <p:nvPr/>
        </p:nvSpPr>
        <p:spPr>
          <a:xfrm>
            <a:off x="2942790" y="2093874"/>
            <a:ext cx="677430" cy="409097"/>
          </a:xfrm>
          <a:prstGeom prst="rect">
            <a:avLst/>
          </a:prstGeom>
          <a:noFill/>
          <a:ln/>
        </p:spPr>
        <p:txBody>
          <a:bodyPr wrap="square" lIns="61" tIns="61" rIns="61" bIns="61" rtlCol="0" anchor="t">
            <a:normAutofit/>
          </a:bodyPr>
          <a:lstStyle/>
          <a:p>
            <a:r>
              <a:rPr lang="en-US" sz="373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Safeguarding is for an adult who:</a:t>
            </a:r>
            <a:endParaRPr lang="en-US" sz="373"/>
          </a:p>
          <a:p>
            <a:r>
              <a:rPr lang="en-US" sz="373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needs care and support</a:t>
            </a:r>
            <a:endParaRPr lang="en-US" sz="373"/>
          </a:p>
          <a:p>
            <a:r>
              <a:rPr lang="en-US" sz="373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is at risk of abuse or neglect</a:t>
            </a:r>
            <a:endParaRPr lang="en-US" sz="373"/>
          </a:p>
          <a:p>
            <a:r>
              <a:rPr lang="en-US" sz="373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cannot protect themselves because of those needs.</a:t>
            </a:r>
            <a:endParaRPr lang="en-US" sz="373"/>
          </a:p>
        </p:txBody>
      </p:sp>
      <p:sp>
        <p:nvSpPr>
          <p:cNvPr id="36" name="Shape 34"/>
          <p:cNvSpPr/>
          <p:nvPr/>
        </p:nvSpPr>
        <p:spPr>
          <a:xfrm flipH="1">
            <a:off x="3571832" y="2225842"/>
            <a:ext cx="211147" cy="0"/>
          </a:xfrm>
          <a:prstGeom prst="line">
            <a:avLst/>
          </a:prstGeom>
          <a:noFill/>
          <a:ln w="25400">
            <a:solidFill>
              <a:srgbClr val="3D7F69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GB" sz="674"/>
          </a:p>
        </p:txBody>
      </p:sp>
      <p:sp>
        <p:nvSpPr>
          <p:cNvPr id="37" name="Shape 35"/>
          <p:cNvSpPr/>
          <p:nvPr/>
        </p:nvSpPr>
        <p:spPr>
          <a:xfrm>
            <a:off x="3510247" y="2278628"/>
            <a:ext cx="246338" cy="123169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3D7F69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38" name="Text 36"/>
          <p:cNvSpPr/>
          <p:nvPr/>
        </p:nvSpPr>
        <p:spPr>
          <a:xfrm>
            <a:off x="3510247" y="2278628"/>
            <a:ext cx="246338" cy="12316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395" b="1">
                <a:solidFill>
                  <a:srgbClr val="3D7F6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YES</a:t>
            </a:r>
            <a:endParaRPr lang="en-US" sz="395"/>
          </a:p>
        </p:txBody>
      </p:sp>
      <p:sp>
        <p:nvSpPr>
          <p:cNvPr id="39" name="Shape 37"/>
          <p:cNvSpPr/>
          <p:nvPr/>
        </p:nvSpPr>
        <p:spPr>
          <a:xfrm>
            <a:off x="5366581" y="2225842"/>
            <a:ext cx="211147" cy="0"/>
          </a:xfrm>
          <a:prstGeom prst="line">
            <a:avLst/>
          </a:prstGeom>
          <a:noFill/>
          <a:ln w="25400">
            <a:solidFill>
              <a:srgbClr val="72518E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GB" sz="674"/>
          </a:p>
        </p:txBody>
      </p:sp>
      <p:sp>
        <p:nvSpPr>
          <p:cNvPr id="40" name="Shape 38"/>
          <p:cNvSpPr/>
          <p:nvPr/>
        </p:nvSpPr>
        <p:spPr>
          <a:xfrm>
            <a:off x="5384177" y="2278628"/>
            <a:ext cx="246338" cy="123169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72518E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41" name="Text 39"/>
          <p:cNvSpPr/>
          <p:nvPr/>
        </p:nvSpPr>
        <p:spPr>
          <a:xfrm>
            <a:off x="5384177" y="2278628"/>
            <a:ext cx="246338" cy="12316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395" b="1">
                <a:solidFill>
                  <a:srgbClr val="72518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NO</a:t>
            </a:r>
            <a:endParaRPr lang="en-US" sz="395"/>
          </a:p>
        </p:txBody>
      </p:sp>
      <p:sp>
        <p:nvSpPr>
          <p:cNvPr id="42" name="Shape 40"/>
          <p:cNvSpPr/>
          <p:nvPr/>
        </p:nvSpPr>
        <p:spPr>
          <a:xfrm>
            <a:off x="2890003" y="2608545"/>
            <a:ext cx="1530816" cy="369507"/>
          </a:xfrm>
          <a:prstGeom prst="roundRect">
            <a:avLst>
              <a:gd name="adj" fmla="val 7143"/>
            </a:avLst>
          </a:prstGeom>
          <a:solidFill>
            <a:srgbClr val="EBF5F1"/>
          </a:solidFill>
          <a:ln w="16510">
            <a:solidFill>
              <a:srgbClr val="3D7F69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43" name="Text 41"/>
          <p:cNvSpPr/>
          <p:nvPr/>
        </p:nvSpPr>
        <p:spPr>
          <a:xfrm>
            <a:off x="2942790" y="2643736"/>
            <a:ext cx="1425242" cy="1099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481" b="1">
                <a:solidFill>
                  <a:srgbClr val="3D7F6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SAFEGUARDING SUPPORT</a:t>
            </a:r>
            <a:endParaRPr lang="en-US" sz="481"/>
          </a:p>
        </p:txBody>
      </p:sp>
      <p:sp>
        <p:nvSpPr>
          <p:cNvPr id="44" name="Text 42"/>
          <p:cNvSpPr/>
          <p:nvPr/>
        </p:nvSpPr>
        <p:spPr>
          <a:xfrm>
            <a:off x="2947189" y="2766905"/>
            <a:ext cx="1416444" cy="180355"/>
          </a:xfrm>
          <a:prstGeom prst="rect">
            <a:avLst/>
          </a:prstGeom>
          <a:noFill/>
          <a:ln/>
        </p:spPr>
        <p:txBody>
          <a:bodyPr wrap="square" lIns="61" tIns="61" rIns="61" bIns="61" rtlCol="0" anchor="t">
            <a:normAutofit/>
          </a:bodyPr>
          <a:lstStyle/>
          <a:p>
            <a:pPr algn="ctr"/>
            <a:r>
              <a:rPr lang="en-US" sz="404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safeguarding help is needed, an enquiry may start.</a:t>
            </a:r>
            <a:endParaRPr lang="en-US" sz="404"/>
          </a:p>
        </p:txBody>
      </p:sp>
      <p:sp>
        <p:nvSpPr>
          <p:cNvPr id="45" name="Shape 43"/>
          <p:cNvSpPr/>
          <p:nvPr/>
        </p:nvSpPr>
        <p:spPr>
          <a:xfrm>
            <a:off x="4724342" y="2608545"/>
            <a:ext cx="1530816" cy="369507"/>
          </a:xfrm>
          <a:prstGeom prst="roundRect">
            <a:avLst>
              <a:gd name="adj" fmla="val 7143"/>
            </a:avLst>
          </a:prstGeom>
          <a:solidFill>
            <a:srgbClr val="F3EDF7"/>
          </a:solidFill>
          <a:ln w="16510">
            <a:solidFill>
              <a:srgbClr val="72518E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46" name="Text 44"/>
          <p:cNvSpPr/>
          <p:nvPr/>
        </p:nvSpPr>
        <p:spPr>
          <a:xfrm>
            <a:off x="4777129" y="2643736"/>
            <a:ext cx="1425242" cy="1099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481" b="1">
                <a:solidFill>
                  <a:srgbClr val="72518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OTHER SUPPORT</a:t>
            </a:r>
            <a:endParaRPr lang="en-US" sz="481"/>
          </a:p>
        </p:txBody>
      </p:sp>
      <p:sp>
        <p:nvSpPr>
          <p:cNvPr id="47" name="Text 45"/>
          <p:cNvSpPr/>
          <p:nvPr/>
        </p:nvSpPr>
        <p:spPr>
          <a:xfrm>
            <a:off x="4781528" y="2766905"/>
            <a:ext cx="1416444" cy="180355"/>
          </a:xfrm>
          <a:prstGeom prst="rect">
            <a:avLst/>
          </a:prstGeom>
          <a:noFill/>
          <a:ln/>
        </p:spPr>
        <p:txBody>
          <a:bodyPr wrap="square" lIns="61" tIns="61" rIns="61" bIns="61" rtlCol="0" anchor="t">
            <a:normAutofit/>
          </a:bodyPr>
          <a:lstStyle/>
          <a:p>
            <a:pPr algn="ctr"/>
            <a:r>
              <a:rPr lang="en-US" sz="390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safeguarding is not the right help, the Council will still listen and tell you where to get help.</a:t>
            </a:r>
            <a:endParaRPr lang="en-US" sz="390"/>
          </a:p>
        </p:txBody>
      </p:sp>
      <p:sp>
        <p:nvSpPr>
          <p:cNvPr id="48" name="Shape 46"/>
          <p:cNvSpPr/>
          <p:nvPr/>
        </p:nvSpPr>
        <p:spPr>
          <a:xfrm>
            <a:off x="3571832" y="2436988"/>
            <a:ext cx="0" cy="171557"/>
          </a:xfrm>
          <a:prstGeom prst="line">
            <a:avLst/>
          </a:prstGeom>
          <a:noFill/>
          <a:ln w="25400">
            <a:solidFill>
              <a:srgbClr val="3D7F69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GB" sz="674"/>
          </a:p>
        </p:txBody>
      </p:sp>
      <p:sp>
        <p:nvSpPr>
          <p:cNvPr id="49" name="Shape 47"/>
          <p:cNvSpPr/>
          <p:nvPr/>
        </p:nvSpPr>
        <p:spPr>
          <a:xfrm>
            <a:off x="5577729" y="2436988"/>
            <a:ext cx="0" cy="171557"/>
          </a:xfrm>
          <a:prstGeom prst="line">
            <a:avLst/>
          </a:prstGeom>
          <a:noFill/>
          <a:ln w="25400">
            <a:solidFill>
              <a:srgbClr val="72518E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GB" sz="674"/>
          </a:p>
        </p:txBody>
      </p:sp>
      <p:sp>
        <p:nvSpPr>
          <p:cNvPr id="50" name="Shape 48"/>
          <p:cNvSpPr/>
          <p:nvPr/>
        </p:nvSpPr>
        <p:spPr>
          <a:xfrm>
            <a:off x="3655411" y="2978052"/>
            <a:ext cx="0" cy="92377"/>
          </a:xfrm>
          <a:prstGeom prst="line">
            <a:avLst/>
          </a:prstGeom>
          <a:noFill/>
          <a:ln w="25400">
            <a:solidFill>
              <a:srgbClr val="3D7F69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GB" sz="674"/>
          </a:p>
        </p:txBody>
      </p:sp>
      <p:sp>
        <p:nvSpPr>
          <p:cNvPr id="51" name="Shape 49"/>
          <p:cNvSpPr/>
          <p:nvPr/>
        </p:nvSpPr>
        <p:spPr>
          <a:xfrm>
            <a:off x="2964784" y="3079227"/>
            <a:ext cx="1381253" cy="316720"/>
          </a:xfrm>
          <a:prstGeom prst="roundRect">
            <a:avLst>
              <a:gd name="adj" fmla="val 8333"/>
            </a:avLst>
          </a:prstGeom>
          <a:solidFill>
            <a:srgbClr val="F3EDF7"/>
          </a:solidFill>
          <a:ln w="16510">
            <a:solidFill>
              <a:srgbClr val="72518E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52" name="Shape 50"/>
          <p:cNvSpPr/>
          <p:nvPr/>
        </p:nvSpPr>
        <p:spPr>
          <a:xfrm>
            <a:off x="3008774" y="3123216"/>
            <a:ext cx="149562" cy="149562"/>
          </a:xfrm>
          <a:prstGeom prst="ellipse">
            <a:avLst/>
          </a:prstGeom>
          <a:solidFill>
            <a:srgbClr val="72518E"/>
          </a:solidFill>
          <a:ln w="12700">
            <a:solidFill>
              <a:srgbClr val="72518E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53" name="Text 51"/>
          <p:cNvSpPr/>
          <p:nvPr/>
        </p:nvSpPr>
        <p:spPr>
          <a:xfrm>
            <a:off x="3008774" y="3123216"/>
            <a:ext cx="149562" cy="149562"/>
          </a:xfrm>
          <a:prstGeom prst="rect">
            <a:avLst/>
          </a:prstGeom>
          <a:noFill/>
          <a:ln/>
        </p:spPr>
        <p:txBody>
          <a:bodyPr wrap="square" lIns="244" tIns="244" rIns="244" bIns="244" rtlCol="0" anchor="ctr">
            <a:normAutofit/>
          </a:bodyPr>
          <a:lstStyle/>
          <a:p>
            <a:pPr algn="ctr"/>
            <a:r>
              <a:rPr lang="en-US" sz="481" b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481"/>
          </a:p>
        </p:txBody>
      </p:sp>
      <p:sp>
        <p:nvSpPr>
          <p:cNvPr id="54" name="Text 52"/>
          <p:cNvSpPr/>
          <p:nvPr/>
        </p:nvSpPr>
        <p:spPr>
          <a:xfrm>
            <a:off x="3197926" y="3114418"/>
            <a:ext cx="1095325" cy="1099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443" b="1">
                <a:solidFill>
                  <a:srgbClr val="72518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DO YOU WANT?</a:t>
            </a:r>
            <a:endParaRPr lang="en-US" sz="443"/>
          </a:p>
        </p:txBody>
      </p:sp>
      <p:sp>
        <p:nvSpPr>
          <p:cNvPr id="55" name="Text 53"/>
          <p:cNvSpPr/>
          <p:nvPr/>
        </p:nvSpPr>
        <p:spPr>
          <a:xfrm>
            <a:off x="3197926" y="3220385"/>
            <a:ext cx="1090926" cy="155767"/>
          </a:xfrm>
          <a:prstGeom prst="rect">
            <a:avLst/>
          </a:prstGeom>
          <a:noFill/>
          <a:ln/>
        </p:spPr>
        <p:txBody>
          <a:bodyPr wrap="square" lIns="61" tIns="61" rIns="61" bIns="61" rtlCol="0" anchor="t">
            <a:normAutofit/>
          </a:bodyPr>
          <a:lstStyle/>
          <a:p>
            <a:pPr algn="ctr"/>
            <a:r>
              <a:rPr lang="en-US" sz="390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say what happened, what worries you and what you want to happen next.</a:t>
            </a:r>
            <a:endParaRPr lang="en-US" sz="390"/>
          </a:p>
        </p:txBody>
      </p:sp>
      <p:sp>
        <p:nvSpPr>
          <p:cNvPr id="56" name="Shape 54"/>
          <p:cNvSpPr/>
          <p:nvPr/>
        </p:nvSpPr>
        <p:spPr>
          <a:xfrm>
            <a:off x="3655411" y="3395947"/>
            <a:ext cx="0" cy="83579"/>
          </a:xfrm>
          <a:prstGeom prst="line">
            <a:avLst/>
          </a:prstGeom>
          <a:noFill/>
          <a:ln w="25400">
            <a:solidFill>
              <a:srgbClr val="3D7F69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GB" sz="674"/>
          </a:p>
        </p:txBody>
      </p:sp>
      <p:sp>
        <p:nvSpPr>
          <p:cNvPr id="57" name="Shape 55"/>
          <p:cNvSpPr/>
          <p:nvPr/>
        </p:nvSpPr>
        <p:spPr>
          <a:xfrm>
            <a:off x="2964784" y="3488324"/>
            <a:ext cx="1381253" cy="303524"/>
          </a:xfrm>
          <a:prstGeom prst="roundRect">
            <a:avLst>
              <a:gd name="adj" fmla="val 8696"/>
            </a:avLst>
          </a:prstGeom>
          <a:solidFill>
            <a:srgbClr val="EBF5F1"/>
          </a:solidFill>
          <a:ln w="16510">
            <a:solidFill>
              <a:srgbClr val="3D7F69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58" name="Shape 56"/>
          <p:cNvSpPr/>
          <p:nvPr/>
        </p:nvSpPr>
        <p:spPr>
          <a:xfrm>
            <a:off x="3008774" y="3532313"/>
            <a:ext cx="149562" cy="149562"/>
          </a:xfrm>
          <a:prstGeom prst="ellipse">
            <a:avLst/>
          </a:prstGeom>
          <a:solidFill>
            <a:srgbClr val="3D7F69"/>
          </a:solidFill>
          <a:ln w="12700">
            <a:solidFill>
              <a:srgbClr val="3D7F69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59" name="Text 57"/>
          <p:cNvSpPr/>
          <p:nvPr/>
        </p:nvSpPr>
        <p:spPr>
          <a:xfrm>
            <a:off x="3008774" y="3532313"/>
            <a:ext cx="149562" cy="149562"/>
          </a:xfrm>
          <a:prstGeom prst="rect">
            <a:avLst/>
          </a:prstGeom>
          <a:noFill/>
          <a:ln/>
        </p:spPr>
        <p:txBody>
          <a:bodyPr wrap="square" lIns="244" tIns="244" rIns="244" bIns="244" rtlCol="0" anchor="ctr">
            <a:normAutofit/>
          </a:bodyPr>
          <a:lstStyle/>
          <a:p>
            <a:pPr algn="ctr"/>
            <a:r>
              <a:rPr lang="en-US" sz="481" b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481"/>
          </a:p>
        </p:txBody>
      </p:sp>
      <p:sp>
        <p:nvSpPr>
          <p:cNvPr id="60" name="Text 58"/>
          <p:cNvSpPr/>
          <p:nvPr/>
        </p:nvSpPr>
        <p:spPr>
          <a:xfrm>
            <a:off x="3197926" y="3523515"/>
            <a:ext cx="1095325" cy="1099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428" b="1">
                <a:solidFill>
                  <a:srgbClr val="3D7F6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AN ENQUIRY MAY START</a:t>
            </a:r>
            <a:endParaRPr lang="en-US" sz="428"/>
          </a:p>
        </p:txBody>
      </p:sp>
      <p:sp>
        <p:nvSpPr>
          <p:cNvPr id="61" name="Text 59"/>
          <p:cNvSpPr/>
          <p:nvPr/>
        </p:nvSpPr>
        <p:spPr>
          <a:xfrm>
            <a:off x="3202325" y="3646685"/>
            <a:ext cx="1086527" cy="109972"/>
          </a:xfrm>
          <a:prstGeom prst="rect">
            <a:avLst/>
          </a:prstGeom>
          <a:noFill/>
          <a:ln/>
        </p:spPr>
        <p:txBody>
          <a:bodyPr wrap="square" lIns="61" tIns="61" rIns="61" bIns="61" rtlCol="0" anchor="t">
            <a:normAutofit lnSpcReduction="10000"/>
          </a:bodyPr>
          <a:lstStyle/>
          <a:p>
            <a:pPr algn="ctr"/>
            <a:r>
              <a:rPr lang="en-US" sz="390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People find out what happened and decide how to support you.</a:t>
            </a:r>
            <a:endParaRPr lang="en-US" sz="390"/>
          </a:p>
        </p:txBody>
      </p:sp>
      <p:sp>
        <p:nvSpPr>
          <p:cNvPr id="62" name="Shape 60"/>
          <p:cNvSpPr/>
          <p:nvPr/>
        </p:nvSpPr>
        <p:spPr>
          <a:xfrm>
            <a:off x="3655411" y="3791848"/>
            <a:ext cx="0" cy="83579"/>
          </a:xfrm>
          <a:prstGeom prst="line">
            <a:avLst/>
          </a:prstGeom>
          <a:noFill/>
          <a:ln w="25400">
            <a:solidFill>
              <a:srgbClr val="3D7F69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GB" sz="674"/>
          </a:p>
        </p:txBody>
      </p:sp>
      <p:sp>
        <p:nvSpPr>
          <p:cNvPr id="63" name="Shape 61"/>
          <p:cNvSpPr/>
          <p:nvPr/>
        </p:nvSpPr>
        <p:spPr>
          <a:xfrm>
            <a:off x="2964784" y="3884225"/>
            <a:ext cx="1381253" cy="303524"/>
          </a:xfrm>
          <a:prstGeom prst="roundRect">
            <a:avLst>
              <a:gd name="adj" fmla="val 8696"/>
            </a:avLst>
          </a:prstGeom>
          <a:solidFill>
            <a:srgbClr val="EBF5F1"/>
          </a:solidFill>
          <a:ln w="16510">
            <a:solidFill>
              <a:srgbClr val="3D7F69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64" name="Shape 62"/>
          <p:cNvSpPr/>
          <p:nvPr/>
        </p:nvSpPr>
        <p:spPr>
          <a:xfrm>
            <a:off x="3008774" y="3928214"/>
            <a:ext cx="149562" cy="149562"/>
          </a:xfrm>
          <a:prstGeom prst="ellipse">
            <a:avLst/>
          </a:prstGeom>
          <a:solidFill>
            <a:srgbClr val="3D7F69"/>
          </a:solidFill>
          <a:ln w="12700">
            <a:solidFill>
              <a:srgbClr val="3D7F69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65" name="Text 63"/>
          <p:cNvSpPr/>
          <p:nvPr/>
        </p:nvSpPr>
        <p:spPr>
          <a:xfrm>
            <a:off x="3008774" y="3928214"/>
            <a:ext cx="149562" cy="149562"/>
          </a:xfrm>
          <a:prstGeom prst="rect">
            <a:avLst/>
          </a:prstGeom>
          <a:noFill/>
          <a:ln/>
        </p:spPr>
        <p:txBody>
          <a:bodyPr wrap="square" lIns="244" tIns="244" rIns="244" bIns="244" rtlCol="0" anchor="ctr">
            <a:normAutofit/>
          </a:bodyPr>
          <a:lstStyle/>
          <a:p>
            <a:pPr algn="ctr"/>
            <a:r>
              <a:rPr lang="en-US" sz="481" b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</a:t>
            </a:r>
            <a:endParaRPr lang="en-US" sz="481"/>
          </a:p>
        </p:txBody>
      </p:sp>
      <p:sp>
        <p:nvSpPr>
          <p:cNvPr id="66" name="Text 64"/>
          <p:cNvSpPr/>
          <p:nvPr/>
        </p:nvSpPr>
        <p:spPr>
          <a:xfrm>
            <a:off x="3197926" y="3919416"/>
            <a:ext cx="1095325" cy="1099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414" b="1">
                <a:solidFill>
                  <a:srgbClr val="3D7F6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YOUR SAFEGUARDING PLAN</a:t>
            </a:r>
            <a:endParaRPr lang="en-US" sz="414"/>
          </a:p>
        </p:txBody>
      </p:sp>
      <p:sp>
        <p:nvSpPr>
          <p:cNvPr id="67" name="Text 65"/>
          <p:cNvSpPr/>
          <p:nvPr/>
        </p:nvSpPr>
        <p:spPr>
          <a:xfrm>
            <a:off x="3202325" y="4042585"/>
            <a:ext cx="1086527" cy="101175"/>
          </a:xfrm>
          <a:prstGeom prst="rect">
            <a:avLst/>
          </a:prstGeom>
          <a:noFill/>
          <a:ln/>
        </p:spPr>
        <p:txBody>
          <a:bodyPr wrap="square" lIns="61" tIns="61" rIns="61" bIns="61" rtlCol="0" anchor="t">
            <a:normAutofit fontScale="92500" lnSpcReduction="20000"/>
          </a:bodyPr>
          <a:lstStyle/>
          <a:p>
            <a:pPr algn="ctr"/>
            <a:r>
              <a:rPr lang="en-US" sz="380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and the people supporting you agree what needs to happen next.</a:t>
            </a:r>
            <a:endParaRPr lang="en-US" sz="380"/>
          </a:p>
        </p:txBody>
      </p:sp>
      <p:sp>
        <p:nvSpPr>
          <p:cNvPr id="68" name="Shape 66"/>
          <p:cNvSpPr/>
          <p:nvPr/>
        </p:nvSpPr>
        <p:spPr>
          <a:xfrm>
            <a:off x="3655411" y="4187748"/>
            <a:ext cx="0" cy="83579"/>
          </a:xfrm>
          <a:prstGeom prst="line">
            <a:avLst/>
          </a:prstGeom>
          <a:noFill/>
          <a:ln w="25400">
            <a:solidFill>
              <a:srgbClr val="3D7F69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GB" sz="674"/>
          </a:p>
        </p:txBody>
      </p:sp>
      <p:sp>
        <p:nvSpPr>
          <p:cNvPr id="69" name="Shape 67"/>
          <p:cNvSpPr/>
          <p:nvPr/>
        </p:nvSpPr>
        <p:spPr>
          <a:xfrm>
            <a:off x="2964784" y="4280126"/>
            <a:ext cx="1381253" cy="316720"/>
          </a:xfrm>
          <a:prstGeom prst="roundRect">
            <a:avLst>
              <a:gd name="adj" fmla="val 8333"/>
            </a:avLst>
          </a:prstGeom>
          <a:solidFill>
            <a:srgbClr val="FFF5DF"/>
          </a:solidFill>
          <a:ln w="16510">
            <a:solidFill>
              <a:srgbClr val="D79A26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70" name="Shape 68"/>
          <p:cNvSpPr/>
          <p:nvPr/>
        </p:nvSpPr>
        <p:spPr>
          <a:xfrm>
            <a:off x="3008774" y="4324114"/>
            <a:ext cx="149562" cy="149562"/>
          </a:xfrm>
          <a:prstGeom prst="ellipse">
            <a:avLst/>
          </a:prstGeom>
          <a:solidFill>
            <a:srgbClr val="D79A26"/>
          </a:solidFill>
          <a:ln w="12700">
            <a:solidFill>
              <a:srgbClr val="D79A26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71" name="Text 69"/>
          <p:cNvSpPr/>
          <p:nvPr/>
        </p:nvSpPr>
        <p:spPr>
          <a:xfrm>
            <a:off x="3008774" y="4324114"/>
            <a:ext cx="149562" cy="149562"/>
          </a:xfrm>
          <a:prstGeom prst="rect">
            <a:avLst/>
          </a:prstGeom>
          <a:noFill/>
          <a:ln/>
        </p:spPr>
        <p:txBody>
          <a:bodyPr wrap="square" lIns="244" tIns="244" rIns="244" bIns="244" rtlCol="0" anchor="ctr">
            <a:normAutofit/>
          </a:bodyPr>
          <a:lstStyle/>
          <a:p>
            <a:pPr algn="ctr"/>
            <a:r>
              <a:rPr lang="en-US" sz="481" b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</a:t>
            </a:r>
            <a:endParaRPr lang="en-US" sz="481"/>
          </a:p>
        </p:txBody>
      </p:sp>
      <p:sp>
        <p:nvSpPr>
          <p:cNvPr id="72" name="Text 70"/>
          <p:cNvSpPr/>
          <p:nvPr/>
        </p:nvSpPr>
        <p:spPr>
          <a:xfrm>
            <a:off x="3197926" y="4315317"/>
            <a:ext cx="1095325" cy="1099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438" b="1">
                <a:solidFill>
                  <a:srgbClr val="D79A2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ENQUIRY ENDS</a:t>
            </a:r>
            <a:endParaRPr lang="en-US" sz="438"/>
          </a:p>
        </p:txBody>
      </p:sp>
      <p:sp>
        <p:nvSpPr>
          <p:cNvPr id="73" name="Text 71"/>
          <p:cNvSpPr/>
          <p:nvPr/>
        </p:nvSpPr>
        <p:spPr>
          <a:xfrm>
            <a:off x="3158336" y="4438485"/>
            <a:ext cx="1130516" cy="127568"/>
          </a:xfrm>
          <a:prstGeom prst="rect">
            <a:avLst/>
          </a:prstGeom>
          <a:noFill/>
          <a:ln/>
        </p:spPr>
        <p:txBody>
          <a:bodyPr wrap="square" lIns="61" tIns="61" rIns="61" bIns="61" rtlCol="0" anchor="t">
            <a:normAutofit/>
          </a:bodyPr>
          <a:lstStyle/>
          <a:p>
            <a:pPr algn="ctr"/>
            <a:r>
              <a:rPr lang="en-US" sz="385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say if you feel safer or if something else needs to happen.</a:t>
            </a:r>
            <a:endParaRPr lang="en-US" sz="385"/>
          </a:p>
        </p:txBody>
      </p:sp>
      <p:sp>
        <p:nvSpPr>
          <p:cNvPr id="74" name="Shape 72"/>
          <p:cNvSpPr/>
          <p:nvPr/>
        </p:nvSpPr>
        <p:spPr>
          <a:xfrm>
            <a:off x="5489751" y="2978052"/>
            <a:ext cx="0" cy="92377"/>
          </a:xfrm>
          <a:prstGeom prst="line">
            <a:avLst/>
          </a:prstGeom>
          <a:noFill/>
          <a:ln w="25400">
            <a:solidFill>
              <a:srgbClr val="72518E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GB" sz="674"/>
          </a:p>
        </p:txBody>
      </p:sp>
      <p:sp>
        <p:nvSpPr>
          <p:cNvPr id="75" name="Shape 73"/>
          <p:cNvSpPr/>
          <p:nvPr/>
        </p:nvSpPr>
        <p:spPr>
          <a:xfrm>
            <a:off x="4799124" y="3079227"/>
            <a:ext cx="1381253" cy="945762"/>
          </a:xfrm>
          <a:prstGeom prst="roundRect">
            <a:avLst>
              <a:gd name="adj" fmla="val 2791"/>
            </a:avLst>
          </a:prstGeom>
          <a:solidFill>
            <a:srgbClr val="F8F4FA"/>
          </a:solidFill>
          <a:ln w="16510">
            <a:solidFill>
              <a:srgbClr val="72518E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76" name="Text 74"/>
          <p:cNvSpPr/>
          <p:nvPr/>
        </p:nvSpPr>
        <p:spPr>
          <a:xfrm>
            <a:off x="4851910" y="3114418"/>
            <a:ext cx="1275680" cy="1099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9" b="1">
                <a:solidFill>
                  <a:srgbClr val="72518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RIGHT SUPPORT MAY INCLUDE</a:t>
            </a:r>
            <a:endParaRPr lang="en-US" sz="409"/>
          </a:p>
        </p:txBody>
      </p:sp>
      <p:sp>
        <p:nvSpPr>
          <p:cNvPr id="77" name="Text 75"/>
          <p:cNvSpPr/>
          <p:nvPr/>
        </p:nvSpPr>
        <p:spPr>
          <a:xfrm>
            <a:off x="4856309" y="3237587"/>
            <a:ext cx="1266882" cy="756610"/>
          </a:xfrm>
          <a:prstGeom prst="rect">
            <a:avLst/>
          </a:prstGeom>
          <a:noFill/>
          <a:ln/>
        </p:spPr>
        <p:txBody>
          <a:bodyPr wrap="square" lIns="61" tIns="61" rIns="61" bIns="61" rtlCol="0" anchor="t">
            <a:normAutofit/>
          </a:bodyPr>
          <a:lstStyle/>
          <a:p>
            <a:r>
              <a:rPr lang="en-US" sz="315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Housing: Kingston Council</a:t>
            </a:r>
            <a:endParaRPr lang="en-US" sz="315"/>
          </a:p>
          <a:p>
            <a:r>
              <a:rPr lang="en-US" sz="315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020 8547 5000</a:t>
            </a:r>
            <a:endParaRPr lang="en-US" sz="315"/>
          </a:p>
          <a:p>
            <a:r>
              <a:rPr lang="en-US" sz="315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Homelessness: KCAH</a:t>
            </a:r>
            <a:endParaRPr lang="en-US" sz="315"/>
          </a:p>
          <a:p>
            <a:r>
              <a:rPr lang="en-US" sz="315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020 8255 7400</a:t>
            </a:r>
            <a:endParaRPr lang="en-US" sz="315"/>
          </a:p>
          <a:p>
            <a:r>
              <a:rPr lang="en-US" sz="315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Alcohol or drugs: Via Kingston</a:t>
            </a:r>
            <a:endParaRPr lang="en-US" sz="315"/>
          </a:p>
          <a:p>
            <a:r>
              <a:rPr lang="en-US" sz="315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0300 303 4614</a:t>
            </a:r>
            <a:endParaRPr lang="en-US" sz="315"/>
          </a:p>
          <a:p>
            <a:r>
              <a:rPr lang="en-US" sz="315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Domestic abuse: Willow Centre</a:t>
            </a:r>
            <a:endParaRPr lang="en-US" sz="315"/>
          </a:p>
          <a:p>
            <a:r>
              <a:rPr lang="en-US" sz="315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020 8547 6046</a:t>
            </a:r>
            <a:endParaRPr lang="en-US" sz="315"/>
          </a:p>
          <a:p>
            <a:r>
              <a:rPr lang="en-US" sz="315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Advocacy: KAG  020 8549 1028</a:t>
            </a:r>
            <a:endParaRPr lang="en-US" sz="315"/>
          </a:p>
          <a:p>
            <a:r>
              <a:rPr lang="en-US" sz="315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Mental health crisis  0800 028 8000</a:t>
            </a:r>
            <a:endParaRPr lang="en-US" sz="315"/>
          </a:p>
          <a:p>
            <a:r>
              <a:rPr lang="en-US" sz="315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More local help: connectedkingston.uk</a:t>
            </a:r>
            <a:endParaRPr lang="en-US" sz="315"/>
          </a:p>
        </p:txBody>
      </p:sp>
      <p:sp>
        <p:nvSpPr>
          <p:cNvPr id="78" name="Shape 76"/>
          <p:cNvSpPr/>
          <p:nvPr/>
        </p:nvSpPr>
        <p:spPr>
          <a:xfrm>
            <a:off x="5489751" y="4024989"/>
            <a:ext cx="0" cy="246338"/>
          </a:xfrm>
          <a:prstGeom prst="line">
            <a:avLst/>
          </a:prstGeom>
          <a:noFill/>
          <a:ln w="25400">
            <a:solidFill>
              <a:srgbClr val="72518E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GB" sz="674"/>
          </a:p>
        </p:txBody>
      </p:sp>
      <p:sp>
        <p:nvSpPr>
          <p:cNvPr id="79" name="Shape 77"/>
          <p:cNvSpPr/>
          <p:nvPr/>
        </p:nvSpPr>
        <p:spPr>
          <a:xfrm>
            <a:off x="4799124" y="4280126"/>
            <a:ext cx="1381253" cy="316720"/>
          </a:xfrm>
          <a:prstGeom prst="roundRect">
            <a:avLst>
              <a:gd name="adj" fmla="val 8333"/>
            </a:avLst>
          </a:prstGeom>
          <a:solidFill>
            <a:srgbClr val="EAF5FA"/>
          </a:solidFill>
          <a:ln w="16510">
            <a:solidFill>
              <a:srgbClr val="287AA2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80" name="Text 78"/>
          <p:cNvSpPr/>
          <p:nvPr/>
        </p:nvSpPr>
        <p:spPr>
          <a:xfrm>
            <a:off x="4851910" y="4315317"/>
            <a:ext cx="1275680" cy="1099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452" b="1">
                <a:solidFill>
                  <a:srgbClr val="287AA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YOU GET HELP</a:t>
            </a:r>
            <a:endParaRPr lang="en-US" sz="452"/>
          </a:p>
        </p:txBody>
      </p:sp>
      <p:sp>
        <p:nvSpPr>
          <p:cNvPr id="81" name="Text 79"/>
          <p:cNvSpPr/>
          <p:nvPr/>
        </p:nvSpPr>
        <p:spPr>
          <a:xfrm>
            <a:off x="4856309" y="4438485"/>
            <a:ext cx="1266882" cy="127568"/>
          </a:xfrm>
          <a:prstGeom prst="rect">
            <a:avLst/>
          </a:prstGeom>
          <a:noFill/>
          <a:ln/>
        </p:spPr>
        <p:txBody>
          <a:bodyPr wrap="square" lIns="61" tIns="61" rIns="61" bIns="61" rtlCol="0" anchor="t">
            <a:normAutofit/>
          </a:bodyPr>
          <a:lstStyle/>
          <a:p>
            <a:pPr algn="ctr"/>
            <a:r>
              <a:rPr lang="en-US" sz="385">
                <a:solidFill>
                  <a:srgbClr val="24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decide if you want help, unless someone else may be at risk.</a:t>
            </a:r>
            <a:endParaRPr lang="en-US" sz="385"/>
          </a:p>
        </p:txBody>
      </p:sp>
      <p:sp>
        <p:nvSpPr>
          <p:cNvPr id="82" name="Shape 80"/>
          <p:cNvSpPr/>
          <p:nvPr/>
        </p:nvSpPr>
        <p:spPr>
          <a:xfrm>
            <a:off x="3655411" y="4596846"/>
            <a:ext cx="0" cy="61585"/>
          </a:xfrm>
          <a:prstGeom prst="line">
            <a:avLst/>
          </a:prstGeom>
          <a:noFill/>
          <a:ln w="25400">
            <a:solidFill>
              <a:srgbClr val="008C95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GB" sz="674"/>
          </a:p>
        </p:txBody>
      </p:sp>
      <p:sp>
        <p:nvSpPr>
          <p:cNvPr id="83" name="Shape 81"/>
          <p:cNvSpPr/>
          <p:nvPr/>
        </p:nvSpPr>
        <p:spPr>
          <a:xfrm>
            <a:off x="5489751" y="4596846"/>
            <a:ext cx="0" cy="61585"/>
          </a:xfrm>
          <a:prstGeom prst="line">
            <a:avLst/>
          </a:prstGeom>
          <a:noFill/>
          <a:ln w="25400">
            <a:solidFill>
              <a:srgbClr val="008C95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GB" sz="674"/>
          </a:p>
        </p:txBody>
      </p:sp>
      <p:sp>
        <p:nvSpPr>
          <p:cNvPr id="84" name="Shape 82"/>
          <p:cNvSpPr/>
          <p:nvPr/>
        </p:nvSpPr>
        <p:spPr>
          <a:xfrm>
            <a:off x="3655411" y="4658431"/>
            <a:ext cx="1834339" cy="0"/>
          </a:xfrm>
          <a:prstGeom prst="line">
            <a:avLst/>
          </a:prstGeom>
          <a:noFill/>
          <a:ln w="25400">
            <a:solidFill>
              <a:srgbClr val="008C95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85" name="Shape 83"/>
          <p:cNvSpPr/>
          <p:nvPr/>
        </p:nvSpPr>
        <p:spPr>
          <a:xfrm>
            <a:off x="4574781" y="4658430"/>
            <a:ext cx="0" cy="87978"/>
          </a:xfrm>
          <a:prstGeom prst="line">
            <a:avLst/>
          </a:prstGeom>
          <a:noFill/>
          <a:ln w="25400">
            <a:solidFill>
              <a:srgbClr val="008C95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GB" sz="674"/>
          </a:p>
        </p:txBody>
      </p:sp>
      <p:sp>
        <p:nvSpPr>
          <p:cNvPr id="86" name="Shape 84"/>
          <p:cNvSpPr/>
          <p:nvPr/>
        </p:nvSpPr>
        <p:spPr>
          <a:xfrm>
            <a:off x="3721395" y="4755206"/>
            <a:ext cx="1706771" cy="171557"/>
          </a:xfrm>
          <a:prstGeom prst="roundRect">
            <a:avLst/>
          </a:prstGeom>
          <a:solidFill>
            <a:srgbClr val="EAF7F6"/>
          </a:solidFill>
          <a:ln w="17780">
            <a:solidFill>
              <a:srgbClr val="008C95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87" name="Text 85"/>
          <p:cNvSpPr/>
          <p:nvPr/>
        </p:nvSpPr>
        <p:spPr>
          <a:xfrm>
            <a:off x="3796176" y="4785998"/>
            <a:ext cx="1557209" cy="7478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457" b="1">
                <a:solidFill>
                  <a:srgbClr val="008C9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YOU KNOW WHAT HAPPENS NEXT</a:t>
            </a:r>
            <a:endParaRPr lang="en-US" sz="457"/>
          </a:p>
        </p:txBody>
      </p:sp>
      <p:sp>
        <p:nvSpPr>
          <p:cNvPr id="88" name="Shape 86"/>
          <p:cNvSpPr/>
          <p:nvPr/>
        </p:nvSpPr>
        <p:spPr>
          <a:xfrm>
            <a:off x="2863610" y="4957555"/>
            <a:ext cx="3417942" cy="140765"/>
          </a:xfrm>
          <a:prstGeom prst="roundRect">
            <a:avLst/>
          </a:prstGeom>
          <a:solidFill>
            <a:srgbClr val="153B57"/>
          </a:solidFill>
          <a:ln w="12700">
            <a:solidFill>
              <a:srgbClr val="153B57"/>
            </a:solidFill>
            <a:prstDash val="solid"/>
          </a:ln>
        </p:spPr>
        <p:txBody>
          <a:bodyPr/>
          <a:lstStyle/>
          <a:p>
            <a:endParaRPr lang="en-GB" sz="674"/>
          </a:p>
        </p:txBody>
      </p:sp>
      <p:sp>
        <p:nvSpPr>
          <p:cNvPr id="89" name="Text 87"/>
          <p:cNvSpPr/>
          <p:nvPr/>
        </p:nvSpPr>
        <p:spPr>
          <a:xfrm>
            <a:off x="2929593" y="4988348"/>
            <a:ext cx="589452" cy="703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99" b="1">
                <a:solidFill>
                  <a:srgbClr val="F4CF6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REPORT A CONCERN</a:t>
            </a:r>
            <a:endParaRPr lang="en-US" sz="399"/>
          </a:p>
        </p:txBody>
      </p:sp>
      <p:sp>
        <p:nvSpPr>
          <p:cNvPr id="90" name="Text 88"/>
          <p:cNvSpPr/>
          <p:nvPr/>
        </p:nvSpPr>
        <p:spPr>
          <a:xfrm>
            <a:off x="3532242" y="4983949"/>
            <a:ext cx="980954" cy="7478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370" b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Adult Social Care: 020 8547 5005</a:t>
            </a:r>
            <a:endParaRPr lang="en-US" sz="370"/>
          </a:p>
        </p:txBody>
      </p:sp>
      <p:sp>
        <p:nvSpPr>
          <p:cNvPr id="91" name="Text 89"/>
          <p:cNvSpPr/>
          <p:nvPr/>
        </p:nvSpPr>
        <p:spPr>
          <a:xfrm>
            <a:off x="4521993" y="4983949"/>
            <a:ext cx="813796" cy="7478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356" b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After 5pm: 020 8770 5000</a:t>
            </a:r>
            <a:endParaRPr lang="en-US" sz="356"/>
          </a:p>
        </p:txBody>
      </p:sp>
      <p:sp>
        <p:nvSpPr>
          <p:cNvPr id="92" name="Text 90"/>
          <p:cNvSpPr/>
          <p:nvPr/>
        </p:nvSpPr>
        <p:spPr>
          <a:xfrm>
            <a:off x="5348985" y="4983949"/>
            <a:ext cx="818195" cy="7478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346" b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Emergency: 999  •  Police: 101</a:t>
            </a:r>
            <a:endParaRPr lang="en-US" sz="346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33FBB1-1750-D824-272D-DC22F2393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105" y="0"/>
            <a:ext cx="732178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310683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1092</Words>
  <Application>Microsoft Office PowerPoint</Application>
  <PresentationFormat>On-screen Show (16:9)</PresentationFormat>
  <Paragraphs>168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Simple Light</vt:lpstr>
      <vt:lpstr>Kingston Safeguarding Adults Board (KSAB)</vt:lpstr>
      <vt:lpstr>What is the Kingston Safeguarding Adults Board?</vt:lpstr>
      <vt:lpstr>Membership</vt:lpstr>
      <vt:lpstr>Our Strategy - Three year plan </vt:lpstr>
      <vt:lpstr>Community Engagement &amp; Lived Experience </vt:lpstr>
      <vt:lpstr>Next Steps</vt:lpstr>
      <vt:lpstr>PowerPoint Presentation</vt:lpstr>
      <vt:lpstr>PowerPoint Presentation</vt:lpstr>
      <vt:lpstr>PowerPoint Presentation</vt:lpstr>
      <vt:lpstr>PowerPoint Presentation</vt:lpstr>
      <vt:lpstr>Please discuss at your tables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Camilla Wheal</dc:creator>
  <cp:lastModifiedBy>Camilla Wheal</cp:lastModifiedBy>
  <cp:revision>1</cp:revision>
  <dcterms:modified xsi:type="dcterms:W3CDTF">2026-09-08T18:57:10Z</dcterms:modified>
</cp:coreProperties>
</file>