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26"/>
  </p:notesMasterIdLst>
  <p:handoutMasterIdLst>
    <p:handoutMasterId r:id="rId27"/>
  </p:handoutMasterIdLst>
  <p:sldIdLst>
    <p:sldId id="4684" r:id="rId6"/>
    <p:sldId id="1104" r:id="rId7"/>
    <p:sldId id="3886" r:id="rId8"/>
    <p:sldId id="4685" r:id="rId9"/>
    <p:sldId id="3889" r:id="rId10"/>
    <p:sldId id="3891" r:id="rId11"/>
    <p:sldId id="3890" r:id="rId12"/>
    <p:sldId id="3896" r:id="rId13"/>
    <p:sldId id="3895" r:id="rId14"/>
    <p:sldId id="3892" r:id="rId15"/>
    <p:sldId id="3893" r:id="rId16"/>
    <p:sldId id="4687" r:id="rId17"/>
    <p:sldId id="4691" r:id="rId18"/>
    <p:sldId id="4690" r:id="rId19"/>
    <p:sldId id="3894" r:id="rId20"/>
    <p:sldId id="4689" r:id="rId21"/>
    <p:sldId id="3888" r:id="rId22"/>
    <p:sldId id="4686" r:id="rId23"/>
    <p:sldId id="4688" r:id="rId24"/>
    <p:sldId id="4692" r:id="rId25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BB0673-EC4E-4554-9780-2223236C1E8E}">
          <p14:sldIdLst>
            <p14:sldId id="4684"/>
            <p14:sldId id="1104"/>
            <p14:sldId id="3886"/>
            <p14:sldId id="4685"/>
            <p14:sldId id="3889"/>
            <p14:sldId id="3891"/>
            <p14:sldId id="3890"/>
            <p14:sldId id="3896"/>
            <p14:sldId id="3895"/>
            <p14:sldId id="3892"/>
            <p14:sldId id="3893"/>
            <p14:sldId id="4687"/>
            <p14:sldId id="4691"/>
            <p14:sldId id="4690"/>
            <p14:sldId id="3894"/>
            <p14:sldId id="4689"/>
            <p14:sldId id="3888"/>
            <p14:sldId id="4686"/>
            <p14:sldId id="4688"/>
            <p14:sldId id="4692"/>
          </p14:sldIdLst>
        </p14:section>
        <p14:section name="Not in use" id="{E45062E9-3E4D-4F19-93DC-C3A62867F12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White" initials="KW" lastIdx="1" clrIdx="0">
    <p:extLst>
      <p:ext uri="{19B8F6BF-5375-455C-9EA6-DF929625EA0E}">
        <p15:presenceInfo xmlns:p15="http://schemas.microsoft.com/office/powerpoint/2012/main" userId="S::katewhite@superhighways.org.uk::a9c405b7-7fb9-4bdd-89b1-e9d027c99f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E9E"/>
    <a:srgbClr val="FAA61A"/>
    <a:srgbClr val="DD137B"/>
    <a:srgbClr val="DE237E"/>
    <a:srgbClr val="F85C0F"/>
    <a:srgbClr val="193862"/>
    <a:srgbClr val="751D59"/>
    <a:srgbClr val="47A5AE"/>
    <a:srgbClr val="FDD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58391C-0C9C-495A-AB33-6B3BA3E6DF33}" v="1" dt="2025-02-11T17:52:53.132"/>
  </p1510:revLst>
</p1510:revInfo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862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885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3" cy="49885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DEB5738C-E5EA-4AF7-8D95-BD58A113D647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6"/>
            <a:ext cx="5448300" cy="3914864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5"/>
            <a:ext cx="2951163" cy="49885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5"/>
            <a:ext cx="2951163" cy="49885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C30E0C62-75F1-499A-B87C-4D60DA3D7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21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Image by </a:t>
            </a:r>
            <a:r>
              <a:rPr lang="en-GB" err="1">
                <a:ea typeface="Calibri"/>
                <a:cs typeface="Calibri"/>
              </a:rPr>
              <a:t>fauxels</a:t>
            </a:r>
            <a:r>
              <a:rPr lang="en-GB">
                <a:ea typeface="Calibri"/>
                <a:cs typeface="Calibri"/>
              </a:rPr>
              <a:t> from </a:t>
            </a:r>
            <a:r>
              <a:rPr lang="en-GB" err="1">
                <a:ea typeface="Calibri"/>
                <a:cs typeface="Calibri"/>
              </a:rPr>
              <a:t>Pexels</a:t>
            </a:r>
            <a:endParaRPr lang="en-GB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0C62-75F1-499A-B87C-4D60DA3D7C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59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0C62-75F1-499A-B87C-4D60DA3D7C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37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5187-53FB-41FE-85FA-DC9D3C6BC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2336" y="2215831"/>
            <a:ext cx="6132576" cy="1675956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rgbClr val="47A5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F7C07-36B3-4CEC-813C-C294A340E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2336" y="4133374"/>
            <a:ext cx="6199632" cy="466058"/>
          </a:xfrm>
        </p:spPr>
        <p:txBody>
          <a:bodyPr/>
          <a:lstStyle>
            <a:lvl1pPr marL="0" indent="0" algn="l">
              <a:buNone/>
              <a:defRPr sz="2400" cap="all" baseline="0">
                <a:solidFill>
                  <a:srgbClr val="FAA61A"/>
                </a:solidFill>
                <a:latin typeface="Poppins Medium" panose="02000000000000000000" pitchFamily="2" charset="0"/>
                <a:cs typeface="Poppins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E7ACF-39BD-4D1A-BABA-2D5E3510B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D21D8-5F17-428D-A5BA-38D79463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3D971-BB2B-4E57-BE6C-57D8C345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8093817" y="6381261"/>
            <a:ext cx="285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47A5AE"/>
                </a:solidFill>
              </a:rPr>
              <a:t>#</a:t>
            </a:r>
            <a:r>
              <a:rPr lang="en-GB" err="1">
                <a:solidFill>
                  <a:srgbClr val="47A5AE"/>
                </a:solidFill>
              </a:rPr>
              <a:t>DatawiseLondon</a:t>
            </a:r>
            <a:endParaRPr lang="en-GB">
              <a:solidFill>
                <a:srgbClr val="47A5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A56E-8283-4C88-A9F0-9A2AF6B3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1CC7B-FFD3-4715-883C-B5EB1CF0C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17911-E98D-4D09-9E44-B712A7732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DAF81-67DD-40AC-844C-74740C9C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9BDBE-8BFE-41E3-BD7D-99D06A53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7ECA96-CD18-41ED-B741-F5FB7AFB8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4FA976-814A-4C08-8021-43B1AE8E5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E38E7-9401-43AA-8B4D-E998B9BA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BBEC-84DA-45FE-B7BA-AB1C8678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E8F3-D80A-4E70-BD5A-17C96562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5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273630"/>
            <a:ext cx="9793088" cy="851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881" y="6086444"/>
            <a:ext cx="625302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54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0F03A5-02B1-46E2-8B08-291F2E55E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817" y="623728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F050B3-004C-4022-8396-5576258D4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3517" y="6149975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00765"/>
            <a:ext cx="10972800" cy="1739092"/>
          </a:xfrm>
          <a:prstGeom prst="rect">
            <a:avLst/>
          </a:prstGeom>
        </p:spPr>
        <p:txBody>
          <a:bodyPr/>
          <a:lstStyle>
            <a:lvl1pPr algn="l">
              <a:defRPr lang="en-US" sz="4000" b="1" i="0" kern="1200" cap="all" spc="500" smtClean="0">
                <a:solidFill>
                  <a:schemeClr val="bg1"/>
                </a:solidFill>
                <a:latin typeface="Helvetica"/>
                <a:ea typeface="Geneva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96288"/>
            <a:ext cx="10972800" cy="22462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kern="1200" spc="150" baseline="0">
                <a:solidFill>
                  <a:schemeClr val="bg1"/>
                </a:solidFill>
                <a:latin typeface="Helvetic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B8E8-53FB-49A2-90CF-AC98B828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C76D3-5FA4-45DD-971C-EF9B8E56E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39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B9BC7-BCAF-49A8-9F4E-EADD4114A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B61AE-5984-47BB-B7E1-8903986B5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1EB09-2049-4307-8B97-DA53A8FA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Superhighways avatar">
            <a:extLst>
              <a:ext uri="{FF2B5EF4-FFF2-40B4-BE49-F238E27FC236}">
                <a16:creationId xmlns:a16="http://schemas.microsoft.com/office/drawing/2014/main" id="{7F080ACF-7DC3-BD98-C157-1C4E7FE17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r="71675" b="-694"/>
          <a:stretch/>
        </p:blipFill>
        <p:spPr>
          <a:xfrm>
            <a:off x="10960413" y="5976158"/>
            <a:ext cx="786773" cy="7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0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F707-9647-48B8-82D1-59D5D94D6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BCFFE-C221-4424-9098-240B87862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EC9A-365D-4E2A-9792-E67F6057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2C0FE-C464-4425-8806-AC7868DC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06704-8E28-4E6B-9850-2E28B591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Superhighways avatar">
            <a:extLst>
              <a:ext uri="{FF2B5EF4-FFF2-40B4-BE49-F238E27FC236}">
                <a16:creationId xmlns:a16="http://schemas.microsoft.com/office/drawing/2014/main" id="{0839AA40-D08E-2C42-0167-22BD20B70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r="71675" b="-694"/>
          <a:stretch/>
        </p:blipFill>
        <p:spPr>
          <a:xfrm>
            <a:off x="10960413" y="5976158"/>
            <a:ext cx="786773" cy="7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19B4C-85E7-4262-A6CD-99DB55A0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B3551-2779-4B63-A619-B8C03AD97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D9A7E-7300-4D3C-8CC9-1762D1677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5014A-2241-4D22-83B0-5F71301C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3412B-BA16-40FE-A7BC-6AF1F0BD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E1BD0-A52D-4884-8D27-C0F0E555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Superhighways avatar">
            <a:extLst>
              <a:ext uri="{FF2B5EF4-FFF2-40B4-BE49-F238E27FC236}">
                <a16:creationId xmlns:a16="http://schemas.microsoft.com/office/drawing/2014/main" id="{2A3BF04A-5C91-660A-7B7C-4D6DEC990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r="71675" b="-694"/>
          <a:stretch/>
        </p:blipFill>
        <p:spPr>
          <a:xfrm>
            <a:off x="10960413" y="5976158"/>
            <a:ext cx="786773" cy="7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BB0C-C88C-4940-8E3F-1535AA3D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5FD77-96A5-40E9-9561-1E6BE5CD9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6A82E-43C9-426E-9095-A2E1748F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CBD61-99F8-4727-ACA0-23551CA75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D496E-B405-45F2-B632-687E0DDE1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9BC3D1-696B-40EA-99F2-7425857E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DE5EB-4979-4FE7-AE83-DD29C758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6D79F-016C-440A-9D0C-FE3B10B5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Superhighways avatar">
            <a:extLst>
              <a:ext uri="{FF2B5EF4-FFF2-40B4-BE49-F238E27FC236}">
                <a16:creationId xmlns:a16="http://schemas.microsoft.com/office/drawing/2014/main" id="{3C054273-B165-B621-54DB-23F80B10F1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r="71675" b="-694"/>
          <a:stretch/>
        </p:blipFill>
        <p:spPr>
          <a:xfrm>
            <a:off x="10960413" y="5976158"/>
            <a:ext cx="786773" cy="7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707D7-A95C-47F6-89A8-0C669D22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66800-DB38-4F70-8820-2F022A9C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5E3F8-D48C-422A-9966-6052A836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4CD6A-1D06-46E7-8D17-EBA070C4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Superhighways avatar">
            <a:extLst>
              <a:ext uri="{FF2B5EF4-FFF2-40B4-BE49-F238E27FC236}">
                <a16:creationId xmlns:a16="http://schemas.microsoft.com/office/drawing/2014/main" id="{892A59D7-4254-72DB-C4E7-37D0BA4171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r="71675" b="-694"/>
          <a:stretch/>
        </p:blipFill>
        <p:spPr>
          <a:xfrm>
            <a:off x="10960413" y="5976158"/>
            <a:ext cx="786773" cy="7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7F5B4-E916-4018-92CA-8319E8BF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6761E-45A6-446D-90FA-0A13723C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9502C-3A92-4AE4-9D42-A40B80C7E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92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5BA4F-D996-4FD1-A946-9014DC4A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BD6B-8B92-49CC-9EC6-ED0AD70F2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AE424-026A-4EA6-A635-1D278DA3F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3E4B8-4C23-468C-8760-77CACD9D1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AD077-6F97-4375-9B8E-1EBD2C43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9F451-C043-443A-A9BB-0A99CA12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66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148E-6CCC-4714-B7C4-4FEF9115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DB6F24-758A-49D7-BAFA-60CE4BA7B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F28AC-9154-496D-8220-5BAF641F9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31CA1-ABFB-462B-9F53-4BF50E7A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DFB3E-93FD-4028-9848-172D2549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DB878-D2B2-4EFE-845A-057AD5D4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77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A82365-F426-4070-B1E7-08A29356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3A0BD-3734-42F6-800E-6028201B5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18044-CB90-4028-9098-3ACF23CEB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0940A-139C-4DD7-B235-EAEA4B324CC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CD028-4A17-4473-BB4C-AA314B5F0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667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95EA9-7BA8-465A-866F-5947F085F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12336" y="63812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80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7A5A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1CD3D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AA61A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AA61A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AA61A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AA61A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ity_Hall_backgrou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/>
          <a:stretch/>
        </p:blipFill>
        <p:spPr bwMode="auto">
          <a:xfrm>
            <a:off x="-168696" y="13776"/>
            <a:ext cx="12864752" cy="68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94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ti.london/get-online-london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onnectedkingston.uk/categories/getting-by-onl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highways.org.uk/training-advice-and-technical/train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jamesstewart@superhighways.org.uk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uperhighways.org.uk/who-we-are/our-impact/digital-drop-in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A diverse group of young adults using mobile devices. Perfect for business and technology themes. Stock Photo">
            <a:extLst>
              <a:ext uri="{FF2B5EF4-FFF2-40B4-BE49-F238E27FC236}">
                <a16:creationId xmlns:a16="http://schemas.microsoft.com/office/drawing/2014/main" id="{4F7FAC75-F3A2-9023-F100-79D335BE1B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-4121" y="-1016891"/>
            <a:ext cx="12382501" cy="6948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CEF332-67E0-5610-FD6D-2DF4D49AA141}"/>
              </a:ext>
            </a:extLst>
          </p:cNvPr>
          <p:cNvSpPr txBox="1">
            <a:spLocks/>
          </p:cNvSpPr>
          <p:nvPr/>
        </p:nvSpPr>
        <p:spPr>
          <a:xfrm>
            <a:off x="328264" y="2609599"/>
            <a:ext cx="11457246" cy="4553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7A5A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spc="-150">
                <a:solidFill>
                  <a:srgbClr val="DE237E"/>
                </a:solidFill>
              </a:rPr>
              <a:t>DIGITAL INCLUSION</a:t>
            </a:r>
            <a:endParaRPr lang="en-GB" sz="6600" b="1" spc="-150">
              <a:solidFill>
                <a:srgbClr val="DE237E"/>
              </a:solidFill>
              <a:cs typeface="Poppins Semibold"/>
            </a:endParaRPr>
          </a:p>
          <a:p>
            <a:r>
              <a:rPr lang="en-GB" sz="6600" b="1" spc="-150">
                <a:solidFill>
                  <a:srgbClr val="DE237E"/>
                </a:solidFill>
                <a:cs typeface="Poppins Semibold"/>
              </a:rPr>
              <a:t>IN KINGSTON</a:t>
            </a:r>
          </a:p>
          <a:p>
            <a:endParaRPr lang="en-GB" sz="6600" b="1" spc="-150">
              <a:solidFill>
                <a:srgbClr val="DE237E"/>
              </a:solidFill>
              <a:cs typeface="Poppins Semibold"/>
            </a:endParaRPr>
          </a:p>
          <a:p>
            <a:endParaRPr lang="en-GB" sz="6600">
              <a:solidFill>
                <a:schemeClr val="tx1"/>
              </a:solidFill>
              <a:cs typeface="Poppins Semibold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5B6BCA-4D2E-BD3A-215A-94A854D90C82}"/>
              </a:ext>
            </a:extLst>
          </p:cNvPr>
          <p:cNvSpPr txBox="1">
            <a:spLocks/>
          </p:cNvSpPr>
          <p:nvPr/>
        </p:nvSpPr>
        <p:spPr>
          <a:xfrm>
            <a:off x="330570" y="5834743"/>
            <a:ext cx="7621588" cy="47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7A5A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b="1" spc="-150">
              <a:solidFill>
                <a:srgbClr val="DE237E"/>
              </a:solidFill>
              <a:cs typeface="Poppins Semibold"/>
            </a:endParaRPr>
          </a:p>
          <a:p>
            <a:r>
              <a:rPr lang="en-US" sz="3600" b="1">
                <a:solidFill>
                  <a:schemeClr val="tx1"/>
                </a:solidFill>
              </a:rPr>
              <a:t>VCSE Forum – 12 Feb 2025 </a:t>
            </a:r>
            <a:endParaRPr lang="en-GB" sz="3600" b="1">
              <a:solidFill>
                <a:schemeClr val="tx1"/>
              </a:solidFill>
              <a:cs typeface="Poppins Semibold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DD8CC08-1448-42D4-AFDF-5E110751B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8"/>
          <a:stretch/>
        </p:blipFill>
        <p:spPr>
          <a:xfrm>
            <a:off x="9810816" y="79355"/>
            <a:ext cx="2277042" cy="2221152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B4EC514-7780-1334-25B2-31C804672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035" y="5998791"/>
            <a:ext cx="2877322" cy="8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7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C011-4055-51FC-4544-5062EFC4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ea typeface="+mj-lt"/>
                <a:cs typeface="+mj-lt"/>
              </a:rPr>
              <a:t>3. Free SIM cards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3F140-6B59-5B13-F2CA-A761CE5FE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60" y="1835395"/>
            <a:ext cx="506984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Poppins"/>
              </a:rPr>
              <a:t>For people experiencing data poverty. Like a food bank but data!</a:t>
            </a:r>
          </a:p>
          <a:p>
            <a:endParaRPr lang="en-GB">
              <a:cs typeface="Poppins"/>
            </a:endParaRPr>
          </a:p>
          <a:p>
            <a:r>
              <a:rPr lang="en-GB">
                <a:cs typeface="Poppins"/>
              </a:rPr>
              <a:t>SIM cards from Vodafone directly or National Databank (Vodafone /Three/O2)</a:t>
            </a:r>
          </a:p>
        </p:txBody>
      </p:sp>
      <p:pic>
        <p:nvPicPr>
          <p:cNvPr id="7" name="Picture 6" descr="A red card with white text and a circle on it&#10;&#10;Description automatically generated">
            <a:extLst>
              <a:ext uri="{FF2B5EF4-FFF2-40B4-BE49-F238E27FC236}">
                <a16:creationId xmlns:a16="http://schemas.microsoft.com/office/drawing/2014/main" id="{A102663E-434E-99DF-0696-490050D54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13" y="660400"/>
            <a:ext cx="4137054" cy="554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085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C011-4055-51FC-4544-5062EFC4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ea typeface="+mj-lt"/>
                <a:cs typeface="+mj-lt"/>
              </a:rPr>
              <a:t>4. Device gifting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F140D5-7D12-2F3E-050D-771238F9B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4579" y="1835395"/>
            <a:ext cx="5357913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>
                <a:cs typeface="Poppins"/>
              </a:rPr>
              <a:t>Superhighways receives devices from a few sources periodically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GB" dirty="0">
                <a:cs typeface="Poppins"/>
              </a:rPr>
              <a:t>For example, local businesses, Computers 4 Charity &amp; National Device Bank </a:t>
            </a:r>
          </a:p>
          <a:p>
            <a:pPr>
              <a:lnSpc>
                <a:spcPct val="110000"/>
              </a:lnSpc>
            </a:pPr>
            <a:r>
              <a:rPr lang="en-GB" dirty="0">
                <a:cs typeface="Poppins"/>
              </a:rPr>
              <a:t>Check &amp; update devices</a:t>
            </a:r>
          </a:p>
          <a:p>
            <a:pPr>
              <a:lnSpc>
                <a:spcPct val="110000"/>
              </a:lnSpc>
            </a:pPr>
            <a:r>
              <a:rPr lang="en-GB" dirty="0">
                <a:cs typeface="Poppins"/>
              </a:rPr>
              <a:t>Work with our community partners to gift the devices to people in need who will particularly benefit </a:t>
            </a:r>
          </a:p>
        </p:txBody>
      </p:sp>
      <p:pic>
        <p:nvPicPr>
          <p:cNvPr id="9" name="Picture 8" descr="Free Electronics Technology photo and picture">
            <a:extLst>
              <a:ext uri="{FF2B5EF4-FFF2-40B4-BE49-F238E27FC236}">
                <a16:creationId xmlns:a16="http://schemas.microsoft.com/office/drawing/2014/main" id="{FE605348-C64D-3D32-1119-32F4C81480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24" b="258"/>
          <a:stretch/>
        </p:blipFill>
        <p:spPr>
          <a:xfrm>
            <a:off x="901391" y="1904069"/>
            <a:ext cx="5008762" cy="3588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5975D0-A89A-BF8F-7344-682271E1FF61}"/>
              </a:ext>
            </a:extLst>
          </p:cNvPr>
          <p:cNvSpPr txBox="1"/>
          <p:nvPr/>
        </p:nvSpPr>
        <p:spPr>
          <a:xfrm>
            <a:off x="124522" y="6499302"/>
            <a:ext cx="667400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Source: </a:t>
            </a:r>
            <a:r>
              <a:rPr lang="en-US" sz="1100" err="1"/>
              <a:t>MariaKray</a:t>
            </a:r>
            <a:r>
              <a:rPr lang="en-US" sz="1100"/>
              <a:t> from </a:t>
            </a:r>
            <a:r>
              <a:rPr lang="en-US" sz="1100" err="1"/>
              <a:t>Pixabay</a:t>
            </a:r>
            <a:endParaRPr lang="en-US" sz="1100" err="1"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06219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194F9-2586-8597-26EB-A94DC61A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Poppins Semibold"/>
              </a:rPr>
              <a:t>5. Digital Champions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8C4937-CEF8-8F30-0EE5-A0179AEE7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60" y="1835395"/>
            <a:ext cx="391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Poppins"/>
              </a:rPr>
              <a:t>Group made up of volunteers and VCSE employees</a:t>
            </a:r>
            <a:endParaRPr lang="en-US" dirty="0"/>
          </a:p>
          <a:p>
            <a:r>
              <a:rPr lang="en-GB" dirty="0">
                <a:cs typeface="Poppins"/>
              </a:rPr>
              <a:t>10 trained in summer 2024</a:t>
            </a:r>
            <a:endParaRPr lang="en-GB" dirty="0"/>
          </a:p>
          <a:p>
            <a:r>
              <a:rPr lang="en-GB" dirty="0">
                <a:cs typeface="Poppins"/>
              </a:rPr>
              <a:t>Now support other residents &amp; staff with digital tasks</a:t>
            </a:r>
          </a:p>
        </p:txBody>
      </p:sp>
      <p:pic>
        <p:nvPicPr>
          <p:cNvPr id="6" name="Picture 5" descr="Caspar talking to Digital Champions cohort">
            <a:extLst>
              <a:ext uri="{FF2B5EF4-FFF2-40B4-BE49-F238E27FC236}">
                <a16:creationId xmlns:a16="http://schemas.microsoft.com/office/drawing/2014/main" id="{9B55F47B-638A-CC80-2BC6-43E09074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320" y="1773856"/>
            <a:ext cx="5902959" cy="3310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5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84283-1172-05D0-C70A-53234FA5D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5AF2E-F0E9-3267-27FC-E3E50387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Poppins Semibold"/>
              </a:rPr>
              <a:t>6. Digital Inclusion </a:t>
            </a:r>
            <a:r>
              <a:rPr lang="en-GB">
                <a:cs typeface="Poppins Semibold"/>
              </a:rPr>
              <a:t>email updates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78EE78-E657-F0B5-4321-521E9B929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855" y="2429879"/>
            <a:ext cx="5019040" cy="37010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Poppins"/>
              </a:rPr>
              <a:t>Short email started in October 2024 – </a:t>
            </a:r>
            <a:r>
              <a:rPr lang="en-GB" i="1">
                <a:cs typeface="Poppins"/>
              </a:rPr>
              <a:t>not a long newsletter</a:t>
            </a:r>
          </a:p>
          <a:p>
            <a:r>
              <a:rPr lang="en-GB">
                <a:cs typeface="Poppins"/>
              </a:rPr>
              <a:t>Focus on most useful news &amp; helpful resources</a:t>
            </a:r>
          </a:p>
          <a:p>
            <a:r>
              <a:rPr lang="en-GB">
                <a:cs typeface="Poppins"/>
              </a:rPr>
              <a:t>Everyone welcome</a:t>
            </a:r>
          </a:p>
          <a:p>
            <a:r>
              <a:rPr lang="en-GB">
                <a:solidFill>
                  <a:srgbClr val="000000"/>
                </a:solidFill>
                <a:cs typeface="Poppins"/>
              </a:rPr>
              <a:t>Plan to send most months</a:t>
            </a:r>
          </a:p>
          <a:p>
            <a:endParaRPr lang="en-GB">
              <a:solidFill>
                <a:srgbClr val="FF0000"/>
              </a:solidFill>
              <a:cs typeface="Poppins"/>
            </a:endParaRPr>
          </a:p>
        </p:txBody>
      </p:sp>
      <p:pic>
        <p:nvPicPr>
          <p:cNvPr id="3" name="Picture 2" descr="A screenshot of a email&#10;&#10;AI-generated content may be incorrect.">
            <a:extLst>
              <a:ext uri="{FF2B5EF4-FFF2-40B4-BE49-F238E27FC236}">
                <a16:creationId xmlns:a16="http://schemas.microsoft.com/office/drawing/2014/main" id="{AFCC536A-B0C8-054E-E3F9-24CF93845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265" y="1784195"/>
            <a:ext cx="2745324" cy="4674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254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A9D46-915B-ADFF-EDF6-B7F809DA4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5F4D-7444-23DE-CFB8-D02A4F0B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7. Connecting across &amp; up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5BCF523-32B6-7627-556A-AE08F5A1B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90633"/>
            <a:ext cx="7009885" cy="823912"/>
          </a:xfrm>
        </p:spPr>
        <p:txBody>
          <a:bodyPr>
            <a:normAutofit fontScale="92500"/>
          </a:bodyPr>
          <a:lstStyle/>
          <a:p>
            <a:r>
              <a:rPr lang="en-US" sz="3900" b="0" dirty="0">
                <a:solidFill>
                  <a:schemeClr val="accent3"/>
                </a:solidFill>
                <a:latin typeface="+mj-lt"/>
              </a:rPr>
              <a:t>SWL Integrated Care System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9BB8A-5665-10BB-3B8E-B6C588B90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56834"/>
            <a:ext cx="5157787" cy="4307983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VCSE rep on Digital Board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Piloting VCSE involvement e.g. </a:t>
            </a:r>
            <a:r>
              <a:rPr lang="en-US" sz="2600" dirty="0" err="1"/>
              <a:t>getUBetter</a:t>
            </a:r>
            <a:r>
              <a:rPr lang="en-US" sz="2600" dirty="0"/>
              <a:t> app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Feeding into an ICS Digital Inclusion Approach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Exploring a South London VCSE Digital Inclusion collaboration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Connecting with Digital Care Co-</a:t>
            </a:r>
            <a:r>
              <a:rPr lang="en-US" sz="2600" dirty="0" err="1"/>
              <a:t>ordinators</a:t>
            </a:r>
            <a:r>
              <a:rPr lang="en-US" sz="2600" dirty="0"/>
              <a:t> working in GP practices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Links to London Digital Inclusion Partnership Forum?</a:t>
            </a:r>
          </a:p>
          <a:p>
            <a:endParaRPr lang="en-US" sz="2600" dirty="0"/>
          </a:p>
        </p:txBody>
      </p:sp>
      <p:pic>
        <p:nvPicPr>
          <p:cNvPr id="6" name="Content Placeholder 5" descr="A map of different colored states&#10;&#10;AI-generated content may be incorrect.">
            <a:extLst>
              <a:ext uri="{FF2B5EF4-FFF2-40B4-BE49-F238E27FC236}">
                <a16:creationId xmlns:a16="http://schemas.microsoft.com/office/drawing/2014/main" id="{B9BC94ED-0C59-8B27-85DC-7A2C6088B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080" y="2367439"/>
            <a:ext cx="5183188" cy="3537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98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C011-4055-51FC-4544-5062EFC4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ea typeface="+mj-lt"/>
                <a:cs typeface="+mj-lt"/>
              </a:rPr>
              <a:t>7. Connecting across &amp; up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9BC31E-B70F-A3B6-0AB5-54CEBC9287D1}"/>
              </a:ext>
            </a:extLst>
          </p:cNvPr>
          <p:cNvSpPr txBox="1">
            <a:spLocks/>
          </p:cNvSpPr>
          <p:nvPr/>
        </p:nvSpPr>
        <p:spPr>
          <a:xfrm>
            <a:off x="1001567" y="1533109"/>
            <a:ext cx="7009885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1CD3D"/>
              </a:buClr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00" dirty="0">
                <a:solidFill>
                  <a:schemeClr val="accent3"/>
                </a:solidFill>
                <a:latin typeface="+mj-lt"/>
              </a:rPr>
              <a:t>Get Online London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A583D8-BF00-2001-AA1A-5F3A5A2B8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670" y="5234073"/>
            <a:ext cx="2410496" cy="16069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B5B6FF-D8D5-58D9-0F25-481EDAF92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74" y="2558814"/>
            <a:ext cx="10435851" cy="2675259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3E2B750-2D3E-3E9A-4B97-C2D9E6E6A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15911"/>
            <a:ext cx="10515600" cy="56924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https://loti.london/get-online-london/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33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FA5C-9B5F-380E-9517-FC7D5754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GB" dirty="0">
                <a:cs typeface="Poppins Semibold"/>
              </a:rPr>
              <a:t>Impact in Kingston since Sept 2024</a:t>
            </a:r>
            <a:endParaRPr lang="en-GB" dirty="0"/>
          </a:p>
        </p:txBody>
      </p:sp>
      <p:pic>
        <p:nvPicPr>
          <p:cNvPr id="5" name="Picture 4" descr="A red card with white text and a circle on it&#10;&#10;Description automatically generated">
            <a:extLst>
              <a:ext uri="{FF2B5EF4-FFF2-40B4-BE49-F238E27FC236}">
                <a16:creationId xmlns:a16="http://schemas.microsoft.com/office/drawing/2014/main" id="{07C72202-09B0-4012-2BDF-2B70E1051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513" y="1939985"/>
            <a:ext cx="974036" cy="1320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1804CE-BD4D-472C-C826-E94D45D91BBD}"/>
              </a:ext>
            </a:extLst>
          </p:cNvPr>
          <p:cNvSpPr txBox="1"/>
          <p:nvPr/>
        </p:nvSpPr>
        <p:spPr>
          <a:xfrm>
            <a:off x="7153498" y="2105112"/>
            <a:ext cx="249828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cs typeface="Poppins"/>
              </a:rPr>
              <a:t>116 SIM cards gifted</a:t>
            </a:r>
            <a:endParaRPr lang="en-GB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C7F0D-383C-DB8E-8F97-51B8347C39D5}"/>
              </a:ext>
            </a:extLst>
          </p:cNvPr>
          <p:cNvSpPr txBox="1"/>
          <p:nvPr/>
        </p:nvSpPr>
        <p:spPr>
          <a:xfrm>
            <a:off x="7153497" y="4199797"/>
            <a:ext cx="422127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cs typeface="Poppins"/>
              </a:rPr>
              <a:t>Other:</a:t>
            </a:r>
          </a:p>
          <a:p>
            <a:r>
              <a:rPr lang="en-GB" sz="2800" dirty="0">
                <a:cs typeface="Poppins"/>
              </a:rPr>
              <a:t>27 Tech presentations</a:t>
            </a:r>
          </a:p>
          <a:p>
            <a:r>
              <a:rPr lang="en-GB" sz="2800" dirty="0">
                <a:cs typeface="Poppins"/>
              </a:rPr>
              <a:t>9 Signposting etc.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DCA381-5DCC-1EA5-C72F-37F08386EEBB}"/>
              </a:ext>
            </a:extLst>
          </p:cNvPr>
          <p:cNvSpPr txBox="1"/>
          <p:nvPr/>
        </p:nvSpPr>
        <p:spPr>
          <a:xfrm>
            <a:off x="2696517" y="4362357"/>
            <a:ext cx="194964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cs typeface="Poppins"/>
              </a:rPr>
              <a:t>4 devices gifted</a:t>
            </a:r>
            <a:endParaRPr lang="en-GB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F69FD-8A5F-36DF-0070-7B7774F7A3B9}"/>
              </a:ext>
            </a:extLst>
          </p:cNvPr>
          <p:cNvSpPr txBox="1"/>
          <p:nvPr/>
        </p:nvSpPr>
        <p:spPr>
          <a:xfrm>
            <a:off x="2797158" y="2043193"/>
            <a:ext cx="225157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cs typeface="Poppins"/>
              </a:rPr>
              <a:t>47 resident 1:1 sessions</a:t>
            </a:r>
          </a:p>
        </p:txBody>
      </p:sp>
      <p:pic>
        <p:nvPicPr>
          <p:cNvPr id="11" name="Picture 10" descr="Free Electronics Technology photo and picture">
            <a:extLst>
              <a:ext uri="{FF2B5EF4-FFF2-40B4-BE49-F238E27FC236}">
                <a16:creationId xmlns:a16="http://schemas.microsoft.com/office/drawing/2014/main" id="{5BF1A13F-4603-6849-5F1B-B6A8814CA9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24" b="258"/>
          <a:stretch/>
        </p:blipFill>
        <p:spPr>
          <a:xfrm>
            <a:off x="714486" y="4204446"/>
            <a:ext cx="1644460" cy="1216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Free Help Button vector and picture">
            <a:extLst>
              <a:ext uri="{FF2B5EF4-FFF2-40B4-BE49-F238E27FC236}">
                <a16:creationId xmlns:a16="http://schemas.microsoft.com/office/drawing/2014/main" id="{C56E5301-4A7A-32E3-EA80-9409AAB8C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764" y="4348481"/>
            <a:ext cx="1233578" cy="106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D5CED3-293A-3CF1-E31A-777FFD8B4067}"/>
              </a:ext>
            </a:extLst>
          </p:cNvPr>
          <p:cNvSpPr txBox="1"/>
          <p:nvPr/>
        </p:nvSpPr>
        <p:spPr>
          <a:xfrm>
            <a:off x="124522" y="6499302"/>
            <a:ext cx="667400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Source: Help - </a:t>
            </a:r>
            <a:r>
              <a:rPr lang="en-US" sz="1100" err="1">
                <a:ea typeface="+mn-lt"/>
                <a:cs typeface="+mn-lt"/>
              </a:rPr>
              <a:t>OpenClipart</a:t>
            </a:r>
            <a:r>
              <a:rPr lang="en-US" sz="1100">
                <a:ea typeface="+mn-lt"/>
                <a:cs typeface="+mn-lt"/>
              </a:rPr>
              <a:t>-Vectors from </a:t>
            </a:r>
            <a:r>
              <a:rPr lang="en-US" sz="1100" err="1">
                <a:ea typeface="+mn-lt"/>
                <a:cs typeface="+mn-lt"/>
              </a:rPr>
              <a:t>Pixabay</a:t>
            </a:r>
            <a:endParaRPr lang="en-US" sz="1100" err="1">
              <a:cs typeface="Poppi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8433E-3D6F-8F86-243E-C9C1C14222B7}"/>
              </a:ext>
            </a:extLst>
          </p:cNvPr>
          <p:cNvSpPr txBox="1"/>
          <p:nvPr/>
        </p:nvSpPr>
        <p:spPr>
          <a:xfrm>
            <a:off x="714358" y="1758712"/>
            <a:ext cx="225157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600" b="1">
                <a:latin typeface="Aharoni"/>
                <a:cs typeface="Poppins"/>
              </a:rPr>
              <a:t>1</a:t>
            </a:r>
            <a:r>
              <a:rPr lang="en-GB" sz="9600" b="1">
                <a:solidFill>
                  <a:srgbClr val="5E9E9E"/>
                </a:solidFill>
                <a:latin typeface="Aharoni"/>
                <a:cs typeface="Poppins"/>
              </a:rPr>
              <a:t>2</a:t>
            </a:r>
            <a:r>
              <a:rPr lang="en-GB" sz="9600" b="1">
                <a:latin typeface="Aharoni"/>
                <a:cs typeface="Poppins"/>
              </a:rPr>
              <a:t>1</a:t>
            </a:r>
            <a:endParaRPr lang="en-US" sz="9600" b="1">
              <a:latin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38677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C011-4055-51FC-4544-5062EFC48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39152" cy="1356043"/>
          </a:xfrm>
        </p:spPr>
        <p:txBody>
          <a:bodyPr>
            <a:normAutofit/>
          </a:bodyPr>
          <a:lstStyle/>
          <a:p>
            <a:r>
              <a:rPr lang="en-GB" sz="4000">
                <a:cs typeface="Poppins Semibold"/>
              </a:rPr>
              <a:t>Kingston Digital Inclusion Network in 2025</a:t>
            </a:r>
            <a:endParaRPr lang="en-US" sz="40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CA24C7-1651-154C-4589-EC5CD1302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8520" y="1561465"/>
            <a:ext cx="5181600" cy="4351338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>
                <a:cs typeface="Poppins"/>
              </a:rPr>
              <a:t>Working group meetings </a:t>
            </a:r>
            <a:endParaRPr lang="en-US"/>
          </a:p>
          <a:p>
            <a:pPr marL="514350" indent="-514350">
              <a:buFont typeface="Arial,Sans-Serif"/>
              <a:buChar char="•"/>
            </a:pPr>
            <a:r>
              <a:rPr lang="en-GB" sz="2000">
                <a:ea typeface="+mn-lt"/>
                <a:cs typeface="+mn-lt"/>
              </a:rPr>
              <a:t>Aimed at operational staff &amp; volunteers who are helping residents </a:t>
            </a:r>
            <a:endParaRPr lang="en-GB" sz="2000">
              <a:cs typeface="Poppins"/>
            </a:endParaRPr>
          </a:p>
          <a:p>
            <a:pPr marL="514350" indent="-514350">
              <a:buFont typeface="Arial,Sans-Serif"/>
              <a:buChar char="•"/>
            </a:pPr>
            <a:r>
              <a:rPr lang="en-GB" sz="2000">
                <a:ea typeface="+mn-lt"/>
                <a:cs typeface="+mn-lt"/>
              </a:rPr>
              <a:t>Open to local digital champions</a:t>
            </a:r>
          </a:p>
          <a:p>
            <a:pPr marL="514350" indent="-514350">
              <a:buFont typeface="Arial,Sans-Serif"/>
              <a:buChar char="•"/>
            </a:pPr>
            <a:r>
              <a:rPr lang="en-GB" sz="2000">
                <a:ea typeface="+mn-lt"/>
                <a:cs typeface="+mn-lt"/>
              </a:rPr>
              <a:t>Focus on practical topics, SIM card delivery, setting up training, etc.</a:t>
            </a:r>
          </a:p>
          <a:p>
            <a:pPr marL="514350" indent="-514350">
              <a:buFont typeface="Arial,Sans-Serif"/>
              <a:buChar char="•"/>
            </a:pPr>
            <a:r>
              <a:rPr lang="en-GB" sz="2000">
                <a:ea typeface="+mn-lt"/>
                <a:cs typeface="+mn-lt"/>
              </a:rPr>
              <a:t>Every 2 months on the last Weds of the respective month:</a:t>
            </a:r>
          </a:p>
          <a:p>
            <a:pPr marL="742950" lvl="1" indent="-285750">
              <a:buFont typeface="Courier New"/>
              <a:buChar char="o"/>
            </a:pPr>
            <a:r>
              <a:rPr lang="en-GB" sz="1800">
                <a:cs typeface="Poppins"/>
              </a:rPr>
              <a:t>Wed 26th February 10 am – 11:30 am</a:t>
            </a:r>
          </a:p>
          <a:p>
            <a:pPr marL="742950" lvl="1" indent="-285750">
              <a:buFont typeface="Courier New"/>
              <a:buChar char="o"/>
            </a:pPr>
            <a:r>
              <a:rPr lang="en-GB" sz="1800">
                <a:cs typeface="Poppins"/>
              </a:rPr>
              <a:t>Wed 30th April 10 am – 11:30 am</a:t>
            </a:r>
          </a:p>
          <a:p>
            <a:pPr marL="742950" lvl="1" indent="-285750">
              <a:buFont typeface="Courier New"/>
              <a:buChar char="o"/>
            </a:pPr>
            <a:r>
              <a:rPr lang="en-GB" sz="1800">
                <a:cs typeface="Poppins"/>
              </a:rPr>
              <a:t>Wed 25th June 10 am – 11:30 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D25BA-6988-FAC7-2574-280046277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2520" y="1561465"/>
            <a:ext cx="5181600" cy="4351338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>
                <a:cs typeface="Poppins"/>
              </a:rPr>
              <a:t>Strategic updates </a:t>
            </a:r>
            <a:endParaRPr lang="en-US" b="1">
              <a:cs typeface="Poppins"/>
            </a:endParaRPr>
          </a:p>
          <a:p>
            <a:pPr marL="514350" indent="-514350">
              <a:buFont typeface="Arial,Sans-Serif"/>
              <a:buChar char="•"/>
            </a:pPr>
            <a:r>
              <a:rPr lang="en-GB" sz="2000">
                <a:cs typeface="Poppins"/>
              </a:rPr>
              <a:t>Aimed at CEOs &amp; key decision makers</a:t>
            </a:r>
          </a:p>
          <a:p>
            <a:pPr marL="514350" indent="-514350">
              <a:buFont typeface="Arial,Sans-Serif"/>
              <a:buChar char="•"/>
            </a:pPr>
            <a:r>
              <a:rPr lang="en-GB" sz="2000">
                <a:cs typeface="Poppins"/>
              </a:rPr>
              <a:t>Raise profile of the topic and local buy-in e.g. having digital champions</a:t>
            </a:r>
          </a:p>
          <a:p>
            <a:pPr marL="514350" indent="-514350">
              <a:buFont typeface="Arial,Sans-Serif"/>
              <a:buChar char="•"/>
            </a:pPr>
            <a:r>
              <a:rPr lang="en-GB" sz="2000">
                <a:cs typeface="Poppins"/>
              </a:rPr>
              <a:t>Aligned with other local forums</a:t>
            </a:r>
          </a:p>
          <a:p>
            <a:pPr marL="514350" indent="-514350">
              <a:buFont typeface="Arial,Sans-Serif"/>
              <a:buChar char="•"/>
            </a:pPr>
            <a:r>
              <a:rPr lang="en-GB" sz="2000">
                <a:cs typeface="Poppins"/>
              </a:rPr>
              <a:t>Approximately every 6 months</a:t>
            </a:r>
          </a:p>
          <a:p>
            <a:pPr marL="0" indent="0">
              <a:buNone/>
            </a:pPr>
            <a:endParaRPr lang="en-GB">
              <a:cs typeface="Poppins"/>
            </a:endParaRPr>
          </a:p>
          <a:p>
            <a:pPr marL="0" indent="0" algn="ctr">
              <a:buNone/>
            </a:pPr>
            <a:r>
              <a:rPr lang="en-GB" sz="2000" b="1">
                <a:solidFill>
                  <a:schemeClr val="accent1"/>
                </a:solidFill>
                <a:cs typeface="Poppins"/>
              </a:rPr>
              <a:t>Today is the first of these!</a:t>
            </a:r>
          </a:p>
        </p:txBody>
      </p:sp>
    </p:spTree>
    <p:extLst>
      <p:ext uri="{BB962C8B-B14F-4D97-AF65-F5344CB8AC3E}">
        <p14:creationId xmlns:p14="http://schemas.microsoft.com/office/powerpoint/2010/main" val="29037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FF4B-F439-BBB8-275A-706598C4B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Poppins Semibold"/>
              </a:rPr>
              <a:t>What else is happening in Kingston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0B786-C15E-9236-CEAA-41B48D295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60" y="1835395"/>
            <a:ext cx="3688080" cy="44935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>
                <a:cs typeface="Poppins"/>
              </a:rPr>
              <a:t>Recognise there is a lot of other Digital Inclusion activitity in the borough</a:t>
            </a:r>
          </a:p>
          <a:p>
            <a:r>
              <a:rPr lang="en-GB" sz="2000">
                <a:cs typeface="Poppins"/>
              </a:rPr>
              <a:t>From the great resources provided by libraries...</a:t>
            </a:r>
          </a:p>
          <a:p>
            <a:r>
              <a:rPr lang="en-GB" sz="2000">
                <a:cs typeface="Poppins"/>
              </a:rPr>
              <a:t>...to projects like the </a:t>
            </a:r>
            <a:r>
              <a:rPr lang="en-GB" sz="2000">
                <a:ea typeface="+mn-lt"/>
                <a:cs typeface="+mn-lt"/>
              </a:rPr>
              <a:t>We Are Group - Digital Training </a:t>
            </a:r>
            <a:r>
              <a:rPr lang="en-GB" sz="2000">
                <a:cs typeface="Poppins"/>
              </a:rPr>
              <a:t>partnership with RBK </a:t>
            </a:r>
          </a:p>
          <a:p>
            <a:r>
              <a:rPr lang="en-GB" sz="2000">
                <a:cs typeface="Poppins"/>
              </a:rPr>
              <a:t>Check out the </a:t>
            </a:r>
            <a:r>
              <a:rPr lang="en-GB" sz="2000">
                <a:cs typeface="Poppins"/>
                <a:hlinkClick r:id="rId2"/>
              </a:rPr>
              <a:t>Getting by Online collection on Connected Kingston</a:t>
            </a:r>
            <a:r>
              <a:rPr lang="en-GB" sz="2000">
                <a:cs typeface="Poppins"/>
              </a:rPr>
              <a:t> for others</a:t>
            </a:r>
          </a:p>
          <a:p>
            <a:endParaRPr lang="en-GB" sz="2000">
              <a:cs typeface="Poppins"/>
            </a:endParaRPr>
          </a:p>
        </p:txBody>
      </p:sp>
      <p:pic>
        <p:nvPicPr>
          <p:cNvPr id="10" name="Picture 9" descr="A blue and white logo&#10;&#10;AI-generated content may be incorrect.">
            <a:extLst>
              <a:ext uri="{FF2B5EF4-FFF2-40B4-BE49-F238E27FC236}">
                <a16:creationId xmlns:a16="http://schemas.microsoft.com/office/drawing/2014/main" id="{BADDC139-808A-887C-1D36-F2250EF3C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777" y="1405255"/>
            <a:ext cx="3438525" cy="857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website&#10;&#10;AI-generated content may be incorrect.">
            <a:extLst>
              <a:ext uri="{FF2B5EF4-FFF2-40B4-BE49-F238E27FC236}">
                <a16:creationId xmlns:a16="http://schemas.microsoft.com/office/drawing/2014/main" id="{67048E57-56F8-5675-5A21-6585C5280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555" y="2396490"/>
            <a:ext cx="6003290" cy="39344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066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7426D-B87B-5DE7-47D1-3A12C4F0C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657F1A47-8C83-925F-9D62-5F662A43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46" y="-203982"/>
            <a:ext cx="9521068" cy="1600200"/>
          </a:xfrm>
        </p:spPr>
        <p:txBody>
          <a:bodyPr>
            <a:normAutofit/>
          </a:bodyPr>
          <a:lstStyle/>
          <a:p>
            <a:r>
              <a:rPr lang="en-US" sz="4400" dirty="0"/>
              <a:t>Now we’d like to hear from you!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F90632-90DF-8B2D-64E6-FCF7C89BB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085" y="2200287"/>
            <a:ext cx="3563123" cy="3525813"/>
          </a:xfrm>
          <a:prstGeom prst="rect">
            <a:avLst/>
          </a:prstGeom>
          <a:noFill/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0FCBF06-21AC-49BF-6E94-984E53FAA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 fontScale="70000" lnSpcReduction="20000"/>
          </a:bodyPr>
          <a:lstStyle/>
          <a:p>
            <a:r>
              <a:rPr lang="en-US" sz="5200" dirty="0">
                <a:latin typeface="+mj-lt"/>
              </a:rPr>
              <a:t>Join at:</a:t>
            </a:r>
          </a:p>
          <a:p>
            <a:endParaRPr lang="en-US" sz="5200" dirty="0">
              <a:latin typeface="+mj-lt"/>
            </a:endParaRPr>
          </a:p>
          <a:p>
            <a:r>
              <a:rPr lang="en-US" sz="6900" dirty="0">
                <a:latin typeface="+mj-lt"/>
              </a:rPr>
              <a:t>menti.com</a:t>
            </a:r>
          </a:p>
          <a:p>
            <a:endParaRPr lang="en-US" sz="5200" dirty="0">
              <a:latin typeface="+mj-lt"/>
            </a:endParaRPr>
          </a:p>
          <a:p>
            <a:r>
              <a:rPr lang="en-US" sz="5200" dirty="0">
                <a:latin typeface="+mj-lt"/>
              </a:rPr>
              <a:t>Use code:</a:t>
            </a:r>
          </a:p>
          <a:p>
            <a:endParaRPr lang="en-US" sz="5200" dirty="0">
              <a:latin typeface="+mj-lt"/>
            </a:endParaRPr>
          </a:p>
          <a:p>
            <a:r>
              <a:rPr lang="en-US" sz="6900" dirty="0">
                <a:latin typeface="+mj-lt"/>
              </a:rPr>
              <a:t>8364 4596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1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058" y="388646"/>
            <a:ext cx="10515600" cy="1325563"/>
          </a:xfrm>
        </p:spPr>
        <p:txBody>
          <a:bodyPr/>
          <a:lstStyle/>
          <a:p>
            <a:r>
              <a:rPr lang="en-GB" dirty="0"/>
              <a:t>What does Superhighways do?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3057" y="2258291"/>
            <a:ext cx="103230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/>
              <a:t>Superhighways helps small charities </a:t>
            </a:r>
            <a:r>
              <a:rPr lang="en-GB" sz="4000"/>
              <a:t>and community groups gain essential digital and data skills backed by the right tech to achieve their goals.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3BE36-E75C-88AD-3573-CE2C881D213D}"/>
              </a:ext>
            </a:extLst>
          </p:cNvPr>
          <p:cNvSpPr txBox="1"/>
          <p:nvPr/>
        </p:nvSpPr>
        <p:spPr>
          <a:xfrm>
            <a:off x="4502777" y="6164567"/>
            <a:ext cx="60949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5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 out more about our current training offer</a:t>
            </a:r>
            <a:endParaRPr lang="en-GB" sz="2000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050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88416-991C-2956-55B4-1F7D83C09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09C5-E62D-7B00-D9AF-28BB9ED8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Poppins Semibold"/>
              </a:rPr>
              <a:t>How to get involved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533BC-0FAA-19D7-C234-B4C5B6B323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>
                <a:cs typeface="Poppins"/>
              </a:rPr>
              <a:t>Would you or someone in your org like to be part of the working group?</a:t>
            </a:r>
            <a:endParaRPr lang="en-US" sz="2400"/>
          </a:p>
          <a:p>
            <a:r>
              <a:rPr lang="en-GB" sz="2400">
                <a:cs typeface="Poppins"/>
              </a:rPr>
              <a:t>Would you like to get the email updates?</a:t>
            </a:r>
          </a:p>
          <a:p>
            <a:endParaRPr lang="en-GB" sz="2400">
              <a:cs typeface="Poppins"/>
            </a:endParaRPr>
          </a:p>
          <a:p>
            <a:endParaRPr lang="en-GB" sz="2400">
              <a:cs typeface="Poppin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0D6D825-8FB5-A54C-2563-F1AA5D543BDA}"/>
              </a:ext>
            </a:extLst>
          </p:cNvPr>
          <p:cNvSpPr txBox="1">
            <a:spLocks/>
          </p:cNvSpPr>
          <p:nvPr/>
        </p:nvSpPr>
        <p:spPr>
          <a:xfrm>
            <a:off x="1906644" y="5076227"/>
            <a:ext cx="9327776" cy="33652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1CD3D"/>
              </a:buClr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cs typeface="Poppins"/>
              </a:rPr>
              <a:t>Please contact </a:t>
            </a:r>
            <a:r>
              <a:rPr lang="en-GB" b="1" dirty="0">
                <a:cs typeface="Poppins"/>
              </a:rPr>
              <a:t>James </a:t>
            </a:r>
            <a:r>
              <a:rPr lang="en-GB" dirty="0">
                <a:cs typeface="Poppins"/>
              </a:rPr>
              <a:t>at Superhighways:</a:t>
            </a:r>
          </a:p>
          <a:p>
            <a:pPr marL="0" indent="0">
              <a:buNone/>
            </a:pPr>
            <a:endParaRPr lang="en-GB" dirty="0">
              <a:cs typeface="Poppins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GB" dirty="0">
              <a:cs typeface="Poppin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C2B056-F25F-3DCB-F77B-011E28C565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>
                <a:cs typeface="Poppins"/>
              </a:rPr>
              <a:t>Do you simply want to find out more on Digital Inclusion?</a:t>
            </a:r>
          </a:p>
          <a:p>
            <a:r>
              <a:rPr lang="en-GB" sz="2400">
                <a:cs typeface="Poppins"/>
              </a:rPr>
              <a:t>Would your service users benefit from SIM cards?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FAB9D23-7215-7591-8AB7-E5D8BE3A958B}"/>
              </a:ext>
            </a:extLst>
          </p:cNvPr>
          <p:cNvSpPr txBox="1">
            <a:spLocks/>
          </p:cNvSpPr>
          <p:nvPr/>
        </p:nvSpPr>
        <p:spPr>
          <a:xfrm>
            <a:off x="2534173" y="5569286"/>
            <a:ext cx="932777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1CD3D"/>
              </a:buClr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>
                <a:ea typeface="+mn-lt"/>
                <a:cs typeface="+mn-lt"/>
                <a:hlinkClick r:id="rId2"/>
              </a:rPr>
              <a:t>jamesstewart@superhighways.org.uk</a:t>
            </a:r>
            <a:endParaRPr lang="en-GB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>
                <a:cs typeface="Poppins"/>
              </a:rPr>
              <a:t>020 8396 4542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>
              <a:cs typeface="Poppins"/>
            </a:endParaRPr>
          </a:p>
        </p:txBody>
      </p:sp>
      <p:pic>
        <p:nvPicPr>
          <p:cNvPr id="11" name="Graphic 10" descr="Email with solid fill">
            <a:extLst>
              <a:ext uri="{FF2B5EF4-FFF2-40B4-BE49-F238E27FC236}">
                <a16:creationId xmlns:a16="http://schemas.microsoft.com/office/drawing/2014/main" id="{1B69F66E-0DD6-6666-2A50-80EC83743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3323" y="5555577"/>
            <a:ext cx="466165" cy="488577"/>
          </a:xfrm>
          <a:prstGeom prst="rect">
            <a:avLst/>
          </a:prstGeom>
        </p:spPr>
      </p:pic>
      <p:pic>
        <p:nvPicPr>
          <p:cNvPr id="12" name="Graphic 11" descr="Speaker phone with solid fill">
            <a:extLst>
              <a:ext uri="{FF2B5EF4-FFF2-40B4-BE49-F238E27FC236}">
                <a16:creationId xmlns:a16="http://schemas.microsoft.com/office/drawing/2014/main" id="{163300EF-3778-C190-0BFC-6DBC473CDF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68500" y="6048637"/>
            <a:ext cx="555811" cy="533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E62241-14BE-8858-E221-7F68DD566C36}"/>
              </a:ext>
            </a:extLst>
          </p:cNvPr>
          <p:cNvSpPr txBox="1"/>
          <p:nvPr/>
        </p:nvSpPr>
        <p:spPr>
          <a:xfrm>
            <a:off x="3870960" y="3698240"/>
            <a:ext cx="40538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...and much more!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09273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DF4C9-052B-D042-CB55-5669BD9D8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Poppins Semibold"/>
              </a:rPr>
              <a:t>Digital inclusion recap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6961B-2DA3-3697-9483-9EEBC203F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i="1">
                <a:ea typeface="+mn-lt"/>
                <a:cs typeface="+mn-lt"/>
              </a:rPr>
              <a:t>"Digital inclusion is being able to access the internet and engage online - safely and confidently - when you need and want to." </a:t>
            </a:r>
            <a:r>
              <a:rPr lang="en-US">
                <a:ea typeface="+mn-lt"/>
                <a:cs typeface="+mn-lt"/>
              </a:rPr>
              <a:t>Good Things Foundation</a:t>
            </a:r>
            <a:endParaRPr lang="en-US">
              <a:cs typeface="Poppins"/>
            </a:endParaRPr>
          </a:p>
          <a:p>
            <a:pPr>
              <a:buChar char="§"/>
            </a:pPr>
            <a:endParaRPr lang="en-US">
              <a:cs typeface="Poppins"/>
            </a:endParaRPr>
          </a:p>
          <a:p>
            <a:pPr>
              <a:buChar char="§"/>
            </a:pPr>
            <a:r>
              <a:rPr lang="en-US">
                <a:cs typeface="Poppins"/>
              </a:rPr>
              <a:t>Some key elements</a:t>
            </a:r>
          </a:p>
          <a:p>
            <a:pPr lvl="1">
              <a:buFont typeface="Courier New" panose="05000000000000000000" pitchFamily="2" charset="2"/>
              <a:buChar char="o"/>
            </a:pPr>
            <a:r>
              <a:rPr lang="en-US" sz="2800">
                <a:cs typeface="Poppins"/>
              </a:rPr>
              <a:t>It's very individual</a:t>
            </a:r>
          </a:p>
          <a:p>
            <a:pPr lvl="1">
              <a:buFont typeface="Courier New" panose="05000000000000000000" pitchFamily="2" charset="2"/>
              <a:buChar char="o"/>
            </a:pPr>
            <a:r>
              <a:rPr lang="en-US" sz="2800">
                <a:cs typeface="Poppins"/>
              </a:rPr>
              <a:t>It's about leaving no person/resident behind</a:t>
            </a:r>
          </a:p>
          <a:p>
            <a:pPr lvl="1">
              <a:buFont typeface="Courier New" panose="05000000000000000000" pitchFamily="2" charset="2"/>
              <a:buChar char="o"/>
            </a:pPr>
            <a:r>
              <a:rPr lang="en-US" sz="2800">
                <a:cs typeface="Poppins"/>
              </a:rPr>
              <a:t>It's critical to build digital apps &amp; services inclusively so that they work for everyone not just for some</a:t>
            </a:r>
          </a:p>
        </p:txBody>
      </p:sp>
    </p:spTree>
    <p:extLst>
      <p:ext uri="{BB962C8B-B14F-4D97-AF65-F5344CB8AC3E}">
        <p14:creationId xmlns:p14="http://schemas.microsoft.com/office/powerpoint/2010/main" val="18565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9F987-7641-DDAB-842F-7BA053B6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Poppins Semibold"/>
              </a:rPr>
              <a:t>How to address digital inclusion</a:t>
            </a:r>
            <a:endParaRPr lang="en-GB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7338735-2E4E-F12E-0ED0-0282D68D0F4B}"/>
              </a:ext>
            </a:extLst>
          </p:cNvPr>
          <p:cNvCxnSpPr/>
          <p:nvPr/>
        </p:nvCxnSpPr>
        <p:spPr>
          <a:xfrm>
            <a:off x="2433183" y="1549332"/>
            <a:ext cx="18848" cy="474425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959F717-B280-EE65-C158-73BDA7D8231F}"/>
              </a:ext>
            </a:extLst>
          </p:cNvPr>
          <p:cNvCxnSpPr>
            <a:cxnSpLocks/>
          </p:cNvCxnSpPr>
          <p:nvPr/>
        </p:nvCxnSpPr>
        <p:spPr>
          <a:xfrm>
            <a:off x="9458451" y="1549332"/>
            <a:ext cx="18848" cy="474425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C941960-B2C4-416E-E0AD-C68E2112DE93}"/>
              </a:ext>
            </a:extLst>
          </p:cNvPr>
          <p:cNvSpPr txBox="1"/>
          <p:nvPr/>
        </p:nvSpPr>
        <p:spPr>
          <a:xfrm>
            <a:off x="357032" y="1696045"/>
            <a:ext cx="16297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cs typeface="Poppins"/>
              </a:rPr>
              <a:t>Individual</a:t>
            </a:r>
            <a:endParaRPr lang="en-GB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388B9-1D4D-EDC1-4359-C3D5A902D739}"/>
              </a:ext>
            </a:extLst>
          </p:cNvPr>
          <p:cNvSpPr txBox="1"/>
          <p:nvPr/>
        </p:nvSpPr>
        <p:spPr>
          <a:xfrm>
            <a:off x="4427227" y="1696045"/>
            <a:ext cx="29493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cs typeface="Poppins"/>
              </a:rPr>
              <a:t>Building blocks</a:t>
            </a:r>
            <a:endParaRPr lang="en-GB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20E79-6D77-CC1F-E420-BC570AE6DB7F}"/>
              </a:ext>
            </a:extLst>
          </p:cNvPr>
          <p:cNvSpPr txBox="1"/>
          <p:nvPr/>
        </p:nvSpPr>
        <p:spPr>
          <a:xfrm>
            <a:off x="9612545" y="1696045"/>
            <a:ext cx="21408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cs typeface="Poppins"/>
              </a:rPr>
              <a:t>Organisations</a:t>
            </a:r>
            <a:endParaRPr lang="en-GB" b="1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4E64EA-5FA1-0359-06A9-48538C08B1F3}"/>
              </a:ext>
            </a:extLst>
          </p:cNvPr>
          <p:cNvSpPr/>
          <p:nvPr/>
        </p:nvSpPr>
        <p:spPr>
          <a:xfrm>
            <a:off x="218729" y="2925503"/>
            <a:ext cx="2077927" cy="2258136"/>
          </a:xfrm>
          <a:prstGeom prst="roundRect">
            <a:avLst/>
          </a:prstGeom>
          <a:solidFill>
            <a:srgbClr val="FAA61A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>
                <a:solidFill>
                  <a:schemeClr val="tx1"/>
                </a:solidFill>
                <a:cs typeface="Poppins"/>
              </a:rPr>
              <a:t>Motivation </a:t>
            </a:r>
            <a:r>
              <a:rPr lang="en-GB" sz="2200">
                <a:solidFill>
                  <a:schemeClr val="tx1"/>
                </a:solidFill>
                <a:cs typeface="Poppins"/>
              </a:rPr>
              <a:t>&amp; confidence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9254B0B-9B70-951A-7ECF-C4BF662DDF9C}"/>
              </a:ext>
            </a:extLst>
          </p:cNvPr>
          <p:cNvSpPr/>
          <p:nvPr/>
        </p:nvSpPr>
        <p:spPr>
          <a:xfrm>
            <a:off x="2555839" y="2925503"/>
            <a:ext cx="2077927" cy="225813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b="1">
                <a:solidFill>
                  <a:schemeClr val="tx1"/>
                </a:solidFill>
                <a:cs typeface="Poppins"/>
              </a:rPr>
              <a:t>Access </a:t>
            </a:r>
            <a:r>
              <a:rPr lang="en-GB" sz="2200">
                <a:solidFill>
                  <a:schemeClr val="tx1"/>
                </a:solidFill>
                <a:cs typeface="Poppins"/>
              </a:rPr>
              <a:t>– device &amp; data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073BAD-0E9B-CD2F-D09F-A6BB8231BC97}"/>
              </a:ext>
            </a:extLst>
          </p:cNvPr>
          <p:cNvSpPr/>
          <p:nvPr/>
        </p:nvSpPr>
        <p:spPr>
          <a:xfrm>
            <a:off x="4902241" y="2925503"/>
            <a:ext cx="2077927" cy="225813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b="1">
                <a:cs typeface="Poppins"/>
              </a:rPr>
              <a:t>Basic digital skills</a:t>
            </a:r>
            <a:r>
              <a:rPr lang="en-GB" sz="2200">
                <a:cs typeface="Poppins"/>
              </a:rPr>
              <a:t> &amp; know how</a:t>
            </a:r>
            <a:endParaRPr lang="en-GB" sz="22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7B16DCF-4E08-1723-43A2-C0FCDCE5A392}"/>
              </a:ext>
            </a:extLst>
          </p:cNvPr>
          <p:cNvSpPr/>
          <p:nvPr/>
        </p:nvSpPr>
        <p:spPr>
          <a:xfrm>
            <a:off x="7248644" y="2925503"/>
            <a:ext cx="2077927" cy="225813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b="1">
                <a:solidFill>
                  <a:schemeClr val="tx1"/>
                </a:solidFill>
                <a:cs typeface="Poppins"/>
              </a:rPr>
              <a:t>Support </a:t>
            </a:r>
            <a:r>
              <a:rPr lang="en-GB" sz="2200">
                <a:solidFill>
                  <a:schemeClr val="tx1"/>
                </a:solidFill>
                <a:cs typeface="Poppins"/>
              </a:rPr>
              <a:t>&amp; further resources</a:t>
            </a:r>
            <a:endParaRPr lang="en-GB" sz="220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40667BA-A29F-DE79-2BC1-012EC3EE4E99}"/>
              </a:ext>
            </a:extLst>
          </p:cNvPr>
          <p:cNvSpPr/>
          <p:nvPr/>
        </p:nvSpPr>
        <p:spPr>
          <a:xfrm>
            <a:off x="9595046" y="2925503"/>
            <a:ext cx="2077927" cy="225813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b="1">
                <a:cs typeface="Poppins"/>
              </a:rPr>
              <a:t>Inclusive design</a:t>
            </a:r>
            <a:r>
              <a:rPr lang="en-GB" sz="2200">
                <a:cs typeface="Poppins"/>
              </a:rPr>
              <a:t> of digital apps &amp; services</a:t>
            </a:r>
            <a:endParaRPr lang="en-GB" sz="2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D20C7A-9B76-B5E7-1E7A-7BAF65CC8182}"/>
              </a:ext>
            </a:extLst>
          </p:cNvPr>
          <p:cNvSpPr txBox="1"/>
          <p:nvPr/>
        </p:nvSpPr>
        <p:spPr>
          <a:xfrm>
            <a:off x="124522" y="6499302"/>
            <a:ext cx="667400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Source: JS</a:t>
            </a:r>
            <a:endParaRPr lang="en-US" sz="1100"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397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4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C011-4055-51FC-4544-5062EFC4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What we're currently doing</a:t>
            </a:r>
            <a:endParaRPr lang="en-GB" dirty="0">
              <a:solidFill>
                <a:srgbClr val="000000"/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3F140-6B59-5B13-F2CA-A761CE5FE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GB" dirty="0">
                <a:cs typeface="Poppins"/>
              </a:rPr>
              <a:t>Digital drop-ins and bookable sessions </a:t>
            </a:r>
            <a:endParaRPr lang="en-US" dirty="0">
              <a:cs typeface="Poppins"/>
            </a:endParaRPr>
          </a:p>
          <a:p>
            <a:pPr marL="514350" indent="-514350">
              <a:buAutoNum type="arabicPeriod"/>
            </a:pPr>
            <a:r>
              <a:rPr lang="en-GB" dirty="0">
                <a:cs typeface="Poppins"/>
              </a:rPr>
              <a:t>Community outreach</a:t>
            </a:r>
            <a:endParaRPr lang="en-US" dirty="0">
              <a:cs typeface="Poppins"/>
            </a:endParaRPr>
          </a:p>
          <a:p>
            <a:pPr marL="514350" indent="-514350">
              <a:buAutoNum type="arabicPeriod"/>
            </a:pPr>
            <a:r>
              <a:rPr lang="en-GB" dirty="0">
                <a:cs typeface="Poppins"/>
              </a:rPr>
              <a:t>Free SIM cards</a:t>
            </a:r>
          </a:p>
          <a:p>
            <a:pPr marL="514350" indent="-514350">
              <a:buAutoNum type="arabicPeriod"/>
            </a:pPr>
            <a:r>
              <a:rPr lang="en-GB" dirty="0">
                <a:cs typeface="Poppins"/>
              </a:rPr>
              <a:t>Device gifting</a:t>
            </a:r>
            <a:endParaRPr lang="en-GB" dirty="0"/>
          </a:p>
          <a:p>
            <a:pPr marL="514350" indent="-514350">
              <a:buAutoNum type="arabicPeriod"/>
            </a:pPr>
            <a:r>
              <a:rPr lang="en-GB" dirty="0">
                <a:cs typeface="Poppins"/>
              </a:rPr>
              <a:t>Digital Champions</a:t>
            </a:r>
          </a:p>
          <a:p>
            <a:pPr marL="514350" indent="-514350">
              <a:buAutoNum type="arabicPeriod"/>
            </a:pPr>
            <a:r>
              <a:rPr lang="en-GB" dirty="0">
                <a:cs typeface="Poppins"/>
              </a:rPr>
              <a:t>Digital Inclusion email updates</a:t>
            </a:r>
          </a:p>
          <a:p>
            <a:pPr marL="514350" indent="-514350">
              <a:buAutoNum type="arabicPeriod"/>
            </a:pPr>
            <a:r>
              <a:rPr lang="en-GB" dirty="0">
                <a:cs typeface="Poppins"/>
              </a:rPr>
              <a:t>Connecting across &amp; up - SWL Integrated Care System (ICS) &amp; Get Online London</a:t>
            </a:r>
          </a:p>
        </p:txBody>
      </p:sp>
      <p:pic>
        <p:nvPicPr>
          <p:cNvPr id="1026" name="Picture 2" descr="Good Things Foundation Australia">
            <a:extLst>
              <a:ext uri="{FF2B5EF4-FFF2-40B4-BE49-F238E27FC236}">
                <a16:creationId xmlns:a16="http://schemas.microsoft.com/office/drawing/2014/main" id="{DFFB6177-5118-46E1-66FC-CFE6B5FB5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5" b="28671"/>
          <a:stretch/>
        </p:blipFill>
        <p:spPr bwMode="auto">
          <a:xfrm>
            <a:off x="8676351" y="5843776"/>
            <a:ext cx="2143125" cy="8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14DA99-E2A8-561F-897C-16644CA10A77}"/>
              </a:ext>
            </a:extLst>
          </p:cNvPr>
          <p:cNvSpPr/>
          <p:nvPr/>
        </p:nvSpPr>
        <p:spPr>
          <a:xfrm>
            <a:off x="10726615" y="5627077"/>
            <a:ext cx="1279061" cy="1181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0284D7-CF7C-616D-869B-AD09CD3E2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529" y="5453868"/>
            <a:ext cx="1089147" cy="127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6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C011-4055-51FC-4544-5062EFC48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858" y="365125"/>
            <a:ext cx="6007782" cy="1354308"/>
          </a:xfrm>
        </p:spPr>
        <p:txBody>
          <a:bodyPr>
            <a:normAutofit fontScale="90000"/>
          </a:bodyPr>
          <a:lstStyle/>
          <a:p>
            <a:pPr marL="742950" indent="-742950">
              <a:buAutoNum type="arabicPeriod"/>
            </a:pPr>
            <a:r>
              <a:rPr lang="en-GB">
                <a:ea typeface="+mj-lt"/>
                <a:cs typeface="+mj-lt"/>
              </a:rPr>
              <a:t>Digital drop-ins and bookable sessions </a:t>
            </a:r>
            <a:endParaRPr lang="en-GB">
              <a:cs typeface="Poppins Semibol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3F140-6B59-5B13-F2CA-A761CE5FE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322" y="2495671"/>
            <a:ext cx="5576478" cy="36910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>
                <a:cs typeface="Poppins"/>
              </a:rPr>
              <a:t>Open to all residents of Kingston borough</a:t>
            </a:r>
          </a:p>
          <a:p>
            <a:pPr>
              <a:lnSpc>
                <a:spcPct val="110000"/>
              </a:lnSpc>
            </a:pPr>
            <a:r>
              <a:rPr lang="en-GB" dirty="0">
                <a:cs typeface="Poppins"/>
              </a:rPr>
              <a:t>Plus, support for Digital Champions and VCSE staff</a:t>
            </a:r>
          </a:p>
          <a:p>
            <a:r>
              <a:rPr lang="en-GB" dirty="0">
                <a:cs typeface="Poppins"/>
              </a:rPr>
              <a:t>Includes:</a:t>
            </a:r>
          </a:p>
          <a:p>
            <a:pPr lvl="1">
              <a:buFont typeface="Courier New" panose="05000000000000000000" pitchFamily="2" charset="2"/>
              <a:buChar char="o"/>
            </a:pPr>
            <a:r>
              <a:rPr lang="en-GB" dirty="0">
                <a:cs typeface="Poppins"/>
              </a:rPr>
              <a:t>Info &amp; bitesize lessons</a:t>
            </a:r>
          </a:p>
          <a:p>
            <a:pPr lvl="1">
              <a:buFont typeface="Courier New" panose="05000000000000000000" pitchFamily="2" charset="2"/>
              <a:buChar char="o"/>
            </a:pPr>
            <a:r>
              <a:rPr lang="en-GB" dirty="0">
                <a:cs typeface="Poppins"/>
              </a:rPr>
              <a:t>SIM cards</a:t>
            </a:r>
          </a:p>
          <a:p>
            <a:pPr lvl="1">
              <a:buFont typeface="Courier New" panose="05000000000000000000" pitchFamily="2" charset="2"/>
              <a:buChar char="o"/>
            </a:pPr>
            <a:r>
              <a:rPr lang="en-GB" dirty="0">
                <a:cs typeface="Poppins"/>
              </a:rPr>
              <a:t>Further resources</a:t>
            </a:r>
          </a:p>
          <a:p>
            <a:pPr>
              <a:buFont typeface="Courier New" panose="05000000000000000000" pitchFamily="2" charset="2"/>
              <a:buChar char="o"/>
            </a:pPr>
            <a:r>
              <a:rPr lang="en-GB" dirty="0">
                <a:cs typeface="Poppins"/>
                <a:hlinkClick r:id="rId2"/>
              </a:rPr>
              <a:t>Read a case study here</a:t>
            </a:r>
            <a:endParaRPr lang="en-GB" dirty="0">
              <a:cs typeface="Poppins"/>
            </a:endParaRPr>
          </a:p>
        </p:txBody>
      </p:sp>
      <p:pic>
        <p:nvPicPr>
          <p:cNvPr id="4" name="Picture 3" descr="A hand holding a phone&#10;&#10;Description automatically generated">
            <a:extLst>
              <a:ext uri="{FF2B5EF4-FFF2-40B4-BE49-F238E27FC236}">
                <a16:creationId xmlns:a16="http://schemas.microsoft.com/office/drawing/2014/main" id="{1065C5F9-06E7-E2A5-3750-9440629A7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" y="81280"/>
            <a:ext cx="4736846" cy="66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1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C011-4055-51FC-4544-5062EFC4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2. Community outreach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6FBA19-B614-E75F-D705-5703F6CBE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7809"/>
            <a:ext cx="4150113" cy="34778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Poppins"/>
              </a:rPr>
              <a:t>Informal visit</a:t>
            </a:r>
          </a:p>
          <a:p>
            <a:endParaRPr lang="en-GB">
              <a:cs typeface="Poppins"/>
            </a:endParaRPr>
          </a:p>
          <a:p>
            <a:r>
              <a:rPr lang="en-GB">
                <a:cs typeface="Poppins"/>
              </a:rPr>
              <a:t>Digitial help stand</a:t>
            </a:r>
          </a:p>
          <a:p>
            <a:endParaRPr lang="en-GB">
              <a:cs typeface="Poppins"/>
            </a:endParaRPr>
          </a:p>
          <a:p>
            <a:r>
              <a:rPr lang="en-GB">
                <a:cs typeface="Poppins"/>
              </a:rPr>
              <a:t>Talk or presentation</a:t>
            </a:r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554340E-DA04-E8BE-5C3B-36A3FDC921EA}"/>
              </a:ext>
            </a:extLst>
          </p:cNvPr>
          <p:cNvSpPr/>
          <p:nvPr/>
        </p:nvSpPr>
        <p:spPr>
          <a:xfrm rot="5400000">
            <a:off x="4089394" y="3282198"/>
            <a:ext cx="3697617" cy="721077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group of colorful hands with hearts&#10;&#10;Description automatically generated">
            <a:extLst>
              <a:ext uri="{FF2B5EF4-FFF2-40B4-BE49-F238E27FC236}">
                <a16:creationId xmlns:a16="http://schemas.microsoft.com/office/drawing/2014/main" id="{8D91CF28-12D0-551C-C1F8-C60D1A22B8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63" t="-23445" r="-261" b="-479"/>
          <a:stretch/>
        </p:blipFill>
        <p:spPr>
          <a:xfrm>
            <a:off x="8983704" y="927305"/>
            <a:ext cx="2874023" cy="1869654"/>
          </a:xfrm>
          <a:prstGeom prst="flowChartConnector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088E86-D606-1EEA-56C8-8171D95FECE3}"/>
              </a:ext>
            </a:extLst>
          </p:cNvPr>
          <p:cNvSpPr txBox="1"/>
          <p:nvPr/>
        </p:nvSpPr>
        <p:spPr>
          <a:xfrm>
            <a:off x="9558190" y="2807654"/>
            <a:ext cx="17839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err="1">
                <a:cs typeface="Poppins"/>
              </a:rPr>
              <a:t>RBKares</a:t>
            </a:r>
            <a:endParaRPr lang="en-GB" sz="2800" b="1">
              <a:cs typeface="Poppins"/>
            </a:endParaRPr>
          </a:p>
        </p:txBody>
      </p:sp>
      <p:pic>
        <p:nvPicPr>
          <p:cNvPr id="11" name="Picture 10" descr="Refugee Action Kingston">
            <a:extLst>
              <a:ext uri="{FF2B5EF4-FFF2-40B4-BE49-F238E27FC236}">
                <a16:creationId xmlns:a16="http://schemas.microsoft.com/office/drawing/2014/main" id="{B9DC1C09-2CA7-639E-4D62-6B3E96A96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819" y="3434309"/>
            <a:ext cx="2743200" cy="1316736"/>
          </a:xfrm>
          <a:prstGeom prst="rect">
            <a:avLst/>
          </a:prstGeom>
        </p:spPr>
      </p:pic>
      <p:pic>
        <p:nvPicPr>
          <p:cNvPr id="12" name="Picture 11" descr="wesley&amp;#39;s logo">
            <a:extLst>
              <a:ext uri="{FF2B5EF4-FFF2-40B4-BE49-F238E27FC236}">
                <a16:creationId xmlns:a16="http://schemas.microsoft.com/office/drawing/2014/main" id="{3F455866-E82D-7AD3-73E4-684003530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3852" y="5316551"/>
            <a:ext cx="2743199" cy="12885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02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8AD7D-F4F3-DE5D-0A2D-F0E4AB951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2DCE87-D0C1-F7FA-9D41-43BAD34A6EE1}"/>
              </a:ext>
            </a:extLst>
          </p:cNvPr>
          <p:cNvSpPr txBox="1"/>
          <p:nvPr/>
        </p:nvSpPr>
        <p:spPr>
          <a:xfrm>
            <a:off x="1115899" y="965915"/>
            <a:ext cx="9960201" cy="4738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en-GB" sz="2800" i="1" dirty="0">
                <a:solidFill>
                  <a:srgbClr val="47A5AE"/>
                </a:solidFill>
                <a:ea typeface="+mj-lt"/>
                <a:cs typeface="+mj-lt"/>
              </a:rPr>
              <a:t>“Thank you for providing digital support to our service users this morning. </a:t>
            </a:r>
          </a:p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en-GB" sz="2800" i="1" dirty="0">
                <a:solidFill>
                  <a:srgbClr val="47A5AE"/>
                </a:solidFill>
                <a:ea typeface="+mj-lt"/>
                <a:cs typeface="+mj-lt"/>
              </a:rPr>
              <a:t>We’re delighted that so many of them benefited from your guidance and reassurance. </a:t>
            </a:r>
          </a:p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en-GB" sz="2800" i="1" dirty="0">
                <a:solidFill>
                  <a:srgbClr val="47A5AE"/>
                </a:solidFill>
                <a:ea typeface="+mj-lt"/>
                <a:cs typeface="+mj-lt"/>
              </a:rPr>
              <a:t>Your help has made a noticeable impact, and it’s clear that many still have ongoing issues they’d like to resolve. I’m hopeful we can organise more workshops in the new year to address these”</a:t>
            </a:r>
          </a:p>
          <a:p>
            <a:pPr algn="r">
              <a:lnSpc>
                <a:spcPct val="115999"/>
              </a:lnSpc>
              <a:spcAft>
                <a:spcPts val="800"/>
              </a:spcAft>
            </a:pPr>
            <a:r>
              <a:rPr lang="en-GB" sz="2000" i="1" dirty="0">
                <a:ea typeface="+mj-lt"/>
                <a:cs typeface="+mj-lt"/>
              </a:rPr>
              <a:t>Wesley's Community Hub</a:t>
            </a:r>
          </a:p>
        </p:txBody>
      </p:sp>
    </p:spTree>
    <p:extLst>
      <p:ext uri="{BB962C8B-B14F-4D97-AF65-F5344CB8AC3E}">
        <p14:creationId xmlns:p14="http://schemas.microsoft.com/office/powerpoint/2010/main" val="25961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47FB1-D49A-395D-821E-B4DB8A106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07" y="-124522"/>
            <a:ext cx="10383578" cy="734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2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uperhighways">
      <a:dk1>
        <a:sysClr val="windowText" lastClr="000000"/>
      </a:dk1>
      <a:lt1>
        <a:sysClr val="window" lastClr="FFFFFF"/>
      </a:lt1>
      <a:dk2>
        <a:srgbClr val="214F55"/>
      </a:dk2>
      <a:lt2>
        <a:srgbClr val="E7E6E6"/>
      </a:lt2>
      <a:accent1>
        <a:srgbClr val="42929D"/>
      </a:accent1>
      <a:accent2>
        <a:srgbClr val="EF9B11"/>
      </a:accent2>
      <a:accent3>
        <a:srgbClr val="DD137B"/>
      </a:accent3>
      <a:accent4>
        <a:srgbClr val="7DC02F"/>
      </a:accent4>
      <a:accent5>
        <a:srgbClr val="57B5F4"/>
      </a:accent5>
      <a:accent6>
        <a:srgbClr val="70AD47"/>
      </a:accent6>
      <a:hlink>
        <a:srgbClr val="357E88"/>
      </a:hlink>
      <a:folHlink>
        <a:srgbClr val="B81068"/>
      </a:folHlink>
    </a:clrScheme>
    <a:fontScheme name="Superhighway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awise London presentation template main" id="{CC55ED90-3E70-4C94-AA84-8034D7EBEB12}" vid="{2FB7A6BA-4209-46A9-BDE0-8CB759406834}"/>
    </a:ext>
  </a:extLst>
</a:theme>
</file>

<file path=ppt/theme/theme2.xml><?xml version="1.0" encoding="utf-8"?>
<a:theme xmlns:a="http://schemas.openxmlformats.org/drawingml/2006/main" name="GLA_ppt_template_white_CH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3310B40E800B4A84F39C470AA2CA3D" ma:contentTypeVersion="18" ma:contentTypeDescription="Create a new document." ma:contentTypeScope="" ma:versionID="c82c5762a82f19f2e073da2f085ba9b5">
  <xsd:schema xmlns:xsd="http://www.w3.org/2001/XMLSchema" xmlns:xs="http://www.w3.org/2001/XMLSchema" xmlns:p="http://schemas.microsoft.com/office/2006/metadata/properties" xmlns:ns2="2b1e5f7b-9cb5-478e-9511-7632844c0591" xmlns:ns3="183756ed-2399-4f1e-bf15-a41b28dac9f4" targetNamespace="http://schemas.microsoft.com/office/2006/metadata/properties" ma:root="true" ma:fieldsID="b3705a3bca34e58c5ed6a419f0caccf1" ns2:_="" ns3:_="">
    <xsd:import namespace="2b1e5f7b-9cb5-478e-9511-7632844c0591"/>
    <xsd:import namespace="183756ed-2399-4f1e-bf15-a41b28dac9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e5f7b-9cb5-478e-9511-7632844c05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6c5f2c2-09aa-4925-8f3e-4531c5e88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3756ed-2399-4f1e-bf15-a41b28dac9f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604b4d4-bf43-4e71-8aaf-8fd116ae4492}" ma:internalName="TaxCatchAll" ma:showField="CatchAllData" ma:web="183756ed-2399-4f1e-bf15-a41b28dac9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83756ed-2399-4f1e-bf15-a41b28dac9f4">
      <UserInfo>
        <DisplayName>Camilla Wheal</DisplayName>
        <AccountId>88</AccountId>
        <AccountType/>
      </UserInfo>
    </SharedWithUsers>
    <TaxCatchAll xmlns="183756ed-2399-4f1e-bf15-a41b28dac9f4" xsi:nil="true"/>
    <lcf76f155ced4ddcb4097134ff3c332f xmlns="2b1e5f7b-9cb5-478e-9511-7632844c0591">
      <Terms xmlns="http://schemas.microsoft.com/office/infopath/2007/PartnerControls"/>
    </lcf76f155ced4ddcb4097134ff3c332f>
    <MediaLengthInSeconds xmlns="2b1e5f7b-9cb5-478e-9511-7632844c059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3CF90-60EE-4B63-BD7B-6BE4F84C1794}">
  <ds:schemaRefs>
    <ds:schemaRef ds:uri="183756ed-2399-4f1e-bf15-a41b28dac9f4"/>
    <ds:schemaRef ds:uri="2b1e5f7b-9cb5-478e-9511-7632844c059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DDDFE5C-6A9F-4F6A-8D48-AEE9B4D4E4A8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2b1e5f7b-9cb5-478e-9511-7632844c0591"/>
    <ds:schemaRef ds:uri="http://schemas.microsoft.com/office/2006/documentManagement/types"/>
    <ds:schemaRef ds:uri="http://www.w3.org/XML/1998/namespace"/>
    <ds:schemaRef ds:uri="183756ed-2399-4f1e-bf15-a41b28dac9f4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CA5F720-970D-4431-9B5D-56A6F25301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816</Words>
  <Application>Microsoft Office PowerPoint</Application>
  <PresentationFormat>Widescreen</PresentationFormat>
  <Paragraphs>131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Aharoni</vt:lpstr>
      <vt:lpstr>Arial</vt:lpstr>
      <vt:lpstr>Arial,Sans-Serif</vt:lpstr>
      <vt:lpstr>Calibri</vt:lpstr>
      <vt:lpstr>Courier New</vt:lpstr>
      <vt:lpstr>Helvetica</vt:lpstr>
      <vt:lpstr>Poppins</vt:lpstr>
      <vt:lpstr>Poppins Medium</vt:lpstr>
      <vt:lpstr>Poppins Semibold</vt:lpstr>
      <vt:lpstr>Wingdings</vt:lpstr>
      <vt:lpstr>Office Theme</vt:lpstr>
      <vt:lpstr>GLA_ppt_template_white_CH_title</vt:lpstr>
      <vt:lpstr>PowerPoint Presentation</vt:lpstr>
      <vt:lpstr>What does Superhighways do?</vt:lpstr>
      <vt:lpstr>Digital inclusion recap</vt:lpstr>
      <vt:lpstr>How to address digital inclusion</vt:lpstr>
      <vt:lpstr>What we're currently doing</vt:lpstr>
      <vt:lpstr>Digital drop-ins and bookable sessions </vt:lpstr>
      <vt:lpstr>2. Community outreach</vt:lpstr>
      <vt:lpstr>PowerPoint Presentation</vt:lpstr>
      <vt:lpstr>PowerPoint Presentation</vt:lpstr>
      <vt:lpstr>3. Free SIM cards</vt:lpstr>
      <vt:lpstr>4. Device gifting</vt:lpstr>
      <vt:lpstr>5. Digital Champions</vt:lpstr>
      <vt:lpstr>6. Digital Inclusion email updates</vt:lpstr>
      <vt:lpstr>7. Connecting across &amp; up</vt:lpstr>
      <vt:lpstr>7. Connecting across &amp; up</vt:lpstr>
      <vt:lpstr>Impact in Kingston since Sept 2024</vt:lpstr>
      <vt:lpstr>Kingston Digital Inclusion Network in 2025</vt:lpstr>
      <vt:lpstr>What else is happening in Kingston </vt:lpstr>
      <vt:lpstr>Now we’d like to hear from you!</vt:lpstr>
      <vt:lpstr>How to get involved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Sorrel Parsons</dc:creator>
  <cp:lastModifiedBy>Camilla Wheal</cp:lastModifiedBy>
  <cp:revision>2</cp:revision>
  <cp:lastPrinted>2019-11-18T10:36:12Z</cp:lastPrinted>
  <dcterms:created xsi:type="dcterms:W3CDTF">2019-10-03T11:57:52Z</dcterms:created>
  <dcterms:modified xsi:type="dcterms:W3CDTF">2025-02-11T17:59:00Z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0x010100CF3310B40E800B4A84F39C470AA2CA3D</vt:lpwstr>
  </property>
  <property fmtid="{D5CDD505-2E9C-101B-9397-08002B2CF9AE}" pid="3" name="xd_ProgID">
    <vt:lpwstr/>
  </property>
  <property fmtid="{D5CDD505-2E9C-101B-9397-08002B2CF9AE}" pid="4" name="TemplateUrl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  <property fmtid="{D5CDD505-2E9C-101B-9397-08002B2CF9AE}" pid="10" name="Order">
    <vt:lpwstr>473600.000000000</vt:lpwstr>
  </property>
</Properties>
</file>