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6.jpg" ContentType="image/jpeg"/>
  <Override PartName="/ppt/media/image19.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489" r:id="rId3"/>
    <p:sldId id="492" r:id="rId4"/>
    <p:sldId id="507" r:id="rId5"/>
    <p:sldId id="508" r:id="rId6"/>
    <p:sldId id="509" r:id="rId7"/>
    <p:sldId id="494" r:id="rId8"/>
    <p:sldId id="497" r:id="rId9"/>
    <p:sldId id="496" r:id="rId10"/>
    <p:sldId id="500" r:id="rId11"/>
    <p:sldId id="50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63D69D-67C0-24C6-C1F5-BCAD0650EE84}" name="Bec Beutel" initials="BB" userId="S::bec.beutel@londoncouncils.gov.uk::e6f3a0d8-e95e-4c80-abaf-2e0afa1f39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40CD"/>
    <a:srgbClr val="CD47BD"/>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02B11C-89A7-4785-AE84-774D49060540}" v="3" dt="2025-12-02T10:07:26.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3141" autoAdjust="0"/>
  </p:normalViewPr>
  <p:slideViewPr>
    <p:cSldViewPr snapToGrid="0">
      <p:cViewPr varScale="1">
        <p:scale>
          <a:sx n="60" d="100"/>
          <a:sy n="60" d="100"/>
        </p:scale>
        <p:origin x="145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66101-875F-4800-89E1-05D0B089DBA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14E005BB-74D2-4307-BB2C-B98A227EC4BD}">
      <dgm:prSet phldrT="[Text]"/>
      <dgm:spPr>
        <a:solidFill>
          <a:srgbClr val="8940CD"/>
        </a:solidFill>
        <a:ln>
          <a:noFill/>
        </a:ln>
      </dgm:spPr>
      <dgm:t>
        <a:bodyPr/>
        <a:lstStyle/>
        <a:p>
          <a:r>
            <a:rPr lang="en-GB" b="1" dirty="0">
              <a:solidFill>
                <a:schemeClr val="bg1"/>
              </a:solidFill>
              <a:latin typeface="Arial" panose="020B0604020202020204" pitchFamily="34" charset="0"/>
              <a:cs typeface="Arial" panose="020B0604020202020204" pitchFamily="34" charset="0"/>
            </a:rPr>
            <a:t>Engagement</a:t>
          </a:r>
        </a:p>
        <a:p>
          <a:r>
            <a:rPr lang="en-GB" dirty="0">
              <a:solidFill>
                <a:schemeClr val="bg1"/>
              </a:solidFill>
              <a:latin typeface="Arial" panose="020B0604020202020204" pitchFamily="34" charset="0"/>
              <a:cs typeface="Arial" panose="020B0604020202020204" pitchFamily="34" charset="0"/>
            </a:rPr>
            <a:t>An opportunity for a potential participant to learn about Supported Employment and decide whether it is right for them.</a:t>
          </a:r>
          <a:endParaRPr lang="en-GB" dirty="0">
            <a:solidFill>
              <a:schemeClr val="bg1"/>
            </a:solidFill>
          </a:endParaRPr>
        </a:p>
      </dgm:t>
    </dgm:pt>
    <dgm:pt modelId="{16F70098-6AE3-4029-8330-FEFEB88C1C38}" type="parTrans" cxnId="{A94F6B4A-9B7E-49DB-99AC-8B65D460A6E0}">
      <dgm:prSet/>
      <dgm:spPr/>
      <dgm:t>
        <a:bodyPr/>
        <a:lstStyle/>
        <a:p>
          <a:endParaRPr lang="en-GB"/>
        </a:p>
      </dgm:t>
    </dgm:pt>
    <dgm:pt modelId="{DD5962DA-6908-4EA1-9ACB-2833D9CEB7EC}" type="sibTrans" cxnId="{A94F6B4A-9B7E-49DB-99AC-8B65D460A6E0}">
      <dgm:prSet/>
      <dgm:spPr>
        <a:solidFill>
          <a:srgbClr val="CFD5EA">
            <a:alpha val="89804"/>
          </a:srgbClr>
        </a:solidFill>
      </dgm:spPr>
      <dgm:t>
        <a:bodyPr/>
        <a:lstStyle/>
        <a:p>
          <a:endParaRPr lang="en-GB"/>
        </a:p>
      </dgm:t>
    </dgm:pt>
    <dgm:pt modelId="{DFBE5285-C0FB-4E1F-A1DA-8E0CB5E99670}">
      <dgm:prSet phldrT="[Text]"/>
      <dgm:spPr>
        <a:solidFill>
          <a:srgbClr val="8940CD"/>
        </a:solidFill>
        <a:ln>
          <a:noFill/>
        </a:ln>
      </dgm:spPr>
      <dgm:t>
        <a:bodyPr anchor="t"/>
        <a:lstStyle/>
        <a:p>
          <a:r>
            <a:rPr lang="en-GB" b="1" dirty="0">
              <a:solidFill>
                <a:schemeClr val="bg1"/>
              </a:solidFill>
              <a:latin typeface="Arial" panose="020B0604020202020204" pitchFamily="34" charset="0"/>
              <a:cs typeface="Arial" panose="020B0604020202020204" pitchFamily="34" charset="0"/>
            </a:rPr>
            <a:t>Vocational Profiling</a:t>
          </a:r>
        </a:p>
        <a:p>
          <a:r>
            <a:rPr lang="en-GB" dirty="0">
              <a:solidFill>
                <a:schemeClr val="bg1"/>
              </a:solidFill>
              <a:latin typeface="Arial" panose="020B0604020202020204" pitchFamily="34" charset="0"/>
              <a:cs typeface="Arial" panose="020B0604020202020204" pitchFamily="34" charset="0"/>
            </a:rPr>
            <a:t>A planning process enabling a participant to identify what they want to achieve and work out a plan for getting there.</a:t>
          </a:r>
          <a:endParaRPr lang="en-GB" dirty="0">
            <a:solidFill>
              <a:schemeClr val="bg1"/>
            </a:solidFill>
          </a:endParaRPr>
        </a:p>
      </dgm:t>
    </dgm:pt>
    <dgm:pt modelId="{E89260BC-F5C9-4D0A-8966-AFDC91397E21}" type="parTrans" cxnId="{840E5C7D-02B1-4DA5-A9A4-E59FE5CA2740}">
      <dgm:prSet/>
      <dgm:spPr/>
      <dgm:t>
        <a:bodyPr/>
        <a:lstStyle/>
        <a:p>
          <a:endParaRPr lang="en-GB"/>
        </a:p>
      </dgm:t>
    </dgm:pt>
    <dgm:pt modelId="{32E96978-9A22-4710-9090-B435FB136E83}" type="sibTrans" cxnId="{840E5C7D-02B1-4DA5-A9A4-E59FE5CA2740}">
      <dgm:prSet/>
      <dgm:spPr/>
      <dgm:t>
        <a:bodyPr/>
        <a:lstStyle/>
        <a:p>
          <a:endParaRPr lang="en-GB"/>
        </a:p>
      </dgm:t>
    </dgm:pt>
    <dgm:pt modelId="{ECEE5060-4991-421E-AFC3-7D3E4AC86DE4}">
      <dgm:prSet phldrT="[Text]"/>
      <dgm:spPr>
        <a:solidFill>
          <a:srgbClr val="8940CD"/>
        </a:solidFill>
        <a:ln>
          <a:noFill/>
        </a:ln>
      </dgm:spPr>
      <dgm:t>
        <a:bodyPr anchor="t"/>
        <a:lstStyle/>
        <a:p>
          <a:r>
            <a:rPr lang="en-GB" b="1" dirty="0">
              <a:solidFill>
                <a:schemeClr val="bg1"/>
              </a:solidFill>
              <a:latin typeface="Arial" panose="020B0604020202020204" pitchFamily="34" charset="0"/>
              <a:cs typeface="Arial" panose="020B0604020202020204" pitchFamily="34" charset="0"/>
            </a:rPr>
            <a:t>Employer Engagement</a:t>
          </a:r>
        </a:p>
        <a:p>
          <a:r>
            <a:rPr lang="en-GB" dirty="0">
              <a:solidFill>
                <a:schemeClr val="bg1"/>
              </a:solidFill>
              <a:latin typeface="Arial" panose="020B0604020202020204" pitchFamily="34" charset="0"/>
              <a:cs typeface="Arial" panose="020B0604020202020204" pitchFamily="34" charset="0"/>
            </a:rPr>
            <a:t>The participant learns about the job and works out a plan with the employer on how they will be supported through the recruitment process and in the workplace</a:t>
          </a:r>
          <a:r>
            <a:rPr lang="en-GB" dirty="0">
              <a:solidFill>
                <a:schemeClr val="tx1"/>
              </a:solidFill>
              <a:latin typeface="Arial" panose="020B0604020202020204" pitchFamily="34" charset="0"/>
              <a:cs typeface="Arial" panose="020B0604020202020204" pitchFamily="34" charset="0"/>
            </a:rPr>
            <a:t>.</a:t>
          </a:r>
          <a:endParaRPr lang="en-GB" dirty="0">
            <a:solidFill>
              <a:schemeClr val="tx1"/>
            </a:solidFill>
          </a:endParaRPr>
        </a:p>
      </dgm:t>
    </dgm:pt>
    <dgm:pt modelId="{C47CFAE9-09D6-4322-9032-EEFD78EC2681}" type="parTrans" cxnId="{E7861B68-D521-4E38-94B0-030AEC6E046B}">
      <dgm:prSet/>
      <dgm:spPr/>
      <dgm:t>
        <a:bodyPr/>
        <a:lstStyle/>
        <a:p>
          <a:endParaRPr lang="en-GB"/>
        </a:p>
      </dgm:t>
    </dgm:pt>
    <dgm:pt modelId="{C8ABC609-8A66-437B-AA7F-E3468A739418}" type="sibTrans" cxnId="{E7861B68-D521-4E38-94B0-030AEC6E046B}">
      <dgm:prSet/>
      <dgm:spPr/>
      <dgm:t>
        <a:bodyPr/>
        <a:lstStyle/>
        <a:p>
          <a:endParaRPr lang="en-GB"/>
        </a:p>
      </dgm:t>
    </dgm:pt>
    <dgm:pt modelId="{2F826D00-EAA7-4C8A-B321-C5AB1BE2D26B}">
      <dgm:prSet custT="1"/>
      <dgm:spPr>
        <a:solidFill>
          <a:srgbClr val="8940CD"/>
        </a:solidFill>
        <a:ln>
          <a:noFill/>
        </a:ln>
      </dgm:spPr>
      <dgm:t>
        <a:bodyPr anchor="t"/>
        <a:lstStyle/>
        <a:p>
          <a:r>
            <a:rPr lang="en-GB" sz="1100" b="1" dirty="0">
              <a:solidFill>
                <a:schemeClr val="bg1"/>
              </a:solidFill>
              <a:latin typeface="Arial" panose="020B0604020202020204" pitchFamily="34" charset="0"/>
              <a:cs typeface="Arial" panose="020B0604020202020204" pitchFamily="34" charset="0"/>
            </a:rPr>
            <a:t>Job Matching</a:t>
          </a:r>
        </a:p>
        <a:p>
          <a:r>
            <a:rPr lang="en-GB" sz="1100" dirty="0">
              <a:solidFill>
                <a:schemeClr val="bg1"/>
              </a:solidFill>
              <a:latin typeface="Arial" panose="020B0604020202020204" pitchFamily="34" charset="0"/>
              <a:cs typeface="Arial" panose="020B0604020202020204" pitchFamily="34" charset="0"/>
            </a:rPr>
            <a:t>The participant is supported to find vacancies that meet the jobseeker’s employment goals. </a:t>
          </a:r>
        </a:p>
      </dgm:t>
    </dgm:pt>
    <dgm:pt modelId="{336A8A93-07D3-47F6-BEA5-F4A76BE89A27}" type="parTrans" cxnId="{186B71D7-E0D6-458C-99EB-42F9A2D926AD}">
      <dgm:prSet/>
      <dgm:spPr/>
      <dgm:t>
        <a:bodyPr/>
        <a:lstStyle/>
        <a:p>
          <a:endParaRPr lang="en-GB"/>
        </a:p>
      </dgm:t>
    </dgm:pt>
    <dgm:pt modelId="{A23AAD5F-A1D7-43C7-BF50-8031897E11C3}" type="sibTrans" cxnId="{186B71D7-E0D6-458C-99EB-42F9A2D926AD}">
      <dgm:prSet/>
      <dgm:spPr/>
      <dgm:t>
        <a:bodyPr/>
        <a:lstStyle/>
        <a:p>
          <a:endParaRPr lang="en-GB"/>
        </a:p>
      </dgm:t>
    </dgm:pt>
    <dgm:pt modelId="{5EEE7172-AE1D-4557-BC84-9FCFA570C738}">
      <dgm:prSet/>
      <dgm:spPr>
        <a:solidFill>
          <a:srgbClr val="8940CD"/>
        </a:solidFill>
        <a:ln>
          <a:noFill/>
        </a:ln>
      </dgm:spPr>
      <dgm:t>
        <a:bodyPr anchor="t"/>
        <a:lstStyle/>
        <a:p>
          <a:r>
            <a:rPr lang="en-GB" b="1" dirty="0">
              <a:solidFill>
                <a:schemeClr val="bg1"/>
              </a:solidFill>
              <a:latin typeface="Arial" panose="020B0604020202020204" pitchFamily="34" charset="0"/>
              <a:cs typeface="Arial" panose="020B0604020202020204" pitchFamily="34" charset="0"/>
            </a:rPr>
            <a:t>On and Off the Job Support</a:t>
          </a:r>
        </a:p>
        <a:p>
          <a:r>
            <a:rPr lang="en-GB" b="0" dirty="0">
              <a:solidFill>
                <a:schemeClr val="bg1"/>
              </a:solidFill>
              <a:latin typeface="Arial" panose="020B0604020202020204" pitchFamily="34" charset="0"/>
              <a:cs typeface="Arial" panose="020B0604020202020204" pitchFamily="34" charset="0"/>
            </a:rPr>
            <a:t>The participant is supported to learn the job and sustain employment. This could include job coaching, training/support from a mentor and workplace reviews.</a:t>
          </a:r>
          <a:endParaRPr lang="en-GB" dirty="0">
            <a:solidFill>
              <a:schemeClr val="bg1"/>
            </a:solidFill>
          </a:endParaRPr>
        </a:p>
      </dgm:t>
    </dgm:pt>
    <dgm:pt modelId="{C45D02D3-8475-4E3E-8F59-B9CEF3C1878F}" type="parTrans" cxnId="{6EE390CF-FFD3-43B1-9BC9-EC07F1C4C408}">
      <dgm:prSet/>
      <dgm:spPr/>
      <dgm:t>
        <a:bodyPr/>
        <a:lstStyle/>
        <a:p>
          <a:endParaRPr lang="en-GB"/>
        </a:p>
      </dgm:t>
    </dgm:pt>
    <dgm:pt modelId="{6ED006A1-65C7-415D-9994-CB1AF59806E6}" type="sibTrans" cxnId="{6EE390CF-FFD3-43B1-9BC9-EC07F1C4C408}">
      <dgm:prSet/>
      <dgm:spPr/>
      <dgm:t>
        <a:bodyPr/>
        <a:lstStyle/>
        <a:p>
          <a:endParaRPr lang="en-GB"/>
        </a:p>
      </dgm:t>
    </dgm:pt>
    <dgm:pt modelId="{881A5B7E-FE39-40D1-9D02-432D30ABF281}" type="pres">
      <dgm:prSet presAssocID="{83766101-875F-4800-89E1-05D0B089DBA6}" presName="outerComposite" presStyleCnt="0">
        <dgm:presLayoutVars>
          <dgm:chMax val="5"/>
          <dgm:dir/>
          <dgm:resizeHandles val="exact"/>
        </dgm:presLayoutVars>
      </dgm:prSet>
      <dgm:spPr/>
    </dgm:pt>
    <dgm:pt modelId="{EF84DD6D-69A3-4372-860E-801B3FA55DEE}" type="pres">
      <dgm:prSet presAssocID="{83766101-875F-4800-89E1-05D0B089DBA6}" presName="dummyMaxCanvas" presStyleCnt="0">
        <dgm:presLayoutVars/>
      </dgm:prSet>
      <dgm:spPr/>
    </dgm:pt>
    <dgm:pt modelId="{AEF4AF64-ADB8-41C1-976A-DA14C582AF4C}" type="pres">
      <dgm:prSet presAssocID="{83766101-875F-4800-89E1-05D0B089DBA6}" presName="FiveNodes_1" presStyleLbl="node1" presStyleIdx="0" presStyleCnt="5">
        <dgm:presLayoutVars>
          <dgm:bulletEnabled val="1"/>
        </dgm:presLayoutVars>
      </dgm:prSet>
      <dgm:spPr/>
    </dgm:pt>
    <dgm:pt modelId="{A9429137-CC30-4A16-B926-26287E106184}" type="pres">
      <dgm:prSet presAssocID="{83766101-875F-4800-89E1-05D0B089DBA6}" presName="FiveNodes_2" presStyleLbl="node1" presStyleIdx="1" presStyleCnt="5">
        <dgm:presLayoutVars>
          <dgm:bulletEnabled val="1"/>
        </dgm:presLayoutVars>
      </dgm:prSet>
      <dgm:spPr/>
    </dgm:pt>
    <dgm:pt modelId="{7C58E388-5FA3-4D5F-BCC8-4B6EFC780A78}" type="pres">
      <dgm:prSet presAssocID="{83766101-875F-4800-89E1-05D0B089DBA6}" presName="FiveNodes_3" presStyleLbl="node1" presStyleIdx="2" presStyleCnt="5">
        <dgm:presLayoutVars>
          <dgm:bulletEnabled val="1"/>
        </dgm:presLayoutVars>
      </dgm:prSet>
      <dgm:spPr/>
    </dgm:pt>
    <dgm:pt modelId="{165825A8-B7DF-42B5-990F-940DC05C5CB7}" type="pres">
      <dgm:prSet presAssocID="{83766101-875F-4800-89E1-05D0B089DBA6}" presName="FiveNodes_4" presStyleLbl="node1" presStyleIdx="3" presStyleCnt="5">
        <dgm:presLayoutVars>
          <dgm:bulletEnabled val="1"/>
        </dgm:presLayoutVars>
      </dgm:prSet>
      <dgm:spPr/>
    </dgm:pt>
    <dgm:pt modelId="{865AFDDC-1339-4E7A-907D-15AFC33189FB}" type="pres">
      <dgm:prSet presAssocID="{83766101-875F-4800-89E1-05D0B089DBA6}" presName="FiveNodes_5" presStyleLbl="node1" presStyleIdx="4" presStyleCnt="5">
        <dgm:presLayoutVars>
          <dgm:bulletEnabled val="1"/>
        </dgm:presLayoutVars>
      </dgm:prSet>
      <dgm:spPr/>
    </dgm:pt>
    <dgm:pt modelId="{2A51710D-BF7A-4058-8416-7FF775B0935F}" type="pres">
      <dgm:prSet presAssocID="{83766101-875F-4800-89E1-05D0B089DBA6}" presName="FiveConn_1-2" presStyleLbl="fgAccFollowNode1" presStyleIdx="0" presStyleCnt="4">
        <dgm:presLayoutVars>
          <dgm:bulletEnabled val="1"/>
        </dgm:presLayoutVars>
      </dgm:prSet>
      <dgm:spPr/>
    </dgm:pt>
    <dgm:pt modelId="{243AA11C-497B-4F2B-85B6-52516BB58ABE}" type="pres">
      <dgm:prSet presAssocID="{83766101-875F-4800-89E1-05D0B089DBA6}" presName="FiveConn_2-3" presStyleLbl="fgAccFollowNode1" presStyleIdx="1" presStyleCnt="4">
        <dgm:presLayoutVars>
          <dgm:bulletEnabled val="1"/>
        </dgm:presLayoutVars>
      </dgm:prSet>
      <dgm:spPr/>
    </dgm:pt>
    <dgm:pt modelId="{6302B775-2894-44DD-83CA-6E4A170C90BE}" type="pres">
      <dgm:prSet presAssocID="{83766101-875F-4800-89E1-05D0B089DBA6}" presName="FiveConn_3-4" presStyleLbl="fgAccFollowNode1" presStyleIdx="2" presStyleCnt="4">
        <dgm:presLayoutVars>
          <dgm:bulletEnabled val="1"/>
        </dgm:presLayoutVars>
      </dgm:prSet>
      <dgm:spPr/>
    </dgm:pt>
    <dgm:pt modelId="{B606D853-C237-45A6-9788-DE542D109808}" type="pres">
      <dgm:prSet presAssocID="{83766101-875F-4800-89E1-05D0B089DBA6}" presName="FiveConn_4-5" presStyleLbl="fgAccFollowNode1" presStyleIdx="3" presStyleCnt="4">
        <dgm:presLayoutVars>
          <dgm:bulletEnabled val="1"/>
        </dgm:presLayoutVars>
      </dgm:prSet>
      <dgm:spPr/>
    </dgm:pt>
    <dgm:pt modelId="{889811A4-B142-4DF9-9381-FD49B1F60309}" type="pres">
      <dgm:prSet presAssocID="{83766101-875F-4800-89E1-05D0B089DBA6}" presName="FiveNodes_1_text" presStyleLbl="node1" presStyleIdx="4" presStyleCnt="5">
        <dgm:presLayoutVars>
          <dgm:bulletEnabled val="1"/>
        </dgm:presLayoutVars>
      </dgm:prSet>
      <dgm:spPr/>
    </dgm:pt>
    <dgm:pt modelId="{F17C8D45-DAAC-4EE3-B5A9-2451D7D771CA}" type="pres">
      <dgm:prSet presAssocID="{83766101-875F-4800-89E1-05D0B089DBA6}" presName="FiveNodes_2_text" presStyleLbl="node1" presStyleIdx="4" presStyleCnt="5">
        <dgm:presLayoutVars>
          <dgm:bulletEnabled val="1"/>
        </dgm:presLayoutVars>
      </dgm:prSet>
      <dgm:spPr/>
    </dgm:pt>
    <dgm:pt modelId="{C6CE4F3E-F45F-47FA-B2A6-C72BC1B22BAB}" type="pres">
      <dgm:prSet presAssocID="{83766101-875F-4800-89E1-05D0B089DBA6}" presName="FiveNodes_3_text" presStyleLbl="node1" presStyleIdx="4" presStyleCnt="5">
        <dgm:presLayoutVars>
          <dgm:bulletEnabled val="1"/>
        </dgm:presLayoutVars>
      </dgm:prSet>
      <dgm:spPr/>
    </dgm:pt>
    <dgm:pt modelId="{6409425D-85EE-4BEB-90B0-EDF5998741B9}" type="pres">
      <dgm:prSet presAssocID="{83766101-875F-4800-89E1-05D0B089DBA6}" presName="FiveNodes_4_text" presStyleLbl="node1" presStyleIdx="4" presStyleCnt="5">
        <dgm:presLayoutVars>
          <dgm:bulletEnabled val="1"/>
        </dgm:presLayoutVars>
      </dgm:prSet>
      <dgm:spPr/>
    </dgm:pt>
    <dgm:pt modelId="{BCBAD23B-24F9-4B3C-A906-37D40F1EF55F}" type="pres">
      <dgm:prSet presAssocID="{83766101-875F-4800-89E1-05D0B089DBA6}" presName="FiveNodes_5_text" presStyleLbl="node1" presStyleIdx="4" presStyleCnt="5">
        <dgm:presLayoutVars>
          <dgm:bulletEnabled val="1"/>
        </dgm:presLayoutVars>
      </dgm:prSet>
      <dgm:spPr/>
    </dgm:pt>
  </dgm:ptLst>
  <dgm:cxnLst>
    <dgm:cxn modelId="{226C1310-30EE-46B9-B510-EAEA020D2064}" type="presOf" srcId="{DFBE5285-C0FB-4E1F-A1DA-8E0CB5E99670}" destId="{F17C8D45-DAAC-4EE3-B5A9-2451D7D771CA}" srcOrd="1" destOrd="0" presId="urn:microsoft.com/office/officeart/2005/8/layout/vProcess5"/>
    <dgm:cxn modelId="{D1E8A01B-2CD2-4B0B-A8A0-BC098F552D90}" type="presOf" srcId="{5EEE7172-AE1D-4557-BC84-9FCFA570C738}" destId="{865AFDDC-1339-4E7A-907D-15AFC33189FB}" srcOrd="0" destOrd="0" presId="urn:microsoft.com/office/officeart/2005/8/layout/vProcess5"/>
    <dgm:cxn modelId="{BC7FEA2A-75F8-4055-916E-45C8E6AD3987}" type="presOf" srcId="{ECEE5060-4991-421E-AFC3-7D3E4AC86DE4}" destId="{C6CE4F3E-F45F-47FA-B2A6-C72BC1B22BAB}" srcOrd="1" destOrd="0" presId="urn:microsoft.com/office/officeart/2005/8/layout/vProcess5"/>
    <dgm:cxn modelId="{648FE734-EB15-47E3-93BD-9962FFEB4949}" type="presOf" srcId="{2F826D00-EAA7-4C8A-B321-C5AB1BE2D26B}" destId="{165825A8-B7DF-42B5-990F-940DC05C5CB7}" srcOrd="0" destOrd="0" presId="urn:microsoft.com/office/officeart/2005/8/layout/vProcess5"/>
    <dgm:cxn modelId="{96504539-C66A-42E4-A249-EB04B1A056C2}" type="presOf" srcId="{83766101-875F-4800-89E1-05D0B089DBA6}" destId="{881A5B7E-FE39-40D1-9D02-432D30ABF281}" srcOrd="0" destOrd="0" presId="urn:microsoft.com/office/officeart/2005/8/layout/vProcess5"/>
    <dgm:cxn modelId="{6BF3E83D-14CB-4937-AAA5-5C4F002490BC}" type="presOf" srcId="{DD5962DA-6908-4EA1-9ACB-2833D9CEB7EC}" destId="{2A51710D-BF7A-4058-8416-7FF775B0935F}" srcOrd="0" destOrd="0" presId="urn:microsoft.com/office/officeart/2005/8/layout/vProcess5"/>
    <dgm:cxn modelId="{CD625A5D-AB5B-432E-9C65-401B7A68F66D}" type="presOf" srcId="{5EEE7172-AE1D-4557-BC84-9FCFA570C738}" destId="{BCBAD23B-24F9-4B3C-A906-37D40F1EF55F}" srcOrd="1" destOrd="0" presId="urn:microsoft.com/office/officeart/2005/8/layout/vProcess5"/>
    <dgm:cxn modelId="{E7861B68-D521-4E38-94B0-030AEC6E046B}" srcId="{83766101-875F-4800-89E1-05D0B089DBA6}" destId="{ECEE5060-4991-421E-AFC3-7D3E4AC86DE4}" srcOrd="2" destOrd="0" parTransId="{C47CFAE9-09D6-4322-9032-EEFD78EC2681}" sibTransId="{C8ABC609-8A66-437B-AA7F-E3468A739418}"/>
    <dgm:cxn modelId="{A94F6B4A-9B7E-49DB-99AC-8B65D460A6E0}" srcId="{83766101-875F-4800-89E1-05D0B089DBA6}" destId="{14E005BB-74D2-4307-BB2C-B98A227EC4BD}" srcOrd="0" destOrd="0" parTransId="{16F70098-6AE3-4029-8330-FEFEB88C1C38}" sibTransId="{DD5962DA-6908-4EA1-9ACB-2833D9CEB7EC}"/>
    <dgm:cxn modelId="{840E5C7D-02B1-4DA5-A9A4-E59FE5CA2740}" srcId="{83766101-875F-4800-89E1-05D0B089DBA6}" destId="{DFBE5285-C0FB-4E1F-A1DA-8E0CB5E99670}" srcOrd="1" destOrd="0" parTransId="{E89260BC-F5C9-4D0A-8966-AFDC91397E21}" sibTransId="{32E96978-9A22-4710-9090-B435FB136E83}"/>
    <dgm:cxn modelId="{4D736193-958A-4B39-B235-46C1CC5F29CB}" type="presOf" srcId="{14E005BB-74D2-4307-BB2C-B98A227EC4BD}" destId="{AEF4AF64-ADB8-41C1-976A-DA14C582AF4C}" srcOrd="0" destOrd="0" presId="urn:microsoft.com/office/officeart/2005/8/layout/vProcess5"/>
    <dgm:cxn modelId="{8D570197-58B0-40E8-AFEB-3EA70964A526}" type="presOf" srcId="{32E96978-9A22-4710-9090-B435FB136E83}" destId="{243AA11C-497B-4F2B-85B6-52516BB58ABE}" srcOrd="0" destOrd="0" presId="urn:microsoft.com/office/officeart/2005/8/layout/vProcess5"/>
    <dgm:cxn modelId="{58C60CA2-9D6A-4DF5-9B10-60A8B3F5DBC7}" type="presOf" srcId="{14E005BB-74D2-4307-BB2C-B98A227EC4BD}" destId="{889811A4-B142-4DF9-9381-FD49B1F60309}" srcOrd="1" destOrd="0" presId="urn:microsoft.com/office/officeart/2005/8/layout/vProcess5"/>
    <dgm:cxn modelId="{35528FB2-9C01-49DF-9058-AB4CD6613BC4}" type="presOf" srcId="{C8ABC609-8A66-437B-AA7F-E3468A739418}" destId="{6302B775-2894-44DD-83CA-6E4A170C90BE}" srcOrd="0" destOrd="0" presId="urn:microsoft.com/office/officeart/2005/8/layout/vProcess5"/>
    <dgm:cxn modelId="{6EE390CF-FFD3-43B1-9BC9-EC07F1C4C408}" srcId="{83766101-875F-4800-89E1-05D0B089DBA6}" destId="{5EEE7172-AE1D-4557-BC84-9FCFA570C738}" srcOrd="4" destOrd="0" parTransId="{C45D02D3-8475-4E3E-8F59-B9CEF3C1878F}" sibTransId="{6ED006A1-65C7-415D-9994-CB1AF59806E6}"/>
    <dgm:cxn modelId="{186B71D7-E0D6-458C-99EB-42F9A2D926AD}" srcId="{83766101-875F-4800-89E1-05D0B089DBA6}" destId="{2F826D00-EAA7-4C8A-B321-C5AB1BE2D26B}" srcOrd="3" destOrd="0" parTransId="{336A8A93-07D3-47F6-BEA5-F4A76BE89A27}" sibTransId="{A23AAD5F-A1D7-43C7-BF50-8031897E11C3}"/>
    <dgm:cxn modelId="{D462CED9-C85E-4D0D-BE4D-5EA63F2047B1}" type="presOf" srcId="{DFBE5285-C0FB-4E1F-A1DA-8E0CB5E99670}" destId="{A9429137-CC30-4A16-B926-26287E106184}" srcOrd="0" destOrd="0" presId="urn:microsoft.com/office/officeart/2005/8/layout/vProcess5"/>
    <dgm:cxn modelId="{F85548DB-22B6-4292-AEE7-947AA8DEE560}" type="presOf" srcId="{A23AAD5F-A1D7-43C7-BF50-8031897E11C3}" destId="{B606D853-C237-45A6-9788-DE542D109808}" srcOrd="0" destOrd="0" presId="urn:microsoft.com/office/officeart/2005/8/layout/vProcess5"/>
    <dgm:cxn modelId="{058AA5DC-F82C-449D-9BA5-8174682BAD1B}" type="presOf" srcId="{2F826D00-EAA7-4C8A-B321-C5AB1BE2D26B}" destId="{6409425D-85EE-4BEB-90B0-EDF5998741B9}" srcOrd="1" destOrd="0" presId="urn:microsoft.com/office/officeart/2005/8/layout/vProcess5"/>
    <dgm:cxn modelId="{545C01F6-A621-4068-BA19-2F22637DED7C}" type="presOf" srcId="{ECEE5060-4991-421E-AFC3-7D3E4AC86DE4}" destId="{7C58E388-5FA3-4D5F-BCC8-4B6EFC780A78}" srcOrd="0" destOrd="0" presId="urn:microsoft.com/office/officeart/2005/8/layout/vProcess5"/>
    <dgm:cxn modelId="{73C08F42-3A75-455D-B934-4E2F0BA7375C}" type="presParOf" srcId="{881A5B7E-FE39-40D1-9D02-432D30ABF281}" destId="{EF84DD6D-69A3-4372-860E-801B3FA55DEE}" srcOrd="0" destOrd="0" presId="urn:microsoft.com/office/officeart/2005/8/layout/vProcess5"/>
    <dgm:cxn modelId="{21572C89-0B5C-42F7-A28E-A32416555152}" type="presParOf" srcId="{881A5B7E-FE39-40D1-9D02-432D30ABF281}" destId="{AEF4AF64-ADB8-41C1-976A-DA14C582AF4C}" srcOrd="1" destOrd="0" presId="urn:microsoft.com/office/officeart/2005/8/layout/vProcess5"/>
    <dgm:cxn modelId="{824D1DF8-67C1-45F9-A2B6-8B2E418D6AE3}" type="presParOf" srcId="{881A5B7E-FE39-40D1-9D02-432D30ABF281}" destId="{A9429137-CC30-4A16-B926-26287E106184}" srcOrd="2" destOrd="0" presId="urn:microsoft.com/office/officeart/2005/8/layout/vProcess5"/>
    <dgm:cxn modelId="{7C4DE3BA-E519-4230-B0A3-5C2E537B5CE9}" type="presParOf" srcId="{881A5B7E-FE39-40D1-9D02-432D30ABF281}" destId="{7C58E388-5FA3-4D5F-BCC8-4B6EFC780A78}" srcOrd="3" destOrd="0" presId="urn:microsoft.com/office/officeart/2005/8/layout/vProcess5"/>
    <dgm:cxn modelId="{F8F8DC1D-EB80-4FE3-AC93-AC4C5A20EFD7}" type="presParOf" srcId="{881A5B7E-FE39-40D1-9D02-432D30ABF281}" destId="{165825A8-B7DF-42B5-990F-940DC05C5CB7}" srcOrd="4" destOrd="0" presId="urn:microsoft.com/office/officeart/2005/8/layout/vProcess5"/>
    <dgm:cxn modelId="{65839F59-7417-4E44-945C-F9D1434A726B}" type="presParOf" srcId="{881A5B7E-FE39-40D1-9D02-432D30ABF281}" destId="{865AFDDC-1339-4E7A-907D-15AFC33189FB}" srcOrd="5" destOrd="0" presId="urn:microsoft.com/office/officeart/2005/8/layout/vProcess5"/>
    <dgm:cxn modelId="{C330478F-1F3A-4BA4-817E-79A3AF185EDA}" type="presParOf" srcId="{881A5B7E-FE39-40D1-9D02-432D30ABF281}" destId="{2A51710D-BF7A-4058-8416-7FF775B0935F}" srcOrd="6" destOrd="0" presId="urn:microsoft.com/office/officeart/2005/8/layout/vProcess5"/>
    <dgm:cxn modelId="{67AC3A92-E60F-4A7B-A014-8B4FAD484A06}" type="presParOf" srcId="{881A5B7E-FE39-40D1-9D02-432D30ABF281}" destId="{243AA11C-497B-4F2B-85B6-52516BB58ABE}" srcOrd="7" destOrd="0" presId="urn:microsoft.com/office/officeart/2005/8/layout/vProcess5"/>
    <dgm:cxn modelId="{E33EB1B1-3122-4F2C-A918-74E4D7BECA6F}" type="presParOf" srcId="{881A5B7E-FE39-40D1-9D02-432D30ABF281}" destId="{6302B775-2894-44DD-83CA-6E4A170C90BE}" srcOrd="8" destOrd="0" presId="urn:microsoft.com/office/officeart/2005/8/layout/vProcess5"/>
    <dgm:cxn modelId="{4065C277-B17C-45F5-AA8C-09F3356ECA8A}" type="presParOf" srcId="{881A5B7E-FE39-40D1-9D02-432D30ABF281}" destId="{B606D853-C237-45A6-9788-DE542D109808}" srcOrd="9" destOrd="0" presId="urn:microsoft.com/office/officeart/2005/8/layout/vProcess5"/>
    <dgm:cxn modelId="{8B54287A-25E2-4BF9-A6DA-B450FBC8994F}" type="presParOf" srcId="{881A5B7E-FE39-40D1-9D02-432D30ABF281}" destId="{889811A4-B142-4DF9-9381-FD49B1F60309}" srcOrd="10" destOrd="0" presId="urn:microsoft.com/office/officeart/2005/8/layout/vProcess5"/>
    <dgm:cxn modelId="{74958350-F240-4302-8F1A-C6D0B49C9072}" type="presParOf" srcId="{881A5B7E-FE39-40D1-9D02-432D30ABF281}" destId="{F17C8D45-DAAC-4EE3-B5A9-2451D7D771CA}" srcOrd="11" destOrd="0" presId="urn:microsoft.com/office/officeart/2005/8/layout/vProcess5"/>
    <dgm:cxn modelId="{5D5AA153-8EF7-4DB3-B3A6-0FC7F0486BBA}" type="presParOf" srcId="{881A5B7E-FE39-40D1-9D02-432D30ABF281}" destId="{C6CE4F3E-F45F-47FA-B2A6-C72BC1B22BAB}" srcOrd="12" destOrd="0" presId="urn:microsoft.com/office/officeart/2005/8/layout/vProcess5"/>
    <dgm:cxn modelId="{1071631D-B38E-411E-8970-6E602BD93D0A}" type="presParOf" srcId="{881A5B7E-FE39-40D1-9D02-432D30ABF281}" destId="{6409425D-85EE-4BEB-90B0-EDF5998741B9}" srcOrd="13" destOrd="0" presId="urn:microsoft.com/office/officeart/2005/8/layout/vProcess5"/>
    <dgm:cxn modelId="{BC798C4B-3BA0-4EBD-97A6-59A525C0C8FC}" type="presParOf" srcId="{881A5B7E-FE39-40D1-9D02-432D30ABF281}" destId="{BCBAD23B-24F9-4B3C-A906-37D40F1EF55F}" srcOrd="14"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3B02B-15F6-46C2-9B46-4CF1E20240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E26117-C39E-40F3-834D-649AAAC26A24}">
      <dgm:prSet custT="1"/>
      <dgm:spPr>
        <a:solidFill>
          <a:srgbClr val="8940CD"/>
        </a:solidFill>
      </dgm:spPr>
      <dgm:t>
        <a:bodyPr/>
        <a:lstStyle/>
        <a:p>
          <a:r>
            <a:rPr lang="en-GB" sz="1800" b="1" i="0" baseline="0" dirty="0">
              <a:solidFill>
                <a:schemeClr val="bg1"/>
              </a:solidFill>
              <a:latin typeface="Arial" panose="020B0604020202020204" pitchFamily="34" charset="0"/>
              <a:cs typeface="Arial" panose="020B0604020202020204" pitchFamily="34" charset="0"/>
            </a:rPr>
            <a:t>Customers who are suitable for the Connect to Work Programme need to meet the Connect to Work eligibility criteria:</a:t>
          </a:r>
          <a:endParaRPr lang="en-US" sz="1800" b="1" dirty="0">
            <a:solidFill>
              <a:schemeClr val="bg1"/>
            </a:solidFill>
            <a:latin typeface="Arial" panose="020B0604020202020204" pitchFamily="34" charset="0"/>
            <a:cs typeface="Arial" panose="020B0604020202020204" pitchFamily="34" charset="0"/>
          </a:endParaRPr>
        </a:p>
      </dgm:t>
    </dgm:pt>
    <dgm:pt modelId="{D8309C51-C182-4FFA-978A-6319EA891F93}" type="parTrans" cxnId="{6E04D544-B007-485D-BB57-910D9981C3EF}">
      <dgm:prSet/>
      <dgm:spPr/>
      <dgm:t>
        <a:bodyPr/>
        <a:lstStyle/>
        <a:p>
          <a:endParaRPr lang="en-US"/>
        </a:p>
      </dgm:t>
    </dgm:pt>
    <dgm:pt modelId="{069D247E-3E6E-4C10-944C-31CA74505286}" type="sibTrans" cxnId="{6E04D544-B007-485D-BB57-910D9981C3EF}">
      <dgm:prSet/>
      <dgm:spPr/>
      <dgm:t>
        <a:bodyPr/>
        <a:lstStyle/>
        <a:p>
          <a:endParaRPr lang="en-US"/>
        </a:p>
      </dgm:t>
    </dgm:pt>
    <dgm:pt modelId="{D751282D-7B32-43AE-BA21-7D9675968638}">
      <dgm:prSet/>
      <dgm:spPr>
        <a:solidFill>
          <a:schemeClr val="bg2"/>
        </a:solidFill>
      </dgm:spPr>
      <dgm:t>
        <a:bodyPr/>
        <a:lstStyle/>
        <a:p>
          <a:r>
            <a:rPr lang="en-GB" b="0" i="0" baseline="0" dirty="0">
              <a:latin typeface="Arial" panose="020B0604020202020204" pitchFamily="34" charset="0"/>
              <a:cs typeface="Arial" panose="020B0604020202020204" pitchFamily="34" charset="0"/>
            </a:rPr>
            <a:t>Should be aged 18 or over in England</a:t>
          </a:r>
          <a:endParaRPr lang="en-US" dirty="0">
            <a:latin typeface="Arial" panose="020B0604020202020204" pitchFamily="34" charset="0"/>
            <a:cs typeface="Arial" panose="020B0604020202020204" pitchFamily="34" charset="0"/>
          </a:endParaRPr>
        </a:p>
      </dgm:t>
    </dgm:pt>
    <dgm:pt modelId="{7CA95855-E359-44C5-A3D0-E2964E810E2D}" type="parTrans" cxnId="{A54B7E41-EDC4-41A0-8632-22696E95D476}">
      <dgm:prSet/>
      <dgm:spPr/>
      <dgm:t>
        <a:bodyPr/>
        <a:lstStyle/>
        <a:p>
          <a:endParaRPr lang="en-US"/>
        </a:p>
      </dgm:t>
    </dgm:pt>
    <dgm:pt modelId="{81A6AB64-C24B-4AC4-B2DD-5688610340DA}" type="sibTrans" cxnId="{A54B7E41-EDC4-41A0-8632-22696E95D476}">
      <dgm:prSet/>
      <dgm:spPr/>
      <dgm:t>
        <a:bodyPr/>
        <a:lstStyle/>
        <a:p>
          <a:endParaRPr lang="en-US"/>
        </a:p>
      </dgm:t>
    </dgm:pt>
    <dgm:pt modelId="{7F6E83BB-FE65-4E81-B7A2-57E48D16C95A}">
      <dgm:prSet/>
      <dgm:spPr>
        <a:solidFill>
          <a:schemeClr val="bg2"/>
        </a:solidFill>
      </dgm:spPr>
      <dgm:t>
        <a:bodyPr/>
        <a:lstStyle/>
        <a:p>
          <a:r>
            <a:rPr lang="en-GB" b="0" i="0" baseline="0" dirty="0">
              <a:latin typeface="Arial" panose="020B0604020202020204" pitchFamily="34" charset="0"/>
              <a:cs typeface="Arial" panose="020B0604020202020204" pitchFamily="34" charset="0"/>
            </a:rPr>
            <a:t>Not be on another DWP funded programme</a:t>
          </a:r>
          <a:endParaRPr lang="en-US" dirty="0">
            <a:latin typeface="Arial" panose="020B0604020202020204" pitchFamily="34" charset="0"/>
            <a:cs typeface="Arial" panose="020B0604020202020204" pitchFamily="34" charset="0"/>
          </a:endParaRPr>
        </a:p>
      </dgm:t>
    </dgm:pt>
    <dgm:pt modelId="{B5F6DB69-A767-4A0A-8E43-87B22D46DA73}" type="parTrans" cxnId="{D54575AB-9623-4A19-A88E-24310BD77F7C}">
      <dgm:prSet/>
      <dgm:spPr/>
      <dgm:t>
        <a:bodyPr/>
        <a:lstStyle/>
        <a:p>
          <a:endParaRPr lang="en-US"/>
        </a:p>
      </dgm:t>
    </dgm:pt>
    <dgm:pt modelId="{37DAA2AC-D9D9-419C-955A-50B01A2DE331}" type="sibTrans" cxnId="{D54575AB-9623-4A19-A88E-24310BD77F7C}">
      <dgm:prSet/>
      <dgm:spPr/>
      <dgm:t>
        <a:bodyPr/>
        <a:lstStyle/>
        <a:p>
          <a:endParaRPr lang="en-US"/>
        </a:p>
      </dgm:t>
    </dgm:pt>
    <dgm:pt modelId="{909D2F36-B2FF-400B-B3CE-CB115FBCD569}">
      <dgm:prSet/>
      <dgm:spPr>
        <a:solidFill>
          <a:schemeClr val="bg2"/>
        </a:solidFill>
      </dgm:spPr>
      <dgm:t>
        <a:bodyPr/>
        <a:lstStyle/>
        <a:p>
          <a:r>
            <a:rPr lang="en-GB" b="0" i="0" baseline="0" dirty="0">
              <a:latin typeface="Arial" panose="020B0604020202020204" pitchFamily="34" charset="0"/>
              <a:cs typeface="Arial" panose="020B0604020202020204" pitchFamily="34" charset="0"/>
            </a:rPr>
            <a:t>Should be unemployed (out of work) or employed but at risk of losing employment (in work) *</a:t>
          </a:r>
          <a:endParaRPr lang="en-US" dirty="0">
            <a:latin typeface="Arial" panose="020B0604020202020204" pitchFamily="34" charset="0"/>
            <a:cs typeface="Arial" panose="020B0604020202020204" pitchFamily="34" charset="0"/>
          </a:endParaRPr>
        </a:p>
      </dgm:t>
    </dgm:pt>
    <dgm:pt modelId="{478239DB-51AB-403B-B173-A01EEA9E60AB}" type="parTrans" cxnId="{F8CA1E1B-1B9D-45FD-AC03-F6BF1C002A6C}">
      <dgm:prSet/>
      <dgm:spPr/>
      <dgm:t>
        <a:bodyPr/>
        <a:lstStyle/>
        <a:p>
          <a:endParaRPr lang="en-US"/>
        </a:p>
      </dgm:t>
    </dgm:pt>
    <dgm:pt modelId="{E80078F4-5726-46A2-A0AB-EE7A9CCA80DB}" type="sibTrans" cxnId="{F8CA1E1B-1B9D-45FD-AC03-F6BF1C002A6C}">
      <dgm:prSet/>
      <dgm:spPr/>
      <dgm:t>
        <a:bodyPr/>
        <a:lstStyle/>
        <a:p>
          <a:endParaRPr lang="en-US"/>
        </a:p>
      </dgm:t>
    </dgm:pt>
    <dgm:pt modelId="{374005D2-FC16-4D77-838A-30CB17A8D0A6}">
      <dgm:prSet/>
      <dgm:spPr>
        <a:solidFill>
          <a:schemeClr val="bg2"/>
        </a:solidFill>
      </dgm:spPr>
      <dgm:t>
        <a:bodyPr/>
        <a:lstStyle/>
        <a:p>
          <a:r>
            <a:rPr lang="en-GB" b="0" i="0" baseline="0" dirty="0">
              <a:latin typeface="Arial" panose="020B0604020202020204" pitchFamily="34" charset="0"/>
              <a:cs typeface="Arial" panose="020B0604020202020204" pitchFamily="34" charset="0"/>
            </a:rPr>
            <a:t>Have a health condition or disability or the Social Model of Disability or meet the definition of one of the specified groups  who have additional and complex barriers that would benefit from support </a:t>
          </a:r>
          <a:r>
            <a:rPr lang="en-GB" b="0" i="0" baseline="0" dirty="0"/>
            <a:t>:</a:t>
          </a:r>
          <a:endParaRPr lang="en-US" dirty="0"/>
        </a:p>
      </dgm:t>
    </dgm:pt>
    <dgm:pt modelId="{49E0FF84-9E0C-4FDB-A558-3B92269D8768}" type="parTrans" cxnId="{BE7C0BAA-7A49-41FD-8827-90D7F1B56B59}">
      <dgm:prSet/>
      <dgm:spPr/>
      <dgm:t>
        <a:bodyPr/>
        <a:lstStyle/>
        <a:p>
          <a:endParaRPr lang="en-US"/>
        </a:p>
      </dgm:t>
    </dgm:pt>
    <dgm:pt modelId="{240B9487-0326-490C-B721-719DCC20A1A5}" type="sibTrans" cxnId="{BE7C0BAA-7A49-41FD-8827-90D7F1B56B59}">
      <dgm:prSet/>
      <dgm:spPr/>
      <dgm:t>
        <a:bodyPr/>
        <a:lstStyle/>
        <a:p>
          <a:endParaRPr lang="en-US"/>
        </a:p>
      </dgm:t>
    </dgm:pt>
    <dgm:pt modelId="{56DAA2A7-9CD4-41A7-B09A-97CF7EBA2862}" type="pres">
      <dgm:prSet presAssocID="{7703B02B-15F6-46C2-9B46-4CF1E202407B}" presName="linear" presStyleCnt="0">
        <dgm:presLayoutVars>
          <dgm:animLvl val="lvl"/>
          <dgm:resizeHandles val="exact"/>
        </dgm:presLayoutVars>
      </dgm:prSet>
      <dgm:spPr/>
    </dgm:pt>
    <dgm:pt modelId="{B8E00CA5-8A04-4ADB-8E8B-E092718BC5F6}" type="pres">
      <dgm:prSet presAssocID="{55E26117-C39E-40F3-834D-649AAAC26A24}" presName="parentText" presStyleLbl="node1" presStyleIdx="0" presStyleCnt="1">
        <dgm:presLayoutVars>
          <dgm:chMax val="0"/>
          <dgm:bulletEnabled val="1"/>
        </dgm:presLayoutVars>
      </dgm:prSet>
      <dgm:spPr/>
    </dgm:pt>
    <dgm:pt modelId="{AFF6DFB4-C84E-48F8-8631-3752DD979D3B}" type="pres">
      <dgm:prSet presAssocID="{55E26117-C39E-40F3-834D-649AAAC26A24}" presName="childText" presStyleLbl="revTx" presStyleIdx="0" presStyleCnt="1">
        <dgm:presLayoutVars>
          <dgm:bulletEnabled val="1"/>
        </dgm:presLayoutVars>
      </dgm:prSet>
      <dgm:spPr/>
    </dgm:pt>
  </dgm:ptLst>
  <dgm:cxnLst>
    <dgm:cxn modelId="{F8CA1E1B-1B9D-45FD-AC03-F6BF1C002A6C}" srcId="{55E26117-C39E-40F3-834D-649AAAC26A24}" destId="{909D2F36-B2FF-400B-B3CE-CB115FBCD569}" srcOrd="2" destOrd="0" parTransId="{478239DB-51AB-403B-B173-A01EEA9E60AB}" sibTransId="{E80078F4-5726-46A2-A0AB-EE7A9CCA80DB}"/>
    <dgm:cxn modelId="{A54B7E41-EDC4-41A0-8632-22696E95D476}" srcId="{55E26117-C39E-40F3-834D-649AAAC26A24}" destId="{D751282D-7B32-43AE-BA21-7D9675968638}" srcOrd="0" destOrd="0" parTransId="{7CA95855-E359-44C5-A3D0-E2964E810E2D}" sibTransId="{81A6AB64-C24B-4AC4-B2DD-5688610340DA}"/>
    <dgm:cxn modelId="{98DAEC62-4638-41D5-ADAD-ACF135EA1E40}" type="presOf" srcId="{374005D2-FC16-4D77-838A-30CB17A8D0A6}" destId="{AFF6DFB4-C84E-48F8-8631-3752DD979D3B}" srcOrd="0" destOrd="3" presId="urn:microsoft.com/office/officeart/2005/8/layout/vList2"/>
    <dgm:cxn modelId="{6E04D544-B007-485D-BB57-910D9981C3EF}" srcId="{7703B02B-15F6-46C2-9B46-4CF1E202407B}" destId="{55E26117-C39E-40F3-834D-649AAAC26A24}" srcOrd="0" destOrd="0" parTransId="{D8309C51-C182-4FFA-978A-6319EA891F93}" sibTransId="{069D247E-3E6E-4C10-944C-31CA74505286}"/>
    <dgm:cxn modelId="{97DA3C4F-E153-438F-BB5F-974D684E7B12}" type="presOf" srcId="{909D2F36-B2FF-400B-B3CE-CB115FBCD569}" destId="{AFF6DFB4-C84E-48F8-8631-3752DD979D3B}" srcOrd="0" destOrd="2" presId="urn:microsoft.com/office/officeart/2005/8/layout/vList2"/>
    <dgm:cxn modelId="{1A877DA3-8B30-4DB4-9061-D82EE21ED795}" type="presOf" srcId="{7F6E83BB-FE65-4E81-B7A2-57E48D16C95A}" destId="{AFF6DFB4-C84E-48F8-8631-3752DD979D3B}" srcOrd="0" destOrd="1" presId="urn:microsoft.com/office/officeart/2005/8/layout/vList2"/>
    <dgm:cxn modelId="{BE7C0BAA-7A49-41FD-8827-90D7F1B56B59}" srcId="{55E26117-C39E-40F3-834D-649AAAC26A24}" destId="{374005D2-FC16-4D77-838A-30CB17A8D0A6}" srcOrd="3" destOrd="0" parTransId="{49E0FF84-9E0C-4FDB-A558-3B92269D8768}" sibTransId="{240B9487-0326-490C-B721-719DCC20A1A5}"/>
    <dgm:cxn modelId="{D54575AB-9623-4A19-A88E-24310BD77F7C}" srcId="{55E26117-C39E-40F3-834D-649AAAC26A24}" destId="{7F6E83BB-FE65-4E81-B7A2-57E48D16C95A}" srcOrd="1" destOrd="0" parTransId="{B5F6DB69-A767-4A0A-8E43-87B22D46DA73}" sibTransId="{37DAA2AC-D9D9-419C-955A-50B01A2DE331}"/>
    <dgm:cxn modelId="{E28FB7C4-1068-4800-BE2A-7EB893C022EC}" type="presOf" srcId="{D751282D-7B32-43AE-BA21-7D9675968638}" destId="{AFF6DFB4-C84E-48F8-8631-3752DD979D3B}" srcOrd="0" destOrd="0" presId="urn:microsoft.com/office/officeart/2005/8/layout/vList2"/>
    <dgm:cxn modelId="{10C2E4D3-D328-43B6-9B2A-13D6E1762E17}" type="presOf" srcId="{7703B02B-15F6-46C2-9B46-4CF1E202407B}" destId="{56DAA2A7-9CD4-41A7-B09A-97CF7EBA2862}" srcOrd="0" destOrd="0" presId="urn:microsoft.com/office/officeart/2005/8/layout/vList2"/>
    <dgm:cxn modelId="{5989ACD7-CF48-4956-8F2C-1151B039B209}" type="presOf" srcId="{55E26117-C39E-40F3-834D-649AAAC26A24}" destId="{B8E00CA5-8A04-4ADB-8E8B-E092718BC5F6}" srcOrd="0" destOrd="0" presId="urn:microsoft.com/office/officeart/2005/8/layout/vList2"/>
    <dgm:cxn modelId="{51FC85C9-59A4-4324-A209-7F2C5B703826}" type="presParOf" srcId="{56DAA2A7-9CD4-41A7-B09A-97CF7EBA2862}" destId="{B8E00CA5-8A04-4ADB-8E8B-E092718BC5F6}" srcOrd="0" destOrd="0" presId="urn:microsoft.com/office/officeart/2005/8/layout/vList2"/>
    <dgm:cxn modelId="{3BD1EC61-0844-4AA0-8D5C-ED06D188398D}" type="presParOf" srcId="{56DAA2A7-9CD4-41A7-B09A-97CF7EBA2862}" destId="{AFF6DFB4-C84E-48F8-8631-3752DD979D3B}"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4AF64-ADB8-41C1-976A-DA14C582AF4C}">
      <dsp:nvSpPr>
        <dsp:cNvPr id="0" name=""/>
        <dsp:cNvSpPr/>
      </dsp:nvSpPr>
      <dsp:spPr>
        <a:xfrm>
          <a:off x="0" y="0"/>
          <a:ext cx="4736437" cy="872324"/>
        </a:xfrm>
        <a:prstGeom prst="roundRect">
          <a:avLst>
            <a:gd name="adj" fmla="val 10000"/>
          </a:avLst>
        </a:prstGeom>
        <a:solidFill>
          <a:srgbClr val="8940CD"/>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solidFill>
                <a:schemeClr val="bg1"/>
              </a:solidFill>
              <a:latin typeface="Arial" panose="020B0604020202020204" pitchFamily="34" charset="0"/>
              <a:cs typeface="Arial" panose="020B0604020202020204" pitchFamily="34" charset="0"/>
            </a:rPr>
            <a:t>Engagement</a:t>
          </a:r>
        </a:p>
        <a:p>
          <a:pPr marL="0" lvl="0" indent="0" algn="l" defTabSz="533400">
            <a:lnSpc>
              <a:spcPct val="90000"/>
            </a:lnSpc>
            <a:spcBef>
              <a:spcPct val="0"/>
            </a:spcBef>
            <a:spcAft>
              <a:spcPct val="35000"/>
            </a:spcAft>
            <a:buNone/>
          </a:pPr>
          <a:r>
            <a:rPr lang="en-GB" sz="1200" kern="1200" dirty="0">
              <a:solidFill>
                <a:schemeClr val="bg1"/>
              </a:solidFill>
              <a:latin typeface="Arial" panose="020B0604020202020204" pitchFamily="34" charset="0"/>
              <a:cs typeface="Arial" panose="020B0604020202020204" pitchFamily="34" charset="0"/>
            </a:rPr>
            <a:t>An opportunity for a potential participant to learn about Supported Employment and decide whether it is right for them.</a:t>
          </a:r>
          <a:endParaRPr lang="en-GB" sz="1200" kern="1200" dirty="0">
            <a:solidFill>
              <a:schemeClr val="bg1"/>
            </a:solidFill>
          </a:endParaRPr>
        </a:p>
      </dsp:txBody>
      <dsp:txXfrm>
        <a:off x="25549" y="25549"/>
        <a:ext cx="3693070" cy="821226"/>
      </dsp:txXfrm>
    </dsp:sp>
    <dsp:sp modelId="{A9429137-CC30-4A16-B926-26287E106184}">
      <dsp:nvSpPr>
        <dsp:cNvPr id="0" name=""/>
        <dsp:cNvSpPr/>
      </dsp:nvSpPr>
      <dsp:spPr>
        <a:xfrm>
          <a:off x="353694" y="993480"/>
          <a:ext cx="4736437" cy="872324"/>
        </a:xfrm>
        <a:prstGeom prst="roundRect">
          <a:avLst>
            <a:gd name="adj" fmla="val 10000"/>
          </a:avLst>
        </a:prstGeom>
        <a:solidFill>
          <a:srgbClr val="8940CD"/>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solidFill>
                <a:schemeClr val="bg1"/>
              </a:solidFill>
              <a:latin typeface="Arial" panose="020B0604020202020204" pitchFamily="34" charset="0"/>
              <a:cs typeface="Arial" panose="020B0604020202020204" pitchFamily="34" charset="0"/>
            </a:rPr>
            <a:t>Vocational Profiling</a:t>
          </a:r>
        </a:p>
        <a:p>
          <a:pPr marL="0" lvl="0" indent="0" algn="l" defTabSz="533400">
            <a:lnSpc>
              <a:spcPct val="90000"/>
            </a:lnSpc>
            <a:spcBef>
              <a:spcPct val="0"/>
            </a:spcBef>
            <a:spcAft>
              <a:spcPct val="35000"/>
            </a:spcAft>
            <a:buNone/>
          </a:pPr>
          <a:r>
            <a:rPr lang="en-GB" sz="1200" kern="1200" dirty="0">
              <a:solidFill>
                <a:schemeClr val="bg1"/>
              </a:solidFill>
              <a:latin typeface="Arial" panose="020B0604020202020204" pitchFamily="34" charset="0"/>
              <a:cs typeface="Arial" panose="020B0604020202020204" pitchFamily="34" charset="0"/>
            </a:rPr>
            <a:t>A planning process enabling a participant to identify what they want to achieve and work out a plan for getting there.</a:t>
          </a:r>
          <a:endParaRPr lang="en-GB" sz="1200" kern="1200" dirty="0">
            <a:solidFill>
              <a:schemeClr val="bg1"/>
            </a:solidFill>
          </a:endParaRPr>
        </a:p>
      </dsp:txBody>
      <dsp:txXfrm>
        <a:off x="379243" y="1019029"/>
        <a:ext cx="3764633" cy="821226"/>
      </dsp:txXfrm>
    </dsp:sp>
    <dsp:sp modelId="{7C58E388-5FA3-4D5F-BCC8-4B6EFC780A78}">
      <dsp:nvSpPr>
        <dsp:cNvPr id="0" name=""/>
        <dsp:cNvSpPr/>
      </dsp:nvSpPr>
      <dsp:spPr>
        <a:xfrm>
          <a:off x="707389" y="1986961"/>
          <a:ext cx="4736437" cy="872324"/>
        </a:xfrm>
        <a:prstGeom prst="roundRect">
          <a:avLst>
            <a:gd name="adj" fmla="val 10000"/>
          </a:avLst>
        </a:prstGeom>
        <a:solidFill>
          <a:srgbClr val="8940CD"/>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solidFill>
                <a:schemeClr val="bg1"/>
              </a:solidFill>
              <a:latin typeface="Arial" panose="020B0604020202020204" pitchFamily="34" charset="0"/>
              <a:cs typeface="Arial" panose="020B0604020202020204" pitchFamily="34" charset="0"/>
            </a:rPr>
            <a:t>Employer Engagement</a:t>
          </a:r>
        </a:p>
        <a:p>
          <a:pPr marL="0" lvl="0" indent="0" algn="l" defTabSz="533400">
            <a:lnSpc>
              <a:spcPct val="90000"/>
            </a:lnSpc>
            <a:spcBef>
              <a:spcPct val="0"/>
            </a:spcBef>
            <a:spcAft>
              <a:spcPct val="35000"/>
            </a:spcAft>
            <a:buNone/>
          </a:pPr>
          <a:r>
            <a:rPr lang="en-GB" sz="1200" kern="1200" dirty="0">
              <a:solidFill>
                <a:schemeClr val="bg1"/>
              </a:solidFill>
              <a:latin typeface="Arial" panose="020B0604020202020204" pitchFamily="34" charset="0"/>
              <a:cs typeface="Arial" panose="020B0604020202020204" pitchFamily="34" charset="0"/>
            </a:rPr>
            <a:t>The participant learns about the job and works out a plan with the employer on how they will be supported through the recruitment process and in the workplace</a:t>
          </a:r>
          <a:r>
            <a:rPr lang="en-GB" sz="1200" kern="1200" dirty="0">
              <a:solidFill>
                <a:schemeClr val="tx1"/>
              </a:solidFill>
              <a:latin typeface="Arial" panose="020B0604020202020204" pitchFamily="34" charset="0"/>
              <a:cs typeface="Arial" panose="020B0604020202020204" pitchFamily="34" charset="0"/>
            </a:rPr>
            <a:t>.</a:t>
          </a:r>
          <a:endParaRPr lang="en-GB" sz="1200" kern="1200" dirty="0">
            <a:solidFill>
              <a:schemeClr val="tx1"/>
            </a:solidFill>
          </a:endParaRPr>
        </a:p>
      </dsp:txBody>
      <dsp:txXfrm>
        <a:off x="732938" y="2012510"/>
        <a:ext cx="3764633" cy="821226"/>
      </dsp:txXfrm>
    </dsp:sp>
    <dsp:sp modelId="{165825A8-B7DF-42B5-990F-940DC05C5CB7}">
      <dsp:nvSpPr>
        <dsp:cNvPr id="0" name=""/>
        <dsp:cNvSpPr/>
      </dsp:nvSpPr>
      <dsp:spPr>
        <a:xfrm>
          <a:off x="1061084" y="2980441"/>
          <a:ext cx="4736437" cy="872324"/>
        </a:xfrm>
        <a:prstGeom prst="roundRect">
          <a:avLst>
            <a:gd name="adj" fmla="val 10000"/>
          </a:avLst>
        </a:prstGeom>
        <a:solidFill>
          <a:srgbClr val="8940CD"/>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kern="1200" dirty="0">
              <a:solidFill>
                <a:schemeClr val="bg1"/>
              </a:solidFill>
              <a:latin typeface="Arial" panose="020B0604020202020204" pitchFamily="34" charset="0"/>
              <a:cs typeface="Arial" panose="020B0604020202020204" pitchFamily="34" charset="0"/>
            </a:rPr>
            <a:t>Job Matching</a:t>
          </a:r>
        </a:p>
        <a:p>
          <a:pPr marL="0" lvl="0" indent="0" algn="l" defTabSz="488950">
            <a:lnSpc>
              <a:spcPct val="90000"/>
            </a:lnSpc>
            <a:spcBef>
              <a:spcPct val="0"/>
            </a:spcBef>
            <a:spcAft>
              <a:spcPct val="35000"/>
            </a:spcAft>
            <a:buNone/>
          </a:pPr>
          <a:r>
            <a:rPr lang="en-GB" sz="1100" kern="1200" dirty="0">
              <a:solidFill>
                <a:schemeClr val="bg1"/>
              </a:solidFill>
              <a:latin typeface="Arial" panose="020B0604020202020204" pitchFamily="34" charset="0"/>
              <a:cs typeface="Arial" panose="020B0604020202020204" pitchFamily="34" charset="0"/>
            </a:rPr>
            <a:t>The participant is supported to find vacancies that meet the jobseeker’s employment goals. </a:t>
          </a:r>
        </a:p>
      </dsp:txBody>
      <dsp:txXfrm>
        <a:off x="1086633" y="3005990"/>
        <a:ext cx="3764633" cy="821226"/>
      </dsp:txXfrm>
    </dsp:sp>
    <dsp:sp modelId="{865AFDDC-1339-4E7A-907D-15AFC33189FB}">
      <dsp:nvSpPr>
        <dsp:cNvPr id="0" name=""/>
        <dsp:cNvSpPr/>
      </dsp:nvSpPr>
      <dsp:spPr>
        <a:xfrm>
          <a:off x="1414779" y="3973922"/>
          <a:ext cx="4736437" cy="872324"/>
        </a:xfrm>
        <a:prstGeom prst="roundRect">
          <a:avLst>
            <a:gd name="adj" fmla="val 10000"/>
          </a:avLst>
        </a:prstGeom>
        <a:solidFill>
          <a:srgbClr val="8940CD"/>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solidFill>
                <a:schemeClr val="bg1"/>
              </a:solidFill>
              <a:latin typeface="Arial" panose="020B0604020202020204" pitchFamily="34" charset="0"/>
              <a:cs typeface="Arial" panose="020B0604020202020204" pitchFamily="34" charset="0"/>
            </a:rPr>
            <a:t>On and Off the Job Support</a:t>
          </a:r>
        </a:p>
        <a:p>
          <a:pPr marL="0" lvl="0" indent="0" algn="l" defTabSz="533400">
            <a:lnSpc>
              <a:spcPct val="90000"/>
            </a:lnSpc>
            <a:spcBef>
              <a:spcPct val="0"/>
            </a:spcBef>
            <a:spcAft>
              <a:spcPct val="35000"/>
            </a:spcAft>
            <a:buNone/>
          </a:pPr>
          <a:r>
            <a:rPr lang="en-GB" sz="1200" b="0" kern="1200" dirty="0">
              <a:solidFill>
                <a:schemeClr val="bg1"/>
              </a:solidFill>
              <a:latin typeface="Arial" panose="020B0604020202020204" pitchFamily="34" charset="0"/>
              <a:cs typeface="Arial" panose="020B0604020202020204" pitchFamily="34" charset="0"/>
            </a:rPr>
            <a:t>The participant is supported to learn the job and sustain employment. This could include job coaching, training/support from a mentor and workplace reviews.</a:t>
          </a:r>
          <a:endParaRPr lang="en-GB" sz="1200" kern="1200" dirty="0">
            <a:solidFill>
              <a:schemeClr val="bg1"/>
            </a:solidFill>
          </a:endParaRPr>
        </a:p>
      </dsp:txBody>
      <dsp:txXfrm>
        <a:off x="1440328" y="3999471"/>
        <a:ext cx="3764633" cy="821226"/>
      </dsp:txXfrm>
    </dsp:sp>
    <dsp:sp modelId="{2A51710D-BF7A-4058-8416-7FF775B0935F}">
      <dsp:nvSpPr>
        <dsp:cNvPr id="0" name=""/>
        <dsp:cNvSpPr/>
      </dsp:nvSpPr>
      <dsp:spPr>
        <a:xfrm>
          <a:off x="4169426" y="637281"/>
          <a:ext cx="567010" cy="567010"/>
        </a:xfrm>
        <a:prstGeom prst="downArrow">
          <a:avLst>
            <a:gd name="adj1" fmla="val 55000"/>
            <a:gd name="adj2" fmla="val 45000"/>
          </a:avLst>
        </a:prstGeom>
        <a:solidFill>
          <a:srgbClr val="CFD5EA">
            <a:alpha val="89804"/>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4297003" y="637281"/>
        <a:ext cx="311856" cy="426675"/>
      </dsp:txXfrm>
    </dsp:sp>
    <dsp:sp modelId="{243AA11C-497B-4F2B-85B6-52516BB58ABE}">
      <dsp:nvSpPr>
        <dsp:cNvPr id="0" name=""/>
        <dsp:cNvSpPr/>
      </dsp:nvSpPr>
      <dsp:spPr>
        <a:xfrm>
          <a:off x="4523121" y="1630762"/>
          <a:ext cx="567010" cy="5670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4650698" y="1630762"/>
        <a:ext cx="311856" cy="426675"/>
      </dsp:txXfrm>
    </dsp:sp>
    <dsp:sp modelId="{6302B775-2894-44DD-83CA-6E4A170C90BE}">
      <dsp:nvSpPr>
        <dsp:cNvPr id="0" name=""/>
        <dsp:cNvSpPr/>
      </dsp:nvSpPr>
      <dsp:spPr>
        <a:xfrm>
          <a:off x="4876816" y="2609704"/>
          <a:ext cx="567010" cy="5670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5004393" y="2609704"/>
        <a:ext cx="311856" cy="426675"/>
      </dsp:txXfrm>
    </dsp:sp>
    <dsp:sp modelId="{B606D853-C237-45A6-9788-DE542D109808}">
      <dsp:nvSpPr>
        <dsp:cNvPr id="0" name=""/>
        <dsp:cNvSpPr/>
      </dsp:nvSpPr>
      <dsp:spPr>
        <a:xfrm>
          <a:off x="5230511" y="3612877"/>
          <a:ext cx="567010" cy="5670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5358088" y="3612877"/>
        <a:ext cx="311856" cy="426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00CA5-8A04-4ADB-8E8B-E092718BC5F6}">
      <dsp:nvSpPr>
        <dsp:cNvPr id="0" name=""/>
        <dsp:cNvSpPr/>
      </dsp:nvSpPr>
      <dsp:spPr>
        <a:xfrm>
          <a:off x="0" y="116469"/>
          <a:ext cx="5181600" cy="943020"/>
        </a:xfrm>
        <a:prstGeom prst="roundRect">
          <a:avLst/>
        </a:prstGeom>
        <a:solidFill>
          <a:srgbClr val="8940C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baseline="0" dirty="0">
              <a:solidFill>
                <a:schemeClr val="bg1"/>
              </a:solidFill>
              <a:latin typeface="Arial" panose="020B0604020202020204" pitchFamily="34" charset="0"/>
              <a:cs typeface="Arial" panose="020B0604020202020204" pitchFamily="34" charset="0"/>
            </a:rPr>
            <a:t>Customers who are suitable for the Connect to Work Programme need to meet the Connect to Work eligibility criteria:</a:t>
          </a:r>
          <a:endParaRPr lang="en-US" sz="1800" b="1" kern="1200" dirty="0">
            <a:solidFill>
              <a:schemeClr val="bg1"/>
            </a:solidFill>
            <a:latin typeface="Arial" panose="020B0604020202020204" pitchFamily="34" charset="0"/>
            <a:cs typeface="Arial" panose="020B0604020202020204" pitchFamily="34" charset="0"/>
          </a:endParaRPr>
        </a:p>
      </dsp:txBody>
      <dsp:txXfrm>
        <a:off x="46034" y="162503"/>
        <a:ext cx="5089532" cy="850952"/>
      </dsp:txXfrm>
    </dsp:sp>
    <dsp:sp modelId="{AFF6DFB4-C84E-48F8-8631-3752DD979D3B}">
      <dsp:nvSpPr>
        <dsp:cNvPr id="0" name=""/>
        <dsp:cNvSpPr/>
      </dsp:nvSpPr>
      <dsp:spPr>
        <a:xfrm>
          <a:off x="0" y="1059489"/>
          <a:ext cx="5181600" cy="3175380"/>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16451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b="0" i="0" kern="1200" baseline="0" dirty="0">
              <a:latin typeface="Arial" panose="020B0604020202020204" pitchFamily="34" charset="0"/>
              <a:cs typeface="Arial" panose="020B0604020202020204" pitchFamily="34" charset="0"/>
            </a:rPr>
            <a:t>Should be aged 18 or over in England</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en-GB" sz="2000" b="0" i="0" kern="1200" baseline="0" dirty="0">
              <a:latin typeface="Arial" panose="020B0604020202020204" pitchFamily="34" charset="0"/>
              <a:cs typeface="Arial" panose="020B0604020202020204" pitchFamily="34" charset="0"/>
            </a:rPr>
            <a:t>Not be on another DWP funded programme</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en-GB" sz="2000" b="0" i="0" kern="1200" baseline="0" dirty="0">
              <a:latin typeface="Arial" panose="020B0604020202020204" pitchFamily="34" charset="0"/>
              <a:cs typeface="Arial" panose="020B0604020202020204" pitchFamily="34" charset="0"/>
            </a:rPr>
            <a:t>Should be unemployed (out of work) or employed but at risk of losing employment (in work) *</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en-GB" sz="2000" b="0" i="0" kern="1200" baseline="0" dirty="0">
              <a:latin typeface="Arial" panose="020B0604020202020204" pitchFamily="34" charset="0"/>
              <a:cs typeface="Arial" panose="020B0604020202020204" pitchFamily="34" charset="0"/>
            </a:rPr>
            <a:t>Have a health condition or disability or the Social Model of Disability or meet the definition of one of the specified groups  who have additional and complex barriers that would benefit from support </a:t>
          </a:r>
          <a:r>
            <a:rPr lang="en-GB" sz="2000" b="0" i="0" kern="1200" baseline="0" dirty="0"/>
            <a:t>:</a:t>
          </a:r>
          <a:endParaRPr lang="en-US" sz="2000" kern="1200" dirty="0"/>
        </a:p>
      </dsp:txBody>
      <dsp:txXfrm>
        <a:off x="0" y="1059489"/>
        <a:ext cx="5181600" cy="31753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66111-7593-458E-A4CF-FB78FC2ECCAA}" type="datetimeFigureOut">
              <a:rPr lang="en-GB" smtClean="0"/>
              <a:t>02/12/2025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E5730-52FC-4EA7-86DD-A3D8EC0ACFA9}" type="slidenum">
              <a:rPr lang="en-GB" smtClean="0"/>
              <a:t>‹#›</a:t>
            </a:fld>
            <a:endParaRPr lang="en-GB"/>
          </a:p>
        </p:txBody>
      </p:sp>
    </p:spTree>
    <p:extLst>
      <p:ext uri="{BB962C8B-B14F-4D97-AF65-F5344CB8AC3E}">
        <p14:creationId xmlns:p14="http://schemas.microsoft.com/office/powerpoint/2010/main" val="2385612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BE5730-52FC-4EA7-86DD-A3D8EC0ACFA9}" type="slidenum">
              <a:rPr lang="en-GB" smtClean="0"/>
              <a:t>1</a:t>
            </a:fld>
            <a:endParaRPr lang="en-GB"/>
          </a:p>
        </p:txBody>
      </p:sp>
    </p:spTree>
    <p:extLst>
      <p:ext uri="{BB962C8B-B14F-4D97-AF65-F5344CB8AC3E}">
        <p14:creationId xmlns:p14="http://schemas.microsoft.com/office/powerpoint/2010/main" val="254244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Connect to Work (</a:t>
            </a:r>
            <a:r>
              <a:rPr lang="en-GB" sz="1200" b="1" kern="1200" dirty="0" err="1">
                <a:solidFill>
                  <a:schemeClr val="tx1"/>
                </a:solidFill>
                <a:effectLst/>
                <a:latin typeface="+mn-lt"/>
                <a:ea typeface="+mn-ea"/>
                <a:cs typeface="+mn-cs"/>
              </a:rPr>
              <a:t>CtW</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is a voluntary Supported Employment programme designed to help people with disabilities, health conditions, or complex barriers to work move into and sustain meaningful employment.</a:t>
            </a:r>
          </a:p>
          <a:p>
            <a:r>
              <a:rPr lang="en-GB" sz="1200" kern="1200" dirty="0">
                <a:solidFill>
                  <a:schemeClr val="tx1"/>
                </a:solidFill>
                <a:effectLst/>
                <a:latin typeface="+mn-lt"/>
                <a:ea typeface="+mn-ea"/>
                <a:cs typeface="+mn-cs"/>
              </a:rPr>
              <a:t>While the programme primarily supports </a:t>
            </a:r>
            <a:r>
              <a:rPr lang="en-GB" sz="1200" b="1" kern="1200" dirty="0">
                <a:solidFill>
                  <a:schemeClr val="tx1"/>
                </a:solidFill>
                <a:effectLst/>
                <a:latin typeface="+mn-lt"/>
                <a:ea typeface="+mn-ea"/>
                <a:cs typeface="+mn-cs"/>
              </a:rPr>
              <a:t>economically inactive individuals</a:t>
            </a:r>
            <a:r>
              <a:rPr lang="en-GB" sz="1200" kern="1200" dirty="0">
                <a:solidFill>
                  <a:schemeClr val="tx1"/>
                </a:solidFill>
                <a:effectLst/>
                <a:latin typeface="+mn-lt"/>
                <a:ea typeface="+mn-ea"/>
                <a:cs typeface="+mn-cs"/>
              </a:rPr>
              <a:t>, it also helps those at risk of becoming inactive—such as people who are at risk of leaving work due to health-related challenges.</a:t>
            </a:r>
          </a:p>
          <a:p>
            <a:endParaRPr lang="en-GB" dirty="0"/>
          </a:p>
        </p:txBody>
      </p:sp>
      <p:sp>
        <p:nvSpPr>
          <p:cNvPr id="4" name="Slide Number Placeholder 3"/>
          <p:cNvSpPr>
            <a:spLocks noGrp="1"/>
          </p:cNvSpPr>
          <p:nvPr>
            <p:ph type="sldNum" sz="quarter" idx="5"/>
          </p:nvPr>
        </p:nvSpPr>
        <p:spPr/>
        <p:txBody>
          <a:bodyPr/>
          <a:lstStyle/>
          <a:p>
            <a:fld id="{B7BE5730-52FC-4EA7-86DD-A3D8EC0ACFA9}" type="slidenum">
              <a:rPr lang="en-GB" smtClean="0"/>
              <a:t>2</a:t>
            </a:fld>
            <a:endParaRPr lang="en-GB"/>
          </a:p>
        </p:txBody>
      </p:sp>
    </p:spTree>
    <p:extLst>
      <p:ext uri="{BB962C8B-B14F-4D97-AF65-F5344CB8AC3E}">
        <p14:creationId xmlns:p14="http://schemas.microsoft.com/office/powerpoint/2010/main" val="84871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BE5730-52FC-4EA7-86DD-A3D8EC0ACFA9}" type="slidenum">
              <a:rPr lang="en-GB" smtClean="0"/>
              <a:t>4</a:t>
            </a:fld>
            <a:endParaRPr lang="en-GB"/>
          </a:p>
        </p:txBody>
      </p:sp>
    </p:spTree>
    <p:extLst>
      <p:ext uri="{BB962C8B-B14F-4D97-AF65-F5344CB8AC3E}">
        <p14:creationId xmlns:p14="http://schemas.microsoft.com/office/powerpoint/2010/main" val="3807493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43448-F513-3C77-9036-2FF9FA82B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7E34D-4A3D-262F-2BE8-03037F8BE1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EE7E7-E2D7-3489-7696-DF049DAFA49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DF2E585-E211-C7C1-7AD7-E680BC91E562}"/>
              </a:ext>
            </a:extLst>
          </p:cNvPr>
          <p:cNvSpPr>
            <a:spLocks noGrp="1"/>
          </p:cNvSpPr>
          <p:nvPr>
            <p:ph type="sldNum" sz="quarter" idx="5"/>
          </p:nvPr>
        </p:nvSpPr>
        <p:spPr/>
        <p:txBody>
          <a:bodyPr/>
          <a:lstStyle/>
          <a:p>
            <a:fld id="{B7BE5730-52FC-4EA7-86DD-A3D8EC0ACFA9}" type="slidenum">
              <a:rPr lang="en-GB" smtClean="0"/>
              <a:t>5</a:t>
            </a:fld>
            <a:endParaRPr lang="en-GB"/>
          </a:p>
        </p:txBody>
      </p:sp>
    </p:spTree>
    <p:extLst>
      <p:ext uri="{BB962C8B-B14F-4D97-AF65-F5344CB8AC3E}">
        <p14:creationId xmlns:p14="http://schemas.microsoft.com/office/powerpoint/2010/main" val="286922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00AD8-40A1-D81B-AA37-9D045300C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788084-6490-14A1-DE1B-AA2C2116F1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7B3D81-10C4-568A-326D-662225DCCE2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1351BDA-BE63-3FC0-317D-6D1800757663}"/>
              </a:ext>
            </a:extLst>
          </p:cNvPr>
          <p:cNvSpPr>
            <a:spLocks noGrp="1"/>
          </p:cNvSpPr>
          <p:nvPr>
            <p:ph type="sldNum" sz="quarter" idx="5"/>
          </p:nvPr>
        </p:nvSpPr>
        <p:spPr/>
        <p:txBody>
          <a:bodyPr/>
          <a:lstStyle/>
          <a:p>
            <a:fld id="{B7BE5730-52FC-4EA7-86DD-A3D8EC0ACFA9}" type="slidenum">
              <a:rPr lang="en-GB" smtClean="0"/>
              <a:t>6</a:t>
            </a:fld>
            <a:endParaRPr lang="en-GB"/>
          </a:p>
        </p:txBody>
      </p:sp>
    </p:spTree>
    <p:extLst>
      <p:ext uri="{BB962C8B-B14F-4D97-AF65-F5344CB8AC3E}">
        <p14:creationId xmlns:p14="http://schemas.microsoft.com/office/powerpoint/2010/main" val="3772344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Key Features of </a:t>
            </a:r>
            <a:r>
              <a:rPr lang="en-GB" sz="1200" b="1" kern="1200" dirty="0" err="1">
                <a:solidFill>
                  <a:schemeClr val="tx1"/>
                </a:solidFill>
                <a:effectLst/>
                <a:latin typeface="+mn-lt"/>
                <a:ea typeface="+mn-ea"/>
                <a:cs typeface="+mn-cs"/>
              </a:rPr>
              <a:t>CtW</a:t>
            </a:r>
            <a:r>
              <a:rPr lang="en-GB" sz="1200" b="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Person-Centred Support:</a:t>
            </a:r>
            <a:r>
              <a:rPr lang="en-GB" sz="1200" kern="1200" dirty="0">
                <a:solidFill>
                  <a:schemeClr val="tx1"/>
                </a:solidFill>
                <a:effectLst/>
                <a:latin typeface="+mn-lt"/>
                <a:ea typeface="+mn-ea"/>
                <a:cs typeface="+mn-cs"/>
              </a:rPr>
              <a:t> Based on the </a:t>
            </a:r>
            <a:r>
              <a:rPr lang="en-GB" sz="1200" i="1" kern="1200" dirty="0">
                <a:solidFill>
                  <a:schemeClr val="tx1"/>
                </a:solidFill>
                <a:effectLst/>
                <a:latin typeface="+mn-lt"/>
                <a:ea typeface="+mn-ea"/>
                <a:cs typeface="+mn-cs"/>
              </a:rPr>
              <a:t>‘place, train and maintain’</a:t>
            </a:r>
            <a:r>
              <a:rPr lang="en-GB" sz="1200" kern="1200" dirty="0">
                <a:solidFill>
                  <a:schemeClr val="tx1"/>
                </a:solidFill>
                <a:effectLst/>
                <a:latin typeface="+mn-lt"/>
                <a:ea typeface="+mn-ea"/>
                <a:cs typeface="+mn-cs"/>
              </a:rPr>
              <a:t> model, </a:t>
            </a:r>
            <a:r>
              <a:rPr lang="en-GB" sz="1200" kern="1200" dirty="0" err="1">
                <a:solidFill>
                  <a:schemeClr val="tx1"/>
                </a:solidFill>
                <a:effectLst/>
                <a:latin typeface="+mn-lt"/>
                <a:ea typeface="+mn-ea"/>
                <a:cs typeface="+mn-cs"/>
              </a:rPr>
              <a:t>CtW</a:t>
            </a:r>
            <a:r>
              <a:rPr lang="en-GB" sz="1200" kern="1200" dirty="0">
                <a:solidFill>
                  <a:schemeClr val="tx1"/>
                </a:solidFill>
                <a:effectLst/>
                <a:latin typeface="+mn-lt"/>
                <a:ea typeface="+mn-ea"/>
                <a:cs typeface="+mn-cs"/>
              </a:rPr>
              <a:t> follows the principles of </a:t>
            </a:r>
            <a:r>
              <a:rPr lang="en-GB" sz="1200" b="1" kern="1200" dirty="0">
                <a:solidFill>
                  <a:schemeClr val="tx1"/>
                </a:solidFill>
                <a:effectLst/>
                <a:latin typeface="+mn-lt"/>
                <a:ea typeface="+mn-ea"/>
                <a:cs typeface="+mn-cs"/>
              </a:rPr>
              <a:t>Individual Placement and Support (IPS)</a:t>
            </a:r>
            <a:r>
              <a:rPr lang="en-GB" sz="1200" kern="1200" dirty="0">
                <a:solidFill>
                  <a:schemeClr val="tx1"/>
                </a:solidFill>
                <a:effectLst/>
                <a:latin typeface="+mn-lt"/>
                <a:ea typeface="+mn-ea"/>
                <a:cs typeface="+mn-cs"/>
              </a:rPr>
              <a:t> and the </a:t>
            </a:r>
            <a:r>
              <a:rPr lang="en-GB" sz="1200" b="1" kern="1200" dirty="0">
                <a:solidFill>
                  <a:schemeClr val="tx1"/>
                </a:solidFill>
                <a:effectLst/>
                <a:latin typeface="+mn-lt"/>
                <a:ea typeface="+mn-ea"/>
                <a:cs typeface="+mn-cs"/>
              </a:rPr>
              <a:t>Supported Employment Quality Framework (SEQF)</a:t>
            </a:r>
            <a:r>
              <a:rPr lang="en-GB" sz="1200" kern="1200" dirty="0">
                <a:solidFill>
                  <a:schemeClr val="tx1"/>
                </a:solidFill>
                <a:effectLst/>
                <a:latin typeface="+mn-lt"/>
                <a:ea typeface="+mn-ea"/>
                <a:cs typeface="+mn-cs"/>
              </a:rPr>
              <a:t>.</a:t>
            </a:r>
          </a:p>
          <a:p>
            <a:pPr lvl="0"/>
            <a:r>
              <a:rPr lang="en-GB" sz="1200" b="1" kern="1200" dirty="0">
                <a:solidFill>
                  <a:schemeClr val="tx1"/>
                </a:solidFill>
                <a:effectLst/>
                <a:latin typeface="+mn-lt"/>
                <a:ea typeface="+mn-ea"/>
                <a:cs typeface="+mn-cs"/>
              </a:rPr>
              <a:t>Tailored Engagement:</a:t>
            </a:r>
            <a:r>
              <a:rPr lang="en-GB" sz="1200" kern="1200" dirty="0">
                <a:solidFill>
                  <a:schemeClr val="tx1"/>
                </a:solidFill>
                <a:effectLst/>
                <a:latin typeface="+mn-lt"/>
                <a:ea typeface="+mn-ea"/>
                <a:cs typeface="+mn-cs"/>
              </a:rPr>
              <a:t> Participants can access one-to-one information sessions with Employment Specialists at Jobcentres or outreach locations to explore if the programme is right for them.</a:t>
            </a:r>
          </a:p>
          <a:p>
            <a:pPr lvl="0"/>
            <a:r>
              <a:rPr lang="en-GB" sz="1200" b="1" kern="1200" dirty="0">
                <a:solidFill>
                  <a:schemeClr val="tx1"/>
                </a:solidFill>
                <a:effectLst/>
                <a:latin typeface="+mn-lt"/>
                <a:ea typeface="+mn-ea"/>
                <a:cs typeface="+mn-cs"/>
              </a:rPr>
              <a:t>Vocational Profiling:</a:t>
            </a:r>
            <a:r>
              <a:rPr lang="en-GB" sz="1200" kern="1200" dirty="0">
                <a:solidFill>
                  <a:schemeClr val="tx1"/>
                </a:solidFill>
                <a:effectLst/>
                <a:latin typeface="+mn-lt"/>
                <a:ea typeface="+mn-ea"/>
                <a:cs typeface="+mn-cs"/>
              </a:rPr>
              <a:t> A personalised plan is developed with each participant, focusing on their goals, strengths, and job preferences.</a:t>
            </a:r>
          </a:p>
          <a:p>
            <a:pPr lvl="0"/>
            <a:r>
              <a:rPr lang="en-GB" sz="1200" b="1" kern="1200" dirty="0">
                <a:solidFill>
                  <a:schemeClr val="tx1"/>
                </a:solidFill>
                <a:effectLst/>
                <a:latin typeface="+mn-lt"/>
                <a:ea typeface="+mn-ea"/>
                <a:cs typeface="+mn-cs"/>
              </a:rPr>
              <a:t>Employer Engagement:</a:t>
            </a:r>
            <a:r>
              <a:rPr lang="en-GB" sz="1200" kern="1200" dirty="0">
                <a:solidFill>
                  <a:schemeClr val="tx1"/>
                </a:solidFill>
                <a:effectLst/>
                <a:latin typeface="+mn-lt"/>
                <a:ea typeface="+mn-ea"/>
                <a:cs typeface="+mn-cs"/>
              </a:rPr>
              <a:t> Employment Specialists work closely with local employers to identify suitable roles and create tailored support plans for participants.</a:t>
            </a:r>
          </a:p>
          <a:p>
            <a:pPr lvl="0"/>
            <a:r>
              <a:rPr lang="en-GB" sz="1200" b="1" kern="1200" dirty="0">
                <a:solidFill>
                  <a:schemeClr val="tx1"/>
                </a:solidFill>
                <a:effectLst/>
                <a:latin typeface="+mn-lt"/>
                <a:ea typeface="+mn-ea"/>
                <a:cs typeface="+mn-cs"/>
              </a:rPr>
              <a:t>Job Matching:</a:t>
            </a:r>
            <a:r>
              <a:rPr lang="en-GB" sz="1200" kern="1200" dirty="0">
                <a:solidFill>
                  <a:schemeClr val="tx1"/>
                </a:solidFill>
                <a:effectLst/>
                <a:latin typeface="+mn-lt"/>
                <a:ea typeface="+mn-ea"/>
                <a:cs typeface="+mn-cs"/>
              </a:rPr>
              <a:t> Participants are matched to vacancies that align with their skills and aspirations, ensuring a good fit for both the individual and the employer.</a:t>
            </a:r>
          </a:p>
          <a:p>
            <a:pPr lvl="0"/>
            <a:r>
              <a:rPr lang="en-GB" sz="1200" b="1" kern="1200" dirty="0">
                <a:solidFill>
                  <a:schemeClr val="tx1"/>
                </a:solidFill>
                <a:effectLst/>
                <a:latin typeface="+mn-lt"/>
                <a:ea typeface="+mn-ea"/>
                <a:cs typeface="+mn-cs"/>
              </a:rPr>
              <a:t>In-Work Support:</a:t>
            </a:r>
            <a:r>
              <a:rPr lang="en-GB" sz="1200" kern="1200" dirty="0">
                <a:solidFill>
                  <a:schemeClr val="tx1"/>
                </a:solidFill>
                <a:effectLst/>
                <a:latin typeface="+mn-lt"/>
                <a:ea typeface="+mn-ea"/>
                <a:cs typeface="+mn-cs"/>
              </a:rPr>
              <a:t> Ongoing support is provided to help participants learn their role, stay in work, and progress. This may include job coaching, mentoring, workplace reviews, and help with reasonable adjustments or Access to Work.</a:t>
            </a:r>
          </a:p>
          <a:p>
            <a:endParaRPr lang="en-GB" dirty="0"/>
          </a:p>
        </p:txBody>
      </p:sp>
      <p:sp>
        <p:nvSpPr>
          <p:cNvPr id="4" name="Slide Number Placeholder 3"/>
          <p:cNvSpPr>
            <a:spLocks noGrp="1"/>
          </p:cNvSpPr>
          <p:nvPr>
            <p:ph type="sldNum" sz="quarter" idx="5"/>
          </p:nvPr>
        </p:nvSpPr>
        <p:spPr/>
        <p:txBody>
          <a:bodyPr/>
          <a:lstStyle/>
          <a:p>
            <a:fld id="{B7BE5730-52FC-4EA7-86DD-A3D8EC0ACFA9}" type="slidenum">
              <a:rPr lang="en-GB" smtClean="0"/>
              <a:t>9</a:t>
            </a:fld>
            <a:endParaRPr lang="en-GB"/>
          </a:p>
        </p:txBody>
      </p:sp>
    </p:spTree>
    <p:extLst>
      <p:ext uri="{BB962C8B-B14F-4D97-AF65-F5344CB8AC3E}">
        <p14:creationId xmlns:p14="http://schemas.microsoft.com/office/powerpoint/2010/main" val="1618970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 the overall starts on programme 15% will be people that are in work.</a:t>
            </a:r>
            <a:r>
              <a:rPr lang="en-US" dirty="0"/>
              <a:t> Virtually everybody needs some support when they start a new job, regardless of disability or health condition. Our Employment Specialists talk with participants about whether they want us to help them sustain job roles by talking with employers and/or supporting in the workplace. Once a participant  secures a job, if they consent to it then the provision of in-work support will be discussed with the participant  and employer and an in-work support agreement should be co-produced.</a:t>
            </a:r>
            <a:endParaRPr lang="en-GB" dirty="0"/>
          </a:p>
          <a:p>
            <a:r>
              <a:rPr lang="en-US" dirty="0"/>
              <a:t>Job coaching, fading support and identifying natural supports, Job coaches support clients in the workplace, particularly during the early period in a new role to help ensure that any issues can be identified and mitigated. Job coaching can also take place outside the workplace if needed. Job coaches aim to be invisible in the workplace and over time the role of a job coach typically fades, in part because the job coach is able to identify and cultivate natural supports from co-workers and/or circles of support. As ever, it is important to tailor the job coaching support around each client</a:t>
            </a:r>
            <a:endParaRPr lang="en-GB" dirty="0"/>
          </a:p>
        </p:txBody>
      </p:sp>
      <p:sp>
        <p:nvSpPr>
          <p:cNvPr id="4" name="Slide Number Placeholder 3"/>
          <p:cNvSpPr>
            <a:spLocks noGrp="1"/>
          </p:cNvSpPr>
          <p:nvPr>
            <p:ph type="sldNum" sz="quarter" idx="5"/>
          </p:nvPr>
        </p:nvSpPr>
        <p:spPr/>
        <p:txBody>
          <a:bodyPr/>
          <a:lstStyle/>
          <a:p>
            <a:fld id="{B7BE5730-52FC-4EA7-86DD-A3D8EC0ACFA9}" type="slidenum">
              <a:rPr lang="en-GB" smtClean="0"/>
              <a:t>10</a:t>
            </a:fld>
            <a:endParaRPr lang="en-GB"/>
          </a:p>
        </p:txBody>
      </p:sp>
    </p:spTree>
    <p:extLst>
      <p:ext uri="{BB962C8B-B14F-4D97-AF65-F5344CB8AC3E}">
        <p14:creationId xmlns:p14="http://schemas.microsoft.com/office/powerpoint/2010/main" val="342165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4C72-94F5-6D1E-196E-FB9A79EBD4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FB7A0E-BC78-AB22-B3DD-256586D45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53672C-2F73-F224-6E0F-A9E20D3CA821}"/>
              </a:ext>
            </a:extLst>
          </p:cNvPr>
          <p:cNvSpPr>
            <a:spLocks noGrp="1"/>
          </p:cNvSpPr>
          <p:nvPr>
            <p:ph type="dt" sz="half" idx="10"/>
          </p:nvPr>
        </p:nvSpPr>
        <p:spPr/>
        <p:txBody>
          <a:bodyPr/>
          <a:lstStyle/>
          <a:p>
            <a:fld id="{CE002326-34EE-4DB2-ACDF-70C3316F0AD5}" type="datetimeFigureOut">
              <a:rPr lang="en-GB" smtClean="0"/>
              <a:t>02/12/2025</a:t>
            </a:fld>
            <a:endParaRPr lang="en-GB"/>
          </a:p>
        </p:txBody>
      </p:sp>
      <p:sp>
        <p:nvSpPr>
          <p:cNvPr id="5" name="Footer Placeholder 4">
            <a:extLst>
              <a:ext uri="{FF2B5EF4-FFF2-40B4-BE49-F238E27FC236}">
                <a16:creationId xmlns:a16="http://schemas.microsoft.com/office/drawing/2014/main" id="{D7C353DC-A6A7-0B6E-D05B-7CB57E9D1B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57186E-CC68-E42E-B658-83C6A2959E26}"/>
              </a:ext>
            </a:extLst>
          </p:cNvPr>
          <p:cNvSpPr>
            <a:spLocks noGrp="1"/>
          </p:cNvSpPr>
          <p:nvPr>
            <p:ph type="sldNum" sz="quarter" idx="12"/>
          </p:nvPr>
        </p:nvSpPr>
        <p:spPr/>
        <p:txBody>
          <a:bodyPr/>
          <a:lstStyle/>
          <a:p>
            <a:fld id="{0980A4A9-4595-40DD-AE05-790EAC965E5B}" type="slidenum">
              <a:rPr lang="en-GB" smtClean="0"/>
              <a:t>‹#›</a:t>
            </a:fld>
            <a:endParaRPr lang="en-GB"/>
          </a:p>
        </p:txBody>
      </p:sp>
    </p:spTree>
    <p:extLst>
      <p:ext uri="{BB962C8B-B14F-4D97-AF65-F5344CB8AC3E}">
        <p14:creationId xmlns:p14="http://schemas.microsoft.com/office/powerpoint/2010/main" val="349958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D38B-5FB6-5FDD-E85B-00CB13E84E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471DD8-32B5-725E-17BC-90B75A5F5A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DA78C4-70FE-8CDD-2004-F3B110011FC2}"/>
              </a:ext>
            </a:extLst>
          </p:cNvPr>
          <p:cNvSpPr>
            <a:spLocks noGrp="1"/>
          </p:cNvSpPr>
          <p:nvPr>
            <p:ph type="dt" sz="half" idx="10"/>
          </p:nvPr>
        </p:nvSpPr>
        <p:spPr/>
        <p:txBody>
          <a:bodyPr/>
          <a:lstStyle/>
          <a:p>
            <a:fld id="{CE002326-34EE-4DB2-ACDF-70C3316F0AD5}" type="datetimeFigureOut">
              <a:rPr lang="en-GB" smtClean="0"/>
              <a:t>02/12/2025</a:t>
            </a:fld>
            <a:endParaRPr lang="en-GB"/>
          </a:p>
        </p:txBody>
      </p:sp>
      <p:sp>
        <p:nvSpPr>
          <p:cNvPr id="5" name="Footer Placeholder 4">
            <a:extLst>
              <a:ext uri="{FF2B5EF4-FFF2-40B4-BE49-F238E27FC236}">
                <a16:creationId xmlns:a16="http://schemas.microsoft.com/office/drawing/2014/main" id="{9A3FC7DF-6394-38DF-D3EF-4D4E9597D4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265F84-3294-3E9F-E9F0-93E7690A2396}"/>
              </a:ext>
            </a:extLst>
          </p:cNvPr>
          <p:cNvSpPr>
            <a:spLocks noGrp="1"/>
          </p:cNvSpPr>
          <p:nvPr>
            <p:ph type="sldNum" sz="quarter" idx="12"/>
          </p:nvPr>
        </p:nvSpPr>
        <p:spPr/>
        <p:txBody>
          <a:bodyPr/>
          <a:lstStyle/>
          <a:p>
            <a:fld id="{0980A4A9-4595-40DD-AE05-790EAC965E5B}" type="slidenum">
              <a:rPr lang="en-GB" smtClean="0"/>
              <a:t>‹#›</a:t>
            </a:fld>
            <a:endParaRPr lang="en-GB"/>
          </a:p>
        </p:txBody>
      </p:sp>
    </p:spTree>
    <p:extLst>
      <p:ext uri="{BB962C8B-B14F-4D97-AF65-F5344CB8AC3E}">
        <p14:creationId xmlns:p14="http://schemas.microsoft.com/office/powerpoint/2010/main" val="3115559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B5F613-0C09-4AC5-7AC9-511783415C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AB1AA8-0F5E-9261-18BB-E71CC5D098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D5C56B-E9C1-FAAD-59DD-A1125C96531E}"/>
              </a:ext>
            </a:extLst>
          </p:cNvPr>
          <p:cNvSpPr>
            <a:spLocks noGrp="1"/>
          </p:cNvSpPr>
          <p:nvPr>
            <p:ph type="dt" sz="half" idx="10"/>
          </p:nvPr>
        </p:nvSpPr>
        <p:spPr/>
        <p:txBody>
          <a:bodyPr/>
          <a:lstStyle/>
          <a:p>
            <a:fld id="{CE002326-34EE-4DB2-ACDF-70C3316F0AD5}" type="datetimeFigureOut">
              <a:rPr lang="en-GB" smtClean="0"/>
              <a:t>02/12/2025</a:t>
            </a:fld>
            <a:endParaRPr lang="en-GB"/>
          </a:p>
        </p:txBody>
      </p:sp>
      <p:sp>
        <p:nvSpPr>
          <p:cNvPr id="5" name="Footer Placeholder 4">
            <a:extLst>
              <a:ext uri="{FF2B5EF4-FFF2-40B4-BE49-F238E27FC236}">
                <a16:creationId xmlns:a16="http://schemas.microsoft.com/office/drawing/2014/main" id="{7FBE3C87-2D8A-610D-77B8-8BAD42961C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B9760-0826-4577-56C5-B679F8537873}"/>
              </a:ext>
            </a:extLst>
          </p:cNvPr>
          <p:cNvSpPr>
            <a:spLocks noGrp="1"/>
          </p:cNvSpPr>
          <p:nvPr>
            <p:ph type="sldNum" sz="quarter" idx="12"/>
          </p:nvPr>
        </p:nvSpPr>
        <p:spPr/>
        <p:txBody>
          <a:bodyPr/>
          <a:lstStyle/>
          <a:p>
            <a:fld id="{0980A4A9-4595-40DD-AE05-790EAC965E5B}" type="slidenum">
              <a:rPr lang="en-GB" smtClean="0"/>
              <a:t>‹#›</a:t>
            </a:fld>
            <a:endParaRPr lang="en-GB"/>
          </a:p>
        </p:txBody>
      </p:sp>
    </p:spTree>
    <p:extLst>
      <p:ext uri="{BB962C8B-B14F-4D97-AF65-F5344CB8AC3E}">
        <p14:creationId xmlns:p14="http://schemas.microsoft.com/office/powerpoint/2010/main" val="99526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744A4-7475-4E2B-BAE1-1906A456C1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E1DED1-4C8C-8474-D9DC-B5B46BED86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54E0F9-C5E1-D566-8DAC-C93C06770398}"/>
              </a:ext>
            </a:extLst>
          </p:cNvPr>
          <p:cNvSpPr>
            <a:spLocks noGrp="1"/>
          </p:cNvSpPr>
          <p:nvPr>
            <p:ph type="dt" sz="half" idx="10"/>
          </p:nvPr>
        </p:nvSpPr>
        <p:spPr/>
        <p:txBody>
          <a:bodyPr/>
          <a:lstStyle/>
          <a:p>
            <a:fld id="{CE002326-34EE-4DB2-ACDF-70C3316F0AD5}" type="datetimeFigureOut">
              <a:rPr lang="en-GB" smtClean="0"/>
              <a:t>02/12/2025</a:t>
            </a:fld>
            <a:endParaRPr lang="en-GB"/>
          </a:p>
        </p:txBody>
      </p:sp>
      <p:sp>
        <p:nvSpPr>
          <p:cNvPr id="5" name="Footer Placeholder 4">
            <a:extLst>
              <a:ext uri="{FF2B5EF4-FFF2-40B4-BE49-F238E27FC236}">
                <a16:creationId xmlns:a16="http://schemas.microsoft.com/office/drawing/2014/main" id="{29AA2A40-26E8-1FA5-02D1-FC5A8169F9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1F8351-23B5-88AD-3DBA-C4CB0B020ECB}"/>
              </a:ext>
            </a:extLst>
          </p:cNvPr>
          <p:cNvSpPr>
            <a:spLocks noGrp="1"/>
          </p:cNvSpPr>
          <p:nvPr>
            <p:ph type="sldNum" sz="quarter" idx="12"/>
          </p:nvPr>
        </p:nvSpPr>
        <p:spPr/>
        <p:txBody>
          <a:bodyPr/>
          <a:lstStyle/>
          <a:p>
            <a:fld id="{0980A4A9-4595-40DD-AE05-790EAC965E5B}" type="slidenum">
              <a:rPr lang="en-GB" smtClean="0"/>
              <a:t>‹#›</a:t>
            </a:fld>
            <a:endParaRPr lang="en-GB"/>
          </a:p>
        </p:txBody>
      </p:sp>
    </p:spTree>
    <p:extLst>
      <p:ext uri="{BB962C8B-B14F-4D97-AF65-F5344CB8AC3E}">
        <p14:creationId xmlns:p14="http://schemas.microsoft.com/office/powerpoint/2010/main" val="56887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7862-6AB1-266E-FA0B-8E46EBA899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EA10AC-9E2B-6953-1961-61949743E8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86616B-7C46-9961-336D-9681A3FCE233}"/>
              </a:ext>
            </a:extLst>
          </p:cNvPr>
          <p:cNvSpPr>
            <a:spLocks noGrp="1"/>
          </p:cNvSpPr>
          <p:nvPr>
            <p:ph type="dt" sz="half" idx="10"/>
          </p:nvPr>
        </p:nvSpPr>
        <p:spPr/>
        <p:txBody>
          <a:bodyPr/>
          <a:lstStyle/>
          <a:p>
            <a:fld id="{CE002326-34EE-4DB2-ACDF-70C3316F0AD5}" type="datetimeFigureOut">
              <a:rPr lang="en-GB" smtClean="0"/>
              <a:t>02/12/2025</a:t>
            </a:fld>
            <a:endParaRPr lang="en-GB"/>
          </a:p>
        </p:txBody>
      </p:sp>
      <p:sp>
        <p:nvSpPr>
          <p:cNvPr id="5" name="Footer Placeholder 4">
            <a:extLst>
              <a:ext uri="{FF2B5EF4-FFF2-40B4-BE49-F238E27FC236}">
                <a16:creationId xmlns:a16="http://schemas.microsoft.com/office/drawing/2014/main" id="{D043A83F-F1C5-C512-2830-A2D0037DC4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B3032B-D549-B5D0-76E0-3D6D2BB08639}"/>
              </a:ext>
            </a:extLst>
          </p:cNvPr>
          <p:cNvSpPr>
            <a:spLocks noGrp="1"/>
          </p:cNvSpPr>
          <p:nvPr>
            <p:ph type="sldNum" sz="quarter" idx="12"/>
          </p:nvPr>
        </p:nvSpPr>
        <p:spPr/>
        <p:txBody>
          <a:bodyPr/>
          <a:lstStyle/>
          <a:p>
            <a:fld id="{0980A4A9-4595-40DD-AE05-790EAC965E5B}" type="slidenum">
              <a:rPr lang="en-GB" smtClean="0"/>
              <a:t>‹#›</a:t>
            </a:fld>
            <a:endParaRPr lang="en-GB"/>
          </a:p>
        </p:txBody>
      </p:sp>
    </p:spTree>
    <p:extLst>
      <p:ext uri="{BB962C8B-B14F-4D97-AF65-F5344CB8AC3E}">
        <p14:creationId xmlns:p14="http://schemas.microsoft.com/office/powerpoint/2010/main" val="192646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72EC-58FF-3F6D-4F46-06A66D80D9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A7DC10-3817-3CBA-B87B-7F571BAA5B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3A778B-C9EB-2C30-D0B7-9F348CA42A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AD917E-1A48-7F1B-53ED-B013996FAED5}"/>
              </a:ext>
            </a:extLst>
          </p:cNvPr>
          <p:cNvSpPr>
            <a:spLocks noGrp="1"/>
          </p:cNvSpPr>
          <p:nvPr>
            <p:ph type="dt" sz="half" idx="10"/>
          </p:nvPr>
        </p:nvSpPr>
        <p:spPr/>
        <p:txBody>
          <a:bodyPr/>
          <a:lstStyle/>
          <a:p>
            <a:fld id="{CE002326-34EE-4DB2-ACDF-70C3316F0AD5}" type="datetimeFigureOut">
              <a:rPr lang="en-GB" smtClean="0"/>
              <a:t>02/12/2025</a:t>
            </a:fld>
            <a:endParaRPr lang="en-GB"/>
          </a:p>
        </p:txBody>
      </p:sp>
      <p:sp>
        <p:nvSpPr>
          <p:cNvPr id="6" name="Footer Placeholder 5">
            <a:extLst>
              <a:ext uri="{FF2B5EF4-FFF2-40B4-BE49-F238E27FC236}">
                <a16:creationId xmlns:a16="http://schemas.microsoft.com/office/drawing/2014/main" id="{9D5DEF05-75CA-C852-75F6-BAB88AFAB6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BC37A2-31C0-0315-9697-23A45497EEEE}"/>
              </a:ext>
            </a:extLst>
          </p:cNvPr>
          <p:cNvSpPr>
            <a:spLocks noGrp="1"/>
          </p:cNvSpPr>
          <p:nvPr>
            <p:ph type="sldNum" sz="quarter" idx="12"/>
          </p:nvPr>
        </p:nvSpPr>
        <p:spPr/>
        <p:txBody>
          <a:bodyPr/>
          <a:lstStyle/>
          <a:p>
            <a:fld id="{0980A4A9-4595-40DD-AE05-790EAC965E5B}" type="slidenum">
              <a:rPr lang="en-GB" smtClean="0"/>
              <a:t>‹#›</a:t>
            </a:fld>
            <a:endParaRPr lang="en-GB"/>
          </a:p>
        </p:txBody>
      </p:sp>
    </p:spTree>
    <p:extLst>
      <p:ext uri="{BB962C8B-B14F-4D97-AF65-F5344CB8AC3E}">
        <p14:creationId xmlns:p14="http://schemas.microsoft.com/office/powerpoint/2010/main" val="336120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7E42-ACBC-A678-0F65-984D3B3E35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A15D8C-A6A6-B06B-4459-63E2C49DB3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B54C7-BE84-9475-7D97-33B219F7BE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F678C0-D087-C657-D729-DFC7F164FD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6CA2A2-6A33-AE30-BE64-70C4878229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9A848B0-8A47-9293-117D-1B13FCF2B51E}"/>
              </a:ext>
            </a:extLst>
          </p:cNvPr>
          <p:cNvSpPr>
            <a:spLocks noGrp="1"/>
          </p:cNvSpPr>
          <p:nvPr>
            <p:ph type="dt" sz="half" idx="10"/>
          </p:nvPr>
        </p:nvSpPr>
        <p:spPr/>
        <p:txBody>
          <a:bodyPr/>
          <a:lstStyle/>
          <a:p>
            <a:fld id="{CE002326-34EE-4DB2-ACDF-70C3316F0AD5}" type="datetimeFigureOut">
              <a:rPr lang="en-GB" smtClean="0"/>
              <a:t>02/12/2025</a:t>
            </a:fld>
            <a:endParaRPr lang="en-GB"/>
          </a:p>
        </p:txBody>
      </p:sp>
      <p:sp>
        <p:nvSpPr>
          <p:cNvPr id="8" name="Footer Placeholder 7">
            <a:extLst>
              <a:ext uri="{FF2B5EF4-FFF2-40B4-BE49-F238E27FC236}">
                <a16:creationId xmlns:a16="http://schemas.microsoft.com/office/drawing/2014/main" id="{EF22C726-7470-2BDF-283C-49C84FB6341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B65974-D0BB-B640-B753-085F9C784882}"/>
              </a:ext>
            </a:extLst>
          </p:cNvPr>
          <p:cNvSpPr>
            <a:spLocks noGrp="1"/>
          </p:cNvSpPr>
          <p:nvPr>
            <p:ph type="sldNum" sz="quarter" idx="12"/>
          </p:nvPr>
        </p:nvSpPr>
        <p:spPr/>
        <p:txBody>
          <a:bodyPr/>
          <a:lstStyle/>
          <a:p>
            <a:fld id="{0980A4A9-4595-40DD-AE05-790EAC965E5B}" type="slidenum">
              <a:rPr lang="en-GB" smtClean="0"/>
              <a:t>‹#›</a:t>
            </a:fld>
            <a:endParaRPr lang="en-GB"/>
          </a:p>
        </p:txBody>
      </p:sp>
    </p:spTree>
    <p:extLst>
      <p:ext uri="{BB962C8B-B14F-4D97-AF65-F5344CB8AC3E}">
        <p14:creationId xmlns:p14="http://schemas.microsoft.com/office/powerpoint/2010/main" val="289934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0450-1F67-FDA2-F201-B10F44DA7C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332E98-0D0B-33FA-BF84-AF252D4D0876}"/>
              </a:ext>
            </a:extLst>
          </p:cNvPr>
          <p:cNvSpPr>
            <a:spLocks noGrp="1"/>
          </p:cNvSpPr>
          <p:nvPr>
            <p:ph type="dt" sz="half" idx="10"/>
          </p:nvPr>
        </p:nvSpPr>
        <p:spPr/>
        <p:txBody>
          <a:bodyPr/>
          <a:lstStyle/>
          <a:p>
            <a:fld id="{CE002326-34EE-4DB2-ACDF-70C3316F0AD5}" type="datetimeFigureOut">
              <a:rPr lang="en-GB" smtClean="0"/>
              <a:t>02/12/2025</a:t>
            </a:fld>
            <a:endParaRPr lang="en-GB"/>
          </a:p>
        </p:txBody>
      </p:sp>
      <p:sp>
        <p:nvSpPr>
          <p:cNvPr id="4" name="Footer Placeholder 3">
            <a:extLst>
              <a:ext uri="{FF2B5EF4-FFF2-40B4-BE49-F238E27FC236}">
                <a16:creationId xmlns:a16="http://schemas.microsoft.com/office/drawing/2014/main" id="{1A7CB637-4AAA-F5B6-8FEA-90DD254E82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6B386B-D0F4-63D4-4FB4-F07979F33630}"/>
              </a:ext>
            </a:extLst>
          </p:cNvPr>
          <p:cNvSpPr>
            <a:spLocks noGrp="1"/>
          </p:cNvSpPr>
          <p:nvPr>
            <p:ph type="sldNum" sz="quarter" idx="12"/>
          </p:nvPr>
        </p:nvSpPr>
        <p:spPr/>
        <p:txBody>
          <a:bodyPr/>
          <a:lstStyle/>
          <a:p>
            <a:fld id="{0980A4A9-4595-40DD-AE05-790EAC965E5B}" type="slidenum">
              <a:rPr lang="en-GB" smtClean="0"/>
              <a:t>‹#›</a:t>
            </a:fld>
            <a:endParaRPr lang="en-GB"/>
          </a:p>
        </p:txBody>
      </p:sp>
    </p:spTree>
    <p:extLst>
      <p:ext uri="{BB962C8B-B14F-4D97-AF65-F5344CB8AC3E}">
        <p14:creationId xmlns:p14="http://schemas.microsoft.com/office/powerpoint/2010/main" val="3290510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24483D-47B1-04B3-C03A-A25010C9E7A6}"/>
              </a:ext>
            </a:extLst>
          </p:cNvPr>
          <p:cNvSpPr>
            <a:spLocks noGrp="1"/>
          </p:cNvSpPr>
          <p:nvPr>
            <p:ph type="dt" sz="half" idx="10"/>
          </p:nvPr>
        </p:nvSpPr>
        <p:spPr/>
        <p:txBody>
          <a:bodyPr/>
          <a:lstStyle/>
          <a:p>
            <a:fld id="{CE002326-34EE-4DB2-ACDF-70C3316F0AD5}" type="datetimeFigureOut">
              <a:rPr lang="en-GB" smtClean="0"/>
              <a:t>02/12/2025</a:t>
            </a:fld>
            <a:endParaRPr lang="en-GB"/>
          </a:p>
        </p:txBody>
      </p:sp>
      <p:sp>
        <p:nvSpPr>
          <p:cNvPr id="3" name="Footer Placeholder 2">
            <a:extLst>
              <a:ext uri="{FF2B5EF4-FFF2-40B4-BE49-F238E27FC236}">
                <a16:creationId xmlns:a16="http://schemas.microsoft.com/office/drawing/2014/main" id="{0A39FD3F-5386-31A9-9DCE-991790B681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DFF141C-E4FF-D065-8A57-9B306AD8071B}"/>
              </a:ext>
            </a:extLst>
          </p:cNvPr>
          <p:cNvSpPr>
            <a:spLocks noGrp="1"/>
          </p:cNvSpPr>
          <p:nvPr>
            <p:ph type="sldNum" sz="quarter" idx="12"/>
          </p:nvPr>
        </p:nvSpPr>
        <p:spPr/>
        <p:txBody>
          <a:bodyPr/>
          <a:lstStyle/>
          <a:p>
            <a:fld id="{0980A4A9-4595-40DD-AE05-790EAC965E5B}" type="slidenum">
              <a:rPr lang="en-GB" smtClean="0"/>
              <a:t>‹#›</a:t>
            </a:fld>
            <a:endParaRPr lang="en-GB"/>
          </a:p>
        </p:txBody>
      </p:sp>
    </p:spTree>
    <p:extLst>
      <p:ext uri="{BB962C8B-B14F-4D97-AF65-F5344CB8AC3E}">
        <p14:creationId xmlns:p14="http://schemas.microsoft.com/office/powerpoint/2010/main" val="78019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48667-9AD3-5EEA-DAF9-2F2A31E289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9A42D0-9529-F631-02DA-D3C30DA45A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8AE41A-C06E-3C35-EDCB-21F3987BB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556CD-46DF-38B8-BD5D-89C0E583975C}"/>
              </a:ext>
            </a:extLst>
          </p:cNvPr>
          <p:cNvSpPr>
            <a:spLocks noGrp="1"/>
          </p:cNvSpPr>
          <p:nvPr>
            <p:ph type="dt" sz="half" idx="10"/>
          </p:nvPr>
        </p:nvSpPr>
        <p:spPr/>
        <p:txBody>
          <a:bodyPr/>
          <a:lstStyle/>
          <a:p>
            <a:fld id="{CE002326-34EE-4DB2-ACDF-70C3316F0AD5}" type="datetimeFigureOut">
              <a:rPr lang="en-GB" smtClean="0"/>
              <a:t>02/12/2025</a:t>
            </a:fld>
            <a:endParaRPr lang="en-GB"/>
          </a:p>
        </p:txBody>
      </p:sp>
      <p:sp>
        <p:nvSpPr>
          <p:cNvPr id="6" name="Footer Placeholder 5">
            <a:extLst>
              <a:ext uri="{FF2B5EF4-FFF2-40B4-BE49-F238E27FC236}">
                <a16:creationId xmlns:a16="http://schemas.microsoft.com/office/drawing/2014/main" id="{A5115EAB-D140-6A43-3E4D-A283CE5E0C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156C9D-D591-3F4F-78E7-864881626DF3}"/>
              </a:ext>
            </a:extLst>
          </p:cNvPr>
          <p:cNvSpPr>
            <a:spLocks noGrp="1"/>
          </p:cNvSpPr>
          <p:nvPr>
            <p:ph type="sldNum" sz="quarter" idx="12"/>
          </p:nvPr>
        </p:nvSpPr>
        <p:spPr/>
        <p:txBody>
          <a:bodyPr/>
          <a:lstStyle/>
          <a:p>
            <a:fld id="{0980A4A9-4595-40DD-AE05-790EAC965E5B}" type="slidenum">
              <a:rPr lang="en-GB" smtClean="0"/>
              <a:t>‹#›</a:t>
            </a:fld>
            <a:endParaRPr lang="en-GB"/>
          </a:p>
        </p:txBody>
      </p:sp>
    </p:spTree>
    <p:extLst>
      <p:ext uri="{BB962C8B-B14F-4D97-AF65-F5344CB8AC3E}">
        <p14:creationId xmlns:p14="http://schemas.microsoft.com/office/powerpoint/2010/main" val="308628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7B7B-C27E-403E-D85A-C6BCA1132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BA2695-72B7-7406-8B37-2095A38E11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3E785B-7411-BBC3-B36C-E0776A758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C1EF21-B61E-A5A7-5FEB-D781AE2470E6}"/>
              </a:ext>
            </a:extLst>
          </p:cNvPr>
          <p:cNvSpPr>
            <a:spLocks noGrp="1"/>
          </p:cNvSpPr>
          <p:nvPr>
            <p:ph type="dt" sz="half" idx="10"/>
          </p:nvPr>
        </p:nvSpPr>
        <p:spPr/>
        <p:txBody>
          <a:bodyPr/>
          <a:lstStyle/>
          <a:p>
            <a:fld id="{CE002326-34EE-4DB2-ACDF-70C3316F0AD5}" type="datetimeFigureOut">
              <a:rPr lang="en-GB" smtClean="0"/>
              <a:t>02/12/2025</a:t>
            </a:fld>
            <a:endParaRPr lang="en-GB"/>
          </a:p>
        </p:txBody>
      </p:sp>
      <p:sp>
        <p:nvSpPr>
          <p:cNvPr id="6" name="Footer Placeholder 5">
            <a:extLst>
              <a:ext uri="{FF2B5EF4-FFF2-40B4-BE49-F238E27FC236}">
                <a16:creationId xmlns:a16="http://schemas.microsoft.com/office/drawing/2014/main" id="{8DE36A87-FD96-8380-C927-1C63AB908C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B8A1D3-0774-F14B-90F9-3F63DC5B9956}"/>
              </a:ext>
            </a:extLst>
          </p:cNvPr>
          <p:cNvSpPr>
            <a:spLocks noGrp="1"/>
          </p:cNvSpPr>
          <p:nvPr>
            <p:ph type="sldNum" sz="quarter" idx="12"/>
          </p:nvPr>
        </p:nvSpPr>
        <p:spPr/>
        <p:txBody>
          <a:bodyPr/>
          <a:lstStyle/>
          <a:p>
            <a:fld id="{0980A4A9-4595-40DD-AE05-790EAC965E5B}" type="slidenum">
              <a:rPr lang="en-GB" smtClean="0"/>
              <a:t>‹#›</a:t>
            </a:fld>
            <a:endParaRPr lang="en-GB"/>
          </a:p>
        </p:txBody>
      </p:sp>
    </p:spTree>
    <p:extLst>
      <p:ext uri="{BB962C8B-B14F-4D97-AF65-F5344CB8AC3E}">
        <p14:creationId xmlns:p14="http://schemas.microsoft.com/office/powerpoint/2010/main" val="139641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DE358-8E1B-88CC-0F91-9EC8C5C36F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381358-B419-9D98-DDD2-3E10D8738F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3401D5-66CB-D43E-9465-AE7BE51D02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002326-34EE-4DB2-ACDF-70C3316F0AD5}" type="datetimeFigureOut">
              <a:rPr lang="en-GB" smtClean="0"/>
              <a:t>02/12/2025</a:t>
            </a:fld>
            <a:endParaRPr lang="en-GB"/>
          </a:p>
        </p:txBody>
      </p:sp>
      <p:sp>
        <p:nvSpPr>
          <p:cNvPr id="5" name="Footer Placeholder 4">
            <a:extLst>
              <a:ext uri="{FF2B5EF4-FFF2-40B4-BE49-F238E27FC236}">
                <a16:creationId xmlns:a16="http://schemas.microsoft.com/office/drawing/2014/main" id="{105569AF-FE4E-7241-0E49-1C461CF658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9638704-824C-F938-3852-8567CBBB5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80A4A9-4595-40DD-AE05-790EAC965E5B}" type="slidenum">
              <a:rPr lang="en-GB" smtClean="0"/>
              <a:t>‹#›</a:t>
            </a:fld>
            <a:endParaRPr lang="en-GB"/>
          </a:p>
        </p:txBody>
      </p:sp>
    </p:spTree>
    <p:extLst>
      <p:ext uri="{BB962C8B-B14F-4D97-AF65-F5344CB8AC3E}">
        <p14:creationId xmlns:p14="http://schemas.microsoft.com/office/powerpoint/2010/main" val="2236243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hyperlink" Target="https://ingeus.co.uk/services/employment/connect-to-work"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hyperlink" Target="mailto:prussell@ingeus.co.uk" TargetMode="Externa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diagramData" Target="../diagrams/data1.xml"/><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7.png"/><Relationship Id="rId10" Type="http://schemas.openxmlformats.org/officeDocument/2006/relationships/diagramColors" Target="../diagrams/colors1.xml"/><Relationship Id="rId4" Type="http://schemas.openxmlformats.org/officeDocument/2006/relationships/image" Target="../media/image6.pn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microsoft.com/office/2007/relationships/hdphoto" Target="../media/hdphoto1.wdp"/><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jp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jpg"/><Relationship Id="rId4" Type="http://schemas.openxmlformats.org/officeDocument/2006/relationships/image" Target="../media/image6.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6.png"/><Relationship Id="rId7" Type="http://schemas.openxmlformats.org/officeDocument/2006/relationships/diagramData" Target="../diagrams/data2.xml"/><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8.png"/><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openxmlformats.org/officeDocument/2006/relationships/image" Target="../media/image7.png"/><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464597"/>
            <a:chOff x="0" y="0"/>
            <a:chExt cx="12192000" cy="6464597"/>
          </a:xfrm>
        </p:grpSpPr>
        <p:pic>
          <p:nvPicPr>
            <p:cNvPr id="3" name="object 3"/>
            <p:cNvPicPr/>
            <p:nvPr/>
          </p:nvPicPr>
          <p:blipFill>
            <a:blip r:embed="rId3" cstate="print"/>
            <a:stretch>
              <a:fillRect/>
            </a:stretch>
          </p:blipFill>
          <p:spPr>
            <a:xfrm>
              <a:off x="5333207" y="5111984"/>
              <a:ext cx="6857992" cy="579215"/>
            </a:xfrm>
            <a:prstGeom prst="rect">
              <a:avLst/>
            </a:prstGeom>
          </p:spPr>
        </p:pic>
        <p:pic>
          <p:nvPicPr>
            <p:cNvPr id="4" name="object 4"/>
            <p:cNvPicPr/>
            <p:nvPr/>
          </p:nvPicPr>
          <p:blipFill>
            <a:blip r:embed="rId4" cstate="print"/>
            <a:srcRect b="10477"/>
            <a:stretch/>
          </p:blipFill>
          <p:spPr>
            <a:xfrm>
              <a:off x="0" y="0"/>
              <a:ext cx="12192000" cy="5332841"/>
            </a:xfrm>
            <a:prstGeom prst="rect">
              <a:avLst/>
            </a:prstGeom>
          </p:spPr>
        </p:pic>
        <p:pic>
          <p:nvPicPr>
            <p:cNvPr id="5" name="object 5"/>
            <p:cNvPicPr/>
            <p:nvPr/>
          </p:nvPicPr>
          <p:blipFill>
            <a:blip r:embed="rId5" cstate="print">
              <a:alphaModFix amt="70000"/>
            </a:blip>
            <a:stretch>
              <a:fillRect/>
            </a:stretch>
          </p:blipFill>
          <p:spPr>
            <a:xfrm>
              <a:off x="0" y="0"/>
              <a:ext cx="5261588" cy="5332841"/>
            </a:xfrm>
            <a:prstGeom prst="rect">
              <a:avLst/>
            </a:prstGeom>
          </p:spPr>
        </p:pic>
        <p:pic>
          <p:nvPicPr>
            <p:cNvPr id="6" name="object 6"/>
            <p:cNvPicPr/>
            <p:nvPr/>
          </p:nvPicPr>
          <p:blipFill>
            <a:blip r:embed="rId6" cstate="print"/>
            <a:stretch>
              <a:fillRect/>
            </a:stretch>
          </p:blipFill>
          <p:spPr>
            <a:xfrm>
              <a:off x="9885360" y="5883845"/>
              <a:ext cx="2055782" cy="580752"/>
            </a:xfrm>
            <a:prstGeom prst="rect">
              <a:avLst/>
            </a:prstGeom>
          </p:spPr>
        </p:pic>
      </p:grpSp>
      <p:sp>
        <p:nvSpPr>
          <p:cNvPr id="7" name="object 7"/>
          <p:cNvSpPr txBox="1"/>
          <p:nvPr/>
        </p:nvSpPr>
        <p:spPr>
          <a:xfrm>
            <a:off x="870797" y="5388879"/>
            <a:ext cx="1339722" cy="197490"/>
          </a:xfrm>
          <a:prstGeom prst="rect">
            <a:avLst/>
          </a:prstGeom>
        </p:spPr>
        <p:txBody>
          <a:bodyPr vert="horz" wrap="square" lIns="0" tIns="12700" rIns="0" bIns="0" rtlCol="0">
            <a:spAutoFit/>
          </a:bodyPr>
          <a:lstStyle/>
          <a:p>
            <a:pPr marL="12700">
              <a:lnSpc>
                <a:spcPct val="100000"/>
              </a:lnSpc>
              <a:spcBef>
                <a:spcPts val="100"/>
              </a:spcBef>
            </a:pPr>
            <a:r>
              <a:rPr lang="en-GB" sz="1200" b="1" spc="-10" dirty="0">
                <a:solidFill>
                  <a:schemeClr val="bg1"/>
                </a:solidFill>
                <a:latin typeface="Trebuchet MS"/>
                <a:cs typeface="Trebuchet MS"/>
              </a:rPr>
              <a:t>FEBRUARY</a:t>
            </a:r>
            <a:r>
              <a:rPr sz="1200" b="1" spc="-55" dirty="0">
                <a:solidFill>
                  <a:schemeClr val="bg1"/>
                </a:solidFill>
                <a:latin typeface="Trebuchet MS"/>
                <a:cs typeface="Trebuchet MS"/>
              </a:rPr>
              <a:t> </a:t>
            </a:r>
            <a:r>
              <a:rPr sz="1200" b="1" spc="-20" dirty="0">
                <a:solidFill>
                  <a:schemeClr val="bg1"/>
                </a:solidFill>
                <a:latin typeface="Trebuchet MS"/>
                <a:cs typeface="Trebuchet MS"/>
              </a:rPr>
              <a:t>2025</a:t>
            </a:r>
            <a:endParaRPr sz="1200" dirty="0">
              <a:solidFill>
                <a:schemeClr val="bg1"/>
              </a:solidFill>
              <a:latin typeface="Trebuchet MS"/>
              <a:cs typeface="Trebuchet MS"/>
            </a:endParaRPr>
          </a:p>
        </p:txBody>
      </p:sp>
      <p:sp>
        <p:nvSpPr>
          <p:cNvPr id="8" name="TextBox 7">
            <a:extLst>
              <a:ext uri="{FF2B5EF4-FFF2-40B4-BE49-F238E27FC236}">
                <a16:creationId xmlns:a16="http://schemas.microsoft.com/office/drawing/2014/main" id="{057AC257-1D1D-5906-011E-B4277403831B}"/>
              </a:ext>
            </a:extLst>
          </p:cNvPr>
          <p:cNvSpPr txBox="1"/>
          <p:nvPr/>
        </p:nvSpPr>
        <p:spPr>
          <a:xfrm>
            <a:off x="439980" y="1592802"/>
            <a:ext cx="9980247" cy="1323439"/>
          </a:xfrm>
          <a:prstGeom prst="rect">
            <a:avLst/>
          </a:prstGeom>
          <a:noFill/>
        </p:spPr>
        <p:txBody>
          <a:bodyPr wrap="square" lIns="91440" tIns="45720" rIns="91440" bIns="45720" rtlCol="0" anchor="t">
            <a:spAutoFit/>
          </a:bodyPr>
          <a:lstStyle/>
          <a:p>
            <a:r>
              <a:rPr lang="en-GB" sz="4000" dirty="0">
                <a:solidFill>
                  <a:schemeClr val="bg1"/>
                </a:solidFill>
                <a:latin typeface="Impact"/>
              </a:rPr>
              <a:t>Connect to Work</a:t>
            </a:r>
          </a:p>
          <a:p>
            <a:endParaRPr lang="en-US" sz="4000" dirty="0">
              <a:solidFill>
                <a:schemeClr val="bg1"/>
              </a:solidFill>
              <a:latin typeface="Calibri" panose="020F0502020204030204"/>
            </a:endParaRPr>
          </a:p>
        </p:txBody>
      </p:sp>
      <p:pic>
        <p:nvPicPr>
          <p:cNvPr id="10" name="Picture 9" descr="A blue and white logo&#10;&#10;Description automatically generated">
            <a:extLst>
              <a:ext uri="{FF2B5EF4-FFF2-40B4-BE49-F238E27FC236}">
                <a16:creationId xmlns:a16="http://schemas.microsoft.com/office/drawing/2014/main" id="{EDB1F368-7400-9C40-78F9-DF34AADA5A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4682" y="5652417"/>
            <a:ext cx="2367627" cy="1068847"/>
          </a:xfrm>
          <a:prstGeom prst="rect">
            <a:avLst/>
          </a:prstGeom>
        </p:spPr>
      </p:pic>
      <p:pic>
        <p:nvPicPr>
          <p:cNvPr id="1030" name="Picture 6" descr="About Sutton: Our location, our culture ...">
            <a:extLst>
              <a:ext uri="{FF2B5EF4-FFF2-40B4-BE49-F238E27FC236}">
                <a16:creationId xmlns:a16="http://schemas.microsoft.com/office/drawing/2014/main" id="{2E1B8BB6-C6CF-75FF-2E20-BA9D099264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251" y="6010220"/>
            <a:ext cx="2170760" cy="7756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3F8829B-DDCC-36CA-33E0-F81A52BEA7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4140" y="5371707"/>
            <a:ext cx="1206945" cy="14141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he council's corporate identity is changing">
            <a:extLst>
              <a:ext uri="{FF2B5EF4-FFF2-40B4-BE49-F238E27FC236}">
                <a16:creationId xmlns:a16="http://schemas.microsoft.com/office/drawing/2014/main" id="{013FFC1D-DF6D-2492-8371-C78D9F0E2E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42" y="5350075"/>
            <a:ext cx="2506816" cy="562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ack and white logo&#10;&#10;AI-generated content may be incorrect.">
            <a:extLst>
              <a:ext uri="{FF2B5EF4-FFF2-40B4-BE49-F238E27FC236}">
                <a16:creationId xmlns:a16="http://schemas.microsoft.com/office/drawing/2014/main" id="{938B743D-AFD3-B26A-A828-26FCEE442FE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39809" y="5839629"/>
            <a:ext cx="1978051" cy="709642"/>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67A82-EF23-7589-A105-81B50F70F0B3}"/>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ED2C811D-E76E-351A-DB5C-E12EF7ACB22A}"/>
              </a:ext>
            </a:extLst>
          </p:cNvPr>
          <p:cNvSpPr txBox="1"/>
          <p:nvPr/>
        </p:nvSpPr>
        <p:spPr>
          <a:xfrm>
            <a:off x="870797" y="5388879"/>
            <a:ext cx="687118" cy="382156"/>
          </a:xfrm>
          <a:prstGeom prst="rect">
            <a:avLst/>
          </a:prstGeom>
        </p:spPr>
        <p:txBody>
          <a:bodyPr vert="horz" wrap="square" lIns="0" tIns="12700" rIns="0" bIns="0" rtlCol="0">
            <a:spAutoFit/>
          </a:bodyPr>
          <a:lstStyle/>
          <a:p>
            <a:pPr marL="12700">
              <a:lnSpc>
                <a:spcPct val="100000"/>
              </a:lnSpc>
              <a:spcBef>
                <a:spcPts val="100"/>
              </a:spcBef>
            </a:pPr>
            <a:r>
              <a:rPr lang="en-GB" sz="1200" b="1" spc="-10" dirty="0">
                <a:solidFill>
                  <a:schemeClr val="bg1"/>
                </a:solidFill>
                <a:latin typeface="Trebuchet MS"/>
                <a:cs typeface="Trebuchet MS"/>
              </a:rPr>
              <a:t>FEBRUARY</a:t>
            </a:r>
            <a:r>
              <a:rPr sz="1200" b="1" spc="-55" dirty="0">
                <a:solidFill>
                  <a:schemeClr val="bg1"/>
                </a:solidFill>
                <a:latin typeface="Trebuchet MS"/>
                <a:cs typeface="Trebuchet MS"/>
              </a:rPr>
              <a:t> </a:t>
            </a:r>
            <a:r>
              <a:rPr sz="1200" b="1" spc="-20" dirty="0">
                <a:solidFill>
                  <a:schemeClr val="bg1"/>
                </a:solidFill>
                <a:latin typeface="Trebuchet MS"/>
                <a:cs typeface="Trebuchet MS"/>
              </a:rPr>
              <a:t>2025</a:t>
            </a:r>
            <a:endParaRPr sz="1200" dirty="0">
              <a:solidFill>
                <a:schemeClr val="bg1"/>
              </a:solidFill>
              <a:latin typeface="Trebuchet MS"/>
              <a:cs typeface="Trebuchet MS"/>
            </a:endParaRPr>
          </a:p>
        </p:txBody>
      </p:sp>
      <p:pic>
        <p:nvPicPr>
          <p:cNvPr id="10" name="Picture 9" descr="A blue and white logo&#10;&#10;Description automatically generated">
            <a:extLst>
              <a:ext uri="{FF2B5EF4-FFF2-40B4-BE49-F238E27FC236}">
                <a16:creationId xmlns:a16="http://schemas.microsoft.com/office/drawing/2014/main" id="{08AC9D1C-B1B2-027D-F231-2FB808F92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490" y="6208951"/>
            <a:ext cx="1214311" cy="548191"/>
          </a:xfrm>
          <a:prstGeom prst="rect">
            <a:avLst/>
          </a:prstGeom>
        </p:spPr>
      </p:pic>
      <p:pic>
        <p:nvPicPr>
          <p:cNvPr id="1030" name="Picture 6" descr="About Sutton: Our location, our culture ...">
            <a:extLst>
              <a:ext uri="{FF2B5EF4-FFF2-40B4-BE49-F238E27FC236}">
                <a16:creationId xmlns:a16="http://schemas.microsoft.com/office/drawing/2014/main" id="{E029EC31-B0D0-508D-77A9-DA9D91E6F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1865" y="6302096"/>
            <a:ext cx="1113342" cy="3978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474C808-8A8E-3810-2747-376DD9512F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677" y="5892709"/>
            <a:ext cx="737749" cy="864433"/>
          </a:xfrm>
          <a:prstGeom prst="rect">
            <a:avLst/>
          </a:prstGeom>
          <a:noFill/>
          <a:extLst>
            <a:ext uri="{909E8E84-426E-40DD-AFC4-6F175D3DCCD1}">
              <a14:hiddenFill xmlns:a14="http://schemas.microsoft.com/office/drawing/2010/main">
                <a:solidFill>
                  <a:srgbClr val="FFFFFF"/>
                </a:solidFill>
              </a14:hiddenFill>
            </a:ext>
          </a:extLst>
        </p:spPr>
      </p:pic>
      <p:pic>
        <p:nvPicPr>
          <p:cNvPr id="9" name="object 6">
            <a:extLst>
              <a:ext uri="{FF2B5EF4-FFF2-40B4-BE49-F238E27FC236}">
                <a16:creationId xmlns:a16="http://schemas.microsoft.com/office/drawing/2014/main" id="{17B5C2AE-DDE9-B773-8B9A-771D2851A5B6}"/>
              </a:ext>
            </a:extLst>
          </p:cNvPr>
          <p:cNvPicPr/>
          <p:nvPr/>
        </p:nvPicPr>
        <p:blipFill>
          <a:blip r:embed="rId6" cstate="print"/>
          <a:stretch>
            <a:fillRect/>
          </a:stretch>
        </p:blipFill>
        <p:spPr>
          <a:xfrm>
            <a:off x="10521271" y="6302096"/>
            <a:ext cx="1435400" cy="397834"/>
          </a:xfrm>
          <a:prstGeom prst="rect">
            <a:avLst/>
          </a:prstGeom>
        </p:spPr>
      </p:pic>
      <p:pic>
        <p:nvPicPr>
          <p:cNvPr id="2" name="Picture 6" descr="The council's corporate identity is changing">
            <a:extLst>
              <a:ext uri="{FF2B5EF4-FFF2-40B4-BE49-F238E27FC236}">
                <a16:creationId xmlns:a16="http://schemas.microsoft.com/office/drawing/2014/main" id="{6FC0F81B-937F-257F-6700-BEF9441A20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2205" y="6390368"/>
            <a:ext cx="1379408" cy="30956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759A469-5EEA-80C6-855E-9783F8F0159B}"/>
              </a:ext>
            </a:extLst>
          </p:cNvPr>
          <p:cNvSpPr txBox="1"/>
          <p:nvPr/>
        </p:nvSpPr>
        <p:spPr>
          <a:xfrm>
            <a:off x="337422" y="246759"/>
            <a:ext cx="10522857" cy="523220"/>
          </a:xfrm>
          <a:prstGeom prst="rect">
            <a:avLst/>
          </a:prstGeom>
          <a:noFill/>
        </p:spPr>
        <p:txBody>
          <a:bodyPr wrap="square" lIns="91440" tIns="45720" rIns="91440" bIns="45720" rtlCol="0" anchor="t">
            <a:spAutoFit/>
          </a:bodyPr>
          <a:lstStyle/>
          <a:p>
            <a:pPr>
              <a:defRPr/>
            </a:pPr>
            <a:r>
              <a:rPr lang="en-GB" sz="2800" dirty="0">
                <a:solidFill>
                  <a:srgbClr val="000000"/>
                </a:solidFill>
                <a:latin typeface="Impact"/>
              </a:rPr>
              <a:t>How Connect to work will work with employers </a:t>
            </a:r>
            <a:endParaRPr kumimoji="0" lang="en-GB" sz="4000" i="0" u="none" strike="noStrike" kern="1200" cap="none" spc="0" normalizeH="0" baseline="0" noProof="0" dirty="0">
              <a:ln>
                <a:noFill/>
              </a:ln>
              <a:solidFill>
                <a:prstClr val="black"/>
              </a:solidFill>
              <a:effectLst/>
              <a:uLnTx/>
              <a:uFillTx/>
              <a:latin typeface="Impact"/>
            </a:endParaRPr>
          </a:p>
        </p:txBody>
      </p:sp>
      <p:pic>
        <p:nvPicPr>
          <p:cNvPr id="6" name="Picture 5">
            <a:extLst>
              <a:ext uri="{FF2B5EF4-FFF2-40B4-BE49-F238E27FC236}">
                <a16:creationId xmlns:a16="http://schemas.microsoft.com/office/drawing/2014/main" id="{2E3A4FF5-C035-93A2-1EE7-2106AA52ABA4}"/>
              </a:ext>
            </a:extLst>
          </p:cNvPr>
          <p:cNvPicPr>
            <a:picLocks noChangeAspect="1"/>
          </p:cNvPicPr>
          <p:nvPr/>
        </p:nvPicPr>
        <p:blipFill>
          <a:blip r:embed="rId8"/>
          <a:stretch>
            <a:fillRect/>
          </a:stretch>
        </p:blipFill>
        <p:spPr>
          <a:xfrm>
            <a:off x="0" y="975178"/>
            <a:ext cx="12192000" cy="4907643"/>
          </a:xfrm>
          <a:prstGeom prst="rect">
            <a:avLst/>
          </a:prstGeom>
        </p:spPr>
      </p:pic>
      <p:pic>
        <p:nvPicPr>
          <p:cNvPr id="8" name="Picture 7" descr="A purple text on a black background&#10;&#10;AI-generated content may be incorrect., Picture">
            <a:extLst>
              <a:ext uri="{FF2B5EF4-FFF2-40B4-BE49-F238E27FC236}">
                <a16:creationId xmlns:a16="http://schemas.microsoft.com/office/drawing/2014/main" id="{27E0A00F-E495-C071-CE50-CB930E763BB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88913" y="5797823"/>
            <a:ext cx="2902292" cy="100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4951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A6A0-0002-5101-4F9F-219ABCB02AFF}"/>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F1ACC1D2-57FF-BF62-5651-88FBFFEE3B09}"/>
              </a:ext>
            </a:extLst>
          </p:cNvPr>
          <p:cNvSpPr txBox="1"/>
          <p:nvPr/>
        </p:nvSpPr>
        <p:spPr>
          <a:xfrm>
            <a:off x="870797" y="5388879"/>
            <a:ext cx="687118" cy="382156"/>
          </a:xfrm>
          <a:prstGeom prst="rect">
            <a:avLst/>
          </a:prstGeom>
        </p:spPr>
        <p:txBody>
          <a:bodyPr vert="horz" wrap="square" lIns="0" tIns="12700" rIns="0" bIns="0" rtlCol="0">
            <a:spAutoFit/>
          </a:bodyPr>
          <a:lstStyle/>
          <a:p>
            <a:pPr marL="12700">
              <a:lnSpc>
                <a:spcPct val="100000"/>
              </a:lnSpc>
              <a:spcBef>
                <a:spcPts val="100"/>
              </a:spcBef>
            </a:pPr>
            <a:r>
              <a:rPr lang="en-GB" sz="1200" b="1" spc="-10" dirty="0">
                <a:solidFill>
                  <a:schemeClr val="bg1"/>
                </a:solidFill>
                <a:latin typeface="Trebuchet MS"/>
                <a:cs typeface="Trebuchet MS"/>
              </a:rPr>
              <a:t>FEBRUARY</a:t>
            </a:r>
            <a:r>
              <a:rPr sz="1200" b="1" spc="-55" dirty="0">
                <a:solidFill>
                  <a:schemeClr val="bg1"/>
                </a:solidFill>
                <a:latin typeface="Trebuchet MS"/>
                <a:cs typeface="Trebuchet MS"/>
              </a:rPr>
              <a:t> </a:t>
            </a:r>
            <a:r>
              <a:rPr sz="1200" b="1" spc="-20" dirty="0">
                <a:solidFill>
                  <a:schemeClr val="bg1"/>
                </a:solidFill>
                <a:latin typeface="Trebuchet MS"/>
                <a:cs typeface="Trebuchet MS"/>
              </a:rPr>
              <a:t>2025</a:t>
            </a:r>
            <a:endParaRPr sz="1200" dirty="0">
              <a:solidFill>
                <a:schemeClr val="bg1"/>
              </a:solidFill>
              <a:latin typeface="Trebuchet MS"/>
              <a:cs typeface="Trebuchet MS"/>
            </a:endParaRPr>
          </a:p>
        </p:txBody>
      </p:sp>
      <p:pic>
        <p:nvPicPr>
          <p:cNvPr id="10" name="Picture 9" descr="A blue and white logo&#10;&#10;Description automatically generated">
            <a:extLst>
              <a:ext uri="{FF2B5EF4-FFF2-40B4-BE49-F238E27FC236}">
                <a16:creationId xmlns:a16="http://schemas.microsoft.com/office/drawing/2014/main" id="{712FFC4D-9475-AFE5-903B-48FA3B0E7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490" y="6208951"/>
            <a:ext cx="1214311" cy="548191"/>
          </a:xfrm>
          <a:prstGeom prst="rect">
            <a:avLst/>
          </a:prstGeom>
        </p:spPr>
      </p:pic>
      <p:pic>
        <p:nvPicPr>
          <p:cNvPr id="1030" name="Picture 6" descr="About Sutton: Our location, our culture ...">
            <a:extLst>
              <a:ext uri="{FF2B5EF4-FFF2-40B4-BE49-F238E27FC236}">
                <a16:creationId xmlns:a16="http://schemas.microsoft.com/office/drawing/2014/main" id="{12B17905-E3BE-6BCE-BFA6-95B891571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1865" y="6302096"/>
            <a:ext cx="1113342" cy="3978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blue logo with a black background&#10;&#10;AI-generated content may be incorrect.">
            <a:extLst>
              <a:ext uri="{FF2B5EF4-FFF2-40B4-BE49-F238E27FC236}">
                <a16:creationId xmlns:a16="http://schemas.microsoft.com/office/drawing/2014/main" id="{3A52A69E-BC11-B477-6B73-801854FE0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677" y="5892709"/>
            <a:ext cx="737749" cy="864433"/>
          </a:xfrm>
          <a:prstGeom prst="rect">
            <a:avLst/>
          </a:prstGeom>
          <a:noFill/>
          <a:extLst>
            <a:ext uri="{909E8E84-426E-40DD-AFC4-6F175D3DCCD1}">
              <a14:hiddenFill xmlns:a14="http://schemas.microsoft.com/office/drawing/2010/main">
                <a:solidFill>
                  <a:srgbClr val="FFFFFF"/>
                </a:solidFill>
              </a14:hiddenFill>
            </a:ext>
          </a:extLst>
        </p:spPr>
      </p:pic>
      <p:pic>
        <p:nvPicPr>
          <p:cNvPr id="9" name="object 6" descr="A purple text on a black background&#10;&#10;AI-generated content may be incorrect.">
            <a:extLst>
              <a:ext uri="{FF2B5EF4-FFF2-40B4-BE49-F238E27FC236}">
                <a16:creationId xmlns:a16="http://schemas.microsoft.com/office/drawing/2014/main" id="{746D0948-9BEA-3C51-9255-3E4615811FDD}"/>
              </a:ext>
            </a:extLst>
          </p:cNvPr>
          <p:cNvPicPr/>
          <p:nvPr/>
        </p:nvPicPr>
        <p:blipFill>
          <a:blip r:embed="rId5" cstate="print"/>
          <a:stretch>
            <a:fillRect/>
          </a:stretch>
        </p:blipFill>
        <p:spPr>
          <a:xfrm>
            <a:off x="10521271" y="6302096"/>
            <a:ext cx="1435400" cy="397834"/>
          </a:xfrm>
          <a:prstGeom prst="rect">
            <a:avLst/>
          </a:prstGeom>
        </p:spPr>
      </p:pic>
      <p:pic>
        <p:nvPicPr>
          <p:cNvPr id="2" name="Picture 6" descr="The council's corporate identity is changing">
            <a:extLst>
              <a:ext uri="{FF2B5EF4-FFF2-40B4-BE49-F238E27FC236}">
                <a16:creationId xmlns:a16="http://schemas.microsoft.com/office/drawing/2014/main" id="{A76F757B-095D-E1DA-CD12-9326517648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205" y="6390368"/>
            <a:ext cx="1379408" cy="30956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B3EF875F-1060-C4C2-CDAB-107C35048AF7}"/>
              </a:ext>
            </a:extLst>
          </p:cNvPr>
          <p:cNvSpPr txBox="1"/>
          <p:nvPr/>
        </p:nvSpPr>
        <p:spPr>
          <a:xfrm>
            <a:off x="337422" y="246759"/>
            <a:ext cx="10522857" cy="523220"/>
          </a:xfrm>
          <a:prstGeom prst="rect">
            <a:avLst/>
          </a:prstGeom>
          <a:noFill/>
        </p:spPr>
        <p:txBody>
          <a:bodyPr wrap="square" lIns="91440" tIns="45720" rIns="91440" bIns="45720" rtlCol="0" anchor="t">
            <a:spAutoFit/>
          </a:bodyPr>
          <a:lstStyle/>
          <a:p>
            <a:pPr>
              <a:defRPr/>
            </a:pPr>
            <a:r>
              <a:rPr lang="en-GB" sz="2800" dirty="0">
                <a:solidFill>
                  <a:srgbClr val="000000"/>
                </a:solidFill>
                <a:latin typeface="Impact"/>
              </a:rPr>
              <a:t>How to refer </a:t>
            </a:r>
            <a:endParaRPr kumimoji="0" lang="en-GB" sz="4000" i="0" u="none" strike="noStrike" kern="1200" cap="none" spc="0" normalizeH="0" baseline="0" noProof="0" dirty="0">
              <a:ln>
                <a:noFill/>
              </a:ln>
              <a:solidFill>
                <a:prstClr val="black"/>
              </a:solidFill>
              <a:effectLst/>
              <a:uLnTx/>
              <a:uFillTx/>
              <a:latin typeface="Impact"/>
            </a:endParaRPr>
          </a:p>
        </p:txBody>
      </p:sp>
      <p:pic>
        <p:nvPicPr>
          <p:cNvPr id="4" name="Picture 3" descr="A purple text on a black background&#10;&#10;AI-generated content may be incorrect., Picture">
            <a:extLst>
              <a:ext uri="{FF2B5EF4-FFF2-40B4-BE49-F238E27FC236}">
                <a16:creationId xmlns:a16="http://schemas.microsoft.com/office/drawing/2014/main" id="{7F519BE3-58C5-128E-7F5E-C8A5B032ED3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93059" y="5886095"/>
            <a:ext cx="2902292" cy="10085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94042F-E9DD-17A2-1C14-A07F3BFE65B5}"/>
              </a:ext>
            </a:extLst>
          </p:cNvPr>
          <p:cNvSpPr txBox="1"/>
          <p:nvPr/>
        </p:nvSpPr>
        <p:spPr>
          <a:xfrm>
            <a:off x="493059" y="1371600"/>
            <a:ext cx="11317941" cy="3416320"/>
          </a:xfrm>
          <a:prstGeom prst="rect">
            <a:avLst/>
          </a:prstGeom>
          <a:noFill/>
        </p:spPr>
        <p:txBody>
          <a:bodyPr wrap="square" rtlCol="0">
            <a:spAutoFit/>
          </a:bodyPr>
          <a:lstStyle/>
          <a:p>
            <a:r>
              <a:rPr lang="en-GB" dirty="0"/>
              <a:t>We are now live and taking referrals, for individual referrals or for self-referrals you / residents can either follow the QR code on our marketing material or go to the referral from via the below link: </a:t>
            </a:r>
          </a:p>
          <a:p>
            <a:endParaRPr lang="en-GB" dirty="0"/>
          </a:p>
          <a:p>
            <a:r>
              <a:rPr lang="en-GB" dirty="0">
                <a:hlinkClick r:id="rId8"/>
              </a:rPr>
              <a:t>https://ingeus.co.uk/services/employment/connect-to-work</a:t>
            </a:r>
            <a:r>
              <a:rPr lang="en-GB" dirty="0"/>
              <a:t> </a:t>
            </a:r>
          </a:p>
          <a:p>
            <a:endParaRPr lang="en-GB" dirty="0"/>
          </a:p>
          <a:p>
            <a:r>
              <a:rPr lang="en-GB" dirty="0"/>
              <a:t>If you would prefer to organise information sessions or group enrolment sessions, then please reach out to Paul via the details below.  </a:t>
            </a:r>
          </a:p>
          <a:p>
            <a:endParaRPr lang="en-GB" dirty="0"/>
          </a:p>
          <a:p>
            <a:r>
              <a:rPr lang="en-GB" dirty="0"/>
              <a:t>Paul Russell</a:t>
            </a:r>
          </a:p>
          <a:p>
            <a:r>
              <a:rPr lang="en-GB" dirty="0"/>
              <a:t>Email: </a:t>
            </a:r>
            <a:r>
              <a:rPr lang="en-GB" u="sng" dirty="0">
                <a:hlinkClick r:id="rId9"/>
              </a:rPr>
              <a:t>prussell@ingeus.co.uk</a:t>
            </a:r>
            <a:endParaRPr lang="en-GB" u="sng" dirty="0"/>
          </a:p>
          <a:p>
            <a:r>
              <a:rPr lang="en-GB" dirty="0"/>
              <a:t>Tel: 07715179099</a:t>
            </a:r>
          </a:p>
          <a:p>
            <a:endParaRPr lang="en-GB" dirty="0"/>
          </a:p>
        </p:txBody>
      </p:sp>
    </p:spTree>
    <p:extLst>
      <p:ext uri="{BB962C8B-B14F-4D97-AF65-F5344CB8AC3E}">
        <p14:creationId xmlns:p14="http://schemas.microsoft.com/office/powerpoint/2010/main" val="10808005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FEEC2-7AEC-10C0-29D3-00359F903128}"/>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F5D89DFA-0453-2A8E-7863-A0B6BAE536B4}"/>
              </a:ext>
            </a:extLst>
          </p:cNvPr>
          <p:cNvSpPr txBox="1"/>
          <p:nvPr/>
        </p:nvSpPr>
        <p:spPr>
          <a:xfrm>
            <a:off x="870797" y="5388879"/>
            <a:ext cx="687118" cy="382156"/>
          </a:xfrm>
          <a:prstGeom prst="rect">
            <a:avLst/>
          </a:prstGeom>
        </p:spPr>
        <p:txBody>
          <a:bodyPr vert="horz" wrap="square" lIns="0" tIns="12700" rIns="0" bIns="0" rtlCol="0">
            <a:spAutoFit/>
          </a:bodyPr>
          <a:lstStyle/>
          <a:p>
            <a:pPr marL="12700">
              <a:lnSpc>
                <a:spcPct val="100000"/>
              </a:lnSpc>
              <a:spcBef>
                <a:spcPts val="100"/>
              </a:spcBef>
            </a:pPr>
            <a:r>
              <a:rPr lang="en-GB" sz="1200" b="1" spc="-10" dirty="0">
                <a:solidFill>
                  <a:schemeClr val="bg1"/>
                </a:solidFill>
                <a:latin typeface="Trebuchet MS"/>
                <a:cs typeface="Trebuchet MS"/>
              </a:rPr>
              <a:t>FEBRUARY</a:t>
            </a:r>
            <a:r>
              <a:rPr sz="1200" b="1" spc="-55" dirty="0">
                <a:solidFill>
                  <a:schemeClr val="bg1"/>
                </a:solidFill>
                <a:latin typeface="Trebuchet MS"/>
                <a:cs typeface="Trebuchet MS"/>
              </a:rPr>
              <a:t> </a:t>
            </a:r>
            <a:r>
              <a:rPr sz="1200" b="1" spc="-20" dirty="0">
                <a:solidFill>
                  <a:schemeClr val="bg1"/>
                </a:solidFill>
                <a:latin typeface="Trebuchet MS"/>
                <a:cs typeface="Trebuchet MS"/>
              </a:rPr>
              <a:t>2025</a:t>
            </a:r>
            <a:endParaRPr sz="1200" dirty="0">
              <a:solidFill>
                <a:schemeClr val="bg1"/>
              </a:solidFill>
              <a:latin typeface="Trebuchet MS"/>
              <a:cs typeface="Trebuchet MS"/>
            </a:endParaRPr>
          </a:p>
        </p:txBody>
      </p:sp>
      <p:sp>
        <p:nvSpPr>
          <p:cNvPr id="8" name="TextBox 7">
            <a:extLst>
              <a:ext uri="{FF2B5EF4-FFF2-40B4-BE49-F238E27FC236}">
                <a16:creationId xmlns:a16="http://schemas.microsoft.com/office/drawing/2014/main" id="{DCB6A2BD-4297-5243-7247-BB1D72F45DF3}"/>
              </a:ext>
            </a:extLst>
          </p:cNvPr>
          <p:cNvSpPr txBox="1"/>
          <p:nvPr/>
        </p:nvSpPr>
        <p:spPr>
          <a:xfrm>
            <a:off x="439980" y="1592802"/>
            <a:ext cx="9980247" cy="707886"/>
          </a:xfrm>
          <a:prstGeom prst="rect">
            <a:avLst/>
          </a:prstGeom>
          <a:noFill/>
        </p:spPr>
        <p:txBody>
          <a:bodyPr wrap="square" lIns="91440" tIns="45720" rIns="91440" bIns="45720" rtlCol="0" anchor="t">
            <a:spAutoFit/>
          </a:bodyPr>
          <a:lstStyle/>
          <a:p>
            <a:r>
              <a:rPr lang="en-GB" sz="4000" dirty="0">
                <a:solidFill>
                  <a:schemeClr val="bg1"/>
                </a:solidFill>
                <a:latin typeface="Impact"/>
              </a:rPr>
              <a:t>Connect to Work</a:t>
            </a:r>
            <a:r>
              <a:rPr lang="en-US" sz="4000" dirty="0">
                <a:solidFill>
                  <a:schemeClr val="bg1"/>
                </a:solidFill>
                <a:latin typeface="Calibri" panose="020F0502020204030204"/>
              </a:rPr>
              <a:t> </a:t>
            </a:r>
          </a:p>
        </p:txBody>
      </p:sp>
      <p:pic>
        <p:nvPicPr>
          <p:cNvPr id="10" name="Picture 9" descr="A blue and white logo&#10;&#10;Description automatically generated">
            <a:extLst>
              <a:ext uri="{FF2B5EF4-FFF2-40B4-BE49-F238E27FC236}">
                <a16:creationId xmlns:a16="http://schemas.microsoft.com/office/drawing/2014/main" id="{9650B48C-C5CB-EA22-2037-02449A2CD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664" y="5995481"/>
            <a:ext cx="1214311" cy="548191"/>
          </a:xfrm>
          <a:prstGeom prst="rect">
            <a:avLst/>
          </a:prstGeom>
        </p:spPr>
      </p:pic>
      <p:pic>
        <p:nvPicPr>
          <p:cNvPr id="1030" name="Picture 6" descr="About Sutton: Our location, our culture ...">
            <a:extLst>
              <a:ext uri="{FF2B5EF4-FFF2-40B4-BE49-F238E27FC236}">
                <a16:creationId xmlns:a16="http://schemas.microsoft.com/office/drawing/2014/main" id="{C529355E-34CF-36A4-CEDC-3FA2DC6EC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3039" y="6088626"/>
            <a:ext cx="1113342" cy="3978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A49D97D-9C18-A634-A5F7-30B465472F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8851" y="5679239"/>
            <a:ext cx="737749" cy="864433"/>
          </a:xfrm>
          <a:prstGeom prst="rect">
            <a:avLst/>
          </a:prstGeom>
          <a:noFill/>
          <a:extLst>
            <a:ext uri="{909E8E84-426E-40DD-AFC4-6F175D3DCCD1}">
              <a14:hiddenFill xmlns:a14="http://schemas.microsoft.com/office/drawing/2010/main">
                <a:solidFill>
                  <a:srgbClr val="FFFFFF"/>
                </a:solidFill>
              </a14:hiddenFill>
            </a:ext>
          </a:extLst>
        </p:spPr>
      </p:pic>
      <p:pic>
        <p:nvPicPr>
          <p:cNvPr id="9" name="object 6">
            <a:extLst>
              <a:ext uri="{FF2B5EF4-FFF2-40B4-BE49-F238E27FC236}">
                <a16:creationId xmlns:a16="http://schemas.microsoft.com/office/drawing/2014/main" id="{028E27E2-870D-A7E6-5318-9B6055A316CA}"/>
              </a:ext>
            </a:extLst>
          </p:cNvPr>
          <p:cNvPicPr/>
          <p:nvPr/>
        </p:nvPicPr>
        <p:blipFill>
          <a:blip r:embed="rId6" cstate="print"/>
          <a:stretch>
            <a:fillRect/>
          </a:stretch>
        </p:blipFill>
        <p:spPr>
          <a:xfrm>
            <a:off x="10452445" y="6088626"/>
            <a:ext cx="1435400" cy="397834"/>
          </a:xfrm>
          <a:prstGeom prst="rect">
            <a:avLst/>
          </a:prstGeom>
        </p:spPr>
      </p:pic>
      <p:sp>
        <p:nvSpPr>
          <p:cNvPr id="12" name="TextBox 11">
            <a:extLst>
              <a:ext uri="{FF2B5EF4-FFF2-40B4-BE49-F238E27FC236}">
                <a16:creationId xmlns:a16="http://schemas.microsoft.com/office/drawing/2014/main" id="{BD1FA810-A6C0-1DE5-0E14-DB3F81BDD0CF}"/>
              </a:ext>
            </a:extLst>
          </p:cNvPr>
          <p:cNvSpPr txBox="1"/>
          <p:nvPr/>
        </p:nvSpPr>
        <p:spPr>
          <a:xfrm>
            <a:off x="457381" y="109930"/>
            <a:ext cx="10522857" cy="523220"/>
          </a:xfrm>
          <a:prstGeom prst="rect">
            <a:avLst/>
          </a:prstGeom>
          <a:noFill/>
        </p:spPr>
        <p:txBody>
          <a:bodyPr wrap="square" lIns="91440" tIns="45720" rIns="91440" bIns="45720" rtlCol="0" anchor="t">
            <a:spAutoFit/>
          </a:bodyPr>
          <a:lstStyle/>
          <a:p>
            <a:pPr>
              <a:defRPr/>
            </a:pPr>
            <a:r>
              <a:rPr lang="en-GB" sz="2800" dirty="0">
                <a:solidFill>
                  <a:srgbClr val="000000"/>
                </a:solidFill>
                <a:latin typeface="Impact"/>
              </a:rPr>
              <a:t>Connect</a:t>
            </a:r>
            <a:r>
              <a:rPr kumimoji="0" lang="en-GB" sz="2800" i="0" u="none" strike="noStrike" kern="1200" cap="none" spc="0" normalizeH="0" baseline="0" noProof="0" dirty="0">
                <a:ln>
                  <a:noFill/>
                </a:ln>
                <a:solidFill>
                  <a:srgbClr val="000000"/>
                </a:solidFill>
                <a:effectLst/>
                <a:uLnTx/>
                <a:uFillTx/>
                <a:latin typeface="Impact"/>
              </a:rPr>
              <a:t> </a:t>
            </a:r>
            <a:r>
              <a:rPr lang="en-GB" sz="2800" dirty="0">
                <a:solidFill>
                  <a:srgbClr val="000000"/>
                </a:solidFill>
                <a:latin typeface="Impact"/>
              </a:rPr>
              <a:t>to Work Overview </a:t>
            </a:r>
            <a:endParaRPr kumimoji="0" lang="en-GB" sz="4000" i="0" u="none" strike="noStrike" kern="1200" cap="none" spc="0" normalizeH="0" baseline="0" noProof="0" dirty="0">
              <a:ln>
                <a:noFill/>
              </a:ln>
              <a:solidFill>
                <a:prstClr val="black"/>
              </a:solidFill>
              <a:effectLst/>
              <a:uLnTx/>
              <a:uFillTx/>
              <a:latin typeface="Impact"/>
            </a:endParaRPr>
          </a:p>
        </p:txBody>
      </p:sp>
      <p:sp>
        <p:nvSpPr>
          <p:cNvPr id="13" name="TextBox 12">
            <a:extLst>
              <a:ext uri="{FF2B5EF4-FFF2-40B4-BE49-F238E27FC236}">
                <a16:creationId xmlns:a16="http://schemas.microsoft.com/office/drawing/2014/main" id="{78005E34-C3F3-2289-5FD3-B4BC51417FFD}"/>
              </a:ext>
            </a:extLst>
          </p:cNvPr>
          <p:cNvSpPr txBox="1"/>
          <p:nvPr/>
        </p:nvSpPr>
        <p:spPr>
          <a:xfrm>
            <a:off x="457381" y="1140544"/>
            <a:ext cx="5261428" cy="4832092"/>
          </a:xfrm>
          <a:prstGeom prst="rect">
            <a:avLst/>
          </a:prstGeom>
          <a:noFill/>
          <a:ln w="28575">
            <a:noFill/>
          </a:ln>
        </p:spPr>
        <p:txBody>
          <a:bodyPr wrap="square" lIns="91440" tIns="45720" rIns="91440" bIns="45720" rtlCol="0" anchor="t">
            <a:spAutoFit/>
          </a:bodyPr>
          <a:lstStyle/>
          <a:p>
            <a:pPr>
              <a:defRPr/>
            </a:pPr>
            <a:r>
              <a:rPr lang="en-GB" sz="1400" b="1" dirty="0">
                <a:solidFill>
                  <a:srgbClr val="7030A0"/>
                </a:solidFill>
                <a:latin typeface="Arial" panose="020B0604020202020204" pitchFamily="34" charset="0"/>
                <a:cs typeface="Arial" panose="020B0604020202020204" pitchFamily="34" charset="0"/>
              </a:rPr>
              <a:t>Programme Overview:</a:t>
            </a:r>
          </a:p>
          <a:p>
            <a:pPr>
              <a:defRPr/>
            </a:pPr>
            <a:endParaRPr lang="en-GB" sz="1400" b="1" dirty="0">
              <a:solidFill>
                <a:prstClr val="black"/>
              </a:solidFill>
              <a:latin typeface="Arial" panose="020B0604020202020204" pitchFamily="34" charset="0"/>
              <a:cs typeface="Arial" panose="020B0604020202020204" pitchFamily="34" charset="0"/>
            </a:endParaRPr>
          </a:p>
          <a:p>
            <a:pPr marL="285750" indent="-285750">
              <a:buFont typeface="Arial"/>
              <a:buChar char="•"/>
              <a:defRPr/>
            </a:pPr>
            <a:r>
              <a:rPr lang="en-GB" sz="1400" b="1" dirty="0">
                <a:solidFill>
                  <a:prstClr val="black"/>
                </a:solidFill>
                <a:latin typeface="Arial" panose="020B0604020202020204" pitchFamily="34" charset="0"/>
                <a:cs typeface="Arial" panose="020B0604020202020204" pitchFamily="34" charset="0"/>
              </a:rPr>
              <a:t>Connect to Work will support up to 100,000 </a:t>
            </a:r>
            <a:r>
              <a:rPr lang="en-GB" sz="1400" dirty="0">
                <a:solidFill>
                  <a:prstClr val="black"/>
                </a:solidFill>
                <a:latin typeface="Arial" panose="020B0604020202020204" pitchFamily="34" charset="0"/>
                <a:cs typeface="Arial" panose="020B0604020202020204" pitchFamily="34" charset="0"/>
              </a:rPr>
              <a:t>disabled people, people with health conditions and those with complex barriers to employment to get into work per year. </a:t>
            </a:r>
          </a:p>
          <a:p>
            <a:pPr marL="285750" indent="-285750">
              <a:buFont typeface="Arial"/>
              <a:buChar char="•"/>
              <a:defRPr/>
            </a:pPr>
            <a:r>
              <a:rPr lang="en-GB" sz="1400" dirty="0">
                <a:solidFill>
                  <a:prstClr val="black"/>
                </a:solidFill>
                <a:latin typeface="Arial" panose="020B0604020202020204" pitchFamily="34" charset="0"/>
                <a:cs typeface="Arial" panose="020B0604020202020204" pitchFamily="34" charset="0"/>
              </a:rPr>
              <a:t>Primarily focusing on </a:t>
            </a:r>
            <a:r>
              <a:rPr lang="en-GB" sz="1400" b="1" dirty="0">
                <a:solidFill>
                  <a:prstClr val="black"/>
                </a:solidFill>
                <a:latin typeface="Arial" panose="020B0604020202020204" pitchFamily="34" charset="0"/>
                <a:cs typeface="Arial" panose="020B0604020202020204" pitchFamily="34" charset="0"/>
              </a:rPr>
              <a:t>those who are inactive </a:t>
            </a:r>
            <a:r>
              <a:rPr lang="en-GB" sz="1400" dirty="0">
                <a:solidFill>
                  <a:prstClr val="black"/>
                </a:solidFill>
                <a:latin typeface="Arial" panose="020B0604020202020204" pitchFamily="34" charset="0"/>
                <a:cs typeface="Arial" panose="020B0604020202020204" pitchFamily="34" charset="0"/>
              </a:rPr>
              <a:t>but will also support some people who are at high risk of becoming inactive if they fall out of work or are unemployed. </a:t>
            </a:r>
          </a:p>
          <a:p>
            <a:pPr>
              <a:defRPr/>
            </a:pPr>
            <a:endParaRPr lang="en-GB" sz="1400" b="1" dirty="0">
              <a:solidFill>
                <a:srgbClr val="7030A0"/>
              </a:solidFill>
              <a:latin typeface="Arial" panose="020B0604020202020204" pitchFamily="34" charset="0"/>
              <a:cs typeface="Arial" panose="020B0604020202020204" pitchFamily="34" charset="0"/>
            </a:endParaRPr>
          </a:p>
          <a:p>
            <a:pPr>
              <a:defRPr/>
            </a:pPr>
            <a:r>
              <a:rPr kumimoji="0" lang="en-GB" sz="14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Supported Employment Models (Fidelity Scales</a:t>
            </a:r>
            <a:r>
              <a:rPr lang="en-GB" sz="1400" b="1" dirty="0">
                <a:solidFill>
                  <a:srgbClr val="7030A0"/>
                </a:solidFill>
                <a:latin typeface="Arial" panose="020B0604020202020204" pitchFamily="34" charset="0"/>
                <a:cs typeface="Arial" panose="020B0604020202020204" pitchFamily="34" charset="0"/>
              </a:rPr>
              <a:t>): </a:t>
            </a:r>
            <a:endParaRPr lang="en-GB" sz="1400" dirty="0">
              <a:solidFill>
                <a:srgbClr val="7030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400" dirty="0">
                <a:solidFill>
                  <a:prstClr val="black"/>
                </a:solidFill>
                <a:latin typeface="Arial" panose="020B0604020202020204" pitchFamily="34" charset="0"/>
                <a:cs typeface="Arial" panose="020B0604020202020204" pitchFamily="34" charset="0"/>
              </a:rPr>
              <a:t>The Supported Employment model is a flexible and continuous approach to employment provisions that utilises the </a:t>
            </a:r>
            <a:r>
              <a:rPr lang="en-GB" sz="1400" b="1" dirty="0">
                <a:solidFill>
                  <a:prstClr val="black"/>
                </a:solidFill>
                <a:latin typeface="Arial" panose="020B0604020202020204" pitchFamily="34" charset="0"/>
                <a:cs typeface="Arial" panose="020B0604020202020204" pitchFamily="34" charset="0"/>
              </a:rPr>
              <a:t>Individual Placement and Support (IPS) </a:t>
            </a:r>
            <a:r>
              <a:rPr lang="en-GB" sz="1400" dirty="0">
                <a:solidFill>
                  <a:prstClr val="black"/>
                </a:solidFill>
                <a:latin typeface="Arial" panose="020B0604020202020204" pitchFamily="34" charset="0"/>
                <a:cs typeface="Arial" panose="020B0604020202020204" pitchFamily="34" charset="0"/>
              </a:rPr>
              <a:t>and </a:t>
            </a:r>
            <a:r>
              <a:rPr lang="en-GB" sz="1400" b="1" dirty="0">
                <a:solidFill>
                  <a:prstClr val="black"/>
                </a:solidFill>
                <a:latin typeface="Arial" panose="020B0604020202020204" pitchFamily="34" charset="0"/>
                <a:cs typeface="Arial" panose="020B0604020202020204" pitchFamily="34" charset="0"/>
              </a:rPr>
              <a:t>Supported Employment Quality Framework (SEQF) </a:t>
            </a:r>
            <a:r>
              <a:rPr lang="en-GB" sz="1400" dirty="0">
                <a:solidFill>
                  <a:prstClr val="black"/>
                </a:solidFill>
                <a:latin typeface="Arial" panose="020B0604020202020204" pitchFamily="34" charset="0"/>
                <a:cs typeface="Arial" panose="020B0604020202020204" pitchFamily="34" charset="0"/>
              </a:rPr>
              <a:t>models. </a:t>
            </a:r>
          </a:p>
          <a:p>
            <a:pPr marL="285750" indent="-285750">
              <a:buFont typeface="Arial" panose="020B0604020202020204" pitchFamily="34" charset="0"/>
              <a:buChar char="•"/>
              <a:defRPr/>
            </a:pPr>
            <a:r>
              <a:rPr lang="en-GB" sz="1400" dirty="0">
                <a:solidFill>
                  <a:prstClr val="black"/>
                </a:solidFill>
                <a:latin typeface="Arial" panose="020B0604020202020204" pitchFamily="34" charset="0"/>
                <a:cs typeface="Arial" panose="020B0604020202020204" pitchFamily="34" charset="0"/>
              </a:rPr>
              <a:t>It is tailored to meet the needs of each person and those of their employer.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There are five stages of </a:t>
            </a:r>
          </a:p>
          <a:p>
            <a:r>
              <a:rPr lang="en-US" sz="1400" dirty="0">
                <a:latin typeface="Arial" panose="020B0604020202020204" pitchFamily="34" charset="0"/>
                <a:cs typeface="Arial" panose="020B0604020202020204" pitchFamily="34" charset="0"/>
              </a:rPr>
              <a:t>      the Supported Employment model that underpins </a:t>
            </a:r>
          </a:p>
          <a:p>
            <a:r>
              <a:rPr lang="en-GB" sz="1400" dirty="0">
                <a:latin typeface="Arial" panose="020B0604020202020204" pitchFamily="34" charset="0"/>
                <a:cs typeface="Arial" panose="020B0604020202020204" pitchFamily="34" charset="0"/>
              </a:rPr>
              <a:t>      both IPS and SEQF</a:t>
            </a:r>
          </a:p>
          <a:p>
            <a:endParaRPr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14" name="Diagram 13">
            <a:extLst>
              <a:ext uri="{FF2B5EF4-FFF2-40B4-BE49-F238E27FC236}">
                <a16:creationId xmlns:a16="http://schemas.microsoft.com/office/drawing/2014/main" id="{AC9CD050-8094-2B62-D39C-B167691F613D}"/>
              </a:ext>
            </a:extLst>
          </p:cNvPr>
          <p:cNvGraphicFramePr/>
          <p:nvPr>
            <p:extLst>
              <p:ext uri="{D42A27DB-BD31-4B8C-83A1-F6EECF244321}">
                <p14:modId xmlns:p14="http://schemas.microsoft.com/office/powerpoint/2010/main" val="2225735116"/>
              </p:ext>
            </p:extLst>
          </p:nvPr>
        </p:nvGraphicFramePr>
        <p:xfrm>
          <a:off x="5718809" y="915544"/>
          <a:ext cx="6151217" cy="48462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6" name="Picture 6" descr="The council's corporate identity is changing">
            <a:extLst>
              <a:ext uri="{FF2B5EF4-FFF2-40B4-BE49-F238E27FC236}">
                <a16:creationId xmlns:a16="http://schemas.microsoft.com/office/drawing/2014/main" id="{76725E1B-7ABD-138B-00C0-6C15D523B6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23379" y="6176898"/>
            <a:ext cx="1379408" cy="3095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urple text on a black background&#10;&#10;AI-generated content may be incorrect., Picture">
            <a:extLst>
              <a:ext uri="{FF2B5EF4-FFF2-40B4-BE49-F238E27FC236}">
                <a16:creationId xmlns:a16="http://schemas.microsoft.com/office/drawing/2014/main" id="{80965FDE-B031-4366-197E-5EBA7168A27E}"/>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457381" y="5827406"/>
            <a:ext cx="2902292" cy="100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59032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D506F-1A0E-0478-3DC8-8721AC281D33}"/>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15EE1F8A-78A1-6654-E4E7-C6BE7F9BBFDD}"/>
              </a:ext>
            </a:extLst>
          </p:cNvPr>
          <p:cNvSpPr txBox="1"/>
          <p:nvPr/>
        </p:nvSpPr>
        <p:spPr>
          <a:xfrm>
            <a:off x="870797" y="5388879"/>
            <a:ext cx="687118" cy="382156"/>
          </a:xfrm>
          <a:prstGeom prst="rect">
            <a:avLst/>
          </a:prstGeom>
        </p:spPr>
        <p:txBody>
          <a:bodyPr vert="horz" wrap="square" lIns="0" tIns="12700" rIns="0" bIns="0" rtlCol="0">
            <a:spAutoFit/>
          </a:bodyPr>
          <a:lstStyle/>
          <a:p>
            <a:pPr marL="12700">
              <a:lnSpc>
                <a:spcPct val="100000"/>
              </a:lnSpc>
              <a:spcBef>
                <a:spcPts val="100"/>
              </a:spcBef>
            </a:pPr>
            <a:r>
              <a:rPr lang="en-GB" sz="1200" b="1" spc="-10" dirty="0">
                <a:solidFill>
                  <a:schemeClr val="bg1"/>
                </a:solidFill>
                <a:latin typeface="Trebuchet MS"/>
                <a:cs typeface="Trebuchet MS"/>
              </a:rPr>
              <a:t>FEBRUARY</a:t>
            </a:r>
            <a:r>
              <a:rPr sz="1200" b="1" spc="-55" dirty="0">
                <a:solidFill>
                  <a:schemeClr val="bg1"/>
                </a:solidFill>
                <a:latin typeface="Trebuchet MS"/>
                <a:cs typeface="Trebuchet MS"/>
              </a:rPr>
              <a:t> </a:t>
            </a:r>
            <a:r>
              <a:rPr sz="1200" b="1" spc="-20" dirty="0">
                <a:solidFill>
                  <a:schemeClr val="bg1"/>
                </a:solidFill>
                <a:latin typeface="Trebuchet MS"/>
                <a:cs typeface="Trebuchet MS"/>
              </a:rPr>
              <a:t>2025</a:t>
            </a:r>
            <a:endParaRPr sz="1200" dirty="0">
              <a:solidFill>
                <a:schemeClr val="bg1"/>
              </a:solidFill>
              <a:latin typeface="Trebuchet MS"/>
              <a:cs typeface="Trebuchet MS"/>
            </a:endParaRPr>
          </a:p>
        </p:txBody>
      </p:sp>
      <p:pic>
        <p:nvPicPr>
          <p:cNvPr id="10" name="Picture 9" descr="A blue and white logo&#10;&#10;Description automatically generated">
            <a:extLst>
              <a:ext uri="{FF2B5EF4-FFF2-40B4-BE49-F238E27FC236}">
                <a16:creationId xmlns:a16="http://schemas.microsoft.com/office/drawing/2014/main" id="{F7FFA15F-DC1F-05BC-B53C-D7CA8C27E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272" y="6260293"/>
            <a:ext cx="1214311" cy="548191"/>
          </a:xfrm>
          <a:prstGeom prst="rect">
            <a:avLst/>
          </a:prstGeom>
        </p:spPr>
      </p:pic>
      <p:pic>
        <p:nvPicPr>
          <p:cNvPr id="1030" name="Picture 6" descr="About Sutton: Our location, our culture ...">
            <a:extLst>
              <a:ext uri="{FF2B5EF4-FFF2-40B4-BE49-F238E27FC236}">
                <a16:creationId xmlns:a16="http://schemas.microsoft.com/office/drawing/2014/main" id="{3BE86CBA-1651-538D-9B6A-9808A0BEA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647" y="6353438"/>
            <a:ext cx="1113342" cy="3978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A73638A-0E28-7B24-68F4-287833254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5459" y="5886839"/>
            <a:ext cx="737749" cy="864433"/>
          </a:xfrm>
          <a:prstGeom prst="rect">
            <a:avLst/>
          </a:prstGeom>
          <a:noFill/>
          <a:extLst>
            <a:ext uri="{909E8E84-426E-40DD-AFC4-6F175D3DCCD1}">
              <a14:hiddenFill xmlns:a14="http://schemas.microsoft.com/office/drawing/2010/main">
                <a:solidFill>
                  <a:srgbClr val="FFFFFF"/>
                </a:solidFill>
              </a14:hiddenFill>
            </a:ext>
          </a:extLst>
        </p:spPr>
      </p:pic>
      <p:pic>
        <p:nvPicPr>
          <p:cNvPr id="9" name="object 6">
            <a:extLst>
              <a:ext uri="{FF2B5EF4-FFF2-40B4-BE49-F238E27FC236}">
                <a16:creationId xmlns:a16="http://schemas.microsoft.com/office/drawing/2014/main" id="{CE7A7E73-A68C-1AF0-4ADA-731BC63629C7}"/>
              </a:ext>
            </a:extLst>
          </p:cNvPr>
          <p:cNvPicPr/>
          <p:nvPr/>
        </p:nvPicPr>
        <p:blipFill>
          <a:blip r:embed="rId5" cstate="print"/>
          <a:stretch>
            <a:fillRect/>
          </a:stretch>
        </p:blipFill>
        <p:spPr>
          <a:xfrm>
            <a:off x="10559053" y="6353438"/>
            <a:ext cx="1435400" cy="397834"/>
          </a:xfrm>
          <a:prstGeom prst="rect">
            <a:avLst/>
          </a:prstGeom>
        </p:spPr>
      </p:pic>
      <p:grpSp>
        <p:nvGrpSpPr>
          <p:cNvPr id="2" name="Group 1">
            <a:extLst>
              <a:ext uri="{FF2B5EF4-FFF2-40B4-BE49-F238E27FC236}">
                <a16:creationId xmlns:a16="http://schemas.microsoft.com/office/drawing/2014/main" id="{8DD53C20-C85B-AA20-5325-8CD90F0327ED}"/>
              </a:ext>
            </a:extLst>
          </p:cNvPr>
          <p:cNvGrpSpPr/>
          <p:nvPr/>
        </p:nvGrpSpPr>
        <p:grpSpPr>
          <a:xfrm>
            <a:off x="379215" y="946298"/>
            <a:ext cx="6553450" cy="4569064"/>
            <a:chOff x="1086972" y="941224"/>
            <a:chExt cx="5106005" cy="3863743"/>
          </a:xfrm>
        </p:grpSpPr>
        <p:pic>
          <p:nvPicPr>
            <p:cNvPr id="6" name="Picture 5" descr="A map of a city&#10;&#10;Description automatically generated">
              <a:extLst>
                <a:ext uri="{FF2B5EF4-FFF2-40B4-BE49-F238E27FC236}">
                  <a16:creationId xmlns:a16="http://schemas.microsoft.com/office/drawing/2014/main" id="{1E839539-5CB4-800E-5E29-5B1E2A5E0C56}"/>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086972" y="1174779"/>
              <a:ext cx="3339931" cy="3186831"/>
            </a:xfrm>
            <a:prstGeom prst="rect">
              <a:avLst/>
            </a:prstGeom>
          </p:spPr>
        </p:pic>
        <p:pic>
          <p:nvPicPr>
            <p:cNvPr id="3" name="Picture 2" descr="A map of the united states&#10;&#10;Description automatically generated">
              <a:extLst>
                <a:ext uri="{FF2B5EF4-FFF2-40B4-BE49-F238E27FC236}">
                  <a16:creationId xmlns:a16="http://schemas.microsoft.com/office/drawing/2014/main" id="{2D578ECB-5AF9-34F7-0AC4-E1E0179615D4}"/>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2926740" y="941224"/>
              <a:ext cx="3266237" cy="3780330"/>
            </a:xfrm>
            <a:prstGeom prst="rect">
              <a:avLst/>
            </a:prstGeom>
          </p:spPr>
        </p:pic>
        <p:pic>
          <p:nvPicPr>
            <p:cNvPr id="4" name="Picture 3" descr="A map of cities with names&#10;&#10;Description automatically generated">
              <a:extLst>
                <a:ext uri="{FF2B5EF4-FFF2-40B4-BE49-F238E27FC236}">
                  <a16:creationId xmlns:a16="http://schemas.microsoft.com/office/drawing/2014/main" id="{0FA0F175-FC86-036D-7469-508C6ACA5806}"/>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2634482" y="1708285"/>
              <a:ext cx="1808142" cy="2650101"/>
            </a:xfrm>
            <a:prstGeom prst="rect">
              <a:avLst/>
            </a:prstGeom>
          </p:spPr>
        </p:pic>
        <p:pic>
          <p:nvPicPr>
            <p:cNvPr id="5" name="Picture 4" descr="A map of the united states&#10;&#10;Description automatically generated">
              <a:extLst>
                <a:ext uri="{FF2B5EF4-FFF2-40B4-BE49-F238E27FC236}">
                  <a16:creationId xmlns:a16="http://schemas.microsoft.com/office/drawing/2014/main" id="{CBE038BA-2D21-E63C-EC94-917BAB5612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4862" y="2910931"/>
              <a:ext cx="2400329" cy="1894036"/>
            </a:xfrm>
            <a:prstGeom prst="rect">
              <a:avLst/>
            </a:prstGeom>
          </p:spPr>
        </p:pic>
      </p:grpSp>
      <p:sp>
        <p:nvSpPr>
          <p:cNvPr id="8" name="Oval 7">
            <a:extLst>
              <a:ext uri="{FF2B5EF4-FFF2-40B4-BE49-F238E27FC236}">
                <a16:creationId xmlns:a16="http://schemas.microsoft.com/office/drawing/2014/main" id="{C374A925-2C32-D854-DEFC-C0E12805C02E}"/>
              </a:ext>
            </a:extLst>
          </p:cNvPr>
          <p:cNvSpPr/>
          <p:nvPr/>
        </p:nvSpPr>
        <p:spPr>
          <a:xfrm>
            <a:off x="1083413" y="2466172"/>
            <a:ext cx="3919374" cy="35293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31968692-B96E-F588-E21F-3A8235FD02A5}"/>
              </a:ext>
            </a:extLst>
          </p:cNvPr>
          <p:cNvSpPr txBox="1"/>
          <p:nvPr/>
        </p:nvSpPr>
        <p:spPr>
          <a:xfrm>
            <a:off x="7620639" y="628720"/>
            <a:ext cx="4192146" cy="5018484"/>
          </a:xfrm>
          <a:prstGeom prst="roundRect">
            <a:avLst/>
          </a:prstGeom>
          <a:solidFill>
            <a:schemeClr val="bg1">
              <a:lumMod val="95000"/>
            </a:schemeClr>
          </a:solidFill>
          <a:ln w="28575">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Overview of Delivery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South London Partnership </a:t>
            </a:r>
            <a:r>
              <a:rPr lang="en-GB" sz="1400" dirty="0">
                <a:solidFill>
                  <a:prstClr val="black"/>
                </a:solidFill>
                <a:latin typeface="Arial" panose="020B0604020202020204" pitchFamily="34" charset="0"/>
                <a:cs typeface="Arial" panose="020B0604020202020204" pitchFamily="34" charset="0"/>
              </a:rPr>
              <a:t>have a mixed delivery of the Connect to Work Programme for its residents.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London Borough of Richmond Upon Thames will support approx. 10% of the SLP delivery </a:t>
            </a:r>
            <a:r>
              <a:rPr lang="en-US" sz="1400" dirty="0">
                <a:effectLst/>
                <a:latin typeface="Arial" panose="020B0604020202020204" pitchFamily="34" charset="0"/>
                <a:ea typeface="Arial" panose="020B0604020202020204" pitchFamily="34" charset="0"/>
                <a:cs typeface="Arial" panose="020B0604020202020204" pitchFamily="34" charset="0"/>
              </a:rPr>
              <a:t>484 residents</a:t>
            </a:r>
            <a:endParaRPr kumimoji="0" lang="en-GB"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err="1">
                <a:solidFill>
                  <a:prstClr val="black"/>
                </a:solidFill>
                <a:latin typeface="Arial" panose="020B0604020202020204" pitchFamily="34" charset="0"/>
                <a:cs typeface="Arial" panose="020B0604020202020204" pitchFamily="34" charset="0"/>
              </a:rPr>
              <a:t>Ingeus</a:t>
            </a:r>
            <a:r>
              <a:rPr lang="en-GB" sz="1400" dirty="0">
                <a:solidFill>
                  <a:prstClr val="black"/>
                </a:solidFill>
                <a:latin typeface="Arial" panose="020B0604020202020204" pitchFamily="34" charset="0"/>
                <a:cs typeface="Arial" panose="020B0604020202020204" pitchFamily="34" charset="0"/>
              </a:rPr>
              <a:t> the commissioned Delivery Partner will support 90% of residents across the boroughs of Croydon, Merton, Sutton and Kingston.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Arial" panose="020B0604020202020204" pitchFamily="34" charset="0"/>
                <a:cs typeface="Arial" panose="020B0604020202020204" pitchFamily="34" charset="0"/>
              </a:rPr>
              <a:t>Over the 5 Year Programme SLP will support approx. 4,846 residents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Arial" panose="020B0604020202020204" pitchFamily="34" charset="0"/>
                <a:cs typeface="Arial" panose="020B0604020202020204" pitchFamily="34" charset="0"/>
              </a:rPr>
              <a:t>Support for Unemployed residents will be either </a:t>
            </a:r>
            <a:r>
              <a:rPr lang="en-US" sz="1400" b="1" dirty="0">
                <a:solidFill>
                  <a:srgbClr val="CD47BD"/>
                </a:solidFill>
                <a:effectLst/>
                <a:latin typeface="Arial" panose="020B0604020202020204" pitchFamily="34" charset="0"/>
                <a:ea typeface="Arial" panose="020B0604020202020204" pitchFamily="34" charset="0"/>
                <a:cs typeface="Arial" panose="020B0604020202020204" pitchFamily="34" charset="0"/>
              </a:rPr>
              <a:t>Individual Placement and Support (IPS)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panose="020B0604020202020204" pitchFamily="34" charset="0"/>
                <a:ea typeface="Arial" panose="020B0604020202020204" pitchFamily="34" charset="0"/>
                <a:cs typeface="Arial" panose="020B0604020202020204" pitchFamily="34" charset="0"/>
              </a:rPr>
              <a:t>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rgbClr val="CD47BD"/>
                </a:solidFill>
                <a:effectLst/>
                <a:latin typeface="Arial" panose="020B0604020202020204" pitchFamily="34" charset="0"/>
                <a:ea typeface="Arial" panose="020B0604020202020204" pitchFamily="34" charset="0"/>
                <a:cs typeface="Arial" panose="020B0604020202020204" pitchFamily="34" charset="0"/>
              </a:rPr>
              <a:t>Supported Employment Quality Framework (SEQF)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Arial" panose="020B0604020202020204" pitchFamily="34" charset="0"/>
                <a:ea typeface="Arial" panose="020B0604020202020204" pitchFamily="34" charset="0"/>
                <a:cs typeface="Arial" panose="020B0604020202020204" pitchFamily="34" charset="0"/>
              </a:rPr>
              <a:t>50%  of all starts </a:t>
            </a:r>
            <a:r>
              <a:rPr lang="en-US" sz="1400" dirty="0">
                <a:latin typeface="Arial" panose="020B0604020202020204" pitchFamily="34" charset="0"/>
                <a:ea typeface="Arial" panose="020B0604020202020204" pitchFamily="34" charset="0"/>
                <a:cs typeface="Arial" panose="020B0604020202020204" pitchFamily="34" charset="0"/>
              </a:rPr>
              <a:t>are expected to be supported into work</a:t>
            </a:r>
            <a:endParaRPr lang="en-GB" sz="1400" dirty="0">
              <a:solidFill>
                <a:prstClr val="black"/>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5E8A88F-690F-24CA-3071-D8A484E14DE7}"/>
              </a:ext>
            </a:extLst>
          </p:cNvPr>
          <p:cNvSpPr txBox="1"/>
          <p:nvPr/>
        </p:nvSpPr>
        <p:spPr>
          <a:xfrm>
            <a:off x="431800" y="376247"/>
            <a:ext cx="10522857"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0000"/>
                </a:solidFill>
                <a:latin typeface="Impact" panose="020B0806030902050204" pitchFamily="34" charset="0"/>
              </a:rPr>
              <a:t>South London Partnership</a:t>
            </a:r>
            <a:endParaRPr kumimoji="0" lang="en-GB" sz="4000" i="0" u="none" strike="noStrike" kern="1200" cap="none" spc="0" normalizeH="0" baseline="0" noProof="0" dirty="0">
              <a:ln>
                <a:noFill/>
              </a:ln>
              <a:solidFill>
                <a:prstClr val="black"/>
              </a:solidFill>
              <a:effectLst/>
              <a:uLnTx/>
              <a:uFillTx/>
              <a:latin typeface="Impact" panose="020B0806030902050204" pitchFamily="34" charset="0"/>
            </a:endParaRPr>
          </a:p>
        </p:txBody>
      </p:sp>
      <p:pic>
        <p:nvPicPr>
          <p:cNvPr id="16" name="Picture 6" descr="The council's corporate identity is changing">
            <a:extLst>
              <a:ext uri="{FF2B5EF4-FFF2-40B4-BE49-F238E27FC236}">
                <a16:creationId xmlns:a16="http://schemas.microsoft.com/office/drawing/2014/main" id="{3C6BCE1A-2BB1-8659-EDDC-AA9A6FDB75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9987" y="6441710"/>
            <a:ext cx="1379408" cy="309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urple text on a black background&#10;&#10;AI-generated content may be incorrect., Picture">
            <a:extLst>
              <a:ext uri="{FF2B5EF4-FFF2-40B4-BE49-F238E27FC236}">
                <a16:creationId xmlns:a16="http://schemas.microsoft.com/office/drawing/2014/main" id="{691834A4-EA76-5C93-4AE5-139E63710B4C}"/>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06769" y="5833227"/>
            <a:ext cx="2902292" cy="100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6543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64146-7307-4F66-C178-56496C09FAB7}"/>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89127C8F-F86C-1B8E-ABFF-733DBC247A32}"/>
              </a:ext>
            </a:extLst>
          </p:cNvPr>
          <p:cNvSpPr txBox="1"/>
          <p:nvPr/>
        </p:nvSpPr>
        <p:spPr>
          <a:xfrm>
            <a:off x="870797" y="5388879"/>
            <a:ext cx="687118" cy="382156"/>
          </a:xfrm>
          <a:prstGeom prst="rect">
            <a:avLst/>
          </a:prstGeom>
        </p:spPr>
        <p:txBody>
          <a:bodyPr vert="horz" wrap="square" lIns="0" tIns="12700" rIns="0" bIns="0" rtlCol="0">
            <a:spAutoFit/>
          </a:bodyPr>
          <a:lstStyle/>
          <a:p>
            <a:pPr marL="12700">
              <a:lnSpc>
                <a:spcPct val="100000"/>
              </a:lnSpc>
              <a:spcBef>
                <a:spcPts val="100"/>
              </a:spcBef>
            </a:pPr>
            <a:r>
              <a:rPr lang="en-GB" sz="1200" b="1" spc="-10" dirty="0">
                <a:solidFill>
                  <a:schemeClr val="bg1"/>
                </a:solidFill>
                <a:latin typeface="Trebuchet MS"/>
                <a:cs typeface="Trebuchet MS"/>
              </a:rPr>
              <a:t>FEBRUARY</a:t>
            </a:r>
            <a:r>
              <a:rPr sz="1200" b="1" spc="-55" dirty="0">
                <a:solidFill>
                  <a:schemeClr val="bg1"/>
                </a:solidFill>
                <a:latin typeface="Trebuchet MS"/>
                <a:cs typeface="Trebuchet MS"/>
              </a:rPr>
              <a:t> </a:t>
            </a:r>
            <a:r>
              <a:rPr sz="1200" b="1" spc="-20" dirty="0">
                <a:solidFill>
                  <a:schemeClr val="bg1"/>
                </a:solidFill>
                <a:latin typeface="Trebuchet MS"/>
                <a:cs typeface="Trebuchet MS"/>
              </a:rPr>
              <a:t>2025</a:t>
            </a:r>
            <a:endParaRPr sz="1200" dirty="0">
              <a:solidFill>
                <a:schemeClr val="bg1"/>
              </a:solidFill>
              <a:latin typeface="Trebuchet MS"/>
              <a:cs typeface="Trebuchet MS"/>
            </a:endParaRPr>
          </a:p>
        </p:txBody>
      </p:sp>
      <p:pic>
        <p:nvPicPr>
          <p:cNvPr id="10" name="Picture 9" descr="A blue and white logo&#10;&#10;Description automatically generated">
            <a:extLst>
              <a:ext uri="{FF2B5EF4-FFF2-40B4-BE49-F238E27FC236}">
                <a16:creationId xmlns:a16="http://schemas.microsoft.com/office/drawing/2014/main" id="{F2D88B92-8E14-9BC5-6A03-602ABA5B3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272" y="6260293"/>
            <a:ext cx="1214311" cy="548191"/>
          </a:xfrm>
          <a:prstGeom prst="rect">
            <a:avLst/>
          </a:prstGeom>
        </p:spPr>
      </p:pic>
      <p:pic>
        <p:nvPicPr>
          <p:cNvPr id="1030" name="Picture 6" descr="About Sutton: Our location, our culture ...">
            <a:extLst>
              <a:ext uri="{FF2B5EF4-FFF2-40B4-BE49-F238E27FC236}">
                <a16:creationId xmlns:a16="http://schemas.microsoft.com/office/drawing/2014/main" id="{6CFE9EBF-508D-8E8C-6528-AAFDE4CAC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9647" y="6353438"/>
            <a:ext cx="1113342" cy="3978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34EEDA9-55ED-EB48-86EC-3C24AE80BC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459" y="5886839"/>
            <a:ext cx="737749" cy="864433"/>
          </a:xfrm>
          <a:prstGeom prst="rect">
            <a:avLst/>
          </a:prstGeom>
          <a:noFill/>
          <a:extLst>
            <a:ext uri="{909E8E84-426E-40DD-AFC4-6F175D3DCCD1}">
              <a14:hiddenFill xmlns:a14="http://schemas.microsoft.com/office/drawing/2010/main">
                <a:solidFill>
                  <a:srgbClr val="FFFFFF"/>
                </a:solidFill>
              </a14:hiddenFill>
            </a:ext>
          </a:extLst>
        </p:spPr>
      </p:pic>
      <p:pic>
        <p:nvPicPr>
          <p:cNvPr id="9" name="object 6">
            <a:extLst>
              <a:ext uri="{FF2B5EF4-FFF2-40B4-BE49-F238E27FC236}">
                <a16:creationId xmlns:a16="http://schemas.microsoft.com/office/drawing/2014/main" id="{5130FEE7-0E43-2AEE-7EE3-AD1673D29917}"/>
              </a:ext>
            </a:extLst>
          </p:cNvPr>
          <p:cNvPicPr/>
          <p:nvPr/>
        </p:nvPicPr>
        <p:blipFill>
          <a:blip r:embed="rId6" cstate="print"/>
          <a:stretch>
            <a:fillRect/>
          </a:stretch>
        </p:blipFill>
        <p:spPr>
          <a:xfrm>
            <a:off x="10559053" y="6353438"/>
            <a:ext cx="1435400" cy="397834"/>
          </a:xfrm>
          <a:prstGeom prst="rect">
            <a:avLst/>
          </a:prstGeom>
        </p:spPr>
      </p:pic>
      <p:sp>
        <p:nvSpPr>
          <p:cNvPr id="15" name="TextBox 14">
            <a:extLst>
              <a:ext uri="{FF2B5EF4-FFF2-40B4-BE49-F238E27FC236}">
                <a16:creationId xmlns:a16="http://schemas.microsoft.com/office/drawing/2014/main" id="{2C1809AC-0FFA-1C2B-78C7-30ED29107736}"/>
              </a:ext>
            </a:extLst>
          </p:cNvPr>
          <p:cNvSpPr txBox="1"/>
          <p:nvPr/>
        </p:nvSpPr>
        <p:spPr>
          <a:xfrm>
            <a:off x="431800" y="376247"/>
            <a:ext cx="10522857"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0000"/>
                </a:solidFill>
                <a:latin typeface="Impact" panose="020B0806030902050204" pitchFamily="34" charset="0"/>
              </a:rPr>
              <a:t>Ingeus</a:t>
            </a:r>
            <a:endParaRPr kumimoji="0" lang="en-GB" sz="4000" i="0" u="none" strike="noStrike" kern="1200" cap="none" spc="0" normalizeH="0" baseline="0" noProof="0" dirty="0">
              <a:ln>
                <a:noFill/>
              </a:ln>
              <a:solidFill>
                <a:prstClr val="black"/>
              </a:solidFill>
              <a:effectLst/>
              <a:uLnTx/>
              <a:uFillTx/>
              <a:latin typeface="Impact" panose="020B0806030902050204" pitchFamily="34" charset="0"/>
            </a:endParaRPr>
          </a:p>
        </p:txBody>
      </p:sp>
      <p:pic>
        <p:nvPicPr>
          <p:cNvPr id="16" name="Picture 6" descr="The council's corporate identity is changing">
            <a:extLst>
              <a:ext uri="{FF2B5EF4-FFF2-40B4-BE49-F238E27FC236}">
                <a16:creationId xmlns:a16="http://schemas.microsoft.com/office/drawing/2014/main" id="{74415F02-96A3-923D-B868-17D0295693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9987" y="6441710"/>
            <a:ext cx="1379408" cy="309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urple text on a black background&#10;&#10;AI-generated content may be incorrect., Picture">
            <a:extLst>
              <a:ext uri="{FF2B5EF4-FFF2-40B4-BE49-F238E27FC236}">
                <a16:creationId xmlns:a16="http://schemas.microsoft.com/office/drawing/2014/main" id="{39C921E9-4C41-3857-C736-DA68453E531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6769" y="5833227"/>
            <a:ext cx="2902292" cy="10085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ack and white logo&#10;&#10;AI-generated content may be incorrect.">
            <a:extLst>
              <a:ext uri="{FF2B5EF4-FFF2-40B4-BE49-F238E27FC236}">
                <a16:creationId xmlns:a16="http://schemas.microsoft.com/office/drawing/2014/main" id="{FFF8A7E2-375D-145D-6EBD-B1ADE39747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82149" y="283036"/>
            <a:ext cx="1978051" cy="709642"/>
          </a:xfrm>
          <a:prstGeom prst="rect">
            <a:avLst/>
          </a:prstGeom>
        </p:spPr>
      </p:pic>
      <p:sp>
        <p:nvSpPr>
          <p:cNvPr id="14" name="TextBox 13">
            <a:extLst>
              <a:ext uri="{FF2B5EF4-FFF2-40B4-BE49-F238E27FC236}">
                <a16:creationId xmlns:a16="http://schemas.microsoft.com/office/drawing/2014/main" id="{28E8BED6-9E42-7936-D544-06F8148F7C81}"/>
              </a:ext>
            </a:extLst>
          </p:cNvPr>
          <p:cNvSpPr txBox="1"/>
          <p:nvPr/>
        </p:nvSpPr>
        <p:spPr>
          <a:xfrm>
            <a:off x="431800" y="1343891"/>
            <a:ext cx="11328400" cy="5355312"/>
          </a:xfrm>
          <a:prstGeom prst="rect">
            <a:avLst/>
          </a:prstGeom>
          <a:noFill/>
        </p:spPr>
        <p:txBody>
          <a:bodyPr wrap="square" rtlCol="0">
            <a:spAutoFit/>
          </a:bodyPr>
          <a:lstStyle/>
          <a:p>
            <a:r>
              <a:rPr lang="en-GB" b="1" dirty="0"/>
              <a:t>Who are we? </a:t>
            </a:r>
          </a:p>
          <a:p>
            <a:pPr marL="285750" indent="-285750">
              <a:buFont typeface="Arial" panose="020B0604020202020204" pitchFamily="34" charset="0"/>
              <a:buChar char="•"/>
            </a:pPr>
            <a:r>
              <a:rPr lang="en-GB" dirty="0"/>
              <a:t>Ingeus deliver government funded employment, health, youth and justice services across the UK, supporting over 200k customers to improve their lives per annum.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London we have successfully delivered a wide range of programmes for many years, most recently delivering the Work and Health and Work and Health Pioneer Programmes in Central London, and the UKSPF People and Skills Programme across the SLP region. We are also currently delivering the Economic Inactivity </a:t>
            </a:r>
            <a:r>
              <a:rPr lang="en-GB" dirty="0" err="1"/>
              <a:t>TrailBlazer</a:t>
            </a:r>
            <a:r>
              <a:rPr lang="en-GB" dirty="0"/>
              <a:t> programme in Richmond and Wandsworth on behalf of the Councils. </a:t>
            </a:r>
          </a:p>
          <a:p>
            <a:pPr marL="285750" indent="-285750">
              <a:buFont typeface="Arial" panose="020B0604020202020204" pitchFamily="34" charset="0"/>
              <a:buChar char="•"/>
            </a:pPr>
            <a:endParaRPr lang="en-GB" dirty="0"/>
          </a:p>
          <a:p>
            <a:r>
              <a:rPr lang="en-GB" b="1" dirty="0"/>
              <a:t>How do we work? </a:t>
            </a:r>
          </a:p>
          <a:p>
            <a:endParaRPr lang="en-GB" b="1" dirty="0"/>
          </a:p>
          <a:p>
            <a:pPr marL="285750" indent="-285750">
              <a:buFont typeface="Arial" panose="020B0604020202020204" pitchFamily="34" charset="0"/>
              <a:buChar char="•"/>
            </a:pPr>
            <a:r>
              <a:rPr lang="en-GB" dirty="0"/>
              <a:t>Ingeus takes a hyper-local, person-centred approach to support, ensuring our staff are engaged with existing support services to offer local support to residents in their own communities. We co-locate with existing council services, JCP’s, food banks, community groups, GP’s, local charities and other community-based services.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6671496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5D796-8444-B02A-4C31-F7594FA46311}"/>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AEA862C1-2F57-6DD5-3F1C-DEECE4CEAE12}"/>
              </a:ext>
            </a:extLst>
          </p:cNvPr>
          <p:cNvSpPr txBox="1"/>
          <p:nvPr/>
        </p:nvSpPr>
        <p:spPr>
          <a:xfrm>
            <a:off x="870797" y="5388879"/>
            <a:ext cx="687118" cy="382156"/>
          </a:xfrm>
          <a:prstGeom prst="rect">
            <a:avLst/>
          </a:prstGeom>
        </p:spPr>
        <p:txBody>
          <a:bodyPr vert="horz" wrap="square" lIns="0" tIns="12700" rIns="0" bIns="0" rtlCol="0">
            <a:spAutoFit/>
          </a:bodyPr>
          <a:lstStyle/>
          <a:p>
            <a:pPr marL="12700">
              <a:lnSpc>
                <a:spcPct val="100000"/>
              </a:lnSpc>
              <a:spcBef>
                <a:spcPts val="100"/>
              </a:spcBef>
            </a:pPr>
            <a:r>
              <a:rPr lang="en-GB" sz="1200" b="1" spc="-10" dirty="0">
                <a:solidFill>
                  <a:schemeClr val="bg1"/>
                </a:solidFill>
                <a:latin typeface="Trebuchet MS"/>
                <a:cs typeface="Trebuchet MS"/>
              </a:rPr>
              <a:t>FEBRUARY</a:t>
            </a:r>
            <a:r>
              <a:rPr sz="1200" b="1" spc="-55" dirty="0">
                <a:solidFill>
                  <a:schemeClr val="bg1"/>
                </a:solidFill>
                <a:latin typeface="Trebuchet MS"/>
                <a:cs typeface="Trebuchet MS"/>
              </a:rPr>
              <a:t> </a:t>
            </a:r>
            <a:r>
              <a:rPr sz="1200" b="1" spc="-20" dirty="0">
                <a:solidFill>
                  <a:schemeClr val="bg1"/>
                </a:solidFill>
                <a:latin typeface="Trebuchet MS"/>
                <a:cs typeface="Trebuchet MS"/>
              </a:rPr>
              <a:t>2025</a:t>
            </a:r>
            <a:endParaRPr sz="1200" dirty="0">
              <a:solidFill>
                <a:schemeClr val="bg1"/>
              </a:solidFill>
              <a:latin typeface="Trebuchet MS"/>
              <a:cs typeface="Trebuchet MS"/>
            </a:endParaRPr>
          </a:p>
        </p:txBody>
      </p:sp>
      <p:pic>
        <p:nvPicPr>
          <p:cNvPr id="10" name="Picture 9" descr="A blue and white logo&#10;&#10;Description automatically generated">
            <a:extLst>
              <a:ext uri="{FF2B5EF4-FFF2-40B4-BE49-F238E27FC236}">
                <a16:creationId xmlns:a16="http://schemas.microsoft.com/office/drawing/2014/main" id="{95B56DD4-C6C7-9443-183E-5C2CC4568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272" y="6260293"/>
            <a:ext cx="1214311" cy="548191"/>
          </a:xfrm>
          <a:prstGeom prst="rect">
            <a:avLst/>
          </a:prstGeom>
        </p:spPr>
      </p:pic>
      <p:pic>
        <p:nvPicPr>
          <p:cNvPr id="1030" name="Picture 6" descr="About Sutton: Our location, our culture ...">
            <a:extLst>
              <a:ext uri="{FF2B5EF4-FFF2-40B4-BE49-F238E27FC236}">
                <a16:creationId xmlns:a16="http://schemas.microsoft.com/office/drawing/2014/main" id="{192DB397-694A-525B-F406-23B5F12EB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9647" y="6353438"/>
            <a:ext cx="1113342" cy="3978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F286892-2C5C-46A4-E6F3-A3EB628846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459" y="5886839"/>
            <a:ext cx="737749" cy="864433"/>
          </a:xfrm>
          <a:prstGeom prst="rect">
            <a:avLst/>
          </a:prstGeom>
          <a:noFill/>
          <a:extLst>
            <a:ext uri="{909E8E84-426E-40DD-AFC4-6F175D3DCCD1}">
              <a14:hiddenFill xmlns:a14="http://schemas.microsoft.com/office/drawing/2010/main">
                <a:solidFill>
                  <a:srgbClr val="FFFFFF"/>
                </a:solidFill>
              </a14:hiddenFill>
            </a:ext>
          </a:extLst>
        </p:spPr>
      </p:pic>
      <p:pic>
        <p:nvPicPr>
          <p:cNvPr id="9" name="object 6">
            <a:extLst>
              <a:ext uri="{FF2B5EF4-FFF2-40B4-BE49-F238E27FC236}">
                <a16:creationId xmlns:a16="http://schemas.microsoft.com/office/drawing/2014/main" id="{2F30227B-FB4D-F1AB-2A66-74F3553C05FD}"/>
              </a:ext>
            </a:extLst>
          </p:cNvPr>
          <p:cNvPicPr/>
          <p:nvPr/>
        </p:nvPicPr>
        <p:blipFill>
          <a:blip r:embed="rId6" cstate="print"/>
          <a:stretch>
            <a:fillRect/>
          </a:stretch>
        </p:blipFill>
        <p:spPr>
          <a:xfrm>
            <a:off x="10559053" y="6353438"/>
            <a:ext cx="1435400" cy="397834"/>
          </a:xfrm>
          <a:prstGeom prst="rect">
            <a:avLst/>
          </a:prstGeom>
        </p:spPr>
      </p:pic>
      <p:sp>
        <p:nvSpPr>
          <p:cNvPr id="15" name="TextBox 14">
            <a:extLst>
              <a:ext uri="{FF2B5EF4-FFF2-40B4-BE49-F238E27FC236}">
                <a16:creationId xmlns:a16="http://schemas.microsoft.com/office/drawing/2014/main" id="{847CB746-00EF-C173-66AC-CAA53183E03C}"/>
              </a:ext>
            </a:extLst>
          </p:cNvPr>
          <p:cNvSpPr txBox="1"/>
          <p:nvPr/>
        </p:nvSpPr>
        <p:spPr>
          <a:xfrm>
            <a:off x="389173" y="49516"/>
            <a:ext cx="10522857"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0000"/>
                </a:solidFill>
                <a:latin typeface="Impact" panose="020B0806030902050204" pitchFamily="34" charset="0"/>
              </a:rPr>
              <a:t>Who am I?</a:t>
            </a:r>
            <a:endParaRPr kumimoji="0" lang="en-GB" sz="4000" i="0" u="none" strike="noStrike" kern="1200" cap="none" spc="0" normalizeH="0" baseline="0" noProof="0" dirty="0">
              <a:ln>
                <a:noFill/>
              </a:ln>
              <a:solidFill>
                <a:prstClr val="black"/>
              </a:solidFill>
              <a:effectLst/>
              <a:uLnTx/>
              <a:uFillTx/>
              <a:latin typeface="Impact" panose="020B0806030902050204" pitchFamily="34" charset="0"/>
            </a:endParaRPr>
          </a:p>
        </p:txBody>
      </p:sp>
      <p:pic>
        <p:nvPicPr>
          <p:cNvPr id="16" name="Picture 6" descr="The council's corporate identity is changing">
            <a:extLst>
              <a:ext uri="{FF2B5EF4-FFF2-40B4-BE49-F238E27FC236}">
                <a16:creationId xmlns:a16="http://schemas.microsoft.com/office/drawing/2014/main" id="{9A7401ED-B134-5BF0-3FFE-3BF259FCF0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9987" y="6441710"/>
            <a:ext cx="1379408" cy="309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urple text on a black background&#10;&#10;AI-generated content may be incorrect., Picture">
            <a:extLst>
              <a:ext uri="{FF2B5EF4-FFF2-40B4-BE49-F238E27FC236}">
                <a16:creationId xmlns:a16="http://schemas.microsoft.com/office/drawing/2014/main" id="{13545FA2-D854-C7D9-F5EB-FC9EEFA0DC9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6769" y="5833227"/>
            <a:ext cx="2902292" cy="10085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ack and white logo&#10;&#10;AI-generated content may be incorrect.">
            <a:extLst>
              <a:ext uri="{FF2B5EF4-FFF2-40B4-BE49-F238E27FC236}">
                <a16:creationId xmlns:a16="http://schemas.microsoft.com/office/drawing/2014/main" id="{8D8B6733-6D36-2C98-5EE9-2BB013C24B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82149" y="283036"/>
            <a:ext cx="1978051" cy="709642"/>
          </a:xfrm>
          <a:prstGeom prst="rect">
            <a:avLst/>
          </a:prstGeom>
        </p:spPr>
      </p:pic>
      <p:sp>
        <p:nvSpPr>
          <p:cNvPr id="14" name="TextBox 13">
            <a:extLst>
              <a:ext uri="{FF2B5EF4-FFF2-40B4-BE49-F238E27FC236}">
                <a16:creationId xmlns:a16="http://schemas.microsoft.com/office/drawing/2014/main" id="{60934863-8D6E-DEF4-05AA-1EE9D60146C6}"/>
              </a:ext>
            </a:extLst>
          </p:cNvPr>
          <p:cNvSpPr txBox="1"/>
          <p:nvPr/>
        </p:nvSpPr>
        <p:spPr>
          <a:xfrm>
            <a:off x="583137" y="386344"/>
            <a:ext cx="8061036" cy="5632311"/>
          </a:xfrm>
          <a:prstGeom prst="rect">
            <a:avLst/>
          </a:prstGeom>
          <a:noFill/>
        </p:spPr>
        <p:txBody>
          <a:bodyPr wrap="square" rtlCol="0">
            <a:spAutoFit/>
          </a:bodyPr>
          <a:lstStyle/>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Paul Russell – Senior Integration and Partnership Lead for South and Central London</a:t>
            </a:r>
          </a:p>
          <a:p>
            <a:endParaRPr lang="en-GB" sz="2000" dirty="0"/>
          </a:p>
          <a:p>
            <a:pPr marL="285750" indent="-285750">
              <a:buFont typeface="Arial" panose="020B0604020202020204" pitchFamily="34" charset="0"/>
              <a:buChar char="•"/>
            </a:pPr>
            <a:r>
              <a:rPr lang="en-GB" sz="2000" dirty="0"/>
              <a:t>I have spent the last 7 years working to integrate our services with existing support providers in our communities.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Prior to working for Ingeus I worked for Wandle Housing across South London to support residents back into employment.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 large part of my role is to ensure residents can easily access our services without having to go through multiple-touch points before they begin receiving support.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For Connect to Work I will be  managing a team of engagement officers to ensure we build cross-referral pathways with local support services, making referrals easy for both residents and partners. </a:t>
            </a:r>
          </a:p>
          <a:p>
            <a:pPr marL="285750" indent="-285750">
              <a:buFont typeface="Arial" panose="020B0604020202020204" pitchFamily="34" charset="0"/>
              <a:buChar char="•"/>
            </a:pPr>
            <a:endParaRPr lang="en-GB" sz="2000" dirty="0"/>
          </a:p>
        </p:txBody>
      </p:sp>
      <p:pic>
        <p:nvPicPr>
          <p:cNvPr id="4" name="Picture 3">
            <a:extLst>
              <a:ext uri="{FF2B5EF4-FFF2-40B4-BE49-F238E27FC236}">
                <a16:creationId xmlns:a16="http://schemas.microsoft.com/office/drawing/2014/main" id="{721F85F2-34CC-4DA5-2BE6-1024D16589FF}"/>
              </a:ext>
            </a:extLst>
          </p:cNvPr>
          <p:cNvPicPr>
            <a:picLocks noChangeAspect="1"/>
          </p:cNvPicPr>
          <p:nvPr/>
        </p:nvPicPr>
        <p:blipFill>
          <a:blip r:embed="rId10"/>
          <a:stretch>
            <a:fillRect/>
          </a:stretch>
        </p:blipFill>
        <p:spPr>
          <a:xfrm>
            <a:off x="9120909" y="2109354"/>
            <a:ext cx="2639291" cy="2639291"/>
          </a:xfrm>
          <a:prstGeom prst="rect">
            <a:avLst/>
          </a:prstGeom>
        </p:spPr>
      </p:pic>
    </p:spTree>
    <p:extLst>
      <p:ext uri="{BB962C8B-B14F-4D97-AF65-F5344CB8AC3E}">
        <p14:creationId xmlns:p14="http://schemas.microsoft.com/office/powerpoint/2010/main" val="274507570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C42DD-7D1C-7005-7C20-316FBA04ED53}"/>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23E5320D-3629-8B6E-D89E-94FCDC6E1D12}"/>
              </a:ext>
            </a:extLst>
          </p:cNvPr>
          <p:cNvSpPr txBox="1"/>
          <p:nvPr/>
        </p:nvSpPr>
        <p:spPr>
          <a:xfrm>
            <a:off x="870797" y="5388879"/>
            <a:ext cx="687118" cy="382156"/>
          </a:xfrm>
          <a:prstGeom prst="rect">
            <a:avLst/>
          </a:prstGeom>
        </p:spPr>
        <p:txBody>
          <a:bodyPr vert="horz" wrap="square" lIns="0" tIns="12700" rIns="0" bIns="0" rtlCol="0">
            <a:spAutoFit/>
          </a:bodyPr>
          <a:lstStyle/>
          <a:p>
            <a:pPr marL="12700">
              <a:lnSpc>
                <a:spcPct val="100000"/>
              </a:lnSpc>
              <a:spcBef>
                <a:spcPts val="100"/>
              </a:spcBef>
            </a:pPr>
            <a:r>
              <a:rPr lang="en-GB" sz="1200" b="1" spc="-10" dirty="0">
                <a:solidFill>
                  <a:schemeClr val="bg1"/>
                </a:solidFill>
                <a:latin typeface="Trebuchet MS"/>
                <a:cs typeface="Trebuchet MS"/>
              </a:rPr>
              <a:t>FEBRUARY</a:t>
            </a:r>
            <a:r>
              <a:rPr sz="1200" b="1" spc="-55" dirty="0">
                <a:solidFill>
                  <a:schemeClr val="bg1"/>
                </a:solidFill>
                <a:latin typeface="Trebuchet MS"/>
                <a:cs typeface="Trebuchet MS"/>
              </a:rPr>
              <a:t> </a:t>
            </a:r>
            <a:r>
              <a:rPr sz="1200" b="1" spc="-20" dirty="0">
                <a:solidFill>
                  <a:schemeClr val="bg1"/>
                </a:solidFill>
                <a:latin typeface="Trebuchet MS"/>
                <a:cs typeface="Trebuchet MS"/>
              </a:rPr>
              <a:t>2025</a:t>
            </a:r>
            <a:endParaRPr sz="1200" dirty="0">
              <a:solidFill>
                <a:schemeClr val="bg1"/>
              </a:solidFill>
              <a:latin typeface="Trebuchet MS"/>
              <a:cs typeface="Trebuchet MS"/>
            </a:endParaRPr>
          </a:p>
        </p:txBody>
      </p:sp>
      <p:pic>
        <p:nvPicPr>
          <p:cNvPr id="10" name="Picture 9" descr="A blue and white logo&#10;&#10;Description automatically generated">
            <a:extLst>
              <a:ext uri="{FF2B5EF4-FFF2-40B4-BE49-F238E27FC236}">
                <a16:creationId xmlns:a16="http://schemas.microsoft.com/office/drawing/2014/main" id="{AE381DA9-91F5-F611-93F7-067CF1264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272" y="6260293"/>
            <a:ext cx="1214311" cy="548191"/>
          </a:xfrm>
          <a:prstGeom prst="rect">
            <a:avLst/>
          </a:prstGeom>
        </p:spPr>
      </p:pic>
      <p:pic>
        <p:nvPicPr>
          <p:cNvPr id="1030" name="Picture 6" descr="About Sutton: Our location, our culture ...">
            <a:extLst>
              <a:ext uri="{FF2B5EF4-FFF2-40B4-BE49-F238E27FC236}">
                <a16:creationId xmlns:a16="http://schemas.microsoft.com/office/drawing/2014/main" id="{F68C5085-AC97-B654-6724-32FD4B097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9647" y="6353438"/>
            <a:ext cx="1113342" cy="3978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B635C11-9BBA-BE8E-D65E-29482F0CE6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459" y="5886839"/>
            <a:ext cx="737749" cy="864433"/>
          </a:xfrm>
          <a:prstGeom prst="rect">
            <a:avLst/>
          </a:prstGeom>
          <a:noFill/>
          <a:extLst>
            <a:ext uri="{909E8E84-426E-40DD-AFC4-6F175D3DCCD1}">
              <a14:hiddenFill xmlns:a14="http://schemas.microsoft.com/office/drawing/2010/main">
                <a:solidFill>
                  <a:srgbClr val="FFFFFF"/>
                </a:solidFill>
              </a14:hiddenFill>
            </a:ext>
          </a:extLst>
        </p:spPr>
      </p:pic>
      <p:pic>
        <p:nvPicPr>
          <p:cNvPr id="9" name="object 6">
            <a:extLst>
              <a:ext uri="{FF2B5EF4-FFF2-40B4-BE49-F238E27FC236}">
                <a16:creationId xmlns:a16="http://schemas.microsoft.com/office/drawing/2014/main" id="{A2853BBE-BAD9-5C07-8105-F2162C106F53}"/>
              </a:ext>
            </a:extLst>
          </p:cNvPr>
          <p:cNvPicPr/>
          <p:nvPr/>
        </p:nvPicPr>
        <p:blipFill>
          <a:blip r:embed="rId6" cstate="print"/>
          <a:stretch>
            <a:fillRect/>
          </a:stretch>
        </p:blipFill>
        <p:spPr>
          <a:xfrm>
            <a:off x="10559053" y="6353438"/>
            <a:ext cx="1435400" cy="397834"/>
          </a:xfrm>
          <a:prstGeom prst="rect">
            <a:avLst/>
          </a:prstGeom>
        </p:spPr>
      </p:pic>
      <p:sp>
        <p:nvSpPr>
          <p:cNvPr id="15" name="TextBox 14">
            <a:extLst>
              <a:ext uri="{FF2B5EF4-FFF2-40B4-BE49-F238E27FC236}">
                <a16:creationId xmlns:a16="http://schemas.microsoft.com/office/drawing/2014/main" id="{A3FDCD24-EE14-67CC-CECF-F1C24ED68C1C}"/>
              </a:ext>
            </a:extLst>
          </p:cNvPr>
          <p:cNvSpPr txBox="1"/>
          <p:nvPr/>
        </p:nvSpPr>
        <p:spPr>
          <a:xfrm>
            <a:off x="431800" y="283036"/>
            <a:ext cx="10522857"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0000"/>
                </a:solidFill>
                <a:latin typeface="Impact" panose="020B0806030902050204" pitchFamily="34" charset="0"/>
              </a:rPr>
              <a:t>Ingeus’s</a:t>
            </a:r>
            <a:r>
              <a:rPr lang="en-GB" sz="2800" dirty="0">
                <a:solidFill>
                  <a:srgbClr val="000000"/>
                </a:solidFill>
                <a:latin typeface="Impact" panose="020B0806030902050204" pitchFamily="34" charset="0"/>
              </a:rPr>
              <a:t> Supply Chain Partners </a:t>
            </a:r>
            <a:endParaRPr kumimoji="0" lang="en-GB" sz="4000" i="0" u="none" strike="noStrike" kern="1200" cap="none" spc="0" normalizeH="0" baseline="0" noProof="0" dirty="0">
              <a:ln>
                <a:noFill/>
              </a:ln>
              <a:solidFill>
                <a:prstClr val="black"/>
              </a:solidFill>
              <a:effectLst/>
              <a:uLnTx/>
              <a:uFillTx/>
              <a:latin typeface="Impact" panose="020B0806030902050204" pitchFamily="34" charset="0"/>
            </a:endParaRPr>
          </a:p>
        </p:txBody>
      </p:sp>
      <p:pic>
        <p:nvPicPr>
          <p:cNvPr id="16" name="Picture 6" descr="The council's corporate identity is changing">
            <a:extLst>
              <a:ext uri="{FF2B5EF4-FFF2-40B4-BE49-F238E27FC236}">
                <a16:creationId xmlns:a16="http://schemas.microsoft.com/office/drawing/2014/main" id="{6DB56F70-E476-7276-6ABD-8280C847C1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9987" y="6441710"/>
            <a:ext cx="1379408" cy="309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urple text on a black background&#10;&#10;AI-generated content may be incorrect., Picture">
            <a:extLst>
              <a:ext uri="{FF2B5EF4-FFF2-40B4-BE49-F238E27FC236}">
                <a16:creationId xmlns:a16="http://schemas.microsoft.com/office/drawing/2014/main" id="{91E68ABD-E9AB-7CE2-FB70-0AF3A8095E2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6769" y="5833227"/>
            <a:ext cx="2902292" cy="10085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ack and white logo&#10;&#10;AI-generated content may be incorrect.">
            <a:extLst>
              <a:ext uri="{FF2B5EF4-FFF2-40B4-BE49-F238E27FC236}">
                <a16:creationId xmlns:a16="http://schemas.microsoft.com/office/drawing/2014/main" id="{6AD511AF-2027-C382-A7EB-90EE328151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82149" y="283036"/>
            <a:ext cx="1978051" cy="709642"/>
          </a:xfrm>
          <a:prstGeom prst="rect">
            <a:avLst/>
          </a:prstGeom>
        </p:spPr>
      </p:pic>
      <p:sp>
        <p:nvSpPr>
          <p:cNvPr id="3" name="Rectangle 2">
            <a:extLst>
              <a:ext uri="{FF2B5EF4-FFF2-40B4-BE49-F238E27FC236}">
                <a16:creationId xmlns:a16="http://schemas.microsoft.com/office/drawing/2014/main" id="{9D50ED45-8BF2-62B6-493B-81DDDA65DE7D}"/>
              </a:ext>
            </a:extLst>
          </p:cNvPr>
          <p:cNvSpPr/>
          <p:nvPr/>
        </p:nvSpPr>
        <p:spPr>
          <a:xfrm>
            <a:off x="1092908" y="2647754"/>
            <a:ext cx="2880000" cy="2216150"/>
          </a:xfrm>
          <a:prstGeom prst="rect">
            <a:avLst/>
          </a:prstGeom>
          <a:solidFill>
            <a:srgbClr val="FBBA00"/>
          </a:solidFill>
          <a:ln w="12700" cap="flat" cmpd="sng" algn="ctr">
            <a:noFill/>
            <a:prstDash val="solid"/>
            <a:miter lim="800000"/>
          </a:ln>
          <a:effectLst/>
        </p:spPr>
        <p:txBody>
          <a:bodyPr rtlCol="0" anchor="t" anchorCtr="0"/>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6B635B"/>
                </a:solidFill>
                <a:effectLst/>
                <a:uLnTx/>
                <a:uFillTx/>
                <a:latin typeface="Trebuchet MS"/>
                <a:ea typeface="+mn-ea"/>
                <a:cs typeface="+mn-cs"/>
              </a:rPr>
              <a:t>Twining Hestia</a:t>
            </a:r>
          </a:p>
          <a:p>
            <a:pPr marL="0" marR="0" lvl="0" indent="0" defTabSz="91440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6B635B"/>
                </a:solidFill>
                <a:effectLst/>
                <a:uLnTx/>
                <a:uFillTx/>
                <a:latin typeface="Trebuchet MS"/>
                <a:ea typeface="+mn-ea"/>
                <a:cs typeface="+mn-cs"/>
              </a:rPr>
              <a:t>Experienced charity/VCSE provider, the first non-NHS partner to achieve IPS Centre of Excellence status across the UK</a:t>
            </a:r>
          </a:p>
        </p:txBody>
      </p:sp>
      <p:pic>
        <p:nvPicPr>
          <p:cNvPr id="5" name="Picture 4" descr="A logo with blue and yellow text&#10;&#10;AI-generated content may be incorrect.">
            <a:extLst>
              <a:ext uri="{FF2B5EF4-FFF2-40B4-BE49-F238E27FC236}">
                <a16:creationId xmlns:a16="http://schemas.microsoft.com/office/drawing/2014/main" id="{752D1E45-002A-F506-A8AA-081902D95A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40650" y="1506244"/>
            <a:ext cx="1384516" cy="1060882"/>
          </a:xfrm>
          <a:prstGeom prst="rect">
            <a:avLst/>
          </a:prstGeom>
        </p:spPr>
      </p:pic>
      <p:sp>
        <p:nvSpPr>
          <p:cNvPr id="8" name="Rectangle 7">
            <a:extLst>
              <a:ext uri="{FF2B5EF4-FFF2-40B4-BE49-F238E27FC236}">
                <a16:creationId xmlns:a16="http://schemas.microsoft.com/office/drawing/2014/main" id="{7743804D-7C5E-6084-7732-394C6FAF2ACC}"/>
              </a:ext>
            </a:extLst>
          </p:cNvPr>
          <p:cNvSpPr/>
          <p:nvPr/>
        </p:nvSpPr>
        <p:spPr>
          <a:xfrm>
            <a:off x="4419691" y="2676422"/>
            <a:ext cx="2880000" cy="2216150"/>
          </a:xfrm>
          <a:prstGeom prst="rect">
            <a:avLst/>
          </a:prstGeom>
          <a:solidFill>
            <a:srgbClr val="FBBA00"/>
          </a:solidFill>
          <a:ln w="12700" cap="flat" cmpd="sng" algn="ctr">
            <a:noFill/>
            <a:prstDash val="solid"/>
            <a:miter lim="800000"/>
          </a:ln>
          <a:effectLst/>
        </p:spPr>
        <p:txBody>
          <a:bodyPr rtlCol="0" anchor="t" anchorCtr="0"/>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6B635B"/>
                </a:solidFill>
                <a:effectLst/>
                <a:uLnTx/>
                <a:uFillTx/>
                <a:latin typeface="Trebuchet MS"/>
                <a:ea typeface="+mn-ea"/>
                <a:cs typeface="+mn-cs"/>
              </a:rPr>
              <a:t>Working Well Trust</a:t>
            </a:r>
          </a:p>
          <a:p>
            <a:pPr marL="0" marR="0" lvl="0" indent="0" defTabSz="91440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6B635B"/>
                </a:solidFill>
                <a:effectLst/>
                <a:uLnTx/>
                <a:uFillTx/>
                <a:latin typeface="Trebuchet MS"/>
                <a:ea typeface="+mn-ea"/>
                <a:cs typeface="+mn-cs"/>
              </a:rPr>
              <a:t>South London charity with IPS experience, a trusted local expert with strong community and healthcare partnerships</a:t>
            </a:r>
          </a:p>
        </p:txBody>
      </p:sp>
      <p:pic>
        <p:nvPicPr>
          <p:cNvPr id="13" name="Picture 12" descr="A black and green text&#10;&#10;AI-generated content may be incorrect.">
            <a:extLst>
              <a:ext uri="{FF2B5EF4-FFF2-40B4-BE49-F238E27FC236}">
                <a16:creationId xmlns:a16="http://schemas.microsoft.com/office/drawing/2014/main" id="{B17E205C-562E-8EE3-4FBA-73FF87890C8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47498" y="1836393"/>
            <a:ext cx="2224385" cy="685792"/>
          </a:xfrm>
          <a:prstGeom prst="rect">
            <a:avLst/>
          </a:prstGeom>
        </p:spPr>
      </p:pic>
      <p:pic>
        <p:nvPicPr>
          <p:cNvPr id="17" name="Picture 16">
            <a:extLst>
              <a:ext uri="{FF2B5EF4-FFF2-40B4-BE49-F238E27FC236}">
                <a16:creationId xmlns:a16="http://schemas.microsoft.com/office/drawing/2014/main" id="{9C29A97D-0763-A148-B2E3-BC3A778A10B0}"/>
              </a:ext>
            </a:extLst>
          </p:cNvPr>
          <p:cNvPicPr>
            <a:picLocks noChangeAspect="1"/>
          </p:cNvPicPr>
          <p:nvPr/>
        </p:nvPicPr>
        <p:blipFill>
          <a:blip r:embed="rId12"/>
          <a:stretch>
            <a:fillRect/>
          </a:stretch>
        </p:blipFill>
        <p:spPr>
          <a:xfrm>
            <a:off x="7646427" y="2676422"/>
            <a:ext cx="2969009" cy="2187482"/>
          </a:xfrm>
          <a:prstGeom prst="rect">
            <a:avLst/>
          </a:prstGeom>
        </p:spPr>
      </p:pic>
      <p:pic>
        <p:nvPicPr>
          <p:cNvPr id="18" name="Picture 17" descr="A purple and white logo&#10;&#10;AI-generated content may be incorrect.">
            <a:extLst>
              <a:ext uri="{FF2B5EF4-FFF2-40B4-BE49-F238E27FC236}">
                <a16:creationId xmlns:a16="http://schemas.microsoft.com/office/drawing/2014/main" id="{BF4FF71B-ED86-6D0A-1851-6009106460F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52646" y="1741399"/>
            <a:ext cx="1556569" cy="875780"/>
          </a:xfrm>
          <a:prstGeom prst="rect">
            <a:avLst/>
          </a:prstGeom>
        </p:spPr>
      </p:pic>
    </p:spTree>
    <p:extLst>
      <p:ext uri="{BB962C8B-B14F-4D97-AF65-F5344CB8AC3E}">
        <p14:creationId xmlns:p14="http://schemas.microsoft.com/office/powerpoint/2010/main" val="26317342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BE007-6A19-D0C6-028A-A35835E55572}"/>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7DA08CBA-53B5-C786-E874-7540B1924DA8}"/>
              </a:ext>
            </a:extLst>
          </p:cNvPr>
          <p:cNvSpPr txBox="1"/>
          <p:nvPr/>
        </p:nvSpPr>
        <p:spPr>
          <a:xfrm>
            <a:off x="870797" y="5388879"/>
            <a:ext cx="687118" cy="382156"/>
          </a:xfrm>
          <a:prstGeom prst="rect">
            <a:avLst/>
          </a:prstGeom>
        </p:spPr>
        <p:txBody>
          <a:bodyPr vert="horz" wrap="square" lIns="0" tIns="12700" rIns="0" bIns="0" rtlCol="0">
            <a:spAutoFit/>
          </a:bodyPr>
          <a:lstStyle/>
          <a:p>
            <a:pPr marL="12700">
              <a:lnSpc>
                <a:spcPct val="100000"/>
              </a:lnSpc>
              <a:spcBef>
                <a:spcPts val="100"/>
              </a:spcBef>
            </a:pPr>
            <a:r>
              <a:rPr lang="en-GB" sz="1200" b="1" spc="-10" dirty="0">
                <a:solidFill>
                  <a:schemeClr val="bg1"/>
                </a:solidFill>
                <a:latin typeface="Trebuchet MS"/>
                <a:cs typeface="Trebuchet MS"/>
              </a:rPr>
              <a:t>FEBRUARY</a:t>
            </a:r>
            <a:r>
              <a:rPr sz="1200" b="1" spc="-55" dirty="0">
                <a:solidFill>
                  <a:schemeClr val="bg1"/>
                </a:solidFill>
                <a:latin typeface="Trebuchet MS"/>
                <a:cs typeface="Trebuchet MS"/>
              </a:rPr>
              <a:t> </a:t>
            </a:r>
            <a:r>
              <a:rPr sz="1200" b="1" spc="-20" dirty="0">
                <a:solidFill>
                  <a:schemeClr val="bg1"/>
                </a:solidFill>
                <a:latin typeface="Trebuchet MS"/>
                <a:cs typeface="Trebuchet MS"/>
              </a:rPr>
              <a:t>2025</a:t>
            </a:r>
            <a:endParaRPr sz="1200" dirty="0">
              <a:solidFill>
                <a:schemeClr val="bg1"/>
              </a:solidFill>
              <a:latin typeface="Trebuchet MS"/>
              <a:cs typeface="Trebuchet MS"/>
            </a:endParaRPr>
          </a:p>
        </p:txBody>
      </p:sp>
      <p:pic>
        <p:nvPicPr>
          <p:cNvPr id="10" name="Picture 9" descr="A blue and white logo&#10;&#10;Description automatically generated">
            <a:extLst>
              <a:ext uri="{FF2B5EF4-FFF2-40B4-BE49-F238E27FC236}">
                <a16:creationId xmlns:a16="http://schemas.microsoft.com/office/drawing/2014/main" id="{D365E311-69FE-EF14-3087-5C9F0D9FD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490" y="6208951"/>
            <a:ext cx="1214311" cy="548191"/>
          </a:xfrm>
          <a:prstGeom prst="rect">
            <a:avLst/>
          </a:prstGeom>
        </p:spPr>
      </p:pic>
      <p:pic>
        <p:nvPicPr>
          <p:cNvPr id="1030" name="Picture 6" descr="About Sutton: Our location, our culture ...">
            <a:extLst>
              <a:ext uri="{FF2B5EF4-FFF2-40B4-BE49-F238E27FC236}">
                <a16:creationId xmlns:a16="http://schemas.microsoft.com/office/drawing/2014/main" id="{B43F8C89-9B1E-45E3-C8FC-448B1D001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1865" y="6302096"/>
            <a:ext cx="1113342" cy="3978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7BA7895-00DB-FC51-A130-82718DBCC4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677" y="5892709"/>
            <a:ext cx="737749" cy="864433"/>
          </a:xfrm>
          <a:prstGeom prst="rect">
            <a:avLst/>
          </a:prstGeom>
          <a:noFill/>
          <a:extLst>
            <a:ext uri="{909E8E84-426E-40DD-AFC4-6F175D3DCCD1}">
              <a14:hiddenFill xmlns:a14="http://schemas.microsoft.com/office/drawing/2010/main">
                <a:solidFill>
                  <a:srgbClr val="FFFFFF"/>
                </a:solidFill>
              </a14:hiddenFill>
            </a:ext>
          </a:extLst>
        </p:spPr>
      </p:pic>
      <p:pic>
        <p:nvPicPr>
          <p:cNvPr id="9" name="object 6">
            <a:extLst>
              <a:ext uri="{FF2B5EF4-FFF2-40B4-BE49-F238E27FC236}">
                <a16:creationId xmlns:a16="http://schemas.microsoft.com/office/drawing/2014/main" id="{64B60E4A-D933-BC58-A90C-5CCEB9289E61}"/>
              </a:ext>
            </a:extLst>
          </p:cNvPr>
          <p:cNvPicPr/>
          <p:nvPr/>
        </p:nvPicPr>
        <p:blipFill>
          <a:blip r:embed="rId5" cstate="print"/>
          <a:stretch>
            <a:fillRect/>
          </a:stretch>
        </p:blipFill>
        <p:spPr>
          <a:xfrm>
            <a:off x="10521271" y="6302096"/>
            <a:ext cx="1435400" cy="397834"/>
          </a:xfrm>
          <a:prstGeom prst="rect">
            <a:avLst/>
          </a:prstGeom>
        </p:spPr>
      </p:pic>
      <p:pic>
        <p:nvPicPr>
          <p:cNvPr id="2" name="Picture 6" descr="The council's corporate identity is changing">
            <a:extLst>
              <a:ext uri="{FF2B5EF4-FFF2-40B4-BE49-F238E27FC236}">
                <a16:creationId xmlns:a16="http://schemas.microsoft.com/office/drawing/2014/main" id="{FF4EAF0A-5504-5032-7F98-B18FC966D1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205" y="6390368"/>
            <a:ext cx="1379408" cy="30956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051A5BFE-E18D-9AC3-79DF-C143D90D5081}"/>
              </a:ext>
            </a:extLst>
          </p:cNvPr>
          <p:cNvSpPr txBox="1"/>
          <p:nvPr/>
        </p:nvSpPr>
        <p:spPr>
          <a:xfrm>
            <a:off x="337422" y="246759"/>
            <a:ext cx="10522857" cy="523220"/>
          </a:xfrm>
          <a:prstGeom prst="rect">
            <a:avLst/>
          </a:prstGeom>
          <a:noFill/>
        </p:spPr>
        <p:txBody>
          <a:bodyPr wrap="square" lIns="91440" tIns="45720" rIns="91440" bIns="45720" rtlCol="0" anchor="t">
            <a:spAutoFit/>
          </a:bodyPr>
          <a:lstStyle/>
          <a:p>
            <a:pPr>
              <a:defRPr/>
            </a:pPr>
            <a:r>
              <a:rPr kumimoji="0" lang="en-GB" sz="2800" i="0" u="none" strike="noStrike" kern="1200" cap="none" spc="0" normalizeH="0" baseline="0" noProof="0" dirty="0">
                <a:ln>
                  <a:noFill/>
                </a:ln>
                <a:solidFill>
                  <a:srgbClr val="000000"/>
                </a:solidFill>
                <a:effectLst/>
                <a:uLnTx/>
                <a:uFillTx/>
                <a:latin typeface="Impact"/>
              </a:rPr>
              <a:t>What is Connect to Work</a:t>
            </a:r>
            <a:endParaRPr kumimoji="0" lang="en-GB" sz="4000" i="0" u="none" strike="noStrike" kern="1200" cap="none" spc="0" normalizeH="0" baseline="0" noProof="0" dirty="0">
              <a:ln>
                <a:noFill/>
              </a:ln>
              <a:solidFill>
                <a:prstClr val="black"/>
              </a:solidFill>
              <a:effectLst/>
              <a:uLnTx/>
              <a:uFillTx/>
              <a:latin typeface="Impact"/>
            </a:endParaRPr>
          </a:p>
        </p:txBody>
      </p:sp>
      <p:pic>
        <p:nvPicPr>
          <p:cNvPr id="32" name="Picture 31">
            <a:extLst>
              <a:ext uri="{FF2B5EF4-FFF2-40B4-BE49-F238E27FC236}">
                <a16:creationId xmlns:a16="http://schemas.microsoft.com/office/drawing/2014/main" id="{0FCDFB7B-3384-1E68-BD53-E1A367682879}"/>
              </a:ext>
            </a:extLst>
          </p:cNvPr>
          <p:cNvPicPr>
            <a:picLocks noChangeAspect="1"/>
          </p:cNvPicPr>
          <p:nvPr/>
        </p:nvPicPr>
        <p:blipFill>
          <a:blip r:embed="rId7"/>
          <a:stretch>
            <a:fillRect/>
          </a:stretch>
        </p:blipFill>
        <p:spPr>
          <a:xfrm>
            <a:off x="107576" y="1220823"/>
            <a:ext cx="11849095" cy="4416353"/>
          </a:xfrm>
          <a:prstGeom prst="rect">
            <a:avLst/>
          </a:prstGeom>
        </p:spPr>
      </p:pic>
      <p:pic>
        <p:nvPicPr>
          <p:cNvPr id="3" name="Picture 2" descr="A purple text on a black background&#10;&#10;AI-generated content may be incorrect., Picture">
            <a:extLst>
              <a:ext uri="{FF2B5EF4-FFF2-40B4-BE49-F238E27FC236}">
                <a16:creationId xmlns:a16="http://schemas.microsoft.com/office/drawing/2014/main" id="{0D3BC2C1-A576-1C2A-ED8E-5A22AE5CA1E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924" y="5797823"/>
            <a:ext cx="2902292" cy="100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8930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AC8C29-3FDC-8493-1CF8-0E22BF58B376}"/>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29C29616-6E8C-D443-36CF-E0FCD00729FA}"/>
              </a:ext>
            </a:extLst>
          </p:cNvPr>
          <p:cNvSpPr txBox="1"/>
          <p:nvPr/>
        </p:nvSpPr>
        <p:spPr>
          <a:xfrm>
            <a:off x="870797" y="5388879"/>
            <a:ext cx="687118" cy="382156"/>
          </a:xfrm>
          <a:prstGeom prst="rect">
            <a:avLst/>
          </a:prstGeom>
        </p:spPr>
        <p:txBody>
          <a:bodyPr vert="horz" wrap="square" lIns="0" tIns="12700" rIns="0" bIns="0" rtlCol="0">
            <a:spAutoFit/>
          </a:bodyPr>
          <a:lstStyle/>
          <a:p>
            <a:pPr marL="12700">
              <a:lnSpc>
                <a:spcPct val="100000"/>
              </a:lnSpc>
              <a:spcBef>
                <a:spcPts val="100"/>
              </a:spcBef>
            </a:pPr>
            <a:r>
              <a:rPr lang="en-GB" sz="1200" b="1" spc="-10" dirty="0">
                <a:solidFill>
                  <a:schemeClr val="bg1"/>
                </a:solidFill>
                <a:latin typeface="Trebuchet MS"/>
                <a:cs typeface="Trebuchet MS"/>
              </a:rPr>
              <a:t>FEBRUARY</a:t>
            </a:r>
            <a:r>
              <a:rPr sz="1200" b="1" spc="-55" dirty="0">
                <a:solidFill>
                  <a:schemeClr val="bg1"/>
                </a:solidFill>
                <a:latin typeface="Trebuchet MS"/>
                <a:cs typeface="Trebuchet MS"/>
              </a:rPr>
              <a:t> </a:t>
            </a:r>
            <a:r>
              <a:rPr sz="1200" b="1" spc="-20" dirty="0">
                <a:solidFill>
                  <a:schemeClr val="bg1"/>
                </a:solidFill>
                <a:latin typeface="Trebuchet MS"/>
                <a:cs typeface="Trebuchet MS"/>
              </a:rPr>
              <a:t>2025</a:t>
            </a:r>
            <a:endParaRPr sz="1200" dirty="0">
              <a:solidFill>
                <a:schemeClr val="bg1"/>
              </a:solidFill>
              <a:latin typeface="Trebuchet MS"/>
              <a:cs typeface="Trebuchet MS"/>
            </a:endParaRPr>
          </a:p>
        </p:txBody>
      </p:sp>
      <p:pic>
        <p:nvPicPr>
          <p:cNvPr id="10" name="Picture 9" descr="A blue and white logo&#10;&#10;Description automatically generated">
            <a:extLst>
              <a:ext uri="{FF2B5EF4-FFF2-40B4-BE49-F238E27FC236}">
                <a16:creationId xmlns:a16="http://schemas.microsoft.com/office/drawing/2014/main" id="{C87383E9-EDFC-FB0C-344C-EB9880653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490" y="6208951"/>
            <a:ext cx="1214311" cy="548191"/>
          </a:xfrm>
          <a:prstGeom prst="rect">
            <a:avLst/>
          </a:prstGeom>
        </p:spPr>
      </p:pic>
      <p:pic>
        <p:nvPicPr>
          <p:cNvPr id="1030" name="Picture 6" descr="About Sutton: Our location, our culture ...">
            <a:extLst>
              <a:ext uri="{FF2B5EF4-FFF2-40B4-BE49-F238E27FC236}">
                <a16:creationId xmlns:a16="http://schemas.microsoft.com/office/drawing/2014/main" id="{FD99C8E0-45D9-6A67-D1DA-8467ED1AB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1865" y="6302096"/>
            <a:ext cx="1113342" cy="3978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blue logo with a black background&#10;&#10;AI-generated content may be incorrect.">
            <a:extLst>
              <a:ext uri="{FF2B5EF4-FFF2-40B4-BE49-F238E27FC236}">
                <a16:creationId xmlns:a16="http://schemas.microsoft.com/office/drawing/2014/main" id="{AFA5F9E2-D36A-0036-A934-F32F0FFE4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677" y="5892709"/>
            <a:ext cx="737749" cy="864433"/>
          </a:xfrm>
          <a:prstGeom prst="rect">
            <a:avLst/>
          </a:prstGeom>
          <a:noFill/>
          <a:extLst>
            <a:ext uri="{909E8E84-426E-40DD-AFC4-6F175D3DCCD1}">
              <a14:hiddenFill xmlns:a14="http://schemas.microsoft.com/office/drawing/2010/main">
                <a:solidFill>
                  <a:srgbClr val="FFFFFF"/>
                </a:solidFill>
              </a14:hiddenFill>
            </a:ext>
          </a:extLst>
        </p:spPr>
      </p:pic>
      <p:pic>
        <p:nvPicPr>
          <p:cNvPr id="9" name="object 6" descr="A purple text on a black background&#10;&#10;AI-generated content may be incorrect.">
            <a:extLst>
              <a:ext uri="{FF2B5EF4-FFF2-40B4-BE49-F238E27FC236}">
                <a16:creationId xmlns:a16="http://schemas.microsoft.com/office/drawing/2014/main" id="{6B7DD026-C1DF-22A3-643F-E22789272605}"/>
              </a:ext>
            </a:extLst>
          </p:cNvPr>
          <p:cNvPicPr/>
          <p:nvPr/>
        </p:nvPicPr>
        <p:blipFill>
          <a:blip r:embed="rId5" cstate="print"/>
          <a:stretch>
            <a:fillRect/>
          </a:stretch>
        </p:blipFill>
        <p:spPr>
          <a:xfrm>
            <a:off x="10521271" y="6302096"/>
            <a:ext cx="1435400" cy="397834"/>
          </a:xfrm>
          <a:prstGeom prst="rect">
            <a:avLst/>
          </a:prstGeom>
        </p:spPr>
      </p:pic>
      <p:pic>
        <p:nvPicPr>
          <p:cNvPr id="2" name="Picture 6" descr="The council's corporate identity is changing">
            <a:extLst>
              <a:ext uri="{FF2B5EF4-FFF2-40B4-BE49-F238E27FC236}">
                <a16:creationId xmlns:a16="http://schemas.microsoft.com/office/drawing/2014/main" id="{02BCE306-163F-AE1B-21F1-B8E7BF4A03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205" y="6390368"/>
            <a:ext cx="1379408" cy="30956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81EBFD32-2667-A8BD-BDEE-D1405E7A1DC4}"/>
              </a:ext>
            </a:extLst>
          </p:cNvPr>
          <p:cNvSpPr txBox="1"/>
          <p:nvPr/>
        </p:nvSpPr>
        <p:spPr>
          <a:xfrm>
            <a:off x="337422" y="246759"/>
            <a:ext cx="10522857" cy="523220"/>
          </a:xfrm>
          <a:prstGeom prst="rect">
            <a:avLst/>
          </a:prstGeom>
          <a:noFill/>
        </p:spPr>
        <p:txBody>
          <a:bodyPr wrap="square" lIns="91440" tIns="45720" rIns="91440" bIns="45720" rtlCol="0" anchor="t">
            <a:spAutoFit/>
          </a:bodyPr>
          <a:lstStyle/>
          <a:p>
            <a:pPr>
              <a:defRPr/>
            </a:pPr>
            <a:r>
              <a:rPr kumimoji="0" lang="en-GB" sz="2800" i="0" u="none" strike="noStrike" kern="1200" cap="none" spc="0" normalizeH="0" baseline="0" noProof="0" dirty="0">
                <a:ln>
                  <a:noFill/>
                </a:ln>
                <a:solidFill>
                  <a:srgbClr val="000000"/>
                </a:solidFill>
                <a:effectLst/>
                <a:uLnTx/>
                <a:uFillTx/>
                <a:latin typeface="Impact"/>
              </a:rPr>
              <a:t>Who is </a:t>
            </a:r>
            <a:r>
              <a:rPr lang="en-GB" sz="2800" dirty="0">
                <a:solidFill>
                  <a:srgbClr val="000000"/>
                </a:solidFill>
                <a:latin typeface="Impact"/>
              </a:rPr>
              <a:t>eligible?</a:t>
            </a:r>
            <a:endParaRPr kumimoji="0" lang="en-GB" sz="4000" i="0" u="none" strike="noStrike" kern="1200" cap="none" spc="0" normalizeH="0" baseline="0" noProof="0" dirty="0">
              <a:ln>
                <a:noFill/>
              </a:ln>
              <a:solidFill>
                <a:prstClr val="black"/>
              </a:solidFill>
              <a:effectLst/>
              <a:uLnTx/>
              <a:uFillTx/>
              <a:latin typeface="Impact"/>
            </a:endParaRPr>
          </a:p>
        </p:txBody>
      </p:sp>
      <p:graphicFrame>
        <p:nvGraphicFramePr>
          <p:cNvPr id="1036" name="Content Placeholder 5">
            <a:extLst>
              <a:ext uri="{FF2B5EF4-FFF2-40B4-BE49-F238E27FC236}">
                <a16:creationId xmlns:a16="http://schemas.microsoft.com/office/drawing/2014/main" id="{A10E46E4-7B70-B802-842D-7A5AD4A094F9}"/>
              </a:ext>
            </a:extLst>
          </p:cNvPr>
          <p:cNvGraphicFramePr>
            <a:graphicFrameLocks noGrp="1"/>
          </p:cNvGraphicFramePr>
          <p:nvPr>
            <p:ph sz="half" idx="1"/>
            <p:extLst>
              <p:ext uri="{D42A27DB-BD31-4B8C-83A1-F6EECF244321}">
                <p14:modId xmlns:p14="http://schemas.microsoft.com/office/powerpoint/2010/main" val="2602520290"/>
              </p:ext>
            </p:extLst>
          </p:nvPr>
        </p:nvGraphicFramePr>
        <p:xfrm>
          <a:off x="765347" y="1541371"/>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ontent Placeholder 7">
            <a:extLst>
              <a:ext uri="{FF2B5EF4-FFF2-40B4-BE49-F238E27FC236}">
                <a16:creationId xmlns:a16="http://schemas.microsoft.com/office/drawing/2014/main" id="{9428FB4A-BF2B-8926-6103-40777FF690AE}"/>
              </a:ext>
            </a:extLst>
          </p:cNvPr>
          <p:cNvSpPr>
            <a:spLocks noGrp="1"/>
          </p:cNvSpPr>
          <p:nvPr>
            <p:ph sz="half" idx="2"/>
          </p:nvPr>
        </p:nvSpPr>
        <p:spPr>
          <a:solidFill>
            <a:schemeClr val="bg2"/>
          </a:solidFill>
        </p:spPr>
        <p:txBody>
          <a:bodyPr>
            <a:normAutofit fontScale="55000" lnSpcReduction="20000"/>
          </a:bodyPr>
          <a:lstStyle/>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An offender (someone who is serving a community service) or ex-offender  (someone who has completed a custodial or community sentence</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Carer or an ex-carer</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A homeless person</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A former member of His Majesty’s (HM) Armed Forces (AF), a member of HM AF reserves, or a partner of current or former Armed Forces personnel</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A person for whom a drug or alcohol dependency, including a history of dependency, presents a significant barrier to employment</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A care experienced young person or a care leaver</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A refugee, a resettled Afghan, A person on the Ukrainian scheme</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A victim/survivor of domestic abuse</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Young people identified as being involved or at risk of being involved in serious violence a victim of modern slavery. </a:t>
            </a:r>
          </a:p>
          <a:p>
            <a:pPr marL="0" indent="0">
              <a:buNone/>
            </a:pPr>
            <a:endParaRPr lang="en-GB" sz="2800" dirty="0"/>
          </a:p>
          <a:p>
            <a:endParaRPr lang="en-GB" dirty="0"/>
          </a:p>
        </p:txBody>
      </p:sp>
      <p:pic>
        <p:nvPicPr>
          <p:cNvPr id="3" name="Picture 2" descr="A purple text on a black background&#10;&#10;AI-generated content may be incorrect., Picture">
            <a:extLst>
              <a:ext uri="{FF2B5EF4-FFF2-40B4-BE49-F238E27FC236}">
                <a16:creationId xmlns:a16="http://schemas.microsoft.com/office/drawing/2014/main" id="{B65F5B12-6280-FB2F-5367-96EE848DEA9B}"/>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69283" y="5820652"/>
            <a:ext cx="2902292" cy="100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604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970C6-0A8C-3D0D-FE9E-9D273E259406}"/>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86A33156-9D22-F6EB-DBE2-759CA518D408}"/>
              </a:ext>
            </a:extLst>
          </p:cNvPr>
          <p:cNvSpPr txBox="1"/>
          <p:nvPr/>
        </p:nvSpPr>
        <p:spPr>
          <a:xfrm>
            <a:off x="870797" y="5388879"/>
            <a:ext cx="687118" cy="382156"/>
          </a:xfrm>
          <a:prstGeom prst="rect">
            <a:avLst/>
          </a:prstGeom>
        </p:spPr>
        <p:txBody>
          <a:bodyPr vert="horz" wrap="square" lIns="0" tIns="12700" rIns="0" bIns="0" rtlCol="0">
            <a:spAutoFit/>
          </a:bodyPr>
          <a:lstStyle/>
          <a:p>
            <a:pPr marL="12700">
              <a:lnSpc>
                <a:spcPct val="100000"/>
              </a:lnSpc>
              <a:spcBef>
                <a:spcPts val="100"/>
              </a:spcBef>
            </a:pPr>
            <a:r>
              <a:rPr lang="en-GB" sz="1200" b="1" spc="-10" dirty="0">
                <a:solidFill>
                  <a:schemeClr val="bg1"/>
                </a:solidFill>
                <a:latin typeface="Trebuchet MS"/>
                <a:cs typeface="Trebuchet MS"/>
              </a:rPr>
              <a:t>FEBRUARY</a:t>
            </a:r>
            <a:r>
              <a:rPr sz="1200" b="1" spc="-55" dirty="0">
                <a:solidFill>
                  <a:schemeClr val="bg1"/>
                </a:solidFill>
                <a:latin typeface="Trebuchet MS"/>
                <a:cs typeface="Trebuchet MS"/>
              </a:rPr>
              <a:t> </a:t>
            </a:r>
            <a:r>
              <a:rPr sz="1200" b="1" spc="-20" dirty="0">
                <a:solidFill>
                  <a:schemeClr val="bg1"/>
                </a:solidFill>
                <a:latin typeface="Trebuchet MS"/>
                <a:cs typeface="Trebuchet MS"/>
              </a:rPr>
              <a:t>2025</a:t>
            </a:r>
            <a:endParaRPr sz="1200" dirty="0">
              <a:solidFill>
                <a:schemeClr val="bg1"/>
              </a:solidFill>
              <a:latin typeface="Trebuchet MS"/>
              <a:cs typeface="Trebuchet MS"/>
            </a:endParaRPr>
          </a:p>
        </p:txBody>
      </p:sp>
      <p:pic>
        <p:nvPicPr>
          <p:cNvPr id="10" name="Picture 9" descr="A blue and white logo&#10;&#10;Description automatically generated">
            <a:extLst>
              <a:ext uri="{FF2B5EF4-FFF2-40B4-BE49-F238E27FC236}">
                <a16:creationId xmlns:a16="http://schemas.microsoft.com/office/drawing/2014/main" id="{8CC2B96D-C542-FD35-67A0-6DD3BFC57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490" y="6208951"/>
            <a:ext cx="1214311" cy="548191"/>
          </a:xfrm>
          <a:prstGeom prst="rect">
            <a:avLst/>
          </a:prstGeom>
        </p:spPr>
      </p:pic>
      <p:pic>
        <p:nvPicPr>
          <p:cNvPr id="1030" name="Picture 6" descr="About Sutton: Our location, our culture ...">
            <a:extLst>
              <a:ext uri="{FF2B5EF4-FFF2-40B4-BE49-F238E27FC236}">
                <a16:creationId xmlns:a16="http://schemas.microsoft.com/office/drawing/2014/main" id="{58C86070-C3CF-5975-251C-E79C56432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1865" y="6302096"/>
            <a:ext cx="1113342" cy="3978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CAE2BE1-DAF7-8FEE-67C1-312CF62DE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677" y="5892709"/>
            <a:ext cx="737749" cy="864433"/>
          </a:xfrm>
          <a:prstGeom prst="rect">
            <a:avLst/>
          </a:prstGeom>
          <a:noFill/>
          <a:extLst>
            <a:ext uri="{909E8E84-426E-40DD-AFC4-6F175D3DCCD1}">
              <a14:hiddenFill xmlns:a14="http://schemas.microsoft.com/office/drawing/2010/main">
                <a:solidFill>
                  <a:srgbClr val="FFFFFF"/>
                </a:solidFill>
              </a14:hiddenFill>
            </a:ext>
          </a:extLst>
        </p:spPr>
      </p:pic>
      <p:pic>
        <p:nvPicPr>
          <p:cNvPr id="9" name="object 6">
            <a:extLst>
              <a:ext uri="{FF2B5EF4-FFF2-40B4-BE49-F238E27FC236}">
                <a16:creationId xmlns:a16="http://schemas.microsoft.com/office/drawing/2014/main" id="{F44C0918-141F-CD8C-E673-B23A04647735}"/>
              </a:ext>
            </a:extLst>
          </p:cNvPr>
          <p:cNvPicPr/>
          <p:nvPr/>
        </p:nvPicPr>
        <p:blipFill>
          <a:blip r:embed="rId6" cstate="print"/>
          <a:stretch>
            <a:fillRect/>
          </a:stretch>
        </p:blipFill>
        <p:spPr>
          <a:xfrm>
            <a:off x="10521271" y="6302096"/>
            <a:ext cx="1435400" cy="397834"/>
          </a:xfrm>
          <a:prstGeom prst="rect">
            <a:avLst/>
          </a:prstGeom>
        </p:spPr>
      </p:pic>
      <p:pic>
        <p:nvPicPr>
          <p:cNvPr id="2" name="Picture 6" descr="The council's corporate identity is changing">
            <a:extLst>
              <a:ext uri="{FF2B5EF4-FFF2-40B4-BE49-F238E27FC236}">
                <a16:creationId xmlns:a16="http://schemas.microsoft.com/office/drawing/2014/main" id="{B75D1974-0E09-5F62-D9D6-9C2BADD0AF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2205" y="6390368"/>
            <a:ext cx="1379408" cy="30956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6E46CFC1-A79A-C34D-2D2B-5EFE4CF471D8}"/>
              </a:ext>
            </a:extLst>
          </p:cNvPr>
          <p:cNvSpPr txBox="1"/>
          <p:nvPr/>
        </p:nvSpPr>
        <p:spPr>
          <a:xfrm>
            <a:off x="337422" y="246759"/>
            <a:ext cx="10522857" cy="523220"/>
          </a:xfrm>
          <a:prstGeom prst="rect">
            <a:avLst/>
          </a:prstGeom>
          <a:noFill/>
        </p:spPr>
        <p:txBody>
          <a:bodyPr wrap="square" lIns="91440" tIns="45720" rIns="91440" bIns="45720" rtlCol="0" anchor="t">
            <a:spAutoFit/>
          </a:bodyPr>
          <a:lstStyle/>
          <a:p>
            <a:pPr>
              <a:defRPr/>
            </a:pPr>
            <a:r>
              <a:rPr lang="en-GB" sz="2800" dirty="0">
                <a:solidFill>
                  <a:srgbClr val="000000"/>
                </a:solidFill>
                <a:latin typeface="Impact"/>
              </a:rPr>
              <a:t>Participant Support Package </a:t>
            </a:r>
            <a:endParaRPr kumimoji="0" lang="en-GB" sz="4000" i="0" u="none" strike="noStrike" kern="1200" cap="none" spc="0" normalizeH="0" baseline="0" noProof="0" dirty="0">
              <a:ln>
                <a:noFill/>
              </a:ln>
              <a:solidFill>
                <a:prstClr val="black"/>
              </a:solidFill>
              <a:effectLst/>
              <a:uLnTx/>
              <a:uFillTx/>
              <a:latin typeface="Impact"/>
            </a:endParaRPr>
          </a:p>
        </p:txBody>
      </p:sp>
      <p:pic>
        <p:nvPicPr>
          <p:cNvPr id="6" name="Picture 5">
            <a:extLst>
              <a:ext uri="{FF2B5EF4-FFF2-40B4-BE49-F238E27FC236}">
                <a16:creationId xmlns:a16="http://schemas.microsoft.com/office/drawing/2014/main" id="{2D046007-E566-24E1-DF0F-53A8F81E4A83}"/>
              </a:ext>
            </a:extLst>
          </p:cNvPr>
          <p:cNvPicPr>
            <a:picLocks noChangeAspect="1"/>
          </p:cNvPicPr>
          <p:nvPr/>
        </p:nvPicPr>
        <p:blipFill>
          <a:blip r:embed="rId8"/>
          <a:stretch>
            <a:fillRect/>
          </a:stretch>
        </p:blipFill>
        <p:spPr>
          <a:xfrm>
            <a:off x="0" y="880339"/>
            <a:ext cx="12192000" cy="5097322"/>
          </a:xfrm>
          <a:prstGeom prst="rect">
            <a:avLst/>
          </a:prstGeom>
        </p:spPr>
      </p:pic>
      <p:pic>
        <p:nvPicPr>
          <p:cNvPr id="3" name="Picture 2" descr="A purple text on a black background&#10;&#10;AI-generated content may be incorrect., Picture">
            <a:extLst>
              <a:ext uri="{FF2B5EF4-FFF2-40B4-BE49-F238E27FC236}">
                <a16:creationId xmlns:a16="http://schemas.microsoft.com/office/drawing/2014/main" id="{20862311-80A4-EB39-6A18-A16FDEA849C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37422" y="5892709"/>
            <a:ext cx="2902292" cy="100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854101"/>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1612</TotalTime>
  <Words>1527</Words>
  <Application>Microsoft Office PowerPoint</Application>
  <PresentationFormat>Widescreen</PresentationFormat>
  <Paragraphs>119</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Aptos Display</vt:lpstr>
      <vt:lpstr>Arial</vt:lpstr>
      <vt:lpstr>Calibri</vt:lpstr>
      <vt:lpstr>Impact</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Bruce, Marlon</dc:creator>
  <cp:lastModifiedBy>Camilla Wheal</cp:lastModifiedBy>
  <cp:revision>13</cp:revision>
  <dcterms:created xsi:type="dcterms:W3CDTF">2025-02-11T14:45:12Z</dcterms:created>
  <dcterms:modified xsi:type="dcterms:W3CDTF">2025-12-02T14:39:53Z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29321-b149-4a39-bd49-743598a7657b_Enabled">
    <vt:lpwstr>true</vt:lpwstr>
  </property>
  <property fmtid="{D5CDD505-2E9C-101B-9397-08002B2CF9AE}" pid="3" name="MSIP_Label_03429321-b149-4a39-bd49-743598a7657b_SetDate">
    <vt:lpwstr>2025-10-29T09:20:31Z</vt:lpwstr>
  </property>
  <property fmtid="{D5CDD505-2E9C-101B-9397-08002B2CF9AE}" pid="4" name="MSIP_Label_03429321-b149-4a39-bd49-743598a7657b_Method">
    <vt:lpwstr>Standard</vt:lpwstr>
  </property>
  <property fmtid="{D5CDD505-2E9C-101B-9397-08002B2CF9AE}" pid="5" name="MSIP_Label_03429321-b149-4a39-bd49-743598a7657b_Name">
    <vt:lpwstr>Internal</vt:lpwstr>
  </property>
  <property fmtid="{D5CDD505-2E9C-101B-9397-08002B2CF9AE}" pid="6" name="MSIP_Label_03429321-b149-4a39-bd49-743598a7657b_SiteId">
    <vt:lpwstr>5090ac83-b577-4b0b-9a7d-be03f24a6c0c</vt:lpwstr>
  </property>
  <property fmtid="{D5CDD505-2E9C-101B-9397-08002B2CF9AE}" pid="7" name="MSIP_Label_03429321-b149-4a39-bd49-743598a7657b_ActionId">
    <vt:lpwstr>83ae6586-b2ca-4288-b9ac-889a3b97c161</vt:lpwstr>
  </property>
  <property fmtid="{D5CDD505-2E9C-101B-9397-08002B2CF9AE}" pid="8" name="MSIP_Label_03429321-b149-4a39-bd49-743598a7657b_ContentBits">
    <vt:lpwstr>0</vt:lpwstr>
  </property>
  <property fmtid="{D5CDD505-2E9C-101B-9397-08002B2CF9AE}" pid="9" name="MSIP_Label_03429321-b149-4a39-bd49-743598a7657b_Tag">
    <vt:lpwstr>10, 3, 0, 1</vt:lpwstr>
  </property>
</Properties>
</file>