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5"/>
  </p:notesMasterIdLst>
  <p:sldIdLst>
    <p:sldId id="256" r:id="rId5"/>
    <p:sldId id="257" r:id="rId6"/>
    <p:sldId id="258" r:id="rId7"/>
    <p:sldId id="259" r:id="rId8"/>
    <p:sldId id="266" r:id="rId9"/>
    <p:sldId id="260" r:id="rId10"/>
    <p:sldId id="261" r:id="rId11"/>
    <p:sldId id="263" r:id="rId12"/>
    <p:sldId id="264" r:id="rId13"/>
    <p:sldId id="265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0E99CB9-16F7-4451-92B3-D7046FBF2CEA}" v="3" dt="2025-07-10T11:32:00.12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1152" autoAdjust="0"/>
  </p:normalViewPr>
  <p:slideViewPr>
    <p:cSldViewPr snapToGrid="0" snapToObjects="1">
      <p:cViewPr varScale="1">
        <p:scale>
          <a:sx n="68" d="100"/>
          <a:sy n="68" d="100"/>
        </p:scale>
        <p:origin x="1882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1FC04A-48BE-4CB6-BE2D-960E4851ED14}" type="datetimeFigureOut">
              <a:rPr lang="en-GB" smtClean="0"/>
              <a:t>10/07/2025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5910FB-A6AD-49E1-B599-B0253A3FE9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1810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Good morning and thank you for the invitation. I’m 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Mansour Miralami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founder of 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MoveMingle CIC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Imagine if your weekly coffee break could increase your social interactions and engagement with the community and halve your loneliness risk ; 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 MoveMingle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exist to transform seclusion and solitude into  lasting  community interactions and engagements   through movement, creativity and good tea or coffee.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5910FB-A6AD-49E1-B599-B0253A3FE96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20936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Thank you for your time today.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 you share our vision for Move Mingle  please  contact me in person today or by email or telephone , details of which  you will find on the screen.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Together we can help Kingston,  Move Mingle and thrive.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5910FB-A6AD-49E1-B599-B0253A3FE969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77081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Firstly, the Office for National Statistics now finds that 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one in four adults often or always feels lonely;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Secondly Sport England reports only 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forty-eight per cent of children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reach the Chief Medical Officers’ daily activity guideline of sixty minutes; and 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Thirdly  multiple meta-analyses show that physical inactivity can 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double the risk of depression and anxiety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So loneliness, mental health and physical health are tangled together.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5910FB-A6AD-49E1-B599-B0253A3FE969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22430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Fun, barrier-free (pay as you can entry) activities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sessions will comprise  mixed age groups and  abilities so nobody feels judged; 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Others session will be  ring-fenced for teenagers or Active 60 plus so that people can learn with their peers before joining mixed age group events.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5910FB-A6AD-49E1-B599-B0253A3FE969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68414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does that look like?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Move &amp; Mingle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classes are forty-five minutes of gentle exercise with upbeat music and plenty of chat.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Dance sessions and dance-party evenings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that raise the heart-rate and the smile-rate.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Creative wellbeing clubs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where a variety of activities such as art, music, mindful crafts and book clubs and  light movement will be on offer to all participants.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Outdoor events: 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 k and 10 k runs, a half or full marathon route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family-friendly obstacle races, and 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guided social rides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 cyclists, including adaptive bike users.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also host 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picnics, park gatherings and pop-up café socials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 friends can mingle.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5910FB-A6AD-49E1-B599-B0253A3FE969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2584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Age matters.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Under-18s will be invited to attend after-school activity clubs in safe spaces.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Our Active 60 plus group will focus on balance, dance and low-impact strength and conditioning exercises.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 weekends our focus will be to get everyone together to enjoy a family-friendly atmosphere.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5910FB-A6AD-49E1-B599-B0253A3FE969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26161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Mental well being is our paramount goal and will be part and parcel of everything we do at MoveMingle.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session programme will be 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co-designed by counsellors, instructors and organisers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Every class begins with a three-minute grounding breath and ends with a group farewell departure session to ensure that all participants feel welcomed and encouraged to mingle and come back 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agenda for each session will support people to rebuild confidence , increase  low self-esteem, reduce anxiety and stress levels  and overcome PTSD and generally help all participants to  stay positive.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5910FB-A6AD-49E1-B599-B0253A3FE969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03863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Seclusion and solitude and the feeling of loneliness decreases when all age groups come together and generations cross paths.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Research shows inter-generational projects boost self-esteem and mood.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maintain 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pay-what-you-can entry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 cost is never the barrier, and we encourage participants to step up as volunteers, keeping them anchored in the group.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5910FB-A6AD-49E1-B599-B0253A3FE969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0594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Our growth roadmap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year: weekly classes and 5 k runs. By Autumn we intend to also offer 10k runs and  a variety of creative clubs.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Next year  we intend to put on obstacle races and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sportives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also  will be opening  a 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community café hub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 people to meet and greet daily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Finally our ultimate aspiration for Move Mingle is for the movement to be recognised  in the neighbouring areas and encourage those in the neighbouring areas to  join us 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5910FB-A6AD-49E1-B599-B0253A3FE969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91080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Where can you fit in?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Refer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clients who would benefit from the program.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Offer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hall or green space for Move Mingle to use for at least  one evening 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week;or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Simply 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introduce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us to like-minded partners , groups or associations who could help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MoveMIngle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achieve its’  objectives.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5910FB-A6AD-49E1-B599-B0253A3FE969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67040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0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53948" y="1371600"/>
            <a:ext cx="5436104" cy="10156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6000" b="1" dirty="0">
                <a:solidFill>
                  <a:srgbClr val="1DD1A1"/>
                </a:solidFill>
              </a:rPr>
              <a:t>MoveMingle CIC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87150" y="2743200"/>
            <a:ext cx="7569701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3200" b="0" dirty="0">
                <a:solidFill>
                  <a:srgbClr val="FFFFFF"/>
                </a:solidFill>
              </a:rPr>
              <a:t>Moving People from Isolation to Connection</a:t>
            </a:r>
          </a:p>
        </p:txBody>
      </p:sp>
      <p:pic>
        <p:nvPicPr>
          <p:cNvPr id="6" name="Picture 5" descr="A logo on a black background&#10;&#10;AI-generated content may be incorrect.">
            <a:extLst>
              <a:ext uri="{FF2B5EF4-FFF2-40B4-BE49-F238E27FC236}">
                <a16:creationId xmlns:a16="http://schemas.microsoft.com/office/drawing/2014/main" id="{60AFB421-97F4-FB0F-5E71-EF4D40340C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2013" y="3473727"/>
            <a:ext cx="3044838" cy="304483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0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82296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4000" b="1">
                <a:solidFill>
                  <a:srgbClr val="1DD1A1"/>
                </a:solidFill>
              </a:rPr>
              <a:t>Stay in Touch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371600"/>
            <a:ext cx="777240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>
                <a:solidFill>
                  <a:srgbClr val="FFFFFF"/>
                </a:solidFill>
              </a:defRPr>
            </a:pPr>
            <a:r>
              <a:rPr dirty="0"/>
              <a:t>Mansour Miralami</a:t>
            </a:r>
          </a:p>
          <a:p>
            <a:pPr algn="ctr">
              <a:defRPr sz="2800">
                <a:solidFill>
                  <a:srgbClr val="FFFFFF"/>
                </a:solidFill>
              </a:defRPr>
            </a:pPr>
            <a:r>
              <a:rPr lang="en-GB" sz="2800" dirty="0"/>
              <a:t>✉️ </a:t>
            </a:r>
            <a:r>
              <a:rPr lang="en-GB" dirty="0"/>
              <a:t>miralami</a:t>
            </a:r>
            <a:r>
              <a:rPr dirty="0"/>
              <a:t>@movemingle.uk</a:t>
            </a:r>
            <a:endParaRPr lang="en-GB" dirty="0"/>
          </a:p>
          <a:p>
            <a:pPr algn="ctr">
              <a:defRPr sz="2800">
                <a:solidFill>
                  <a:srgbClr val="FFFFFF"/>
                </a:solidFill>
              </a:defRPr>
            </a:pPr>
            <a:r>
              <a:rPr lang="en-GB" dirty="0"/>
              <a:t>(W) 07759 555 549 </a:t>
            </a:r>
            <a:endParaRPr dirty="0"/>
          </a:p>
          <a:p>
            <a:pPr>
              <a:defRPr sz="2800">
                <a:solidFill>
                  <a:srgbClr val="FFFFFF"/>
                </a:solidFill>
              </a:defRPr>
            </a:pPr>
            <a:endParaRPr dirty="0"/>
          </a:p>
          <a:p>
            <a:pPr algn="ctr">
              <a:defRPr sz="2800">
                <a:solidFill>
                  <a:srgbClr val="FFFFFF"/>
                </a:solidFill>
              </a:defRPr>
            </a:pPr>
            <a:r>
              <a:rPr lang="en-GB" sz="2800" dirty="0"/>
              <a:t>🔗</a:t>
            </a:r>
            <a:r>
              <a:rPr dirty="0"/>
              <a:t> </a:t>
            </a:r>
            <a:r>
              <a:rPr lang="en-GB" dirty="0"/>
              <a:t>www.</a:t>
            </a:r>
            <a:r>
              <a:rPr dirty="0"/>
              <a:t>movemingle.uk</a:t>
            </a:r>
          </a:p>
        </p:txBody>
      </p:sp>
      <p:pic>
        <p:nvPicPr>
          <p:cNvPr id="5" name="Picture 4" descr="A qr code on a black background&#10;&#10;AI-generated content may be incorrect.">
            <a:extLst>
              <a:ext uri="{FF2B5EF4-FFF2-40B4-BE49-F238E27FC236}">
                <a16:creationId xmlns:a16="http://schemas.microsoft.com/office/drawing/2014/main" id="{38EDBA45-C151-4B9B-5A4D-C8AAB6B075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7720" y="2460925"/>
            <a:ext cx="4572009" cy="4572009"/>
          </a:xfrm>
          <a:prstGeom prst="rect">
            <a:avLst/>
          </a:prstGeom>
        </p:spPr>
      </p:pic>
      <p:pic>
        <p:nvPicPr>
          <p:cNvPr id="6" name="Picture 5" descr="A logo on a black background&#10;&#10;AI-generated content may be incorrect.">
            <a:extLst>
              <a:ext uri="{FF2B5EF4-FFF2-40B4-BE49-F238E27FC236}">
                <a16:creationId xmlns:a16="http://schemas.microsoft.com/office/drawing/2014/main" id="{4D2B6F83-5D2A-C1BA-B8B7-845C3D697A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8837" y="2860980"/>
            <a:ext cx="3771900" cy="37719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0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82296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4000" b="1">
                <a:solidFill>
                  <a:srgbClr val="1DD1A1"/>
                </a:solidFill>
              </a:rPr>
              <a:t>Why We Exist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371600"/>
            <a:ext cx="7772400" cy="2369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>
                <a:solidFill>
                  <a:srgbClr val="FFFFFF"/>
                </a:solidFill>
              </a:defRPr>
            </a:pPr>
            <a:r>
              <a:rPr lang="en-GB" sz="2400" dirty="0"/>
              <a:t>🧍‍♂️ 25 % UK adults feel lonely </a:t>
            </a:r>
            <a:r>
              <a:rPr lang="en-GB" sz="800" dirty="0"/>
              <a:t>(ONS 2025)</a:t>
            </a:r>
          </a:p>
          <a:p>
            <a:pPr>
              <a:defRPr sz="2800">
                <a:solidFill>
                  <a:srgbClr val="FFFFFF"/>
                </a:solidFill>
              </a:defRPr>
            </a:pPr>
            <a:endParaRPr lang="en-GB" sz="2400" dirty="0"/>
          </a:p>
          <a:p>
            <a:pPr>
              <a:defRPr sz="2800">
                <a:solidFill>
                  <a:srgbClr val="FFFFFF"/>
                </a:solidFill>
              </a:defRPr>
            </a:pPr>
            <a:r>
              <a:rPr lang="en-GB" sz="2400" dirty="0"/>
              <a:t>🏃‍♀️ 48 % Children meet activity target </a:t>
            </a:r>
            <a:r>
              <a:rPr lang="en-GB" sz="800" dirty="0"/>
              <a:t>(Sport England 2023)</a:t>
            </a:r>
          </a:p>
          <a:p>
            <a:pPr>
              <a:defRPr sz="2800">
                <a:solidFill>
                  <a:srgbClr val="FFFFFF"/>
                </a:solidFill>
              </a:defRPr>
            </a:pPr>
            <a:endParaRPr lang="en-GB" sz="2400" dirty="0"/>
          </a:p>
          <a:p>
            <a:pPr>
              <a:defRPr sz="2800">
                <a:solidFill>
                  <a:srgbClr val="FFFFFF"/>
                </a:solidFill>
              </a:defRPr>
            </a:pPr>
            <a:r>
              <a:rPr lang="en-GB" sz="2400" dirty="0"/>
              <a:t>🧠 1.0 × Inactivity can double depression &amp; anxiety risk </a:t>
            </a:r>
            <a:r>
              <a:rPr lang="en-GB" sz="800" dirty="0"/>
              <a:t>(JAMA 2022)</a:t>
            </a:r>
          </a:p>
          <a:p>
            <a:pPr>
              <a:defRPr sz="2800">
                <a:solidFill>
                  <a:srgbClr val="FFFFFF"/>
                </a:solidFill>
              </a:defRPr>
            </a:pPr>
            <a:endParaRPr lang="en-GB" dirty="0"/>
          </a:p>
        </p:txBody>
      </p:sp>
    </p:spTree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0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82296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4000" b="1">
                <a:solidFill>
                  <a:srgbClr val="1DD1A1"/>
                </a:solidFill>
              </a:rPr>
              <a:t>Our Simple Answer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371600"/>
            <a:ext cx="7772400" cy="200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>
                <a:solidFill>
                  <a:srgbClr val="FFFFFF"/>
                </a:solidFill>
              </a:defRPr>
            </a:pPr>
            <a:r>
              <a:rPr lang="en-GB" sz="2800" dirty="0"/>
              <a:t>❤️‍🔥</a:t>
            </a:r>
          </a:p>
          <a:p>
            <a:pPr>
              <a:defRPr sz="2800">
                <a:solidFill>
                  <a:srgbClr val="FFFFFF"/>
                </a:solidFill>
              </a:defRPr>
            </a:pPr>
            <a:r>
              <a:rPr lang="en-GB" sz="2400" dirty="0"/>
              <a:t>Fun, barrier-free movement &amp; creativity </a:t>
            </a:r>
          </a:p>
          <a:p>
            <a:pPr>
              <a:defRPr sz="2800">
                <a:solidFill>
                  <a:srgbClr val="FFFFFF"/>
                </a:solidFill>
              </a:defRPr>
            </a:pPr>
            <a:r>
              <a:rPr lang="en-GB" sz="2400" dirty="0"/>
              <a:t>Inclusive sessions and age-specific pathways</a:t>
            </a:r>
          </a:p>
          <a:p>
            <a:pPr>
              <a:defRPr sz="2800">
                <a:solidFill>
                  <a:srgbClr val="FFFFFF"/>
                </a:solidFill>
              </a:defRPr>
            </a:pPr>
            <a:endParaRPr lang="en-GB" sz="2400" dirty="0"/>
          </a:p>
          <a:p>
            <a:pPr>
              <a:defRPr sz="2800">
                <a:solidFill>
                  <a:srgbClr val="FFFFFF"/>
                </a:solidFill>
              </a:defRPr>
            </a:pPr>
            <a:r>
              <a:rPr lang="en-GB" sz="2400" dirty="0"/>
              <a:t>Everyone feels welcome</a:t>
            </a:r>
            <a:endParaRPr sz="2400" dirty="0"/>
          </a:p>
        </p:txBody>
      </p:sp>
    </p:spTree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0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82296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4000" b="1">
                <a:solidFill>
                  <a:srgbClr val="1DD1A1"/>
                </a:solidFill>
              </a:rPr>
              <a:t>What We Run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371600"/>
            <a:ext cx="7772400" cy="3416320"/>
          </a:xfrm>
          <a:prstGeom prst="rect">
            <a:avLst/>
          </a:prstGeom>
          <a:noFill/>
        </p:spPr>
        <p:txBody>
          <a:bodyPr wrap="square" spcCol="72000">
            <a:spAutoFit/>
          </a:bodyPr>
          <a:lstStyle/>
          <a:p>
            <a:pPr>
              <a:defRPr sz="2800">
                <a:solidFill>
                  <a:srgbClr val="FFFFFF"/>
                </a:solidFill>
              </a:defRPr>
            </a:pPr>
            <a:r>
              <a:rPr lang="en-GB" sz="2400" dirty="0"/>
              <a:t>🕺 Move &amp; Mingle low-impact classes</a:t>
            </a:r>
            <a:br>
              <a:rPr lang="en-GB" sz="2400" dirty="0"/>
            </a:br>
            <a:r>
              <a:rPr lang="en-GB" sz="2400" dirty="0"/>
              <a:t>💃 Dance sessions &amp; pop-up dance nights</a:t>
            </a:r>
            <a:br>
              <a:rPr lang="en-GB" sz="2400" dirty="0"/>
            </a:br>
            <a:r>
              <a:rPr lang="en-GB" sz="2400" dirty="0"/>
              <a:t>🎨 Art, music &amp; mindful workshops</a:t>
            </a:r>
          </a:p>
          <a:p>
            <a:pPr>
              <a:defRPr sz="2800">
                <a:solidFill>
                  <a:srgbClr val="FFFFFF"/>
                </a:solidFill>
              </a:defRPr>
            </a:pPr>
            <a:r>
              <a:rPr lang="en-GB" sz="2400" dirty="0"/>
              <a:t>📚 Book clubs and writing workshops</a:t>
            </a:r>
          </a:p>
          <a:p>
            <a:pPr>
              <a:defRPr sz="2800">
                <a:solidFill>
                  <a:srgbClr val="FFFFFF"/>
                </a:solidFill>
              </a:defRPr>
            </a:pPr>
            <a:r>
              <a:rPr lang="en-GB" sz="2400" dirty="0"/>
              <a:t>🎲 Game days and nights</a:t>
            </a:r>
            <a:br>
              <a:rPr lang="en-GB" sz="2400" dirty="0"/>
            </a:br>
            <a:r>
              <a:rPr lang="en-GB" sz="2400" dirty="0"/>
              <a:t>🏃‍♂️ 5k/10k, half &amp; full marathons</a:t>
            </a:r>
            <a:br>
              <a:rPr lang="en-GB" sz="2400" dirty="0"/>
            </a:br>
            <a:r>
              <a:rPr lang="en-GB" sz="2400" dirty="0"/>
              <a:t>🧗 Obstacle races  </a:t>
            </a:r>
          </a:p>
          <a:p>
            <a:pPr>
              <a:defRPr sz="2800">
                <a:solidFill>
                  <a:srgbClr val="FFFFFF"/>
                </a:solidFill>
              </a:defRPr>
            </a:pPr>
            <a:r>
              <a:rPr lang="en-GB" sz="2400" dirty="0"/>
              <a:t>🚴 Cycling </a:t>
            </a:r>
            <a:r>
              <a:rPr lang="en-GB" sz="2400" dirty="0" err="1"/>
              <a:t>sportives</a:t>
            </a:r>
            <a:br>
              <a:rPr lang="en-GB" sz="2400" dirty="0"/>
            </a:br>
            <a:r>
              <a:rPr lang="en-GB" sz="2400" dirty="0"/>
              <a:t>🧺 Picnics, park gatherings &amp; café socials</a:t>
            </a:r>
            <a:endParaRPr sz="2400" dirty="0"/>
          </a:p>
        </p:txBody>
      </p:sp>
    </p:spTree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0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188CE6A-F76D-8023-F9DE-5659B339BD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BCAE4A9-1B40-AFCA-A029-F8FCBB311BD8}"/>
              </a:ext>
            </a:extLst>
          </p:cNvPr>
          <p:cNvSpPr txBox="1"/>
          <p:nvPr/>
        </p:nvSpPr>
        <p:spPr>
          <a:xfrm>
            <a:off x="457200" y="274320"/>
            <a:ext cx="7468711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GB" sz="4000" b="1" dirty="0">
                <a:solidFill>
                  <a:srgbClr val="1DD1A1"/>
                </a:solidFill>
              </a:rPr>
              <a:t>Age-specific &amp; mixed programmes</a:t>
            </a:r>
            <a:endParaRPr sz="4000" b="1" dirty="0">
              <a:solidFill>
                <a:srgbClr val="1DD1A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73C29DF-489B-8E90-B63D-B3D45D39284B}"/>
              </a:ext>
            </a:extLst>
          </p:cNvPr>
          <p:cNvSpPr txBox="1"/>
          <p:nvPr/>
        </p:nvSpPr>
        <p:spPr>
          <a:xfrm>
            <a:off x="731520" y="1371600"/>
            <a:ext cx="77724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>
                <a:solidFill>
                  <a:srgbClr val="FFFFFF"/>
                </a:solidFill>
              </a:defRPr>
            </a:pPr>
            <a:r>
              <a:rPr lang="en-GB" sz="2400" dirty="0"/>
              <a:t>👧 Under 18s: after-school active clubs</a:t>
            </a:r>
            <a:br>
              <a:rPr lang="en-GB" sz="2400" dirty="0"/>
            </a:br>
            <a:r>
              <a:rPr lang="en-GB" sz="2400" dirty="0"/>
              <a:t>👵 Active 60 +: balance, chair-dance &amp; walking football</a:t>
            </a:r>
            <a:br>
              <a:rPr lang="en-GB" sz="2400" dirty="0"/>
            </a:br>
            <a:r>
              <a:rPr lang="en-GB" sz="2400" dirty="0"/>
              <a:t>👨‍👩‍👧‍👦 Mixed-age: events &amp; family obstacles</a:t>
            </a: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938079347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0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82296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4000" b="1">
                <a:solidFill>
                  <a:srgbClr val="1DD1A1"/>
                </a:solidFill>
              </a:rPr>
              <a:t>Mental‑Health Focus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371600"/>
            <a:ext cx="777240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>
                <a:solidFill>
                  <a:srgbClr val="FFFFFF"/>
                </a:solidFill>
              </a:defRPr>
            </a:pPr>
            <a:r>
              <a:rPr lang="en-GB" sz="2400" dirty="0"/>
              <a:t>• Co-design with counsellors</a:t>
            </a:r>
            <a:br>
              <a:rPr lang="en-GB" sz="2400" dirty="0"/>
            </a:br>
            <a:r>
              <a:rPr lang="en-GB" sz="2400" dirty="0"/>
              <a:t>• Three-minute grounding start, buddy check-out finish, positive early experiences for mental resilience</a:t>
            </a:r>
          </a:p>
          <a:p>
            <a:pPr>
              <a:defRPr sz="2800">
                <a:solidFill>
                  <a:srgbClr val="FFFFFF"/>
                </a:solidFill>
              </a:defRPr>
            </a:pPr>
            <a:r>
              <a:rPr lang="en-GB" sz="2400" dirty="0"/>
              <a:t>• Supports low self-esteem, PTSD and anxiety </a:t>
            </a:r>
          </a:p>
          <a:p>
            <a:pPr>
              <a:defRPr sz="2800">
                <a:solidFill>
                  <a:srgbClr val="FFFFFF"/>
                </a:solidFill>
              </a:defRPr>
            </a:pPr>
            <a:r>
              <a:rPr lang="en-GB" sz="800" dirty="0"/>
              <a:t>(NHS Digital 2023)</a:t>
            </a:r>
          </a:p>
          <a:p>
            <a:pPr>
              <a:defRPr sz="2800">
                <a:solidFill>
                  <a:srgbClr val="FFFFFF"/>
                </a:solidFill>
              </a:defRPr>
            </a:pPr>
            <a:endParaRPr lang="en-GB" dirty="0"/>
          </a:p>
          <a:p>
            <a:pPr>
              <a:defRPr sz="2800">
                <a:solidFill>
                  <a:srgbClr val="FFFFFF"/>
                </a:solidFill>
              </a:defRPr>
            </a:pPr>
            <a:endParaRPr lang="en-GB" dirty="0"/>
          </a:p>
        </p:txBody>
      </p:sp>
    </p:spTree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0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82296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4000" b="1">
                <a:solidFill>
                  <a:srgbClr val="1DD1A1"/>
                </a:solidFill>
              </a:rPr>
              <a:t>Beating Loneliness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371600"/>
            <a:ext cx="7772400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>
                <a:solidFill>
                  <a:srgbClr val="FFFFFF"/>
                </a:solidFill>
              </a:defRPr>
            </a:pPr>
            <a:r>
              <a:rPr lang="en-GB" sz="2400" dirty="0"/>
              <a:t>🤝  </a:t>
            </a:r>
          </a:p>
          <a:p>
            <a:pPr>
              <a:defRPr sz="2800">
                <a:solidFill>
                  <a:srgbClr val="FFFFFF"/>
                </a:solidFill>
              </a:defRPr>
            </a:pPr>
            <a:r>
              <a:rPr lang="en-GB" sz="2400" dirty="0"/>
              <a:t>• Inter-generational teams build new networks</a:t>
            </a:r>
          </a:p>
          <a:p>
            <a:pPr>
              <a:defRPr sz="2800">
                <a:solidFill>
                  <a:srgbClr val="FFFFFF"/>
                </a:solidFill>
              </a:defRPr>
            </a:pPr>
            <a:r>
              <a:rPr lang="en-GB" sz="2400" dirty="0"/>
              <a:t>• Pay-what-you-can entry removes the cost barrier</a:t>
            </a:r>
          </a:p>
          <a:p>
            <a:pPr>
              <a:defRPr sz="2800">
                <a:solidFill>
                  <a:srgbClr val="FFFFFF"/>
                </a:solidFill>
              </a:defRPr>
            </a:pPr>
            <a:r>
              <a:rPr lang="en-GB" sz="2400" dirty="0"/>
              <a:t>• Participant-to-volunteer pathway keeps people engaged</a:t>
            </a:r>
          </a:p>
          <a:p>
            <a:pPr>
              <a:defRPr sz="2800">
                <a:solidFill>
                  <a:srgbClr val="FFFFFF"/>
                </a:solidFill>
              </a:defRPr>
            </a:pPr>
            <a:endParaRPr lang="en-GB" dirty="0"/>
          </a:p>
          <a:p>
            <a:pPr>
              <a:defRPr sz="2800">
                <a:solidFill>
                  <a:srgbClr val="FFFFFF"/>
                </a:solidFill>
              </a:defRPr>
            </a:pPr>
            <a:endParaRPr lang="en-GB" dirty="0"/>
          </a:p>
        </p:txBody>
      </p:sp>
    </p:spTree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0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82296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4000" b="1">
                <a:solidFill>
                  <a:srgbClr val="1DD1A1"/>
                </a:solidFill>
              </a:rPr>
              <a:t>Growth Roadmap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371600"/>
            <a:ext cx="777240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>
                <a:solidFill>
                  <a:srgbClr val="FFFFFF"/>
                </a:solidFill>
              </a:defRPr>
            </a:pPr>
            <a:r>
              <a:rPr lang="en-GB" sz="2400" dirty="0"/>
              <a:t>2025: weekly classes &amp; 5 k runs → Q4 2025: 10 k runs, creative clubs → Spring 2026: obstacle races &amp; </a:t>
            </a:r>
            <a:r>
              <a:rPr lang="en-GB" sz="2400" dirty="0" err="1"/>
              <a:t>sportives</a:t>
            </a:r>
            <a:r>
              <a:rPr lang="en-GB" sz="2400" dirty="0"/>
              <a:t> → 2026+: community café hub &amp; touring flagship events</a:t>
            </a:r>
          </a:p>
          <a:p>
            <a:pPr>
              <a:defRPr sz="2800">
                <a:solidFill>
                  <a:srgbClr val="FFFFFF"/>
                </a:solidFill>
              </a:defRPr>
            </a:pPr>
            <a:endParaRPr lang="en-GB" dirty="0"/>
          </a:p>
        </p:txBody>
      </p:sp>
    </p:spTree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0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82296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4000" b="1">
                <a:solidFill>
                  <a:srgbClr val="1DD1A1"/>
                </a:solidFill>
              </a:rPr>
              <a:t>How You Can Help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371600"/>
            <a:ext cx="77724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>
                <a:solidFill>
                  <a:srgbClr val="FFFFFF"/>
                </a:solidFill>
              </a:defRPr>
            </a:pPr>
            <a:r>
              <a:rPr lang="en-GB" sz="2400" dirty="0"/>
              <a:t>• Refer clients who need gentle activity</a:t>
            </a:r>
          </a:p>
          <a:p>
            <a:pPr>
              <a:defRPr sz="2800">
                <a:solidFill>
                  <a:srgbClr val="FFFFFF"/>
                </a:solidFill>
              </a:defRPr>
            </a:pPr>
            <a:r>
              <a:rPr lang="en-GB" sz="2400" dirty="0"/>
              <a:t>• Offer halls, green space or pop-up shop</a:t>
            </a:r>
          </a:p>
          <a:p>
            <a:pPr>
              <a:defRPr sz="2800">
                <a:solidFill>
                  <a:srgbClr val="FFFFFF"/>
                </a:solidFill>
              </a:defRPr>
            </a:pPr>
            <a:r>
              <a:rPr lang="en-GB" sz="2400" dirty="0"/>
              <a:t>• Share skills/partner introductions</a:t>
            </a:r>
          </a:p>
          <a:p>
            <a:pPr>
              <a:defRPr sz="2800">
                <a:solidFill>
                  <a:srgbClr val="FFFFFF"/>
                </a:solidFill>
              </a:defRPr>
            </a:pPr>
            <a:r>
              <a:rPr lang="en-GB" sz="2400" dirty="0"/>
              <a:t>• Promote volunteering opportunities</a:t>
            </a:r>
            <a:endParaRPr sz="2400" dirty="0"/>
          </a:p>
        </p:txBody>
      </p:sp>
    </p:spTree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3e64dad-92f2-4c3d-b8e6-7f8c8a2530d4" xsi:nil="true"/>
    <lcf76f155ced4ddcb4097134ff3c332f xmlns="4520aca0-c040-4e7c-8925-f9894a8c167f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06B36C1F9F0ED4380110010BD68DD27" ma:contentTypeVersion="17" ma:contentTypeDescription="Create a new document." ma:contentTypeScope="" ma:versionID="79b27da85d7c044a2cf835f276970b93">
  <xsd:schema xmlns:xsd="http://www.w3.org/2001/XMLSchema" xmlns:xs="http://www.w3.org/2001/XMLSchema" xmlns:p="http://schemas.microsoft.com/office/2006/metadata/properties" xmlns:ns2="4520aca0-c040-4e7c-8925-f9894a8c167f" xmlns:ns3="33e64dad-92f2-4c3d-b8e6-7f8c8a2530d4" targetNamespace="http://schemas.microsoft.com/office/2006/metadata/properties" ma:root="true" ma:fieldsID="48f7db64387bfc0ac519599915325323" ns2:_="" ns3:_="">
    <xsd:import namespace="4520aca0-c040-4e7c-8925-f9894a8c167f"/>
    <xsd:import namespace="33e64dad-92f2-4c3d-b8e6-7f8c8a2530d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Location" minOccurs="0"/>
                <xsd:element ref="ns2:MediaServiceSearchPropertie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20aca0-c040-4e7c-8925-f9894a8c167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b6c5f2c2-09aa-4925-8f3e-4531c5e88ac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e64dad-92f2-4c3d-b8e6-7f8c8a2530d4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edeec0f8-0379-4878-bc47-59d5cde54f89}" ma:internalName="TaxCatchAll" ma:showField="CatchAllData" ma:web="33e64dad-92f2-4c3d-b8e6-7f8c8a2530d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8B8EF7C-6E62-4BE9-B45F-5E8686A7FB2B}">
  <ds:schemaRefs>
    <ds:schemaRef ds:uri="http://purl.org/dc/terms/"/>
    <ds:schemaRef ds:uri="http://www.w3.org/XML/1998/namespace"/>
    <ds:schemaRef ds:uri="http://schemas.microsoft.com/office/2006/documentManagement/types"/>
    <ds:schemaRef ds:uri="4520aca0-c040-4e7c-8925-f9894a8c167f"/>
    <ds:schemaRef ds:uri="http://schemas.openxmlformats.org/package/2006/metadata/core-properties"/>
    <ds:schemaRef ds:uri="33e64dad-92f2-4c3d-b8e6-7f8c8a2530d4"/>
    <ds:schemaRef ds:uri="http://purl.org/dc/dcmitype/"/>
    <ds:schemaRef ds:uri="http://schemas.microsoft.com/office/2006/metadata/properties"/>
    <ds:schemaRef ds:uri="http://purl.org/dc/elements/1.1/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F4158D19-FBAB-4E6F-8146-F6605305E7C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A96EE9D-EF0C-421F-AC8D-33E634C934A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520aca0-c040-4e7c-8925-f9894a8c167f"/>
    <ds:schemaRef ds:uri="33e64dad-92f2-4c3d-b8e6-7f8c8a2530d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259</TotalTime>
  <Words>1017</Words>
  <Application>Microsoft Office PowerPoint</Application>
  <PresentationFormat>On-screen Show (4:3)</PresentationFormat>
  <Paragraphs>101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Aptos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Camilla Wheal</dc:creator>
  <cp:keywords/>
  <dc:description>generated using python-pptx</dc:description>
  <cp:lastModifiedBy>Camilla Wheal</cp:lastModifiedBy>
  <cp:revision>29</cp:revision>
  <dcterms:created xsi:type="dcterms:W3CDTF">2013-01-27T09:14:16Z</dcterms:created>
  <dcterms:modified xsi:type="dcterms:W3CDTF">2025-07-10T11:32:00Z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0x010100406B36C1F9F0ED4380110010BD68DD27</vt:lpwstr>
  </property>
</Properties>
</file>