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6" r:id="rId9"/>
    <p:sldId id="260" r:id="rId10"/>
    <p:sldId id="261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99CB9-16F7-4451-92B3-D7046FBF2CEA}" v="3" dt="2025-07-10T11:32:00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52" autoAdjust="0"/>
  </p:normalViewPr>
  <p:slideViewPr>
    <p:cSldViewPr snapToGrid="0" snapToObjects="1">
      <p:cViewPr varScale="1">
        <p:scale>
          <a:sx n="68" d="100"/>
          <a:sy n="68" d="100"/>
        </p:scale>
        <p:origin x="188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C04A-48BE-4CB6-BE2D-960E4851ED14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910FB-A6AD-49E1-B599-B0253A3FE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 and thank you for the invitation. I’m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Mansour Miralami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founder of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MoveMingle CIC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Imagine if your weekly coffee break could increase your social interactions and engagement with the community and halve your loneliness risk ;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MoveMingle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exist to transform seclusion and solitude into  lasting  community interactions and engagements   through movement, creativity and good tea or coffee.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910FB-A6AD-49E1-B599-B0253A3FE9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93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your time today.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share our vision for Move Mingle  please  contact me in person today or by email or telephone , details of which  you will find on the screen.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 we can help Kingston,  Move Mingle and thrive.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910FB-A6AD-49E1-B599-B0253A3FE96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0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Firstly, the Office for National Statistics now finds that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in four adults often or always feels lonely;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Secondly Sport England reports only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forty-eight per cent of children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reach the Chief Medical Officers’ daily activity guideline of sixty minutes; and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Thirdly  multiple meta-analyses show that physical inactivity can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double the risk of depression and anxiety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 loneliness, mental health and physical health are tangled together.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910FB-A6AD-49E1-B599-B0253A3FE9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43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Fun, barrier-free (pay as you can entry) activities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sessions will comprise  mixed age groups and  abilities so nobody feels judged;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Others session will be  ring-fenced for teenagers or Active 60 plus so that people can learn with their peers before joining mixed age group events.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910FB-A6AD-49E1-B599-B0253A3FE9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84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that look like?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 &amp; Mingle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classes are forty-five minutes of gentle exercise with upbeat music and plenty of chat.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Dance sessions and dance-party evenings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raise the heart-rate and the smile-rate.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Creative wellbeing clubs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 a variety of activities such as art, music, mindful crafts and book clubs and  light movement will be on offer to all participants.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Outdoor events: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k and 10 k runs, a half or full marathon route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family-friendly obstacle races, 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guided social rides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cyclists, including adaptive bike users.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host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picnics, park gatherings and pop-up café socials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friends can mingle.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910FB-A6AD-49E1-B599-B0253A3FE9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58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 matters.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Under-18s will be invited to attend after-school activity clubs in safe spaces.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Active 60 plus group will focus on balance, dance and low-impact strength and conditioning exercises.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weekends our focus will be to get everyone together to enjoy a family-friendly atmosphere.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910FB-A6AD-49E1-B599-B0253A3FE9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61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well being is our paramount goal and will be part and parcel of everything we do at MoveMingle.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session programme will be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co-designed by counsellors, instructors and organisers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class begins with a three-minute grounding breath and ends with a group farewell departure session to ensure that all participants feel welcomed and encouraged to mingle and come back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agenda for each session will support people to rebuild confidence , increase  low self-esteem, reduce anxiety and stress levels  and overcome PTSD and generally help all participants to  stay positive.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910FB-A6AD-49E1-B599-B0253A3FE9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38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Seclusion and solitude and the feeling of loneliness decreases when all age groups come together and generations cross paths.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shows inter-generational projects boost self-esteem and mood.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maintain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pay-what-you-can entry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cost is never the barrier, and we encourage participants to step up as volunteers, keeping them anchored in the group.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910FB-A6AD-49E1-B599-B0253A3FE96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59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growth roadmap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year: weekly classes and 5 k runs. By Autumn we intend to also offer 10k runs and  a variety of creative clubs.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year  we intend to put on obstacle races and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sportives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 will be opening  a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café hub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people to meet and greet daily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 our ultimate aspiration for Move Mingle is for the movement to be recognised  in the neighbouring areas and encourage those in the neighbouring areas to  join us 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910FB-A6AD-49E1-B599-B0253A3FE96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108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can you fit in?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clients who would benefit from the program.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hall or green space for Move Mingle to use for at least  one evening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week;or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Simply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 to like-minded partners , groups or associations who could help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MoveMIngle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achieve its’  objectives.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910FB-A6AD-49E1-B599-B0253A3FE96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0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3948" y="1371600"/>
            <a:ext cx="543610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6000" b="1" dirty="0">
                <a:solidFill>
                  <a:srgbClr val="1DD1A1"/>
                </a:solidFill>
              </a:rPr>
              <a:t>MoveMingle CIC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7150" y="2743200"/>
            <a:ext cx="756970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200" b="0" dirty="0">
                <a:solidFill>
                  <a:srgbClr val="FFFFFF"/>
                </a:solidFill>
              </a:rPr>
              <a:t>Moving People from Isolation to Connection</a:t>
            </a:r>
          </a:p>
        </p:txBody>
      </p:sp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60AFB421-97F4-FB0F-5E71-EF4D40340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013" y="3473727"/>
            <a:ext cx="3044838" cy="3044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1DD1A1"/>
                </a:solidFill>
              </a:rPr>
              <a:t>Stay in Touch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371600"/>
            <a:ext cx="7772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>
                <a:solidFill>
                  <a:srgbClr val="FFFFFF"/>
                </a:solidFill>
              </a:defRPr>
            </a:pPr>
            <a:r>
              <a:rPr dirty="0"/>
              <a:t>Mansour Miralami</a:t>
            </a:r>
          </a:p>
          <a:p>
            <a:pPr algn="ctr">
              <a:defRPr sz="2800">
                <a:solidFill>
                  <a:srgbClr val="FFFFFF"/>
                </a:solidFill>
              </a:defRPr>
            </a:pPr>
            <a:r>
              <a:rPr lang="en-GB" sz="2800" dirty="0"/>
              <a:t>✉️ </a:t>
            </a:r>
            <a:r>
              <a:rPr lang="en-GB" dirty="0"/>
              <a:t>miralami</a:t>
            </a:r>
            <a:r>
              <a:rPr dirty="0"/>
              <a:t>@movemingle.uk</a:t>
            </a:r>
            <a:endParaRPr lang="en-GB" dirty="0"/>
          </a:p>
          <a:p>
            <a:pPr algn="ctr">
              <a:defRPr sz="2800">
                <a:solidFill>
                  <a:srgbClr val="FFFFFF"/>
                </a:solidFill>
              </a:defRPr>
            </a:pPr>
            <a:r>
              <a:rPr lang="en-GB" dirty="0"/>
              <a:t>(W) 07759 555 549 </a:t>
            </a: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endParaRPr dirty="0"/>
          </a:p>
          <a:p>
            <a:pPr algn="ctr">
              <a:defRPr sz="2800">
                <a:solidFill>
                  <a:srgbClr val="FFFFFF"/>
                </a:solidFill>
              </a:defRPr>
            </a:pPr>
            <a:r>
              <a:rPr lang="en-GB" sz="2800" dirty="0"/>
              <a:t>🔗</a:t>
            </a:r>
            <a:r>
              <a:rPr dirty="0"/>
              <a:t> </a:t>
            </a:r>
            <a:r>
              <a:rPr lang="en-GB" dirty="0"/>
              <a:t>www.</a:t>
            </a:r>
            <a:r>
              <a:rPr dirty="0"/>
              <a:t>movemingle.uk</a:t>
            </a:r>
          </a:p>
        </p:txBody>
      </p:sp>
      <p:pic>
        <p:nvPicPr>
          <p:cNvPr id="5" name="Picture 4" descr="A qr code on a black background&#10;&#10;AI-generated content may be incorrect.">
            <a:extLst>
              <a:ext uri="{FF2B5EF4-FFF2-40B4-BE49-F238E27FC236}">
                <a16:creationId xmlns:a16="http://schemas.microsoft.com/office/drawing/2014/main" id="{38EDBA45-C151-4B9B-5A4D-C8AAB6B07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20" y="2460925"/>
            <a:ext cx="4572009" cy="4572009"/>
          </a:xfrm>
          <a:prstGeom prst="rect">
            <a:avLst/>
          </a:prstGeom>
        </p:spPr>
      </p:pic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4D2B6F83-5D2A-C1BA-B8B7-845C3D697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837" y="2860980"/>
            <a:ext cx="3771900" cy="377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1DD1A1"/>
                </a:solidFill>
              </a:rPr>
              <a:t>Why We Exist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371600"/>
            <a:ext cx="77724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🧍‍♂️ 25 % UK adults feel lonely </a:t>
            </a:r>
            <a:r>
              <a:rPr lang="en-GB" sz="800" dirty="0"/>
              <a:t>(ONS 2025)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endParaRPr lang="en-GB" sz="2400" dirty="0"/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🏃‍♀️ 48 % Children meet activity target </a:t>
            </a:r>
            <a:r>
              <a:rPr lang="en-GB" sz="800" dirty="0"/>
              <a:t>(Sport England 2023)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endParaRPr lang="en-GB" sz="2400" dirty="0"/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🧠 1.0 × Inactivity can double depression &amp; anxiety risk </a:t>
            </a:r>
            <a:r>
              <a:rPr lang="en-GB" sz="800" dirty="0"/>
              <a:t>(JAMA 2022)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endParaRPr lang="en-GB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1DD1A1"/>
                </a:solidFill>
              </a:rPr>
              <a:t>Our Simple Answer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371600"/>
            <a:ext cx="7772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800" dirty="0"/>
              <a:t>❤️‍🔥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Fun, barrier-free movement &amp; creativity 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Inclusive sessions and age-specific pathways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endParaRPr lang="en-GB" sz="2400" dirty="0"/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Everyone feels welcome</a:t>
            </a:r>
            <a:endParaRPr sz="2400" dirty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1DD1A1"/>
                </a:solidFill>
              </a:rPr>
              <a:t>What We Run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371600"/>
            <a:ext cx="7772400" cy="3416320"/>
          </a:xfrm>
          <a:prstGeom prst="rect">
            <a:avLst/>
          </a:prstGeom>
          <a:noFill/>
        </p:spPr>
        <p:txBody>
          <a:bodyPr wrap="square" spcCol="72000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🕺 Move &amp; Mingle low-impact classes</a:t>
            </a:r>
            <a:br>
              <a:rPr lang="en-GB" sz="2400" dirty="0"/>
            </a:br>
            <a:r>
              <a:rPr lang="en-GB" sz="2400" dirty="0"/>
              <a:t>💃 Dance sessions &amp; pop-up dance nights</a:t>
            </a:r>
            <a:br>
              <a:rPr lang="en-GB" sz="2400" dirty="0"/>
            </a:br>
            <a:r>
              <a:rPr lang="en-GB" sz="2400" dirty="0"/>
              <a:t>🎨 Art, music &amp; mindful workshops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📚 Book clubs and writing workshops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🎲 Game days and nights</a:t>
            </a:r>
            <a:br>
              <a:rPr lang="en-GB" sz="2400" dirty="0"/>
            </a:br>
            <a:r>
              <a:rPr lang="en-GB" sz="2400" dirty="0"/>
              <a:t>🏃‍♂️ 5k/10k, half &amp; full marathons</a:t>
            </a:r>
            <a:br>
              <a:rPr lang="en-GB" sz="2400" dirty="0"/>
            </a:br>
            <a:r>
              <a:rPr lang="en-GB" sz="2400" dirty="0"/>
              <a:t>🧗 Obstacle races  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🚴 Cycling </a:t>
            </a:r>
            <a:r>
              <a:rPr lang="en-GB" sz="2400" dirty="0" err="1"/>
              <a:t>sportives</a:t>
            </a:r>
            <a:br>
              <a:rPr lang="en-GB" sz="2400" dirty="0"/>
            </a:br>
            <a:r>
              <a:rPr lang="en-GB" sz="2400" dirty="0"/>
              <a:t>🧺 Picnics, park gatherings &amp; café socials</a:t>
            </a:r>
            <a:endParaRPr sz="24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02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88CE6A-F76D-8023-F9DE-5659B339B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AE4A9-1B40-AFCA-A029-F8FCBB311BD8}"/>
              </a:ext>
            </a:extLst>
          </p:cNvPr>
          <p:cNvSpPr txBox="1"/>
          <p:nvPr/>
        </p:nvSpPr>
        <p:spPr>
          <a:xfrm>
            <a:off x="457200" y="274320"/>
            <a:ext cx="746871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1DD1A1"/>
                </a:solidFill>
              </a:rPr>
              <a:t>Age-specific &amp; mixed programmes</a:t>
            </a:r>
            <a:endParaRPr sz="4000" b="1" dirty="0">
              <a:solidFill>
                <a:srgbClr val="1DD1A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C29DF-489B-8E90-B63D-B3D45D39284B}"/>
              </a:ext>
            </a:extLst>
          </p:cNvPr>
          <p:cNvSpPr txBox="1"/>
          <p:nvPr/>
        </p:nvSpPr>
        <p:spPr>
          <a:xfrm>
            <a:off x="731520" y="1371600"/>
            <a:ext cx="777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👧 Under 18s: after-school active clubs</a:t>
            </a:r>
            <a:br>
              <a:rPr lang="en-GB" sz="2400" dirty="0"/>
            </a:br>
            <a:r>
              <a:rPr lang="en-GB" sz="2400" dirty="0"/>
              <a:t>👵 Active 60 +: balance, chair-dance &amp; walking football</a:t>
            </a:r>
            <a:br>
              <a:rPr lang="en-GB" sz="2400" dirty="0"/>
            </a:br>
            <a:r>
              <a:rPr lang="en-GB" sz="2400" dirty="0"/>
              <a:t>👨‍👩‍👧‍👦 Mixed-age: events &amp; family obstacles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3807934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1DD1A1"/>
                </a:solidFill>
              </a:rPr>
              <a:t>Mental‑Health Focus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371600"/>
            <a:ext cx="7772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• Co-design with counsellors</a:t>
            </a:r>
            <a:br>
              <a:rPr lang="en-GB" sz="2400" dirty="0"/>
            </a:br>
            <a:r>
              <a:rPr lang="en-GB" sz="2400" dirty="0"/>
              <a:t>• Three-minute grounding start, buddy check-out finish, positive early experiences for mental resilience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• Supports low self-esteem, PTSD and anxiety 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800" dirty="0"/>
              <a:t>(NHS Digital 2023)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endParaRPr lang="en-GB" dirty="0"/>
          </a:p>
          <a:p>
            <a:pPr>
              <a:defRPr sz="2800">
                <a:solidFill>
                  <a:srgbClr val="FFFFFF"/>
                </a:solidFill>
              </a:defRPr>
            </a:pPr>
            <a:endParaRPr lang="en-GB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1DD1A1"/>
                </a:solidFill>
              </a:rPr>
              <a:t>Beating Loneliness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371600"/>
            <a:ext cx="77724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🤝  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• Inter-generational teams build new networks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• Pay-what-you-can entry removes the cost barrier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• Participant-to-volunteer pathway keeps people engaged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endParaRPr lang="en-GB" dirty="0"/>
          </a:p>
          <a:p>
            <a:pPr>
              <a:defRPr sz="2800">
                <a:solidFill>
                  <a:srgbClr val="FFFFFF"/>
                </a:solidFill>
              </a:defRPr>
            </a:pPr>
            <a:endParaRPr lang="en-GB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1DD1A1"/>
                </a:solidFill>
              </a:rPr>
              <a:t>Growth Roadmap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371600"/>
            <a:ext cx="7772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2025: weekly classes &amp; 5 k runs → Q4 2025: 10 k runs, creative clubs → Spring 2026: obstacle races &amp; </a:t>
            </a:r>
            <a:r>
              <a:rPr lang="en-GB" sz="2400" dirty="0" err="1"/>
              <a:t>sportives</a:t>
            </a:r>
            <a:r>
              <a:rPr lang="en-GB" sz="2400" dirty="0"/>
              <a:t> → 2026+: community café hub &amp; touring flagship events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endParaRPr lang="en-GB" dirty="0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1DD1A1"/>
                </a:solidFill>
              </a:rPr>
              <a:t>How You Can Help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371600"/>
            <a:ext cx="777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• Refer clients who need gentle activity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• Offer halls, green space or pop-up shop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• Share skills/partner introductions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en-GB" sz="2400" dirty="0"/>
              <a:t>• Promote volunteering opportunities</a:t>
            </a:r>
            <a:endParaRPr sz="2400" dirty="0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e64dad-92f2-4c3d-b8e6-7f8c8a2530d4" xsi:nil="true"/>
    <lcf76f155ced4ddcb4097134ff3c332f xmlns="4520aca0-c040-4e7c-8925-f9894a8c167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B36C1F9F0ED4380110010BD68DD27" ma:contentTypeVersion="17" ma:contentTypeDescription="Create a new document." ma:contentTypeScope="" ma:versionID="79b27da85d7c044a2cf835f276970b93">
  <xsd:schema xmlns:xsd="http://www.w3.org/2001/XMLSchema" xmlns:xs="http://www.w3.org/2001/XMLSchema" xmlns:p="http://schemas.microsoft.com/office/2006/metadata/properties" xmlns:ns2="4520aca0-c040-4e7c-8925-f9894a8c167f" xmlns:ns3="33e64dad-92f2-4c3d-b8e6-7f8c8a2530d4" targetNamespace="http://schemas.microsoft.com/office/2006/metadata/properties" ma:root="true" ma:fieldsID="48f7db64387bfc0ac519599915325323" ns2:_="" ns3:_="">
    <xsd:import namespace="4520aca0-c040-4e7c-8925-f9894a8c167f"/>
    <xsd:import namespace="33e64dad-92f2-4c3d-b8e6-7f8c8a2530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0aca0-c040-4e7c-8925-f9894a8c1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6c5f2c2-09aa-4925-8f3e-4531c5e88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64dad-92f2-4c3d-b8e6-7f8c8a2530d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deec0f8-0379-4878-bc47-59d5cde54f89}" ma:internalName="TaxCatchAll" ma:showField="CatchAllData" ma:web="33e64dad-92f2-4c3d-b8e6-7f8c8a253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B8EF7C-6E62-4BE9-B45F-5E8686A7FB2B}">
  <ds:schemaRefs>
    <ds:schemaRef ds:uri="http://purl.org/dc/terms/"/>
    <ds:schemaRef ds:uri="http://www.w3.org/XML/1998/namespace"/>
    <ds:schemaRef ds:uri="http://schemas.microsoft.com/office/2006/documentManagement/types"/>
    <ds:schemaRef ds:uri="4520aca0-c040-4e7c-8925-f9894a8c167f"/>
    <ds:schemaRef ds:uri="http://schemas.openxmlformats.org/package/2006/metadata/core-properties"/>
    <ds:schemaRef ds:uri="33e64dad-92f2-4c3d-b8e6-7f8c8a2530d4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4158D19-FBAB-4E6F-8146-F6605305E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96EE9D-EF0C-421F-AC8D-33E634C93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0aca0-c040-4e7c-8925-f9894a8c167f"/>
    <ds:schemaRef ds:uri="33e64dad-92f2-4c3d-b8e6-7f8c8a2530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1017</Words>
  <Application>Microsoft Office PowerPoint</Application>
  <PresentationFormat>On-screen Show (4:3)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Camilla Wheal</dc:creator>
  <cp:keywords/>
  <dc:description>generated using python-pptx</dc:description>
  <cp:lastModifiedBy>Camilla Wheal</cp:lastModifiedBy>
  <cp:revision>29</cp:revision>
  <dcterms:created xsi:type="dcterms:W3CDTF">2013-01-27T09:14:16Z</dcterms:created>
  <dcterms:modified xsi:type="dcterms:W3CDTF">2025-07-10T11:32:00Z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0x010100406B36C1F9F0ED4380110010BD68DD27</vt:lpwstr>
  </property>
</Properties>
</file>