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3884BA-CC5A-4C4D-ABAF-2BF574DC4D5B}">
  <a:tblStyle styleId="{7F3884BA-CC5A-4C4D-ABAF-2BF574DC4D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c5705e3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6c5705e3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6c5705e367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6c5705e367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6c5705e367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6c5705e367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JM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6c5705e367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6c5705e367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JM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c5705e367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6c5705e367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JM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6c5705e367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6c5705e367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DM - 2425/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6c5705e367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6c5705e367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DM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6c5705e367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6c5705e367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JM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6c5705e367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6c5705e367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828000" y="1353075"/>
            <a:ext cx="3483300" cy="174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828100" y="3374575"/>
            <a:ext cx="3483300" cy="12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900" b="1">
                <a:solidFill>
                  <a:srgbClr val="FFDE5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l="6866" r="6866"/>
          <a:stretch/>
        </p:blipFill>
        <p:spPr>
          <a:xfrm>
            <a:off x="115125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761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3" name="Google Shape;63;p15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64" name="Google Shape;64;p15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67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68;p1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>
                <a:solidFill>
                  <a:srgbClr val="16265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73" name="Google Shape;73;p16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74" name="Google Shape;74;p16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6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559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4413600" y="1152475"/>
            <a:ext cx="3559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84" name="Google Shape;84;p17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85" name="Google Shape;85;p17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78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2800"/>
              <a:buNone/>
              <a:defRPr b="1">
                <a:solidFill>
                  <a:srgbClr val="162653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3" name="Google Shape;93;p18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94" name="Google Shape;94;p18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03" name="Google Shape;103;p19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104" name="Google Shape;104;p19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>
  <p:cSld name="CUSTOM_5"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olet Yellow and Green Geometric Project Roadmap Presentation ">
  <p:cSld name="BLANK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3" name="Google Shape;133;p27"/>
          <p:cNvSpPr/>
          <p:nvPr/>
        </p:nvSpPr>
        <p:spPr>
          <a:xfrm>
            <a:off x="0" y="2887100"/>
            <a:ext cx="9144000" cy="225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>
  <p:cSld name="TITLE_ONLY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8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8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7496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44" name="Google Shape;144;p28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8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761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62653"/>
              </a:buClr>
              <a:buSzPts val="3600"/>
              <a:buNone/>
              <a:defRPr sz="3600" b="1">
                <a:solidFill>
                  <a:srgbClr val="162653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9" name="Google Shape;149;p29"/>
          <p:cNvGrpSpPr/>
          <p:nvPr/>
        </p:nvGrpSpPr>
        <p:grpSpPr>
          <a:xfrm>
            <a:off x="8295488" y="0"/>
            <a:ext cx="861225" cy="5140900"/>
            <a:chOff x="8295488" y="0"/>
            <a:chExt cx="861225" cy="5140900"/>
          </a:xfrm>
        </p:grpSpPr>
        <p:pic>
          <p:nvPicPr>
            <p:cNvPr id="150" name="Google Shape;150;p29"/>
            <p:cNvPicPr preferRelativeResize="0"/>
            <p:nvPr/>
          </p:nvPicPr>
          <p:blipFill rotWithShape="1">
            <a:blip r:embed="rId2">
              <a:alphaModFix/>
            </a:blip>
            <a:srcRect l="43200" t="81618" r="579" b="1642"/>
            <a:stretch/>
          </p:blipFill>
          <p:spPr>
            <a:xfrm rot="5400000">
              <a:off x="6155751" y="2139950"/>
              <a:ext cx="5140900" cy="86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95488" y="5199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95488" y="2577363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95488" y="154867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95488" y="3638625"/>
              <a:ext cx="861225" cy="861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 1">
  <p:cSld name="TITLE_ONLY_2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0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0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7496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5" name="Google Shape;165;p30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gston.gov.uk/downloads/file/3296/kingston-joint-local-health-and-wellbeing-strategy-2025-202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1"/>
          <p:cNvSpPr txBox="1"/>
          <p:nvPr/>
        </p:nvSpPr>
        <p:spPr>
          <a:xfrm>
            <a:off x="563900" y="1307225"/>
            <a:ext cx="4269300" cy="2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50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Kingston VCSE - Health and Care Commissioning Opportunities </a:t>
            </a:r>
            <a:endParaRPr sz="33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31"/>
          <p:cNvSpPr txBox="1"/>
          <p:nvPr/>
        </p:nvSpPr>
        <p:spPr>
          <a:xfrm>
            <a:off x="510475" y="3583925"/>
            <a:ext cx="4061400" cy="14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50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rgbClr val="FFDE59"/>
                </a:solidFill>
                <a:latin typeface="Open Sans"/>
                <a:ea typeface="Open Sans"/>
                <a:cs typeface="Open Sans"/>
                <a:sym typeface="Open Sans"/>
              </a:rPr>
              <a:t>VCSE Forum, July 2025</a:t>
            </a:r>
            <a:endParaRPr sz="1900" b="1">
              <a:solidFill>
                <a:srgbClr val="FFDE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DE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i="1">
                <a:solidFill>
                  <a:srgbClr val="FFDE59"/>
                </a:solidFill>
                <a:latin typeface="Open Sans"/>
                <a:ea typeface="Open Sans"/>
                <a:cs typeface="Open Sans"/>
                <a:sym typeface="Open Sans"/>
              </a:rPr>
              <a:t>Louise Footner, Executive Director for Residents and Communities, RBK</a:t>
            </a:r>
            <a:endParaRPr sz="1100" b="1" i="1">
              <a:solidFill>
                <a:srgbClr val="FFDE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i="1">
                <a:solidFill>
                  <a:srgbClr val="FFDE59"/>
                </a:solidFill>
                <a:latin typeface="Open Sans"/>
                <a:ea typeface="Open Sans"/>
                <a:cs typeface="Open Sans"/>
                <a:sym typeface="Open Sans"/>
              </a:rPr>
              <a:t>Julia McDonald, Head of Service ASC Strategy, Transformation and Partnerships, RBK</a:t>
            </a:r>
            <a:endParaRPr sz="1100" b="1" i="1">
              <a:solidFill>
                <a:srgbClr val="FFDE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i="1">
                <a:solidFill>
                  <a:srgbClr val="FFDE59"/>
                </a:solidFill>
                <a:latin typeface="Open Sans"/>
                <a:ea typeface="Open Sans"/>
                <a:cs typeface="Open Sans"/>
                <a:sym typeface="Open Sans"/>
              </a:rPr>
              <a:t>Denise Madden, Deputy Executive Lead for Kingston and Richmond Places,  SWL Integrated Care System</a:t>
            </a:r>
            <a:endParaRPr sz="1100" b="1" i="1">
              <a:solidFill>
                <a:srgbClr val="FFDE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DE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3" name="Google Shape;173;p31"/>
          <p:cNvPicPr preferRelativeResize="0"/>
          <p:nvPr/>
        </p:nvPicPr>
        <p:blipFill rotWithShape="1">
          <a:blip r:embed="rId4">
            <a:alphaModFix/>
          </a:blip>
          <a:srcRect l="6866" r="6866"/>
          <a:stretch/>
        </p:blipFill>
        <p:spPr>
          <a:xfrm>
            <a:off x="277900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 txBox="1">
            <a:spLocks noGrp="1"/>
          </p:cNvSpPr>
          <p:nvPr>
            <p:ph type="title"/>
          </p:nvPr>
        </p:nvSpPr>
        <p:spPr>
          <a:xfrm>
            <a:off x="351025" y="377500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Context</a:t>
            </a:r>
            <a:endParaRPr/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1"/>
          </p:nvPr>
        </p:nvSpPr>
        <p:spPr>
          <a:xfrm>
            <a:off x="311700" y="1118713"/>
            <a:ext cx="3699300" cy="13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Prevention Arch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 - how the system support people across different levels of needs and services.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80" name="Google Shape;180;p32"/>
          <p:cNvGraphicFramePr/>
          <p:nvPr/>
        </p:nvGraphicFramePr>
        <p:xfrm>
          <a:off x="311700" y="2635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{7F3884BA-CC5A-4C4D-ABAF-2BF574DC4D5B}</a:tableStyleId>
              </a:tblPr>
              <a:tblGrid>
                <a:gridCol w="94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2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375"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Key priorities</a:t>
                      </a:r>
                      <a:r>
                        <a:rPr lang="en-GB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</a:t>
                      </a:r>
                      <a:r>
                        <a:rPr lang="en-GB" u="sng">
                          <a:solidFill>
                            <a:schemeClr val="accent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Health and Wellbeing Strategy 2025-2028</a:t>
                      </a:r>
                      <a:r>
                        <a:rPr lang="en-GB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):</a:t>
                      </a:r>
                      <a:endParaRPr sz="7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Start Well</a:t>
                      </a:r>
                      <a:endParaRPr sz="10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Mental health &amp; wellbeing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Healthy lifestyle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Good respiratory health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Golden Threads</a:t>
                      </a:r>
                      <a:endParaRPr sz="10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Deprivation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Inclusion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Climate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Health inequalities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Ways of Working</a:t>
                      </a:r>
                      <a:endParaRPr sz="10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Prevention focus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Communication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Partnership &amp; system working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Live Well</a:t>
                      </a:r>
                      <a:endParaRPr sz="10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Healthy weight &amp; physical health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Tobacco, alcohol and substance misuse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Mental health &amp; wellbeing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Age Well</a:t>
                      </a:r>
                      <a:endParaRPr sz="10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Keep active &amp; physical health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Mental health &amp; wellbeing - community connections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Stay home for longer</a:t>
                      </a:r>
                      <a:endParaRPr sz="10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solidFill>
                      <a:srgbClr val="EAD1D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1" name="Google Shape;18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5750" y="118300"/>
            <a:ext cx="4572760" cy="245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Overview</a:t>
            </a:r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836000" cy="37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VCSE = key partners in how we support Kingston residents.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Strength = vibrant, dedicated, diverse &amp; vast range of different organisations.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Better working together = Compact principles &amp; guiding Place ambitions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Funding = longer term, co-ordinated, streamlined where possible, transparent and fair. 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Approach for joint commissioning = Evidence based and outcomes focussed across the system. 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Mechanisms for joint funding for commissioners: 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Open Sans"/>
              <a:buChar char="○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Section 75 Partnership Agreement (NHS Act 2006)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Open Sans"/>
              <a:buChar char="○"/>
            </a:pPr>
            <a:r>
              <a:rPr lang="en-GB" sz="1500">
                <a:latin typeface="Open Sans"/>
                <a:ea typeface="Open Sans"/>
                <a:cs typeface="Open Sans"/>
                <a:sym typeface="Open Sans"/>
              </a:rPr>
              <a:t>Aligned contracts / grants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endParaRPr sz="15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4" name="Google Shape;19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75" y="142875"/>
            <a:ext cx="8009125" cy="486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/>
        </p:nvSpPr>
        <p:spPr>
          <a:xfrm>
            <a:off x="311700" y="4568875"/>
            <a:ext cx="7612200" cy="6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1"/>
                </a:solidFill>
              </a:rPr>
              <a:t>Achieving for Children also hold contracts with VCSE organisations to deliver key services (young carer support, placements, youth clubs). </a:t>
            </a:r>
            <a:endParaRPr sz="13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NHS contributions to the VCSE</a:t>
            </a:r>
            <a:endParaRPr/>
          </a:p>
        </p:txBody>
      </p:sp>
      <p:sp>
        <p:nvSpPr>
          <p:cNvPr id="201" name="Google Shape;201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Better Care Fund (BCF):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approx. £1m of national NHS min contributions toward health and care-related VCSE services 25/26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Section 75 Partnership Agreement: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SWL ICB co-funds key contracts in areas such as mental health, dementia, carers, personal assistant brokerage, bereavement (RBK acts as lead commissioner)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Direct NHS Investment (Outside RBK):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Funding via contracts / grants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8" name="Google Shape;20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50" y="95250"/>
            <a:ext cx="8115300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Update - NHS Changes</a:t>
            </a: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NHS 10 year Plan - ambitions (prevention / ‘left shift’ to community) and local implications &amp; impact on VCSE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Neighbourhood Model - key role of community orgs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New London TOM / changes to the SWL ICB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Changing role of the ICB (strategic commissioner &amp; population health) - review type of services / commissioning functions &amp; roles against geographic footprints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Direction of Travel known but local implications to be worked through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Update - RBK Commissioning </a:t>
            </a:r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latin typeface="Open Sans"/>
                <a:ea typeface="Open Sans"/>
                <a:cs typeface="Open Sans"/>
                <a:sym typeface="Open Sans"/>
              </a:rPr>
              <a:t>Commissioning Cycle</a:t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Partnership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 working is key to commissioning, e.g. exploring and reviewing delivery models and opportunities for joint commissioning is always part of the cycle (e.g. service design VCSE Phase 4 / Better Care Fund planning)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u="sng">
                <a:latin typeface="Open Sans"/>
                <a:ea typeface="Open Sans"/>
                <a:cs typeface="Open Sans"/>
                <a:sym typeface="Open Sans"/>
              </a:rPr>
              <a:t>Compact</a:t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Embedding </a:t>
            </a: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Compact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 ways of working - ongoing communication with the market on opportunities and developments. Streamlined funding where possible.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u="sng">
                <a:latin typeface="Open Sans"/>
                <a:ea typeface="Open Sans"/>
                <a:cs typeface="Open Sans"/>
                <a:sym typeface="Open Sans"/>
              </a:rPr>
              <a:t>Procurement Act 2023</a:t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New </a:t>
            </a: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Procurement Act 2023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 launched in Feb 2025 - “designed to create a more accessible, transparent, and socially responsible public procurement system, with a particular focus on supporting the participation and success of VCSEs”.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6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Next Steps</a:t>
            </a:r>
            <a:endParaRPr/>
          </a:p>
        </p:txBody>
      </p:sp>
      <p:sp>
        <p:nvSpPr>
          <p:cNvPr id="226" name="Google Shape;226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612200" cy="368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Mapping current contracts &amp; grants with VCSE (across RBK, AfC and ICB) in progress.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Working with the VCSE to raise awareness of the PA 2023, Section 75 &amp; BCF and opportunities in new system.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Shaping neighbourhood model &amp; future roles and responsibilities of RBK and ICB, and the VCSE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>
                <a:latin typeface="Open Sans"/>
                <a:ea typeface="Open Sans"/>
                <a:cs typeface="Open Sans"/>
                <a:sym typeface="Open Sans"/>
              </a:rPr>
              <a:t>Discussion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How do you want to be involved in shaping commissioning in the future?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BK (Greener, Together, Fairer, Safer)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</Words>
  <Application>Microsoft Office PowerPoint</Application>
  <PresentationFormat>On-screen Show (16:9)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Open Sans</vt:lpstr>
      <vt:lpstr>Simple Light</vt:lpstr>
      <vt:lpstr>RBK (Greener, Together, Fairer, Safer)</vt:lpstr>
      <vt:lpstr>PowerPoint Presentation</vt:lpstr>
      <vt:lpstr>Context</vt:lpstr>
      <vt:lpstr>Overview</vt:lpstr>
      <vt:lpstr>PowerPoint Presentation</vt:lpstr>
      <vt:lpstr>NHS contributions to the VCSE</vt:lpstr>
      <vt:lpstr>PowerPoint Presentation</vt:lpstr>
      <vt:lpstr>Update - NHS Changes</vt:lpstr>
      <vt:lpstr>Update - RBK Commissioning 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Camilla Wheal</dc:creator>
  <cp:lastModifiedBy>Camilla Wheal</cp:lastModifiedBy>
  <cp:revision>1</cp:revision>
  <dcterms:modified xsi:type="dcterms:W3CDTF">2025-07-22T20:05:22Z</dcterms:modified>
</cp:coreProperties>
</file>