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  <p:sldMasterId id="2147483689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igatr.org/about-work-skills-kingst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vigatr.app/community/47/work-skills-kingston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oomforwork.org/location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uk/universal-framework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killsbuilder.uk/blog/essential-skills-tracker-2025---driving-social-mobility-and-growth-through-the-ai-transition" TargetMode="Externa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outhlondonpartnership.co.uk/connect-to-work/" TargetMode="External"/><Relationship Id="rId3" Type="http://schemas.openxmlformats.org/officeDocument/2006/relationships/hyperlink" Target="https://www.kingston.gov.uk/your-council/jobs-and-careers" TargetMode="External"/><Relationship Id="rId7" Type="http://schemas.openxmlformats.org/officeDocument/2006/relationships/hyperlink" Target="https://southlondonpartnership.co.uk/south-london-skills-and-employment-alliance/" TargetMode="External"/><Relationship Id="rId12" Type="http://schemas.openxmlformats.org/officeDocument/2006/relationships/hyperlink" Target="http://www.careersandenterprise.co.uk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outhlondonpartnership.co.uk/wp-content/uploads/2025/06/FINAL-SLP-LSIP-Progress-Report-2025.pdf" TargetMode="External"/><Relationship Id="rId11" Type="http://schemas.openxmlformats.org/officeDocument/2006/relationships/hyperlink" Target="https://southlondonpartnership.co.uk/skills/south-london-careers-hub/" TargetMode="External"/><Relationship Id="rId5" Type="http://schemas.openxmlformats.org/officeDocument/2006/relationships/hyperlink" Target="http://www.london.gov.uk/programmes-strategies/jobs-and-skills" TargetMode="External"/><Relationship Id="rId10" Type="http://schemas.openxmlformats.org/officeDocument/2006/relationships/hyperlink" Target="http://www.local.gov.uk/topics/economic-growth/uk-shared-prosperity-fund-ukspf" TargetMode="External"/><Relationship Id="rId4" Type="http://schemas.openxmlformats.org/officeDocument/2006/relationships/hyperlink" Target="https://southlondonpartnership.co.uk/" TargetMode="External"/><Relationship Id="rId9" Type="http://schemas.openxmlformats.org/officeDocument/2006/relationships/hyperlink" Target="https://southlondonpartnership.co.uk/trailblazer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gston.gov.uk/your-council/jobs-and-careers/find-employment-and-skills-suppor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knim.staynimble.co.uk/rb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rive.google.com/file/d/1qCec9dYxi0t9BOudBgIG0pOT0-TFYpGf/view?usp=sharin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AxzuKlmqeyZhyTVKoIB-Rm9vHcqFUPub/view?usp=shar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ad2020.typeform.com/DI-Referrals?clientname=Kingston+Council&amp;id_contract=4307&amp;DI=1&amp;typeform-source=bit.l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a92dcb6ba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a92dcb6ba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 b="1">
                <a:solidFill>
                  <a:schemeClr val="dk1"/>
                </a:solidFill>
              </a:rPr>
              <a:t>WorkSkills Kingston</a:t>
            </a:r>
            <a:r>
              <a:rPr lang="en-GB" b="1">
                <a:solidFill>
                  <a:srgbClr val="0000FF"/>
                </a:solidFill>
              </a:rPr>
              <a:t> </a:t>
            </a:r>
            <a:r>
              <a:rPr lang="en-GB" b="1" u="sng">
                <a:solidFill>
                  <a:schemeClr val="hlink"/>
                </a:solidFill>
                <a:hlinkClick r:id="rId3"/>
              </a:rPr>
              <a:t>https://www.navigatr.org/about-work-skills-kingston</a:t>
            </a:r>
            <a:r>
              <a:rPr lang="en-GB" b="1">
                <a:solidFill>
                  <a:srgbClr val="0000FF"/>
                </a:solidFill>
              </a:rPr>
              <a:t>  </a:t>
            </a:r>
            <a:endParaRPr b="1">
              <a:solidFill>
                <a:srgbClr val="0000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00"/>
              <a:buChar char="-"/>
            </a:pPr>
            <a:r>
              <a:rPr lang="en-GB" b="1">
                <a:solidFill>
                  <a:srgbClr val="0000FF"/>
                </a:solidFill>
              </a:rPr>
              <a:t>WorkSkills Kingston: </a:t>
            </a:r>
            <a:r>
              <a:rPr lang="en-GB" b="1" u="sng">
                <a:solidFill>
                  <a:schemeClr val="hlink"/>
                </a:solidFill>
                <a:hlinkClick r:id="rId4"/>
              </a:rPr>
              <a:t>https://navigatr.app/community/47/work-skills-kingston</a:t>
            </a:r>
            <a:r>
              <a:rPr lang="en-GB" b="1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abc7e0ba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abc7e0ba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Register for Room for Work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https://roomforwork.org/locations/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abc7e0bae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abc7e0bae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abc7e0bae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abc7e0bae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aa06cb9de3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aa06cb9de3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Essential Skills Framework: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https://www.skillsbuilder.uk/universal-framework</a:t>
            </a:r>
            <a:r>
              <a:rPr lang="en-GB"/>
              <a:t>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Essential Skills needed for AI transition: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https://www.skillsbuilder.uk/blog/essential-skills-tracker-2025---driving-social-mobility-and-growth-through-the-ai-transition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a92dcb6baa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a92dcb6baa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Kingston Council employment and skills support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https://www.kingston.gov.uk/your-council/jobs-and-careers</a:t>
            </a:r>
            <a:r>
              <a:rPr lang="en-GB"/>
              <a:t>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South London Partnership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https://southlondonpartnership.co.uk/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Mayor of London (Greater London Authority)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www.london.gov.uk/programmes-strategies/jobs-and-skills</a:t>
            </a:r>
            <a:r>
              <a:rPr lang="en-GB"/>
              <a:t>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South London Local Skills Improvement Plan (rich employer, sector and Skills shortage research)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https://southlondonpartnership.co.uk/wp-content/uploads/2025/06/FINAL-SLP-LSIP-Progress-Report-2025.pdf</a:t>
            </a:r>
            <a:r>
              <a:rPr lang="en-GB"/>
              <a:t>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South London Skills Allicance </a:t>
            </a:r>
            <a:r>
              <a:rPr lang="en-GB" u="sng">
                <a:solidFill>
                  <a:schemeClr val="hlink"/>
                </a:solidFill>
                <a:hlinkClick r:id="rId7"/>
              </a:rPr>
              <a:t>https://southlondonpartnership.co.uk/south-london-skills-and-employment-alliance/</a:t>
            </a:r>
            <a:r>
              <a:rPr lang="en-GB"/>
              <a:t>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Connect to Work - Intensive Personal Support model for “hidden unemployed” </a:t>
            </a:r>
            <a:r>
              <a:rPr lang="en-GB" u="sng">
                <a:solidFill>
                  <a:schemeClr val="hlink"/>
                </a:solidFill>
                <a:hlinkClick r:id="rId8"/>
              </a:rPr>
              <a:t>https://southlondonpartnership.co.uk/connect-to-work/</a:t>
            </a:r>
            <a:r>
              <a:rPr lang="en-GB"/>
              <a:t>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Trailblazers and Youth Guarantee </a:t>
            </a:r>
            <a:r>
              <a:rPr lang="en-GB" u="sng">
                <a:solidFill>
                  <a:schemeClr val="hlink"/>
                </a:solidFill>
                <a:hlinkClick r:id="rId9"/>
              </a:rPr>
              <a:t>https://southlondonpartnership.co.uk/trailblazer/</a:t>
            </a:r>
            <a:r>
              <a:rPr lang="en-GB"/>
              <a:t>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UK Shared Prosperity Fund </a:t>
            </a:r>
            <a:r>
              <a:rPr lang="en-GB" u="sng">
                <a:solidFill>
                  <a:schemeClr val="hlink"/>
                </a:solidFill>
                <a:hlinkClick r:id="rId10"/>
              </a:rPr>
              <a:t>www.local.gov.uk/topics/economic-growth/uk-shared-prosperity-fund-ukspf</a:t>
            </a:r>
            <a:r>
              <a:rPr lang="en-GB"/>
              <a:t>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South London Careers Hub </a:t>
            </a:r>
            <a:r>
              <a:rPr lang="en-GB" u="sng">
                <a:solidFill>
                  <a:schemeClr val="hlink"/>
                </a:solidFill>
                <a:hlinkClick r:id="rId11"/>
              </a:rPr>
              <a:t>https://southlondonpartnership.co.uk/skills/south-london-careers-hub/</a:t>
            </a:r>
            <a:r>
              <a:rPr lang="en-GB"/>
              <a:t> and Careers &amp; Enterprise Company </a:t>
            </a:r>
            <a:r>
              <a:rPr lang="en-GB" u="sng">
                <a:solidFill>
                  <a:schemeClr val="hlink"/>
                </a:solidFill>
                <a:hlinkClick r:id="rId12"/>
              </a:rPr>
              <a:t>www.careersandenterprise.co.uk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aa06cb9de3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aa06cb9de3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a29f7825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a29f7825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Updated Council web pages: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https://www.kingston.gov.uk/your-council/jobs-and-careers/find-employment-and-skills-support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a29f78254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a29f78254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 b="1" u="sng">
                <a:solidFill>
                  <a:schemeClr val="hlink"/>
                </a:solidFill>
                <a:hlinkClick r:id="rId3"/>
              </a:rPr>
              <a:t>https://asknim.staynimble.co.uk/rbk</a:t>
            </a:r>
            <a:r>
              <a:rPr lang="en-GB" b="1"/>
              <a:t> </a:t>
            </a: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 b="1"/>
              <a:t>Discover Ask Nim for RBK slides:</a:t>
            </a:r>
            <a:r>
              <a:rPr lang="en-GB"/>
              <a:t>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https://drive.google.com/file/d/1qCec9dYxi0t9BOudBgIG0pOT0-TFYpGf/view?usp=sharing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a29f78254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a29f78254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 b="1"/>
              <a:t>Ask Nim for RBK Resident Flyer: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https://drive.google.com/file/d/1AxzuKlmqeyZhyTVKoIB-Rm9vHcqFUPub/view?usp=sharing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a92dcb6ba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a92dcb6ba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aa06cb9de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aa06cb9de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abc7e0bae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abc7e0bae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abc7e0bae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abc7e0bae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a92dcb6ba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a92dcb6ba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We Are Group Partner &amp; Colleague referral link: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https://wad2020.typeform.com/DI-Referrals?clientname=Kingston+Council&amp;id_contract=4307&amp;DI=1&amp;typeform-source=bit.ly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172150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172148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172150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172149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277900" y="135350"/>
            <a:ext cx="861225" cy="99836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63050" y="1266400"/>
            <a:ext cx="3752700" cy="25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09425" y="3917575"/>
            <a:ext cx="24852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E59"/>
              </a:buClr>
              <a:buSzPts val="1900"/>
              <a:buNone/>
              <a:defRPr>
                <a:solidFill>
                  <a:srgbClr val="FFDE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7">
          <p15:clr>
            <a:srgbClr val="E46962"/>
          </p15:clr>
        </p15:guide>
        <p15:guide id="2" pos="510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6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1"/>
          <p:cNvPicPr preferRelativeResize="0"/>
          <p:nvPr/>
        </p:nvPicPr>
        <p:blipFill rotWithShape="1">
          <a:blip r:embed="rId2">
            <a:alphaModFix/>
          </a:blip>
          <a:srcRect t="50500" b="3272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154925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1"/>
          </p:nvPr>
        </p:nvSpPr>
        <p:spPr>
          <a:xfrm>
            <a:off x="1584325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200">
                <a:solidFill>
                  <a:srgbClr val="796E9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107" name="Google Shape;10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150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gether Theme 1">
  <p:cSld name="BIG_NUMB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/>
          <p:nvPr/>
        </p:nvSpPr>
        <p:spPr>
          <a:xfrm>
            <a:off x="-6350" y="-3237"/>
            <a:ext cx="9144000" cy="5143500"/>
          </a:xfrm>
          <a:prstGeom prst="rect">
            <a:avLst/>
          </a:prstGeom>
          <a:solidFill>
            <a:srgbClr val="142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2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2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2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243579" y="91788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1326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EBEBF"/>
              </a:buClr>
              <a:buSzPts val="3500"/>
              <a:buNone/>
              <a:defRPr sz="3500">
                <a:solidFill>
                  <a:srgbClr val="5EBEB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subTitle" idx="1"/>
          </p:nvPr>
        </p:nvSpPr>
        <p:spPr>
          <a:xfrm>
            <a:off x="2267600" y="989075"/>
            <a:ext cx="4773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gether Theme 2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3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1788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>
            <a:spLocks noGrp="1"/>
          </p:cNvSpPr>
          <p:nvPr>
            <p:ph type="body" idx="1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body" idx="2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/>
          </p:nvPr>
        </p:nvSpPr>
        <p:spPr>
          <a:xfrm>
            <a:off x="585275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42856"/>
              </a:buClr>
              <a:buSzPts val="3500"/>
              <a:buNone/>
              <a:defRPr sz="3500">
                <a:solidFill>
                  <a:srgbClr val="14285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3"/>
          </p:nvPr>
        </p:nvSpPr>
        <p:spPr>
          <a:xfrm>
            <a:off x="620350" y="989075"/>
            <a:ext cx="48996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0AC"/>
              </a:buClr>
              <a:buSzPts val="2200"/>
              <a:buNone/>
              <a:defRPr sz="2200">
                <a:solidFill>
                  <a:srgbClr val="0060A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5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4"/>
          <p:cNvPicPr preferRelativeResize="0"/>
          <p:nvPr/>
        </p:nvPicPr>
        <p:blipFill rotWithShape="1">
          <a:blip r:embed="rId2">
            <a:alphaModFix/>
          </a:blip>
          <a:srcRect t="50500" b="3272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154925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1"/>
          </p:nvPr>
        </p:nvSpPr>
        <p:spPr>
          <a:xfrm>
            <a:off x="1584325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200">
                <a:solidFill>
                  <a:srgbClr val="796E9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150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1">
  <p:cSld name="CUSTOM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/>
          <p:nvPr/>
        </p:nvSpPr>
        <p:spPr>
          <a:xfrm>
            <a:off x="0" y="-9075"/>
            <a:ext cx="9144000" cy="5143500"/>
          </a:xfrm>
          <a:prstGeom prst="rect">
            <a:avLst/>
          </a:prstGeom>
          <a:solidFill>
            <a:srgbClr val="004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2">
            <a:alphaModFix/>
          </a:blip>
          <a:srcRect t="81610" b="161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>
            <a:spLocks noGrp="1"/>
          </p:cNvSpPr>
          <p:nvPr>
            <p:ph type="body" idx="1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2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56" name="Google Shape;156;p15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243579" y="95025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5"/>
          <p:cNvSpPr txBox="1">
            <a:spLocks noGrp="1"/>
          </p:cNvSpPr>
          <p:nvPr>
            <p:ph type="title"/>
          </p:nvPr>
        </p:nvSpPr>
        <p:spPr>
          <a:xfrm>
            <a:off x="1326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CE1E2"/>
              </a:buClr>
              <a:buSzPts val="3500"/>
              <a:buNone/>
              <a:defRPr sz="3500">
                <a:solidFill>
                  <a:srgbClr val="BCE1E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3"/>
          </p:nvPr>
        </p:nvSpPr>
        <p:spPr>
          <a:xfrm>
            <a:off x="2267600" y="989075"/>
            <a:ext cx="4773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2">
  <p:cSld name="CUSTOM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/>
          <p:cNvPicPr preferRelativeResize="0"/>
          <p:nvPr/>
        </p:nvPicPr>
        <p:blipFill rotWithShape="1">
          <a:blip r:embed="rId2">
            <a:alphaModFix/>
          </a:blip>
          <a:srcRect t="81610" b="161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423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585275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subTitle" idx="1"/>
          </p:nvPr>
        </p:nvSpPr>
        <p:spPr>
          <a:xfrm>
            <a:off x="620350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200">
                <a:solidFill>
                  <a:srgbClr val="796E9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164" name="Google Shape;16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6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2 3">
  <p:cSld name="CUSTOM_1_3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7"/>
          <p:cNvPicPr preferRelativeResize="0"/>
          <p:nvPr/>
        </p:nvPicPr>
        <p:blipFill rotWithShape="1">
          <a:blip r:embed="rId2">
            <a:alphaModFix/>
          </a:blip>
          <a:srcRect t="50500" b="3272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 txBox="1">
            <a:spLocks noGrp="1"/>
          </p:cNvSpPr>
          <p:nvPr>
            <p:ph type="title"/>
          </p:nvPr>
        </p:nvSpPr>
        <p:spPr>
          <a:xfrm>
            <a:off x="154925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subTitle" idx="1"/>
          </p:nvPr>
        </p:nvSpPr>
        <p:spPr>
          <a:xfrm>
            <a:off x="1584325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200">
                <a:solidFill>
                  <a:srgbClr val="796E9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174" name="Google Shape;1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150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fer Theme 1">
  <p:cSld name="CUSTOM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/>
          <p:nvPr/>
        </p:nvSpPr>
        <p:spPr>
          <a:xfrm>
            <a:off x="0" y="-5575"/>
            <a:ext cx="9144000" cy="5143500"/>
          </a:xfrm>
          <a:prstGeom prst="rect">
            <a:avLst/>
          </a:prstGeom>
          <a:solidFill>
            <a:srgbClr val="461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18"/>
          <p:cNvPicPr preferRelativeResize="0"/>
          <p:nvPr/>
        </p:nvPicPr>
        <p:blipFill rotWithShape="1">
          <a:blip r:embed="rId2">
            <a:alphaModFix/>
          </a:blip>
          <a:srcRect t="81610" b="1612"/>
          <a:stretch/>
        </p:blipFill>
        <p:spPr>
          <a:xfrm>
            <a:off x="0" y="427902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>
            <a:spLocks noGrp="1"/>
          </p:cNvSpPr>
          <p:nvPr>
            <p:ph type="body" idx="1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body" idx="2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87" name="Google Shape;187;p18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249929" y="89450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1326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E571"/>
              </a:buClr>
              <a:buSzPts val="3500"/>
              <a:buNone/>
              <a:defRPr sz="3500">
                <a:solidFill>
                  <a:srgbClr val="FFE57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3"/>
          </p:nvPr>
        </p:nvSpPr>
        <p:spPr>
          <a:xfrm>
            <a:off x="2267600" y="989075"/>
            <a:ext cx="4773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fer Theme 2">
  <p:cSld name="CUSTOM_3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9"/>
          <p:cNvPicPr preferRelativeResize="0"/>
          <p:nvPr/>
        </p:nvPicPr>
        <p:blipFill rotWithShape="1">
          <a:blip r:embed="rId2">
            <a:alphaModFix/>
          </a:blip>
          <a:srcRect t="81610" b="1612"/>
          <a:stretch/>
        </p:blipFill>
        <p:spPr>
          <a:xfrm>
            <a:off x="0" y="427902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423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585275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1E01"/>
              </a:buClr>
              <a:buSzPts val="3500"/>
              <a:buNone/>
              <a:defRPr sz="3500">
                <a:solidFill>
                  <a:srgbClr val="461E0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subTitle" idx="1"/>
          </p:nvPr>
        </p:nvSpPr>
        <p:spPr>
          <a:xfrm>
            <a:off x="620350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195" name="Google Shape;19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4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0"/>
          <p:cNvPicPr preferRelativeResize="0"/>
          <p:nvPr/>
        </p:nvPicPr>
        <p:blipFill rotWithShape="1">
          <a:blip r:embed="rId2">
            <a:alphaModFix/>
          </a:blip>
          <a:srcRect t="50500" b="3272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0"/>
          <p:cNvSpPr txBox="1">
            <a:spLocks noGrp="1"/>
          </p:cNvSpPr>
          <p:nvPr>
            <p:ph type="title"/>
          </p:nvPr>
        </p:nvSpPr>
        <p:spPr>
          <a:xfrm>
            <a:off x="154925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subTitle" idx="1"/>
          </p:nvPr>
        </p:nvSpPr>
        <p:spPr>
          <a:xfrm>
            <a:off x="1584325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200">
                <a:solidFill>
                  <a:srgbClr val="796E9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205" name="Google Shape;20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150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0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20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6350" y="-1025"/>
            <a:ext cx="4173887" cy="4269040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538" y="134300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80725" y="1380900"/>
            <a:ext cx="3194400" cy="21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6550" y="625875"/>
            <a:ext cx="38535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  <p15:guide id="2" orient="horz" pos="2494">
          <p15:clr>
            <a:srgbClr val="E46962"/>
          </p15:clr>
        </p15:guide>
        <p15:guide id="3" pos="5443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172150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172148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172150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172149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277900" y="135350"/>
            <a:ext cx="861225" cy="99836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>
            <a:spLocks noGrp="1"/>
          </p:cNvSpPr>
          <p:nvPr>
            <p:ph type="ctrTitle"/>
          </p:nvPr>
        </p:nvSpPr>
        <p:spPr>
          <a:xfrm>
            <a:off x="663050" y="1266400"/>
            <a:ext cx="3752700" cy="25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subTitle" idx="1"/>
          </p:nvPr>
        </p:nvSpPr>
        <p:spPr>
          <a:xfrm>
            <a:off x="709425" y="3917575"/>
            <a:ext cx="24852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E59"/>
              </a:buClr>
              <a:buSzPts val="1900"/>
              <a:buNone/>
              <a:defRPr>
                <a:solidFill>
                  <a:srgbClr val="FFDE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7">
          <p15:clr>
            <a:srgbClr val="E46962"/>
          </p15:clr>
        </p15:guide>
        <p15:guide id="2" pos="510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4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4"/>
          <p:cNvSpPr/>
          <p:nvPr/>
        </p:nvSpPr>
        <p:spPr>
          <a:xfrm>
            <a:off x="-6350" y="-1025"/>
            <a:ext cx="4173887" cy="4269040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230" name="Google Shape;23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538" y="134300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4"/>
          <p:cNvSpPr txBox="1">
            <a:spLocks noGrp="1"/>
          </p:cNvSpPr>
          <p:nvPr>
            <p:ph type="title"/>
          </p:nvPr>
        </p:nvSpPr>
        <p:spPr>
          <a:xfrm>
            <a:off x="580725" y="1380900"/>
            <a:ext cx="3194400" cy="21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body" idx="1"/>
          </p:nvPr>
        </p:nvSpPr>
        <p:spPr>
          <a:xfrm>
            <a:off x="4576550" y="625875"/>
            <a:ext cx="38535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  <p15:guide id="2" orient="horz" pos="2494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5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5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body" idx="1"/>
          </p:nvPr>
        </p:nvSpPr>
        <p:spPr>
          <a:xfrm>
            <a:off x="1782325" y="1108288"/>
            <a:ext cx="6331500" cy="28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algn="ctr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241" name="Google Shape;24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538" y="134300"/>
            <a:ext cx="663425" cy="769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4">
          <p15:clr>
            <a:srgbClr val="E46962"/>
          </p15:clr>
        </p15:guide>
        <p15:guide id="2" orient="horz" pos="794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body text and image/graph" type="twoColTx">
  <p:cSld name="TITLE_AND_TWO_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6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6"/>
          <p:cNvSpPr/>
          <p:nvPr/>
        </p:nvSpPr>
        <p:spPr>
          <a:xfrm>
            <a:off x="5149463" y="1958275"/>
            <a:ext cx="3548920" cy="1950753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249" name="Google Shape;24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423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241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6"/>
          <p:cNvSpPr txBox="1">
            <a:spLocks noGrp="1"/>
          </p:cNvSpPr>
          <p:nvPr>
            <p:ph type="subTitle" idx="1"/>
          </p:nvPr>
        </p:nvSpPr>
        <p:spPr>
          <a:xfrm>
            <a:off x="265475" y="993475"/>
            <a:ext cx="4829700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6"/>
          <p:cNvSpPr txBox="1">
            <a:spLocks noGrp="1"/>
          </p:cNvSpPr>
          <p:nvPr>
            <p:ph type="body" idx="2"/>
          </p:nvPr>
        </p:nvSpPr>
        <p:spPr>
          <a:xfrm>
            <a:off x="329475" y="1812000"/>
            <a:ext cx="42744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6">
          <p15:clr>
            <a:srgbClr val="E46962"/>
          </p15:clr>
        </p15:guide>
        <p15:guide id="2" orient="horz" pos="2495">
          <p15:clr>
            <a:srgbClr val="E46962"/>
          </p15:clr>
        </p15:guide>
        <p15:guide id="3" orient="horz" pos="1234">
          <p15:clr>
            <a:srgbClr val="E46962"/>
          </p15:clr>
        </p15:guide>
        <p15:guide id="4" pos="325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text" type="titleOnly">
  <p:cSld name="TITLE_ONLY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7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423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7"/>
          <p:cNvSpPr txBox="1">
            <a:spLocks noGrp="1"/>
          </p:cNvSpPr>
          <p:nvPr>
            <p:ph type="title"/>
          </p:nvPr>
        </p:nvSpPr>
        <p:spPr>
          <a:xfrm>
            <a:off x="241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7"/>
          <p:cNvSpPr txBox="1">
            <a:spLocks noGrp="1"/>
          </p:cNvSpPr>
          <p:nvPr>
            <p:ph type="subTitle" idx="1"/>
          </p:nvPr>
        </p:nvSpPr>
        <p:spPr>
          <a:xfrm>
            <a:off x="265475" y="993475"/>
            <a:ext cx="4749600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62" name="Google Shape;262;p27"/>
          <p:cNvSpPr txBox="1">
            <a:spLocks noGrp="1"/>
          </p:cNvSpPr>
          <p:nvPr>
            <p:ph type="body" idx="2"/>
          </p:nvPr>
        </p:nvSpPr>
        <p:spPr>
          <a:xfrm>
            <a:off x="329475" y="1812000"/>
            <a:ext cx="42744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63" name="Google Shape;263;p27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45">
          <p15:clr>
            <a:srgbClr val="E46962"/>
          </p15:clr>
        </p15:guide>
        <p15:guide id="2" orient="horz" pos="2495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on the left, text on the right">
  <p:cSld name="ONE_COLUMN_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8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8"/>
          <p:cNvSpPr/>
          <p:nvPr/>
        </p:nvSpPr>
        <p:spPr>
          <a:xfrm>
            <a:off x="713650" y="2255053"/>
            <a:ext cx="3749802" cy="1809394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271" name="Google Shape;271;p28"/>
          <p:cNvSpPr/>
          <p:nvPr/>
        </p:nvSpPr>
        <p:spPr>
          <a:xfrm>
            <a:off x="713650" y="250500"/>
            <a:ext cx="3749802" cy="1809394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272" name="Google Shape;27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1788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>
            <a:spLocks noGrp="1"/>
          </p:cNvSpPr>
          <p:nvPr>
            <p:ph type="title"/>
          </p:nvPr>
        </p:nvSpPr>
        <p:spPr>
          <a:xfrm>
            <a:off x="4679300" y="360000"/>
            <a:ext cx="3140100" cy="14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body" idx="1"/>
          </p:nvPr>
        </p:nvSpPr>
        <p:spPr>
          <a:xfrm>
            <a:off x="4819925" y="1912325"/>
            <a:ext cx="3642600" cy="20481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36">
          <p15:clr>
            <a:srgbClr val="E46962"/>
          </p15:clr>
        </p15:guide>
        <p15:guide id="2" orient="horz" pos="2495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/graphs">
  <p:cSld name="MAIN_POIN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9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9"/>
          <p:cNvSpPr/>
          <p:nvPr/>
        </p:nvSpPr>
        <p:spPr>
          <a:xfrm>
            <a:off x="4714377" y="1956797"/>
            <a:ext cx="3548920" cy="2120384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282" name="Google Shape;282;p29"/>
          <p:cNvSpPr/>
          <p:nvPr/>
        </p:nvSpPr>
        <p:spPr>
          <a:xfrm>
            <a:off x="893413" y="1956797"/>
            <a:ext cx="3548920" cy="2120384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283" name="Google Shape;28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9"/>
          <p:cNvSpPr txBox="1">
            <a:spLocks noGrp="1"/>
          </p:cNvSpPr>
          <p:nvPr>
            <p:ph type="title"/>
          </p:nvPr>
        </p:nvSpPr>
        <p:spPr>
          <a:xfrm>
            <a:off x="12503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9"/>
          <p:cNvSpPr txBox="1">
            <a:spLocks noGrp="1"/>
          </p:cNvSpPr>
          <p:nvPr>
            <p:ph type="subTitle" idx="1"/>
          </p:nvPr>
        </p:nvSpPr>
        <p:spPr>
          <a:xfrm>
            <a:off x="2192000" y="993475"/>
            <a:ext cx="47727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er Theme 1">
  <p:cSld name="SECTION_TITLE_AND_DESCRIPTION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/>
          <p:nvPr/>
        </p:nvSpPr>
        <p:spPr>
          <a:xfrm>
            <a:off x="0" y="-5575"/>
            <a:ext cx="9144000" cy="5143500"/>
          </a:xfrm>
          <a:prstGeom prst="rect">
            <a:avLst/>
          </a:prstGeom>
          <a:solidFill>
            <a:srgbClr val="0061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8" name="Google Shape;288;p30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0"/>
          <p:cNvSpPr txBox="1">
            <a:spLocks noGrp="1"/>
          </p:cNvSpPr>
          <p:nvPr>
            <p:ph type="body" idx="1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94" name="Google Shape;294;p30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249929" y="89450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0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30"/>
          <p:cNvSpPr txBox="1">
            <a:spLocks noGrp="1"/>
          </p:cNvSpPr>
          <p:nvPr>
            <p:ph type="title"/>
          </p:nvPr>
        </p:nvSpPr>
        <p:spPr>
          <a:xfrm>
            <a:off x="1326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CE70B"/>
              </a:buClr>
              <a:buSzPts val="3500"/>
              <a:buNone/>
              <a:defRPr sz="3500">
                <a:solidFill>
                  <a:srgbClr val="CCE70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0"/>
          <p:cNvSpPr txBox="1">
            <a:spLocks noGrp="1"/>
          </p:cNvSpPr>
          <p:nvPr>
            <p:ph type="subTitle" idx="3"/>
          </p:nvPr>
        </p:nvSpPr>
        <p:spPr>
          <a:xfrm>
            <a:off x="2267600" y="989075"/>
            <a:ext cx="4773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er Theme 2">
  <p:cSld name="CAPTION_ONLY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1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1"/>
          <p:cNvSpPr txBox="1">
            <a:spLocks noGrp="1"/>
          </p:cNvSpPr>
          <p:nvPr>
            <p:ph type="body" idx="1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1"/>
          <p:cNvSpPr txBox="1">
            <a:spLocks noGrp="1"/>
          </p:cNvSpPr>
          <p:nvPr>
            <p:ph type="body" idx="2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306" name="Google Shape;30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423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1"/>
          <p:cNvSpPr txBox="1">
            <a:spLocks noGrp="1"/>
          </p:cNvSpPr>
          <p:nvPr>
            <p:ph type="title"/>
          </p:nvPr>
        </p:nvSpPr>
        <p:spPr>
          <a:xfrm>
            <a:off x="585275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3500"/>
              <a:buNone/>
              <a:defRPr sz="3500">
                <a:solidFill>
                  <a:srgbClr val="00615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1"/>
          <p:cNvSpPr txBox="1">
            <a:spLocks noGrp="1"/>
          </p:cNvSpPr>
          <p:nvPr>
            <p:ph type="subTitle" idx="3"/>
          </p:nvPr>
        </p:nvSpPr>
        <p:spPr>
          <a:xfrm>
            <a:off x="620350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782325" y="1108288"/>
            <a:ext cx="6331500" cy="28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algn="ctr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35" name="Google Shape;35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538" y="134300"/>
            <a:ext cx="663425" cy="769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4">
          <p15:clr>
            <a:srgbClr val="E46962"/>
          </p15:clr>
        </p15:guide>
        <p15:guide id="2" orient="horz" pos="794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6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2"/>
          <p:cNvPicPr preferRelativeResize="0"/>
          <p:nvPr/>
        </p:nvPicPr>
        <p:blipFill rotWithShape="1">
          <a:blip r:embed="rId2">
            <a:alphaModFix/>
          </a:blip>
          <a:srcRect t="50500" b="3272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2"/>
          <p:cNvSpPr txBox="1">
            <a:spLocks noGrp="1"/>
          </p:cNvSpPr>
          <p:nvPr>
            <p:ph type="title"/>
          </p:nvPr>
        </p:nvSpPr>
        <p:spPr>
          <a:xfrm>
            <a:off x="154925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2"/>
          <p:cNvSpPr txBox="1">
            <a:spLocks noGrp="1"/>
          </p:cNvSpPr>
          <p:nvPr>
            <p:ph type="subTitle" idx="1"/>
          </p:nvPr>
        </p:nvSpPr>
        <p:spPr>
          <a:xfrm>
            <a:off x="1584325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200">
                <a:solidFill>
                  <a:srgbClr val="796E9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313" name="Google Shape;31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150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2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16" name="Google Shape;316;p32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gether Theme 1">
  <p:cSld name="BIG_NUMBER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/>
          <p:nvPr/>
        </p:nvSpPr>
        <p:spPr>
          <a:xfrm>
            <a:off x="-6350" y="-3237"/>
            <a:ext cx="9144000" cy="5143500"/>
          </a:xfrm>
          <a:prstGeom prst="rect">
            <a:avLst/>
          </a:prstGeom>
          <a:solidFill>
            <a:srgbClr val="142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p33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3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3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243579" y="91788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3"/>
          <p:cNvSpPr txBox="1">
            <a:spLocks noGrp="1"/>
          </p:cNvSpPr>
          <p:nvPr>
            <p:ph type="title"/>
          </p:nvPr>
        </p:nvSpPr>
        <p:spPr>
          <a:xfrm>
            <a:off x="1326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EBEBF"/>
              </a:buClr>
              <a:buSzPts val="3500"/>
              <a:buNone/>
              <a:defRPr sz="3500">
                <a:solidFill>
                  <a:srgbClr val="5EBEB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3"/>
          <p:cNvSpPr txBox="1">
            <a:spLocks noGrp="1"/>
          </p:cNvSpPr>
          <p:nvPr>
            <p:ph type="subTitle" idx="1"/>
          </p:nvPr>
        </p:nvSpPr>
        <p:spPr>
          <a:xfrm>
            <a:off x="2267600" y="989075"/>
            <a:ext cx="4773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33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33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gether Theme 2" type="blank">
  <p:cSld name="BLANK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4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1788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4"/>
          <p:cNvSpPr txBox="1">
            <a:spLocks noGrp="1"/>
          </p:cNvSpPr>
          <p:nvPr>
            <p:ph type="body" idx="1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42" name="Google Shape;342;p34"/>
          <p:cNvSpPr txBox="1">
            <a:spLocks noGrp="1"/>
          </p:cNvSpPr>
          <p:nvPr>
            <p:ph type="body" idx="2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34"/>
          <p:cNvSpPr txBox="1">
            <a:spLocks noGrp="1"/>
          </p:cNvSpPr>
          <p:nvPr>
            <p:ph type="title"/>
          </p:nvPr>
        </p:nvSpPr>
        <p:spPr>
          <a:xfrm>
            <a:off x="585275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2856"/>
              </a:buClr>
              <a:buSzPts val="3500"/>
              <a:buNone/>
              <a:defRPr sz="3500">
                <a:solidFill>
                  <a:srgbClr val="14285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4"/>
          <p:cNvSpPr txBox="1">
            <a:spLocks noGrp="1"/>
          </p:cNvSpPr>
          <p:nvPr>
            <p:ph type="subTitle" idx="3"/>
          </p:nvPr>
        </p:nvSpPr>
        <p:spPr>
          <a:xfrm>
            <a:off x="620350" y="989075"/>
            <a:ext cx="48996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0AC"/>
              </a:buClr>
              <a:buSzPts val="2200"/>
              <a:buNone/>
              <a:defRPr sz="2200">
                <a:solidFill>
                  <a:srgbClr val="0060A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5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5"/>
          <p:cNvPicPr preferRelativeResize="0"/>
          <p:nvPr/>
        </p:nvPicPr>
        <p:blipFill rotWithShape="1">
          <a:blip r:embed="rId2">
            <a:alphaModFix/>
          </a:blip>
          <a:srcRect t="50500" b="3272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5"/>
          <p:cNvSpPr txBox="1">
            <a:spLocks noGrp="1"/>
          </p:cNvSpPr>
          <p:nvPr>
            <p:ph type="title"/>
          </p:nvPr>
        </p:nvSpPr>
        <p:spPr>
          <a:xfrm>
            <a:off x="154925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35"/>
          <p:cNvSpPr txBox="1">
            <a:spLocks noGrp="1"/>
          </p:cNvSpPr>
          <p:nvPr>
            <p:ph type="subTitle" idx="1"/>
          </p:nvPr>
        </p:nvSpPr>
        <p:spPr>
          <a:xfrm>
            <a:off x="1584325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200">
                <a:solidFill>
                  <a:srgbClr val="796E9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349" name="Google Shape;34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150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5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35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1">
  <p:cSld name="CUSTOM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/>
          <p:nvPr/>
        </p:nvSpPr>
        <p:spPr>
          <a:xfrm>
            <a:off x="0" y="-9075"/>
            <a:ext cx="9144000" cy="5143500"/>
          </a:xfrm>
          <a:prstGeom prst="rect">
            <a:avLst/>
          </a:prstGeom>
          <a:solidFill>
            <a:srgbClr val="004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5" name="Google Shape;355;p36"/>
          <p:cNvPicPr preferRelativeResize="0"/>
          <p:nvPr/>
        </p:nvPicPr>
        <p:blipFill rotWithShape="1">
          <a:blip r:embed="rId2">
            <a:alphaModFix/>
          </a:blip>
          <a:srcRect t="81610" b="161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6"/>
          <p:cNvSpPr txBox="1">
            <a:spLocks noGrp="1"/>
          </p:cNvSpPr>
          <p:nvPr>
            <p:ph type="body" idx="1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36"/>
          <p:cNvSpPr txBox="1">
            <a:spLocks noGrp="1"/>
          </p:cNvSpPr>
          <p:nvPr>
            <p:ph type="body" idx="2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62" name="Google Shape;362;p36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243579" y="95025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6"/>
          <p:cNvSpPr txBox="1">
            <a:spLocks noGrp="1"/>
          </p:cNvSpPr>
          <p:nvPr>
            <p:ph type="title"/>
          </p:nvPr>
        </p:nvSpPr>
        <p:spPr>
          <a:xfrm>
            <a:off x="1326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CE1E2"/>
              </a:buClr>
              <a:buSzPts val="3500"/>
              <a:buNone/>
              <a:defRPr sz="3500">
                <a:solidFill>
                  <a:srgbClr val="BCE1E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6"/>
          <p:cNvSpPr txBox="1">
            <a:spLocks noGrp="1"/>
          </p:cNvSpPr>
          <p:nvPr>
            <p:ph type="subTitle" idx="3"/>
          </p:nvPr>
        </p:nvSpPr>
        <p:spPr>
          <a:xfrm>
            <a:off x="2267600" y="989075"/>
            <a:ext cx="4773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2">
  <p:cSld name="CUSTOM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37"/>
          <p:cNvPicPr preferRelativeResize="0"/>
          <p:nvPr/>
        </p:nvPicPr>
        <p:blipFill rotWithShape="1">
          <a:blip r:embed="rId2">
            <a:alphaModFix/>
          </a:blip>
          <a:srcRect t="81610" b="161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423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7"/>
          <p:cNvSpPr txBox="1">
            <a:spLocks noGrp="1"/>
          </p:cNvSpPr>
          <p:nvPr>
            <p:ph type="title"/>
          </p:nvPr>
        </p:nvSpPr>
        <p:spPr>
          <a:xfrm>
            <a:off x="585275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1"/>
          </p:nvPr>
        </p:nvSpPr>
        <p:spPr>
          <a:xfrm>
            <a:off x="620350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200">
                <a:solidFill>
                  <a:srgbClr val="796E9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370" name="Google Shape;37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7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5" name="Google Shape;375;p37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2 3">
  <p:cSld name="CUSTOM_1_3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8"/>
          <p:cNvPicPr preferRelativeResize="0"/>
          <p:nvPr/>
        </p:nvPicPr>
        <p:blipFill rotWithShape="1">
          <a:blip r:embed="rId2">
            <a:alphaModFix/>
          </a:blip>
          <a:srcRect t="50500" b="3272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8"/>
          <p:cNvSpPr txBox="1">
            <a:spLocks noGrp="1"/>
          </p:cNvSpPr>
          <p:nvPr>
            <p:ph type="title"/>
          </p:nvPr>
        </p:nvSpPr>
        <p:spPr>
          <a:xfrm>
            <a:off x="154925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38"/>
          <p:cNvSpPr txBox="1">
            <a:spLocks noGrp="1"/>
          </p:cNvSpPr>
          <p:nvPr>
            <p:ph type="subTitle" idx="1"/>
          </p:nvPr>
        </p:nvSpPr>
        <p:spPr>
          <a:xfrm>
            <a:off x="1584325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200">
                <a:solidFill>
                  <a:srgbClr val="796E9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380" name="Google Shape;38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150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8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3" name="Google Shape;383;p38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fer Theme 1">
  <p:cSld name="CUSTOM_2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9"/>
          <p:cNvSpPr/>
          <p:nvPr/>
        </p:nvSpPr>
        <p:spPr>
          <a:xfrm>
            <a:off x="0" y="-5575"/>
            <a:ext cx="9144000" cy="5143500"/>
          </a:xfrm>
          <a:prstGeom prst="rect">
            <a:avLst/>
          </a:prstGeom>
          <a:solidFill>
            <a:srgbClr val="461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6" name="Google Shape;386;p39"/>
          <p:cNvPicPr preferRelativeResize="0"/>
          <p:nvPr/>
        </p:nvPicPr>
        <p:blipFill rotWithShape="1">
          <a:blip r:embed="rId2">
            <a:alphaModFix/>
          </a:blip>
          <a:srcRect t="81610" b="1612"/>
          <a:stretch/>
        </p:blipFill>
        <p:spPr>
          <a:xfrm>
            <a:off x="0" y="427902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9"/>
          <p:cNvSpPr txBox="1">
            <a:spLocks noGrp="1"/>
          </p:cNvSpPr>
          <p:nvPr>
            <p:ph type="body" idx="1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39"/>
          <p:cNvSpPr txBox="1">
            <a:spLocks noGrp="1"/>
          </p:cNvSpPr>
          <p:nvPr>
            <p:ph type="body" idx="2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93" name="Google Shape;393;p39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249929" y="89450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9"/>
          <p:cNvSpPr txBox="1">
            <a:spLocks noGrp="1"/>
          </p:cNvSpPr>
          <p:nvPr>
            <p:ph type="title"/>
          </p:nvPr>
        </p:nvSpPr>
        <p:spPr>
          <a:xfrm>
            <a:off x="1326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E571"/>
              </a:buClr>
              <a:buSzPts val="3500"/>
              <a:buNone/>
              <a:defRPr sz="3500">
                <a:solidFill>
                  <a:srgbClr val="FFE57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39"/>
          <p:cNvSpPr txBox="1">
            <a:spLocks noGrp="1"/>
          </p:cNvSpPr>
          <p:nvPr>
            <p:ph type="subTitle" idx="3"/>
          </p:nvPr>
        </p:nvSpPr>
        <p:spPr>
          <a:xfrm>
            <a:off x="2267600" y="989075"/>
            <a:ext cx="4773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fer Theme 2">
  <p:cSld name="CUSTOM_3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40"/>
          <p:cNvPicPr preferRelativeResize="0"/>
          <p:nvPr/>
        </p:nvPicPr>
        <p:blipFill rotWithShape="1">
          <a:blip r:embed="rId2">
            <a:alphaModFix/>
          </a:blip>
          <a:srcRect t="81610" b="1612"/>
          <a:stretch/>
        </p:blipFill>
        <p:spPr>
          <a:xfrm>
            <a:off x="0" y="427902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423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0"/>
          <p:cNvSpPr txBox="1">
            <a:spLocks noGrp="1"/>
          </p:cNvSpPr>
          <p:nvPr>
            <p:ph type="title"/>
          </p:nvPr>
        </p:nvSpPr>
        <p:spPr>
          <a:xfrm>
            <a:off x="585275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1E01"/>
              </a:buClr>
              <a:buSzPts val="3500"/>
              <a:buNone/>
              <a:defRPr sz="3500">
                <a:solidFill>
                  <a:srgbClr val="461E0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40"/>
          <p:cNvSpPr txBox="1">
            <a:spLocks noGrp="1"/>
          </p:cNvSpPr>
          <p:nvPr>
            <p:ph type="subTitle" idx="1"/>
          </p:nvPr>
        </p:nvSpPr>
        <p:spPr>
          <a:xfrm>
            <a:off x="620350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401" name="Google Shape;40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0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6" name="Google Shape;406;p40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4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41"/>
          <p:cNvPicPr preferRelativeResize="0"/>
          <p:nvPr/>
        </p:nvPicPr>
        <p:blipFill rotWithShape="1">
          <a:blip r:embed="rId2">
            <a:alphaModFix/>
          </a:blip>
          <a:srcRect t="50500" b="32722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1"/>
          <p:cNvSpPr txBox="1">
            <a:spLocks noGrp="1"/>
          </p:cNvSpPr>
          <p:nvPr>
            <p:ph type="title"/>
          </p:nvPr>
        </p:nvSpPr>
        <p:spPr>
          <a:xfrm>
            <a:off x="154925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1"/>
          <p:cNvSpPr txBox="1">
            <a:spLocks noGrp="1"/>
          </p:cNvSpPr>
          <p:nvPr>
            <p:ph type="subTitle" idx="1"/>
          </p:nvPr>
        </p:nvSpPr>
        <p:spPr>
          <a:xfrm>
            <a:off x="1584325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200">
                <a:solidFill>
                  <a:srgbClr val="796E9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411" name="Google Shape;41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150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1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14" name="Google Shape;414;p41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body text and image/graph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>
            <a:off x="5149463" y="1958275"/>
            <a:ext cx="3548920" cy="1950753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423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241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265475" y="993475"/>
            <a:ext cx="4829700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2"/>
          </p:nvPr>
        </p:nvSpPr>
        <p:spPr>
          <a:xfrm>
            <a:off x="329475" y="1812000"/>
            <a:ext cx="42744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6">
          <p15:clr>
            <a:srgbClr val="E46962"/>
          </p15:clr>
        </p15:guide>
        <p15:guide id="2" orient="horz" pos="2495">
          <p15:clr>
            <a:srgbClr val="E46962"/>
          </p15:clr>
        </p15:guide>
        <p15:guide id="3" orient="horz" pos="1234">
          <p15:clr>
            <a:srgbClr val="E46962"/>
          </p15:clr>
        </p15:guide>
        <p15:guide id="4" pos="325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text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423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241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ubTitle" idx="1"/>
          </p:nvPr>
        </p:nvSpPr>
        <p:spPr>
          <a:xfrm>
            <a:off x="265475" y="993475"/>
            <a:ext cx="4749600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2"/>
          </p:nvPr>
        </p:nvSpPr>
        <p:spPr>
          <a:xfrm>
            <a:off x="329475" y="1812000"/>
            <a:ext cx="42744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3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45">
          <p15:clr>
            <a:srgbClr val="E46962"/>
          </p15:clr>
        </p15:guide>
        <p15:guide id="2" orient="horz" pos="2495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on the left, text on the right">
  <p:cSld name="ONE_COLUM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7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/>
          <p:nvPr/>
        </p:nvSpPr>
        <p:spPr>
          <a:xfrm>
            <a:off x="713650" y="2255053"/>
            <a:ext cx="3749802" cy="1809394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65" name="Google Shape;65;p7"/>
          <p:cNvSpPr/>
          <p:nvPr/>
        </p:nvSpPr>
        <p:spPr>
          <a:xfrm>
            <a:off x="713650" y="250500"/>
            <a:ext cx="3749802" cy="1809394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66" name="Google Shape;66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1788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4679300" y="360000"/>
            <a:ext cx="3140100" cy="14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4819925" y="1912325"/>
            <a:ext cx="3642600" cy="20481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36">
          <p15:clr>
            <a:srgbClr val="E46962"/>
          </p15:clr>
        </p15:guide>
        <p15:guide id="2" orient="horz" pos="2495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/graphs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/>
          <p:nvPr/>
        </p:nvSpPr>
        <p:spPr>
          <a:xfrm>
            <a:off x="4714377" y="1956797"/>
            <a:ext cx="3548920" cy="2120384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76" name="Google Shape;76;p8"/>
          <p:cNvSpPr/>
          <p:nvPr/>
        </p:nvSpPr>
        <p:spPr>
          <a:xfrm>
            <a:off x="893413" y="1956797"/>
            <a:ext cx="3548920" cy="2120384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77" name="Google Shape;77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2503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ubTitle" idx="1"/>
          </p:nvPr>
        </p:nvSpPr>
        <p:spPr>
          <a:xfrm>
            <a:off x="2192000" y="993475"/>
            <a:ext cx="47727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er Theme 1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/>
        </p:nvSpPr>
        <p:spPr>
          <a:xfrm>
            <a:off x="0" y="-5575"/>
            <a:ext cx="9144000" cy="5143500"/>
          </a:xfrm>
          <a:prstGeom prst="rect">
            <a:avLst/>
          </a:prstGeom>
          <a:solidFill>
            <a:srgbClr val="0061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9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"/>
          <p:cNvSpPr txBox="1">
            <a:spLocks noGrp="1"/>
          </p:cNvSpPr>
          <p:nvPr>
            <p:ph type="body" idx="1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88" name="Google Shape;88;p9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249929" y="89450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9"/>
          <p:cNvSpPr txBox="1">
            <a:spLocks noGrp="1"/>
          </p:cNvSpPr>
          <p:nvPr>
            <p:ph type="body" idx="2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title"/>
          </p:nvPr>
        </p:nvSpPr>
        <p:spPr>
          <a:xfrm>
            <a:off x="1326500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E70B"/>
              </a:buClr>
              <a:buSzPts val="3500"/>
              <a:buNone/>
              <a:defRPr sz="3500">
                <a:solidFill>
                  <a:srgbClr val="CCE70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subTitle" idx="3"/>
          </p:nvPr>
        </p:nvSpPr>
        <p:spPr>
          <a:xfrm>
            <a:off x="2267600" y="989075"/>
            <a:ext cx="4773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er Theme 2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0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0"/>
          <p:cNvSpPr txBox="1">
            <a:spLocks noGrp="1"/>
          </p:cNvSpPr>
          <p:nvPr>
            <p:ph type="body" idx="1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body" idx="2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371600" lvl="2" indent="-450850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100" name="Google Shape;100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423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0"/>
          <p:cNvSpPr txBox="1">
            <a:spLocks noGrp="1"/>
          </p:cNvSpPr>
          <p:nvPr>
            <p:ph type="title"/>
          </p:nvPr>
        </p:nvSpPr>
        <p:spPr>
          <a:xfrm>
            <a:off x="585275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3500"/>
              <a:buNone/>
              <a:defRPr sz="3500">
                <a:solidFill>
                  <a:srgbClr val="00615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subTitle" idx="3"/>
          </p:nvPr>
        </p:nvSpPr>
        <p:spPr>
          <a:xfrm>
            <a:off x="620350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7475" y="230450"/>
            <a:ext cx="89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Open Sans"/>
              <a:buNone/>
              <a:defRPr sz="4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17825"/>
            <a:ext cx="8520600" cy="3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501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Open Sans"/>
              <a:buChar char="○"/>
              <a:defRPr sz="4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Char char="■"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●"/>
              <a:defRPr sz="2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  <a:defRPr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SemiBold"/>
              <a:buChar char="○"/>
              <a:defRPr sz="12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E46962"/>
          </p15:clr>
        </p15:guide>
        <p15:guide id="2" orient="horz" pos="227">
          <p15:clr>
            <a:srgbClr val="E46962"/>
          </p15:clr>
        </p15:guide>
        <p15:guide id="3" pos="5533">
          <p15:clr>
            <a:srgbClr val="E46962"/>
          </p15:clr>
        </p15:guide>
        <p15:guide id="4" orient="horz" pos="3013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147475" y="230450"/>
            <a:ext cx="89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Open Sans"/>
              <a:buNone/>
              <a:defRPr sz="4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1"/>
          </p:nvPr>
        </p:nvSpPr>
        <p:spPr>
          <a:xfrm>
            <a:off x="311700" y="1217825"/>
            <a:ext cx="8520600" cy="3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501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Open Sans"/>
              <a:buChar char="○"/>
              <a:defRPr sz="4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Char char="■"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●"/>
              <a:defRPr sz="2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  <a:defRPr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SemiBold"/>
              <a:buChar char="○"/>
              <a:defRPr sz="12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E46962"/>
          </p15:clr>
        </p15:guide>
        <p15:guide id="2" orient="horz" pos="227">
          <p15:clr>
            <a:srgbClr val="E46962"/>
          </p15:clr>
        </p15:guide>
        <p15:guide id="3" pos="5533">
          <p15:clr>
            <a:srgbClr val="E46962"/>
          </p15:clr>
        </p15:guide>
        <p15:guide id="4" orient="horz" pos="301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iryna.sydorova@belinagrow.co.uk" TargetMode="External"/><Relationship Id="rId4" Type="http://schemas.openxmlformats.org/officeDocument/2006/relationships/hyperlink" Target="mailto:laura.dewar@belinagrow.co.u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killsbuilder.uk/blog/essential-skills-tracker-2025---driving-social-mobility-and-growth-through-the-ai-transition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17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ameron.King@kingston.gov.u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kingston.gov.uk/your-council/jobs-and-careers/find-employment-and-skills-suppor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s://drive.google.com/file/d/1LuRJzinAIcoHD7XvcJi2FQuie4JQThgv/view?usp=sha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ad2020.typeform.com/DI-Referrals?clientname=Kingston+Council&amp;id_contract=4307&amp;DI=1&amp;typeform-source=bit.ly" TargetMode="Externa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3"/>
          <p:cNvSpPr txBox="1">
            <a:spLocks noGrp="1"/>
          </p:cNvSpPr>
          <p:nvPr>
            <p:ph type="ctrTitle"/>
          </p:nvPr>
        </p:nvSpPr>
        <p:spPr>
          <a:xfrm>
            <a:off x="42275" y="1245500"/>
            <a:ext cx="5075400" cy="25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/>
              <a:t>KVA VCSE Forum  </a:t>
            </a: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/>
              <a:t>Skills &amp; Employment </a:t>
            </a: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endParaRPr sz="3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Wednesday 3rd December 2025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2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52"/>
          <p:cNvSpPr txBox="1"/>
          <p:nvPr/>
        </p:nvSpPr>
        <p:spPr>
          <a:xfrm>
            <a:off x="0" y="0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pic>
        <p:nvPicPr>
          <p:cNvPr id="501" name="Google Shape;50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275" y="2470164"/>
            <a:ext cx="1725950" cy="1702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875" y="2552713"/>
            <a:ext cx="1725949" cy="15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6300" y="2329451"/>
            <a:ext cx="1916076" cy="187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325" y="2515865"/>
            <a:ext cx="1725949" cy="1692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8475" y="785375"/>
            <a:ext cx="1725949" cy="171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07650" y="132169"/>
            <a:ext cx="2883350" cy="1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52"/>
          <p:cNvSpPr txBox="1"/>
          <p:nvPr/>
        </p:nvSpPr>
        <p:spPr>
          <a:xfrm>
            <a:off x="4966800" y="1139413"/>
            <a:ext cx="4066200" cy="1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000000"/>
                </a:solidFill>
                <a:highlight>
                  <a:srgbClr val="FFFFFF"/>
                </a:highlight>
              </a:rPr>
              <a:t>WorkSkills Kingston: Empowering Learners, Strengthening Workforces</a:t>
            </a:r>
            <a:endParaRPr sz="5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100" b="1">
                <a:solidFill>
                  <a:srgbClr val="000000"/>
                </a:solidFill>
                <a:highlight>
                  <a:srgbClr val="FFFFFF"/>
                </a:highlight>
              </a:rPr>
              <a:t>Unlocking Talent Through Community Digital Badging</a:t>
            </a:r>
            <a:endParaRPr sz="1100" b="1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508" name="Google Shape;508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19300" y="41532"/>
            <a:ext cx="979484" cy="10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83225" y="929525"/>
            <a:ext cx="1435400" cy="14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3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53"/>
          <p:cNvSpPr txBox="1"/>
          <p:nvPr/>
        </p:nvSpPr>
        <p:spPr>
          <a:xfrm>
            <a:off x="0" y="0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pic>
        <p:nvPicPr>
          <p:cNvPr id="516" name="Google Shape;51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650" y="91050"/>
            <a:ext cx="2825490" cy="40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53"/>
          <p:cNvSpPr txBox="1"/>
          <p:nvPr/>
        </p:nvSpPr>
        <p:spPr>
          <a:xfrm>
            <a:off x="5289225" y="1183000"/>
            <a:ext cx="37977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45 + year old support</a:t>
            </a:r>
            <a:endParaRPr sz="1600"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https://roomforwork.org/locations/</a:t>
            </a:r>
            <a:endParaRPr sz="1600"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8" name="Google Shape;51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3700" y="2227753"/>
            <a:ext cx="2120950" cy="188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4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4" name="Google Shape;52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850" y="0"/>
            <a:ext cx="6088399" cy="424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5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0" name="Google Shape;53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650" y="185375"/>
            <a:ext cx="5515719" cy="3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5"/>
          <p:cNvSpPr txBox="1"/>
          <p:nvPr/>
        </p:nvSpPr>
        <p:spPr>
          <a:xfrm>
            <a:off x="6489375" y="1217300"/>
            <a:ext cx="26145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laura.dewar@belinagrow.co.uk</a:t>
            </a:r>
            <a:r>
              <a:rPr lang="en-GB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and </a:t>
            </a:r>
            <a:r>
              <a:rPr lang="en-GB" sz="1100" b="1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iryna.sydorova@belinagrow.co.uk</a:t>
            </a:r>
            <a:r>
              <a:rPr lang="en-GB" sz="1100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100"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6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7" name="Google Shape;53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375" y="502761"/>
            <a:ext cx="2766175" cy="10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56" title="Copy of Skills-Builder-Logo-(RGB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6325" y="717225"/>
            <a:ext cx="2828135" cy="62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475" y="1769224"/>
            <a:ext cx="8839202" cy="1406561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56"/>
          <p:cNvSpPr txBox="1"/>
          <p:nvPr/>
        </p:nvSpPr>
        <p:spPr>
          <a:xfrm>
            <a:off x="1211150" y="3543300"/>
            <a:ext cx="69051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 Skills and AI - whats skills are </a:t>
            </a:r>
            <a:r>
              <a:rPr lang="en-GB" sz="19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needed</a:t>
            </a:r>
            <a:r>
              <a:rPr lang="en-GB" sz="19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REPORT</a:t>
            </a:r>
            <a:endParaRPr sz="19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57" descr="A blue and green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75" y="2866375"/>
            <a:ext cx="1317482" cy="1265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7"/>
          <p:cNvSpPr/>
          <p:nvPr/>
        </p:nvSpPr>
        <p:spPr>
          <a:xfrm>
            <a:off x="4104922" y="3458017"/>
            <a:ext cx="2138100" cy="685800"/>
          </a:xfrm>
          <a:prstGeom prst="rect">
            <a:avLst/>
          </a:prstGeom>
          <a:solidFill>
            <a:srgbClr val="142856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UKSPF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57"/>
          <p:cNvSpPr txBox="1"/>
          <p:nvPr/>
        </p:nvSpPr>
        <p:spPr>
          <a:xfrm>
            <a:off x="6598450" y="3301856"/>
            <a:ext cx="2375100" cy="685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Connect to Work</a:t>
            </a:r>
            <a:endParaRPr sz="19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48" name="Google Shape;548;p57" descr="South London Partnershi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000" y="1161725"/>
            <a:ext cx="2127826" cy="95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4256" y="550113"/>
            <a:ext cx="42195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8150" y="3341177"/>
            <a:ext cx="1512126" cy="8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7"/>
          <p:cNvSpPr txBox="1"/>
          <p:nvPr/>
        </p:nvSpPr>
        <p:spPr>
          <a:xfrm>
            <a:off x="1634550" y="70775"/>
            <a:ext cx="58749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National and Regional programmes &amp; Funding</a:t>
            </a:r>
            <a:endParaRPr sz="1900"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2" name="Google Shape;552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57126" y="893273"/>
            <a:ext cx="1194174" cy="119422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57"/>
          <p:cNvSpPr txBox="1"/>
          <p:nvPr/>
        </p:nvSpPr>
        <p:spPr>
          <a:xfrm>
            <a:off x="1549350" y="2516700"/>
            <a:ext cx="15666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p57"/>
          <p:cNvSpPr txBox="1"/>
          <p:nvPr/>
        </p:nvSpPr>
        <p:spPr>
          <a:xfrm>
            <a:off x="620550" y="2233050"/>
            <a:ext cx="2745600" cy="338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Trailblazers - Youth &amp; Economic Inactive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5" name="Google Shape;555;p57" descr="A blue circle with white text and a map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72452" y="2784101"/>
            <a:ext cx="942500" cy="10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35475" y="2114075"/>
            <a:ext cx="1823162" cy="7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90400" y="1190162"/>
            <a:ext cx="3015474" cy="195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8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58"/>
          <p:cNvSpPr txBox="1"/>
          <p:nvPr/>
        </p:nvSpPr>
        <p:spPr>
          <a:xfrm>
            <a:off x="694800" y="998800"/>
            <a:ext cx="7754400" cy="19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Thank you </a:t>
            </a:r>
            <a:endParaRPr sz="2200"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endParaRPr sz="2200"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Questions </a:t>
            </a:r>
            <a:endParaRPr sz="2200"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Cameron.King@kingston.gov.uk</a:t>
            </a:r>
            <a:r>
              <a:rPr lang="en-GB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" y="1157225"/>
            <a:ext cx="4466452" cy="20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4"/>
          <p:cNvSpPr txBox="1"/>
          <p:nvPr/>
        </p:nvSpPr>
        <p:spPr>
          <a:xfrm>
            <a:off x="2076275" y="68700"/>
            <a:ext cx="60558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NEW</a:t>
            </a:r>
            <a:r>
              <a:rPr lang="en-GB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Employment and Skills webpages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rgbClr val="22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www.kingston.gov.uk/your-council/jobs-and-careers/find-employment-and-skills-support</a:t>
            </a:r>
            <a:r>
              <a:rPr lang="en-GB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3" name="Google Shape;43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2702" y="994025"/>
            <a:ext cx="4191772" cy="2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4"/>
          <p:cNvSpPr/>
          <p:nvPr/>
        </p:nvSpPr>
        <p:spPr>
          <a:xfrm>
            <a:off x="180975" y="2265750"/>
            <a:ext cx="2229000" cy="428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5" name="Google Shape;43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750" y="3377399"/>
            <a:ext cx="3354983" cy="5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5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1" name="Google Shape;44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425" y="163300"/>
            <a:ext cx="6842574" cy="3796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08275"/>
            <a:ext cx="2288625" cy="3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6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8" name="Google Shape;44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675" y="122500"/>
            <a:ext cx="2965129" cy="40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6"/>
          <p:cNvSpPr txBox="1"/>
          <p:nvPr/>
        </p:nvSpPr>
        <p:spPr>
          <a:xfrm>
            <a:off x="4516675" y="1665700"/>
            <a:ext cx="4267200" cy="14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Usage report for first 7 months of Ask Nim for RBK</a:t>
            </a:r>
            <a:endParaRPr sz="1900"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0" name="Google Shape;45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0675" y="2826250"/>
            <a:ext cx="4047900" cy="7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7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6" name="Google Shape;45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525" y="119575"/>
            <a:ext cx="3716984" cy="341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925" y="3534625"/>
            <a:ext cx="1646225" cy="6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2126" y="42925"/>
            <a:ext cx="1288925" cy="12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9875" y="1412400"/>
            <a:ext cx="4224126" cy="250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8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5" name="Google Shape;46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0300" y="957800"/>
            <a:ext cx="7317150" cy="30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51" y="1147625"/>
            <a:ext cx="1288925" cy="12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5300" y="69575"/>
            <a:ext cx="2044850" cy="837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8"/>
          <p:cNvSpPr txBox="1"/>
          <p:nvPr/>
        </p:nvSpPr>
        <p:spPr>
          <a:xfrm>
            <a:off x="4246875" y="137225"/>
            <a:ext cx="38676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Going live mid January …</a:t>
            </a:r>
            <a:endParaRPr sz="2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9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50" y="1147625"/>
            <a:ext cx="1064075" cy="10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300" y="69575"/>
            <a:ext cx="2044850" cy="83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9652" y="35275"/>
            <a:ext cx="1288925" cy="1184232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9"/>
          <p:cNvSpPr txBox="1"/>
          <p:nvPr/>
        </p:nvSpPr>
        <p:spPr>
          <a:xfrm>
            <a:off x="1373900" y="1010400"/>
            <a:ext cx="7368600" cy="3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</a:rPr>
              <a:t>What exactly is a Career Ally?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A </a:t>
            </a:r>
            <a:r>
              <a:rPr lang="en-GB" sz="1300" b="1">
                <a:solidFill>
                  <a:schemeClr val="dk1"/>
                </a:solidFill>
              </a:rPr>
              <a:t>Career Ally Kingston</a:t>
            </a:r>
            <a:r>
              <a:rPr lang="en-GB" sz="1300">
                <a:solidFill>
                  <a:schemeClr val="dk1"/>
                </a:solidFill>
              </a:rPr>
              <a:t> is a trusted staff member or volunteer who has completed Stay Nimble's CPD-accredited training in career-supporting conversations.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You're not a coach - </a:t>
            </a:r>
            <a:r>
              <a:rPr lang="en-GB" sz="1300" b="1">
                <a:solidFill>
                  <a:schemeClr val="dk1"/>
                </a:solidFill>
              </a:rPr>
              <a:t>you remain the community helper you already are</a:t>
            </a:r>
            <a:r>
              <a:rPr lang="en-GB" sz="1300">
                <a:solidFill>
                  <a:schemeClr val="dk1"/>
                </a:solidFill>
              </a:rPr>
              <a:t>, now with enhanced skills for: running structured conversations that clarify goals and barriers, demonstrating digital career tools (Ask Nim for RBK), sharing resources using clear, jargon-free language, recognising when residents need qualified coach referrals, and following proper escalation procedures for safeguarding concerns. Think of it as professional development that enhances what you already do, not a new job role.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0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3" name="Google Shape;48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25" y="967500"/>
            <a:ext cx="1472075" cy="14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000" y="2519500"/>
            <a:ext cx="1901249" cy="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6875" y="48200"/>
            <a:ext cx="6159875" cy="4208494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0"/>
          <p:cNvSpPr txBox="1"/>
          <p:nvPr/>
        </p:nvSpPr>
        <p:spPr>
          <a:xfrm>
            <a:off x="77300" y="3378550"/>
            <a:ext cx="29649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Going live mid January …</a:t>
            </a:r>
            <a:endParaRPr sz="16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1"/>
          <p:cNvSpPr txBox="1">
            <a:spLocks noGrp="1"/>
          </p:cNvSpPr>
          <p:nvPr>
            <p:ph type="title"/>
          </p:nvPr>
        </p:nvSpPr>
        <p:spPr>
          <a:xfrm>
            <a:off x="1592850" y="230450"/>
            <a:ext cx="6672600" cy="5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2" name="Google Shape;49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850" y="401094"/>
            <a:ext cx="2708974" cy="381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725" y="448300"/>
            <a:ext cx="2708974" cy="38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1"/>
          <p:cNvSpPr txBox="1"/>
          <p:nvPr/>
        </p:nvSpPr>
        <p:spPr>
          <a:xfrm>
            <a:off x="6706600" y="1832475"/>
            <a:ext cx="24009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 and RBK colleague referral form</a:t>
            </a:r>
            <a:endParaRPr sz="1500"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BK - General Corporate Presentation Template (Horizontal)">
  <a:themeElements>
    <a:clrScheme name="Simple Light">
      <a:dk1>
        <a:srgbClr val="000000"/>
      </a:dk1>
      <a:lt1>
        <a:srgbClr val="FFFFFF"/>
      </a:lt1>
      <a:dk2>
        <a:srgbClr val="006151"/>
      </a:dk2>
      <a:lt2>
        <a:srgbClr val="CCE70B"/>
      </a:lt2>
      <a:accent1>
        <a:srgbClr val="142856"/>
      </a:accent1>
      <a:accent2>
        <a:srgbClr val="0060AC"/>
      </a:accent2>
      <a:accent3>
        <a:srgbClr val="5EBEBF"/>
      </a:accent3>
      <a:accent4>
        <a:srgbClr val="004D5B"/>
      </a:accent4>
      <a:accent5>
        <a:srgbClr val="BCE1E2"/>
      </a:accent5>
      <a:accent6>
        <a:srgbClr val="796E94"/>
      </a:accent6>
      <a:hlink>
        <a:srgbClr val="FFE57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BK - General Corporate Presentation Template (Horizontal)">
  <a:themeElements>
    <a:clrScheme name="Simple Light">
      <a:dk1>
        <a:srgbClr val="000000"/>
      </a:dk1>
      <a:lt1>
        <a:srgbClr val="FFFFFF"/>
      </a:lt1>
      <a:dk2>
        <a:srgbClr val="006151"/>
      </a:dk2>
      <a:lt2>
        <a:srgbClr val="CCE70B"/>
      </a:lt2>
      <a:accent1>
        <a:srgbClr val="142856"/>
      </a:accent1>
      <a:accent2>
        <a:srgbClr val="0060AC"/>
      </a:accent2>
      <a:accent3>
        <a:srgbClr val="5EBEBF"/>
      </a:accent3>
      <a:accent4>
        <a:srgbClr val="004D5B"/>
      </a:accent4>
      <a:accent5>
        <a:srgbClr val="BCE1E2"/>
      </a:accent5>
      <a:accent6>
        <a:srgbClr val="796E94"/>
      </a:accent6>
      <a:hlink>
        <a:srgbClr val="FFE57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On-screen Show (16:9)</PresentationFormat>
  <Paragraphs>57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Open Sans</vt:lpstr>
      <vt:lpstr>RBK - General Corporate Presentation Template (Horizontal)</vt:lpstr>
      <vt:lpstr>RBK - General Corporate Presentation Template (Horizontal)</vt:lpstr>
      <vt:lpstr> KVA VCSE Forum    Skills &amp; Employment    Wednesday 3rd December 2025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Camilla Wheal</dc:creator>
  <cp:lastModifiedBy>Camilla Wheal</cp:lastModifiedBy>
  <cp:revision>1</cp:revision>
  <dcterms:modified xsi:type="dcterms:W3CDTF">2025-12-02T11:49:10Z</dcterms:modified>
</cp:coreProperties>
</file>