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1.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2.xml" ContentType="application/inkml+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4"/>
    <p:sldMasterId id="2147483707" r:id="rId5"/>
    <p:sldMasterId id="2147483722" r:id="rId6"/>
  </p:sldMasterIdLst>
  <p:notesMasterIdLst>
    <p:notesMasterId r:id="rId50"/>
  </p:notesMasterIdLst>
  <p:sldIdLst>
    <p:sldId id="387" r:id="rId7"/>
    <p:sldId id="4558" r:id="rId8"/>
    <p:sldId id="2147198769" r:id="rId9"/>
    <p:sldId id="583" r:id="rId10"/>
    <p:sldId id="690" r:id="rId11"/>
    <p:sldId id="591" r:id="rId12"/>
    <p:sldId id="501" r:id="rId13"/>
    <p:sldId id="596" r:id="rId14"/>
    <p:sldId id="582" r:id="rId15"/>
    <p:sldId id="519" r:id="rId16"/>
    <p:sldId id="341" r:id="rId17"/>
    <p:sldId id="555" r:id="rId18"/>
    <p:sldId id="698" r:id="rId19"/>
    <p:sldId id="540" r:id="rId20"/>
    <p:sldId id="541" r:id="rId21"/>
    <p:sldId id="959" r:id="rId22"/>
    <p:sldId id="616" r:id="rId23"/>
    <p:sldId id="2147375648" r:id="rId24"/>
    <p:sldId id="598" r:id="rId25"/>
    <p:sldId id="2147375658" r:id="rId26"/>
    <p:sldId id="590" r:id="rId27"/>
    <p:sldId id="2147375659" r:id="rId28"/>
    <p:sldId id="2147375660" r:id="rId29"/>
    <p:sldId id="595" r:id="rId30"/>
    <p:sldId id="2147375661" r:id="rId31"/>
    <p:sldId id="2147375673" r:id="rId32"/>
    <p:sldId id="2147375649" r:id="rId33"/>
    <p:sldId id="500" r:id="rId34"/>
    <p:sldId id="678" r:id="rId35"/>
    <p:sldId id="2147375652" r:id="rId36"/>
    <p:sldId id="588" r:id="rId37"/>
    <p:sldId id="2147375653" r:id="rId38"/>
    <p:sldId id="2147375678" r:id="rId39"/>
    <p:sldId id="692" r:id="rId40"/>
    <p:sldId id="2147375651" r:id="rId41"/>
    <p:sldId id="2147375657" r:id="rId42"/>
    <p:sldId id="423" r:id="rId43"/>
    <p:sldId id="424" r:id="rId44"/>
    <p:sldId id="425" r:id="rId45"/>
    <p:sldId id="426" r:id="rId46"/>
    <p:sldId id="577" r:id="rId47"/>
    <p:sldId id="521" r:id="rId48"/>
    <p:sldId id="543"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8F0F"/>
    <a:srgbClr val="FFFFFF"/>
    <a:srgbClr val="F42E9D"/>
    <a:srgbClr val="1A8EFF"/>
    <a:srgbClr val="3366FF"/>
    <a:srgbClr val="22B064"/>
    <a:srgbClr val="7CAF38"/>
    <a:srgbClr val="3EAA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532" autoAdjust="0"/>
    <p:restoredTop sz="77751" autoAdjust="0"/>
  </p:normalViewPr>
  <p:slideViewPr>
    <p:cSldViewPr snapToGrid="0">
      <p:cViewPr varScale="1">
        <p:scale>
          <a:sx n="64" d="100"/>
          <a:sy n="64" d="100"/>
        </p:scale>
        <p:origin x="802"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6-04T10:36:37.180"/>
    </inkml:context>
    <inkml:brush xml:id="br0">
      <inkml:brushProperty name="width" value="0.035" units="cm"/>
      <inkml:brushProperty name="height" value="0.035" units="cm"/>
    </inkml:brush>
  </inkml:definitions>
  <inkml:trace contextRef="#ctx0" brushRef="#br0">1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6-04T10:35:04.739"/>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12899 3848,'-37'10,"-9"4,-4 3,-26 6,-10 2,31-10,-3 0,0 0,0-1,3 1,0-1,-3 1,-1-1,2 1,1 0,0-1,-3-1,-12 3,-1-1,5-3,0 0,-12 2,-1 0,0-3,0 0,1 0,-1 0,2-3,0-1,2 0,2 1,4 0,1-1,-6 3,-2 0,-3-1,-1-1,0 0,-2-1,-15 0,-1-1,13 0,0-1,-7 2,0 0,3-1,0 0,-8 1,-2 0,26-5,-2 0,0 0,-5 1,-1 0,0 0,-4-1,1 0,0 1,4 1,1 0,1 0,4 1,1 1,2-1,4 0,1 0,1-1,-31 1,0 0,2-1,1-1,6-2,-1-1,-9 1,1 0,10-2,1 0,-2-1,1-1,7 1,1 0,10 0,0-1,-11 2,-2-1,1 1,2-2,5 1,1 0,-1-2,3 1,-23-1,40 2,-1-1,-42 1,3 0,38 0,-3 0,-10 0,-5-1,-23-2,-5-1,31 3,-1 0,0 0,1 1,-1-1,1 0,-1 0,-1 1,4-1,-20 0,0-2,21 1,-2 0,3 0,-18-2,1-1,-13-3,-1 0,7 3,0 1,25 0,0 1,-2-1,-3 0,-1 0,0 0,0 0,0-1,-1 0,-6-3,-2 0,2-1,11 2,1 0,0-1,-31-4,4 0,26 3,5 1,7 1,2 0,3-1,0-1,-45-14,42 11,-1-2,-4-2,0-1,-6-4,0 0,-1 0,-1-2,-7-3,0-1,10 4,1 1,0-1,3 1,11 3,2 0,-29-14,1-5,8-1,-2-3,-8-11,17 8,1-6,15 10,4-5,4-7,1-7,1-5,-1-6,10 8,2-1,11 6,4 6,1-6,0 0,3 3,2-1,2 6,1-7,7-7,6-6,4 3,8-5,-2 12,4-6,5-1,-3 11,4-7,-4 15,6-8,5 0,2-2,11-4,-5 4,2 2,-3-1,2 2,-7 6,7-1,-4 1,5 2,1 0,-2 8,-2 7,-10 8,-5 7,-8 3,-4 4,5-1,1 2,6-3,5 0,7-4,6 1,13-5,1-1,15-5,5 2,-31 12,3-1,7 0,2 0,2-1,0 0,1-1,-1-1,-12 2,-3-1,1 0,-1-1,0 1,-1 1,3-2,0 1,-2 1,0 2,-2-1,-2 1,40-10,-5 1,5 0,0 1,1 1,-39 10,0 0,42-7,-38 8,2 1,-3 2,-1 0,2 0,0 0,5 0,1 1,-8 0,-1 1,10-2,1 1,-2 0,1-1,2 1,1-1,6 0,1 0,-2 0,1 1,7 1,3 0,2 1,1-1,-1 1,1 1,-1-1,1 0,4-1,-1 0,-3 1,0 0,1-1,0 1,-7 0,-4 1,-12 0,-3 1,-3 0,-1 1,33-1,-1 0,11 0,-5-1,-38 2,0 0,43-3,0 2,-5 0,-42 1,-1 0,1 0,2 0,12 0,0 0,-8-1,0 0,19 0,1 0,-10-1,-1 1,7-1,-1-1,-5 1,-3-1,-8 0,-2 1,-1 0,-2 0,47-3,-48 3,0 1,49-2,-43 2,0 0,-2 1,2 1,2 0,0 0,-4 0,-2 0,38 0,-6 0,-7 1,9 0,7 1,-42-1,1 0,2 0,0 0,43 0,-46 0,0 0,33 1,10 2,-14 1,14-2,-7 1,-1-2,-32 1,0 0,37 4,-35-3,3 2,8 2,1 2,0 0,0 1,10 0,-1 1,-7 0,-1 0,-2-1,-2-1,-4 1,-1-1,3 0,-1 1,-4 1,-1-1,-1 0,0 1,-1 1,-2 0,42 11,-9 1,-10-1,1 4,-11-6,19 9,-19-7,6 5,-3 5,-20-7,6 8,-2 0,7 5,5 3,-11-6,-8-2,-3-1,-2 5,-1-3,4 12,-6-7,6 7,2 1,-10-8,-2 0,-8-7,-3-3,-3 1,1 0,3 8,0 4,2 5,-1 0,-2 0,-3-5,-3-2,-5-2,-3-4,-1 2,-3-4,2 2,-3 2,1 0,1 5,2 5,2 1,2 6,1-1,-4-13,0 0,-7-12,1-1,-2 1,0-6,-1 3,1 1,0 8,0 5,-2-1,0 8,-1-9,-1 5,-2-10,2 2,-2-7,2 2,-4 4,1-2,-6 12,-1-3,-3 2,0-5,-1-3,-1-1,-3 3,-2 3,0 0,2-3,1-5,1-4,2-2,0-3,2 1,3-6,3-4,4-4,1-4,1-2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51E533-7BF2-334C-83E1-DA42B2BACFDD}" type="datetimeFigureOut">
              <a:rPr lang="en-US" smtClean="0"/>
              <a:t>6/8/2026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C47CDD-D5C6-024F-A229-9139944DC2F2}" type="slidenum">
              <a:rPr lang="en-US" smtClean="0"/>
              <a:t>‹#›</a:t>
            </a:fld>
            <a:endParaRPr lang="en-US"/>
          </a:p>
        </p:txBody>
      </p:sp>
    </p:spTree>
    <p:extLst>
      <p:ext uri="{BB962C8B-B14F-4D97-AF65-F5344CB8AC3E}">
        <p14:creationId xmlns:p14="http://schemas.microsoft.com/office/powerpoint/2010/main" val="1800947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EC47CDD-D5C6-024F-A229-9139944DC2F2}" type="slidenum">
              <a:rPr lang="en-US" smtClean="0"/>
              <a:t>1</a:t>
            </a:fld>
            <a:endParaRPr lang="en-US"/>
          </a:p>
        </p:txBody>
      </p:sp>
    </p:spTree>
    <p:extLst>
      <p:ext uri="{BB962C8B-B14F-4D97-AF65-F5344CB8AC3E}">
        <p14:creationId xmlns:p14="http://schemas.microsoft.com/office/powerpoint/2010/main" val="3753005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GB" dirty="0"/>
              <a:t>At Bromley by Bow we</a:t>
            </a:r>
            <a:r>
              <a:rPr lang="en-GB" baseline="0" dirty="0"/>
              <a:t> our community and their community owned organisation sought therefore to create a one stop shop, to meet community needs.</a:t>
            </a:r>
          </a:p>
          <a:p>
            <a:br>
              <a:rPr lang="en-GB" baseline="0" dirty="0"/>
            </a:br>
            <a:r>
              <a:rPr lang="en-GB" baseline="0" dirty="0"/>
              <a:t>We describe it today as a community department store, sharing some characteristics such as:</a:t>
            </a:r>
          </a:p>
          <a:p>
            <a:pPr marL="457200" indent="-457200">
              <a:buAutoNum type="arabicPeriod"/>
            </a:pPr>
            <a:r>
              <a:rPr lang="en-GB" baseline="0" dirty="0"/>
              <a:t>Community ownerships</a:t>
            </a:r>
          </a:p>
          <a:p>
            <a:pPr marL="457200" indent="-457200">
              <a:buAutoNum type="arabicPeriod"/>
            </a:pPr>
            <a:r>
              <a:rPr lang="en-GB" baseline="0" dirty="0"/>
              <a:t>Accessibility and attractiveness</a:t>
            </a:r>
          </a:p>
          <a:p>
            <a:pPr marL="457200" indent="-457200">
              <a:buAutoNum type="arabicPeriod"/>
            </a:pPr>
            <a:r>
              <a:rPr lang="en-GB" baseline="0" dirty="0"/>
              <a:t>How we work with people and our community </a:t>
            </a:r>
          </a:p>
          <a:p>
            <a:pPr marL="457200" indent="-457200">
              <a:buAutoNum type="arabicPeriod"/>
            </a:pPr>
            <a:r>
              <a:rPr lang="en-GB" baseline="0" dirty="0"/>
              <a:t>The range of products and services in which 66% is non-clinical and 33% is clinical</a:t>
            </a:r>
          </a:p>
          <a:p>
            <a:endParaRPr lang="en-GB" dirty="0"/>
          </a:p>
        </p:txBody>
      </p:sp>
    </p:spTree>
    <p:extLst>
      <p:ext uri="{BB962C8B-B14F-4D97-AF65-F5344CB8AC3E}">
        <p14:creationId xmlns:p14="http://schemas.microsoft.com/office/powerpoint/2010/main" val="3019874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27F73-95AF-8158-0FD5-560066C6E7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34ECC8-EF14-9576-2C12-58B4FFF7CD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77BA38-AB6D-81BA-3524-8A95FC45930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102D547-C8B0-3E57-5E1D-CD5A6E441BEF}"/>
              </a:ext>
            </a:extLst>
          </p:cNvPr>
          <p:cNvSpPr>
            <a:spLocks noGrp="1"/>
          </p:cNvSpPr>
          <p:nvPr>
            <p:ph type="sldNum" sz="quarter" idx="10"/>
          </p:nvPr>
        </p:nvSpPr>
        <p:spPr/>
        <p:txBody>
          <a:bodyPr/>
          <a:lstStyle/>
          <a:p>
            <a:fld id="{FEC47CDD-D5C6-024F-A229-9139944DC2F2}" type="slidenum">
              <a:rPr lang="en-US" smtClean="0"/>
              <a:t>13</a:t>
            </a:fld>
            <a:endParaRPr lang="en-US" dirty="0"/>
          </a:p>
        </p:txBody>
      </p:sp>
    </p:spTree>
    <p:extLst>
      <p:ext uri="{BB962C8B-B14F-4D97-AF65-F5344CB8AC3E}">
        <p14:creationId xmlns:p14="http://schemas.microsoft.com/office/powerpoint/2010/main" val="2318136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C47CDD-D5C6-024F-A229-9139944DC2F2}" type="slidenum">
              <a:rPr lang="en-US" smtClean="0"/>
              <a:t>14</a:t>
            </a:fld>
            <a:endParaRPr lang="en-US"/>
          </a:p>
        </p:txBody>
      </p:sp>
    </p:spTree>
    <p:extLst>
      <p:ext uri="{BB962C8B-B14F-4D97-AF65-F5344CB8AC3E}">
        <p14:creationId xmlns:p14="http://schemas.microsoft.com/office/powerpoint/2010/main" val="1264463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Meaningful</a:t>
            </a:r>
            <a:r>
              <a:rPr lang="en-GB" baseline="0" dirty="0"/>
              <a:t> outcomes for our community and the development of our Outcomes Framework </a:t>
            </a:r>
            <a:endParaRPr lang="en-GB" dirty="0"/>
          </a:p>
        </p:txBody>
      </p:sp>
    </p:spTree>
    <p:extLst>
      <p:ext uri="{BB962C8B-B14F-4D97-AF65-F5344CB8AC3E}">
        <p14:creationId xmlns:p14="http://schemas.microsoft.com/office/powerpoint/2010/main" val="437848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961FD-598D-9153-F634-2DB9F40BCF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C973F6-E72B-3A4C-9049-DFEAAACE3A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A8E1B8-7734-9821-4904-D8A40C40B1F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C6FCBDA-F0CE-70F9-52DA-51965FB09D3A}"/>
              </a:ext>
            </a:extLst>
          </p:cNvPr>
          <p:cNvSpPr>
            <a:spLocks noGrp="1"/>
          </p:cNvSpPr>
          <p:nvPr>
            <p:ph type="sldNum" sz="quarter" idx="10"/>
          </p:nvPr>
        </p:nvSpPr>
        <p:spPr/>
        <p:txBody>
          <a:bodyPr/>
          <a:lstStyle/>
          <a:p>
            <a:fld id="{2D2A8369-3CC3-4A10-995E-39E04D6DB429}" type="slidenum">
              <a:rPr lang="en-GB" smtClean="0"/>
              <a:t>16</a:t>
            </a:fld>
            <a:endParaRPr lang="en-GB"/>
          </a:p>
        </p:txBody>
      </p:sp>
    </p:spTree>
    <p:extLst>
      <p:ext uri="{BB962C8B-B14F-4D97-AF65-F5344CB8AC3E}">
        <p14:creationId xmlns:p14="http://schemas.microsoft.com/office/powerpoint/2010/main" val="2176398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9346D-2704-4D7E-B2E3-C7056F7F22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6081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C47CDD-D5C6-024F-A229-9139944DC2F2}" type="slidenum">
              <a:rPr lang="en-US" smtClean="0"/>
              <a:t>19</a:t>
            </a:fld>
            <a:endParaRPr lang="en-US"/>
          </a:p>
        </p:txBody>
      </p:sp>
    </p:spTree>
    <p:extLst>
      <p:ext uri="{BB962C8B-B14F-4D97-AF65-F5344CB8AC3E}">
        <p14:creationId xmlns:p14="http://schemas.microsoft.com/office/powerpoint/2010/main" val="420939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C47CDD-D5C6-024F-A229-9139944DC2F2}" type="slidenum">
              <a:rPr lang="en-US" smtClean="0"/>
              <a:t>21</a:t>
            </a:fld>
            <a:endParaRPr lang="en-US"/>
          </a:p>
        </p:txBody>
      </p:sp>
    </p:spTree>
    <p:extLst>
      <p:ext uri="{BB962C8B-B14F-4D97-AF65-F5344CB8AC3E}">
        <p14:creationId xmlns:p14="http://schemas.microsoft.com/office/powerpoint/2010/main" val="3984932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C47CDD-D5C6-024F-A229-9139944DC2F2}" type="slidenum">
              <a:rPr lang="en-US" smtClean="0"/>
              <a:t>22</a:t>
            </a:fld>
            <a:endParaRPr lang="en-US"/>
          </a:p>
        </p:txBody>
      </p:sp>
    </p:spTree>
    <p:extLst>
      <p:ext uri="{BB962C8B-B14F-4D97-AF65-F5344CB8AC3E}">
        <p14:creationId xmlns:p14="http://schemas.microsoft.com/office/powerpoint/2010/main" val="2224897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B1F05-CE6E-9E7D-BB68-FBD1D0AFFF22}"/>
            </a:ext>
          </a:extLst>
        </p:cNvPr>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8327C2D4-52CC-5BEA-1D74-D62D39DB50F6}"/>
              </a:ext>
            </a:extLst>
          </p:cNvPr>
          <p:cNvSpPr>
            <a:spLocks noGrp="1" noRot="1" noChangeAspect="1" noTextEdit="1"/>
          </p:cNvSpPr>
          <p:nvPr>
            <p:ph type="sldImg"/>
          </p:nvPr>
        </p:nvSpPr>
        <p:spPr bwMode="auto">
          <a:xfrm>
            <a:off x="365125" y="688975"/>
            <a:ext cx="6127750" cy="34480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1987" name="Notes Placeholder 2">
            <a:extLst>
              <a:ext uri="{FF2B5EF4-FFF2-40B4-BE49-F238E27FC236}">
                <a16:creationId xmlns:a16="http://schemas.microsoft.com/office/drawing/2014/main" id="{E3B10C92-266F-9BF2-0875-B98377D5A9D5}"/>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lnSpc>
                <a:spcPct val="115000"/>
              </a:lnSpc>
              <a:spcBef>
                <a:spcPts val="425"/>
              </a:spcBef>
            </a:pPr>
            <a:endParaRPr lang="en-GB" dirty="0">
              <a:solidFill>
                <a:srgbClr val="000000"/>
              </a:solidFill>
              <a:latin typeface="Arial" charset="0"/>
              <a:ea typeface="ＭＳ Ｐゴシック" charset="0"/>
              <a:cs typeface="Times New Roman" charset="0"/>
            </a:endParaRPr>
          </a:p>
        </p:txBody>
      </p:sp>
      <p:sp>
        <p:nvSpPr>
          <p:cNvPr id="41988" name="Slide Number Placeholder 3">
            <a:extLst>
              <a:ext uri="{FF2B5EF4-FFF2-40B4-BE49-F238E27FC236}">
                <a16:creationId xmlns:a16="http://schemas.microsoft.com/office/drawing/2014/main" id="{9B32A991-876F-68C0-A8BB-FD4B7684C7D3}"/>
              </a:ext>
            </a:extLst>
          </p:cNvPr>
          <p:cNvSpPr>
            <a:spLocks noGrp="1"/>
          </p:cNvSpPr>
          <p:nvPr>
            <p:ph type="sldNum" sz="quarter" idx="5"/>
          </p:nvPr>
        </p:nvSpPr>
        <p:spPr bwMode="auto">
          <a:xfrm>
            <a:off x="3884613" y="8731292"/>
            <a:ext cx="2971800" cy="459626"/>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7100">
              <a:defRPr sz="1200">
                <a:solidFill>
                  <a:schemeClr val="tx1"/>
                </a:solidFill>
                <a:latin typeface="Calibri" charset="0"/>
                <a:ea typeface="ＭＳ Ｐゴシック" charset="0"/>
                <a:cs typeface="ＭＳ Ｐゴシック" charset="0"/>
              </a:defRPr>
            </a:lvl1pPr>
            <a:lvl2pPr marL="742950" indent="-285750" defTabSz="927100">
              <a:defRPr sz="1200">
                <a:solidFill>
                  <a:schemeClr val="tx1"/>
                </a:solidFill>
                <a:latin typeface="Calibri" charset="0"/>
                <a:ea typeface="ＭＳ Ｐゴシック" charset="0"/>
              </a:defRPr>
            </a:lvl2pPr>
            <a:lvl3pPr marL="1143000" indent="-228600" defTabSz="927100">
              <a:defRPr sz="1200">
                <a:solidFill>
                  <a:schemeClr val="tx1"/>
                </a:solidFill>
                <a:latin typeface="Calibri" charset="0"/>
                <a:ea typeface="ＭＳ Ｐゴシック" charset="0"/>
              </a:defRPr>
            </a:lvl3pPr>
            <a:lvl4pPr marL="1600200" indent="-228600" defTabSz="927100">
              <a:defRPr sz="1200">
                <a:solidFill>
                  <a:schemeClr val="tx1"/>
                </a:solidFill>
                <a:latin typeface="Calibri" charset="0"/>
                <a:ea typeface="ＭＳ Ｐゴシック" charset="0"/>
              </a:defRPr>
            </a:lvl4pPr>
            <a:lvl5pPr marL="2057400" indent="-228600" defTabSz="927100">
              <a:defRPr sz="1200">
                <a:solidFill>
                  <a:schemeClr val="tx1"/>
                </a:solidFill>
                <a:latin typeface="Calibri" charset="0"/>
                <a:ea typeface="ＭＳ Ｐゴシック" charset="0"/>
              </a:defRPr>
            </a:lvl5pPr>
            <a:lvl6pPr marL="2514600" indent="-228600" defTabSz="9271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defTabSz="9271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defTabSz="9271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defTabSz="927100" eaLnBrk="0" fontAlgn="base" hangingPunct="0">
              <a:spcBef>
                <a:spcPct val="30000"/>
              </a:spcBef>
              <a:spcAft>
                <a:spcPct val="0"/>
              </a:spcAft>
              <a:defRPr sz="1200">
                <a:solidFill>
                  <a:schemeClr val="tx1"/>
                </a:solidFill>
                <a:latin typeface="Calibri" charset="0"/>
                <a:ea typeface="ＭＳ Ｐゴシック" charset="0"/>
              </a:defRPr>
            </a:lvl9pPr>
          </a:lstStyle>
          <a:p>
            <a:fld id="{752EBB24-CBA5-6E4F-83A6-F27A34D14AD5}" type="slidenum">
              <a:rPr lang="en-GB">
                <a:solidFill>
                  <a:srgbClr val="000000"/>
                </a:solidFill>
                <a:latin typeface="Times" charset="0"/>
                <a:cs typeface="Arial" charset="0"/>
              </a:rPr>
              <a:pPr/>
              <a:t>26</a:t>
            </a:fld>
            <a:endParaRPr lang="en-GB">
              <a:solidFill>
                <a:srgbClr val="000000"/>
              </a:solidFill>
              <a:latin typeface="Times" charset="0"/>
              <a:cs typeface="Arial" charset="0"/>
            </a:endParaRPr>
          </a:p>
        </p:txBody>
      </p:sp>
    </p:spTree>
    <p:extLst>
      <p:ext uri="{BB962C8B-B14F-4D97-AF65-F5344CB8AC3E}">
        <p14:creationId xmlns:p14="http://schemas.microsoft.com/office/powerpoint/2010/main" val="2430165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C47CDD-D5C6-024F-A229-9139944DC2F2}" type="slidenum">
              <a:rPr lang="en-US" smtClean="0"/>
              <a:t>2</a:t>
            </a:fld>
            <a:endParaRPr lang="en-US"/>
          </a:p>
        </p:txBody>
      </p:sp>
    </p:spTree>
    <p:extLst>
      <p:ext uri="{BB962C8B-B14F-4D97-AF65-F5344CB8AC3E}">
        <p14:creationId xmlns:p14="http://schemas.microsoft.com/office/powerpoint/2010/main" val="1707042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C47CDD-D5C6-024F-A229-9139944DC2F2}" type="slidenum">
              <a:rPr lang="en-US" smtClean="0"/>
              <a:t>27</a:t>
            </a:fld>
            <a:endParaRPr lang="en-US"/>
          </a:p>
        </p:txBody>
      </p:sp>
    </p:spTree>
    <p:extLst>
      <p:ext uri="{BB962C8B-B14F-4D97-AF65-F5344CB8AC3E}">
        <p14:creationId xmlns:p14="http://schemas.microsoft.com/office/powerpoint/2010/main" val="17220298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0875" y="631825"/>
            <a:ext cx="5616575" cy="31591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spc="0" dirty="0">
                <a:solidFill>
                  <a:srgbClr val="F42E9D"/>
                </a:solidFill>
                <a:latin typeface="Arial Black"/>
                <a:cs typeface="Arial Black"/>
                <a:sym typeface="Helvetica"/>
              </a:rPr>
              <a:t>Bromley by Bow Centre is a pioneering, community owned, charity that combines an extensive neighbourhood hub with a medical practice and a community research, learning and innovation project.</a:t>
            </a:r>
            <a:r>
              <a:rPr lang="en-GB" sz="1200" b="0" spc="0" dirty="0">
                <a:solidFill>
                  <a:srgbClr val="8DC63F"/>
                </a:solidFill>
                <a:latin typeface="Arial Black"/>
                <a:cs typeface="Arial Black"/>
                <a:sym typeface="Helvetica"/>
              </a:rPr>
              <a:t> </a:t>
            </a:r>
            <a:endParaRPr lang="en-GB" sz="1200" b="0" spc="0" dirty="0">
              <a:solidFill>
                <a:srgbClr val="F42E9D"/>
              </a:solidFill>
              <a:latin typeface="Arial Black"/>
              <a:cs typeface="Arial Black"/>
              <a:sym typeface="Helvetica"/>
            </a:endParaRPr>
          </a:p>
          <a:p>
            <a:endParaRPr lang="en-GB" spc="0" dirty="0"/>
          </a:p>
          <a:p>
            <a:r>
              <a:rPr lang="en-GB" spc="0" dirty="0"/>
              <a:t>The importance of asset</a:t>
            </a:r>
            <a:r>
              <a:rPr lang="en-GB" spc="0" baseline="0" dirty="0"/>
              <a:t> and place based approaches, our model grew out of a community largely abandoned my officialdom in the face of a huge process of structural change (the move to a neo-liberal model) that decimated working class and minoritised communities  </a:t>
            </a:r>
          </a:p>
          <a:p>
            <a:r>
              <a:rPr lang="en-GB" spc="0" baseline="0" dirty="0"/>
              <a:t>The importance of co-production and community ownership</a:t>
            </a:r>
          </a:p>
          <a:p>
            <a:r>
              <a:rPr lang="en-GB" spc="0" dirty="0"/>
              <a:t>The Importance of including</a:t>
            </a:r>
            <a:r>
              <a:rPr lang="en-GB" spc="0" baseline="0" dirty="0"/>
              <a:t> research and learning and innovation within the model </a:t>
            </a:r>
          </a:p>
          <a:p>
            <a:r>
              <a:rPr lang="en-GB" spc="0" baseline="0" dirty="0"/>
              <a:t>The importance of networks and partnerships </a:t>
            </a:r>
          </a:p>
          <a:p>
            <a:endParaRPr lang="en-GB" dirty="0"/>
          </a:p>
        </p:txBody>
      </p:sp>
    </p:spTree>
    <p:extLst>
      <p:ext uri="{BB962C8B-B14F-4D97-AF65-F5344CB8AC3E}">
        <p14:creationId xmlns:p14="http://schemas.microsoft.com/office/powerpoint/2010/main" val="1575668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WB 1 MIN</a:t>
            </a:r>
          </a:p>
          <a:p>
            <a:endParaRPr lang="en-GB"/>
          </a:p>
          <a:p>
            <a:r>
              <a:rPr lang="en-GB"/>
              <a:t>Primary cause</a:t>
            </a:r>
          </a:p>
          <a:p>
            <a:endParaRPr lang="en-GB">
              <a:cs typeface="Calibri"/>
            </a:endParaRPr>
          </a:p>
          <a:p>
            <a:r>
              <a:rPr lang="en-GB">
                <a:cs typeface="Calibri"/>
              </a:rPr>
              <a:t>Working together with the GP, on what's beneath that, bottom of the iceberg.</a:t>
            </a:r>
          </a:p>
          <a:p>
            <a:endParaRPr lang="en-GB">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615A99-8883-584F-916A-1A85692B14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43572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Tree>
    <p:extLst>
      <p:ext uri="{BB962C8B-B14F-4D97-AF65-F5344CB8AC3E}">
        <p14:creationId xmlns:p14="http://schemas.microsoft.com/office/powerpoint/2010/main" val="41262055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A step in the right direction but</a:t>
            </a:r>
            <a:r>
              <a:rPr lang="en-GB" baseline="0" dirty="0"/>
              <a:t> a long way to go, even in its own terms</a:t>
            </a:r>
            <a:endParaRPr lang="en-GB" dirty="0"/>
          </a:p>
        </p:txBody>
      </p:sp>
    </p:spTree>
    <p:extLst>
      <p:ext uri="{BB962C8B-B14F-4D97-AF65-F5344CB8AC3E}">
        <p14:creationId xmlns:p14="http://schemas.microsoft.com/office/powerpoint/2010/main" val="18940308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CFC38-27DE-F195-4325-A8F70CC02C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023BA4-60CD-D735-A88E-B2E0330AFC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7AA4CA-FA59-7095-0E29-AB4430F90D52}"/>
              </a:ext>
            </a:extLst>
          </p:cNvPr>
          <p:cNvSpPr>
            <a:spLocks noGrp="1"/>
          </p:cNvSpPr>
          <p:nvPr>
            <p:ph type="body" idx="1"/>
          </p:nvPr>
        </p:nvSpPr>
        <p:spPr/>
        <p:txBody>
          <a:bodyPr>
            <a:normAutofit/>
          </a:bodyPr>
          <a:lstStyle/>
          <a:p>
            <a:r>
              <a:rPr lang="en-GB" dirty="0"/>
              <a:t>A step in the right direction but</a:t>
            </a:r>
            <a:r>
              <a:rPr lang="en-GB" baseline="0" dirty="0"/>
              <a:t> a long way to go, even in its own terms</a:t>
            </a:r>
            <a:endParaRPr lang="en-GB" dirty="0"/>
          </a:p>
        </p:txBody>
      </p:sp>
    </p:spTree>
    <p:extLst>
      <p:ext uri="{BB962C8B-B14F-4D97-AF65-F5344CB8AC3E}">
        <p14:creationId xmlns:p14="http://schemas.microsoft.com/office/powerpoint/2010/main" val="23446699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6B09B-2100-3961-CBFB-0DE9157135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9F4E51-A4DE-C91B-B1AF-496241E298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986A1A-ACFB-DA20-CAC1-43E858352E1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36D317C-70C5-6EA0-6143-089FF97C5C1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C47CDD-D5C6-024F-A229-9139944DC2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99424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a:spLocks noGrp="1" noRot="1" noChangeAspect="1"/>
          </p:cNvSpPr>
          <p:nvPr>
            <p:ph type="sldImg"/>
          </p:nvPr>
        </p:nvSpPr>
        <p:spPr>
          <a:xfrm>
            <a:off x="381000" y="685800"/>
            <a:ext cx="6096000" cy="3429000"/>
          </a:xfrm>
          <a:prstGeom prst="rect">
            <a:avLst/>
          </a:prstGeom>
        </p:spPr>
        <p:txBody>
          <a:bodyPr/>
          <a:lstStyle/>
          <a:p>
            <a:endParaRPr/>
          </a:p>
        </p:txBody>
      </p:sp>
      <p:sp>
        <p:nvSpPr>
          <p:cNvPr id="273" name="Shape 273"/>
          <p:cNvSpPr>
            <a:spLocks noGrp="1"/>
          </p:cNvSpPr>
          <p:nvPr>
            <p:ph type="body" sz="quarter" idx="1"/>
          </p:nvPr>
        </p:nvSpPr>
        <p:spPr>
          <a:prstGeom prst="rect">
            <a:avLst/>
          </a:prstGeom>
        </p:spPr>
        <p:txBody>
          <a:bodyPr/>
          <a:lstStyle/>
          <a:p>
            <a:r>
              <a:rPr dirty="0"/>
              <a:t>The scale of </a:t>
            </a:r>
            <a:r>
              <a:rPr lang="en-GB" dirty="0"/>
              <a:t>integrated Neighbourhoods </a:t>
            </a:r>
            <a:r>
              <a:rPr dirty="0"/>
              <a:t>in dense cities </a:t>
            </a:r>
            <a:r>
              <a:rPr lang="en-GB" dirty="0"/>
              <a:t>such</a:t>
            </a:r>
            <a:r>
              <a:rPr lang="en-GB" baseline="0" dirty="0"/>
              <a:t> as</a:t>
            </a:r>
            <a:r>
              <a:rPr dirty="0"/>
              <a:t> London </a:t>
            </a:r>
            <a:r>
              <a:rPr lang="en-GB" dirty="0"/>
              <a:t>makes them a perfect geography to develop health creation, using asset and place based approaches that address the social determinants of health across the life course </a:t>
            </a:r>
            <a:r>
              <a:rPr dirty="0"/>
              <a:t>assets to.</a:t>
            </a:r>
          </a:p>
          <a:p>
            <a:pPr marL="0" indent="0">
              <a:buSzPct val="100000"/>
              <a:buFont typeface="Arial"/>
              <a:buNone/>
            </a:pPr>
            <a:endParaRPr lang="en-GB" dirty="0"/>
          </a:p>
          <a:p>
            <a:pPr marL="0" indent="0">
              <a:buSzPct val="100000"/>
              <a:buFont typeface="Arial"/>
              <a:buNone/>
            </a:pPr>
            <a:r>
              <a:rPr lang="en-GB" dirty="0"/>
              <a:t>Integrated Neighbourhoods would consist of a wide range of more and less formal groups and organisations, including community</a:t>
            </a:r>
            <a:r>
              <a:rPr lang="en-GB" baseline="0" dirty="0"/>
              <a:t> groups, time banks, University of the Third Age, food banks, sports and cultural providers, faith organisations, community centres, Children’s Centres, Primary Schools, Secondary School, Housing Associations, welfare advice providers, community learning, training and employability projects, and of course the GP practices that are part of the Primary Care Networks</a:t>
            </a:r>
            <a:endParaRPr dirty="0"/>
          </a:p>
        </p:txBody>
      </p:sp>
    </p:spTree>
    <p:extLst>
      <p:ext uri="{BB962C8B-B14F-4D97-AF65-F5344CB8AC3E}">
        <p14:creationId xmlns:p14="http://schemas.microsoft.com/office/powerpoint/2010/main" val="6502681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5BE2E-D9A5-0516-04A6-9B59BB1EF8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EFB221-44AB-8A27-CC65-9F54B99B42B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58938FB7-12AA-1DD0-2750-F4457E91A36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909BBC1-752E-B7E4-6C23-92A2DD6C506F}"/>
              </a:ext>
            </a:extLst>
          </p:cNvPr>
          <p:cNvSpPr>
            <a:spLocks noGrp="1"/>
          </p:cNvSpPr>
          <p:nvPr>
            <p:ph type="sldNum" sz="quarter" idx="5"/>
          </p:nvPr>
        </p:nvSpPr>
        <p:spPr/>
        <p:txBody>
          <a:bodyPr/>
          <a:lstStyle/>
          <a:p>
            <a:fld id="{5CC03F89-1949-E64B-AC42-D3BE5974B6DB}" type="slidenum">
              <a:rPr lang="en-US" smtClean="0"/>
              <a:t>35</a:t>
            </a:fld>
            <a:endParaRPr lang="en-US"/>
          </a:p>
        </p:txBody>
      </p:sp>
    </p:spTree>
    <p:extLst>
      <p:ext uri="{BB962C8B-B14F-4D97-AF65-F5344CB8AC3E}">
        <p14:creationId xmlns:p14="http://schemas.microsoft.com/office/powerpoint/2010/main" val="12976200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05FE2-DC11-538E-8B3C-747BCF4FF5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6C2FCA-FE91-FDE7-34CF-4C673F3EEE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CC0FBB-3EC8-C0F7-214B-3F2758F2557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8CF9B2A-D14B-5CEC-18A1-A57A83FD972C}"/>
              </a:ext>
            </a:extLst>
          </p:cNvPr>
          <p:cNvSpPr>
            <a:spLocks noGrp="1"/>
          </p:cNvSpPr>
          <p:nvPr>
            <p:ph type="sldNum" sz="quarter" idx="10"/>
          </p:nvPr>
        </p:nvSpPr>
        <p:spPr/>
        <p:txBody>
          <a:bodyPr/>
          <a:lstStyle/>
          <a:p>
            <a:fld id="{FEC47CDD-D5C6-024F-A229-9139944DC2F2}" type="slidenum">
              <a:rPr lang="en-US" smtClean="0"/>
              <a:t>36</a:t>
            </a:fld>
            <a:endParaRPr lang="en-US" dirty="0"/>
          </a:p>
        </p:txBody>
      </p:sp>
    </p:spTree>
    <p:extLst>
      <p:ext uri="{BB962C8B-B14F-4D97-AF65-F5344CB8AC3E}">
        <p14:creationId xmlns:p14="http://schemas.microsoft.com/office/powerpoint/2010/main" val="2311763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C47CDD-D5C6-024F-A229-9139944DC2F2}" type="slidenum">
              <a:rPr lang="en-US" smtClean="0"/>
              <a:t>3</a:t>
            </a:fld>
            <a:endParaRPr lang="en-US"/>
          </a:p>
        </p:txBody>
      </p:sp>
    </p:spTree>
    <p:extLst>
      <p:ext uri="{BB962C8B-B14F-4D97-AF65-F5344CB8AC3E}">
        <p14:creationId xmlns:p14="http://schemas.microsoft.com/office/powerpoint/2010/main" val="19137930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t>Horizon 1</a:t>
            </a:r>
          </a:p>
          <a:p>
            <a:r>
              <a:rPr lang="en-GB" dirty="0"/>
              <a:t>A</a:t>
            </a:r>
            <a:r>
              <a:rPr lang="en-GB" baseline="0" dirty="0"/>
              <a:t> health system developed in a different age, (1948), in a world of communicable diseases, and built to address them. However the paradigm has shifted, we are now dealing with diseases created by society we live in and the behaviours it conditions us to adopt: mental health, loneliness, obesity, diabetes, hypertension, cancers, health disease. </a:t>
            </a:r>
          </a:p>
          <a:p>
            <a:br>
              <a:rPr lang="en-GB" baseline="0" dirty="0"/>
            </a:br>
            <a:r>
              <a:rPr lang="en-GB" baseline="0" dirty="0"/>
              <a:t>So Horizon 1 starts to become less effective</a:t>
            </a:r>
          </a:p>
          <a:p>
            <a:endParaRPr lang="en-GB" baseline="0" dirty="0"/>
          </a:p>
          <a:p>
            <a:r>
              <a:rPr lang="en-GB" b="1" baseline="0" dirty="0"/>
              <a:t>Horizon 2</a:t>
            </a:r>
          </a:p>
          <a:p>
            <a:r>
              <a:rPr lang="en-GB" baseline="0" dirty="0"/>
              <a:t>Initiatives to improve effectiveness within the system (Horizon 1). These have limited impact in improving effectiveness and efficiency</a:t>
            </a:r>
          </a:p>
          <a:p>
            <a:endParaRPr lang="en-GB" baseline="0" dirty="0"/>
          </a:p>
          <a:p>
            <a:r>
              <a:rPr lang="en-GB" b="1" baseline="0" dirty="0"/>
              <a:t>Horizon 3</a:t>
            </a:r>
          </a:p>
          <a:p>
            <a:r>
              <a:rPr lang="en-GB" baseline="0" dirty="0"/>
              <a:t>A new approach, for a new paradigm. E.g. the development of a bio-psychosocial model of health, developed on the principles of asset and placed based approaches </a:t>
            </a:r>
          </a:p>
        </p:txBody>
      </p:sp>
      <p:sp>
        <p:nvSpPr>
          <p:cNvPr id="4" name="Slide Number Placeholder 3"/>
          <p:cNvSpPr>
            <a:spLocks noGrp="1"/>
          </p:cNvSpPr>
          <p:nvPr>
            <p:ph type="sldNum" sz="quarter" idx="10"/>
          </p:nvPr>
        </p:nvSpPr>
        <p:spPr/>
        <p:txBody>
          <a:bodyPr/>
          <a:lstStyle/>
          <a:p>
            <a:fld id="{FEC47CDD-D5C6-024F-A229-9139944DC2F2}" type="slidenum">
              <a:rPr lang="en-US" smtClean="0"/>
              <a:t>41</a:t>
            </a:fld>
            <a:endParaRPr lang="en-US"/>
          </a:p>
        </p:txBody>
      </p:sp>
    </p:spTree>
    <p:extLst>
      <p:ext uri="{BB962C8B-B14F-4D97-AF65-F5344CB8AC3E}">
        <p14:creationId xmlns:p14="http://schemas.microsoft.com/office/powerpoint/2010/main" val="3365052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dirty="0">
                <a:ea typeface="Calibri"/>
                <a:cs typeface="Calibri"/>
              </a:rPr>
              <a:t>The London context</a:t>
            </a:r>
            <a:endParaRPr lang="en-US" b="1" dirty="0"/>
          </a:p>
          <a:p>
            <a:pPr>
              <a:defRPr/>
            </a:pPr>
            <a:r>
              <a:rPr lang="en-GB" dirty="0"/>
              <a:t>Social determinants of health (</a:t>
            </a:r>
            <a:r>
              <a:rPr lang="en-GB" dirty="0" err="1"/>
              <a:t>SDoH</a:t>
            </a:r>
            <a:r>
              <a:rPr lang="en-GB" dirty="0"/>
              <a:t>) are the conditions in which people live, including where they’re born, what they do for work, and how they age. These determinants include  economic risk, food insecurity, unstable housing, – and they all impact the overall health of our population. A person’s postcode  code is a stronger predictor to their potential health outcomes than their genetic code </a:t>
            </a:r>
            <a:endParaRPr lang="en-GB" dirty="0">
              <a:cs typeface="Calibri"/>
            </a:endParaRPr>
          </a:p>
          <a:p>
            <a:pPr marL="285750" indent="-285750">
              <a:buFont typeface="Arial"/>
              <a:buChar char="•"/>
              <a:defRPr/>
            </a:pPr>
            <a:r>
              <a:rPr lang="en-GB" dirty="0">
                <a:ea typeface="Calibri"/>
                <a:cs typeface="Calibri"/>
              </a:rPr>
              <a:t>The Health inequalities gap is increasing  after a decade of austerity .</a:t>
            </a:r>
            <a:r>
              <a:rPr lang="en-GB" dirty="0"/>
              <a:t>The life expectancy gap between the most and least deprived in London almost doubled between 2012 and 2019, to 19 years for women and 17 years for men</a:t>
            </a:r>
            <a:endParaRPr lang="en-GB" dirty="0">
              <a:cs typeface="Calibri"/>
            </a:endParaRPr>
          </a:p>
          <a:p>
            <a:pPr marL="285750" indent="-285750">
              <a:buFont typeface="Arial"/>
              <a:buChar char="•"/>
              <a:defRPr/>
            </a:pPr>
            <a:r>
              <a:rPr lang="en-GB" dirty="0"/>
              <a:t>The widening inequalities in health, are  largely explained by social determinants such as income, housing, employment, and education.</a:t>
            </a:r>
          </a:p>
          <a:p>
            <a:pPr marL="285750" indent="-285750">
              <a:buFont typeface="Arial"/>
              <a:buChar char="•"/>
              <a:defRPr/>
            </a:pPr>
            <a:r>
              <a:rPr lang="en-GB" dirty="0"/>
              <a:t>Many Londoners suffer from poor social determinants of health and the region has the greatest concentration of poverty/ socio economic deprivation in the UK driven by its housing and labour markets and its demographics </a:t>
            </a:r>
            <a:endParaRPr lang="en-GB" dirty="0">
              <a:cs typeface="Calibri"/>
            </a:endParaRPr>
          </a:p>
          <a:p>
            <a:pPr marL="285750" indent="-285750">
              <a:buFont typeface="Arial"/>
              <a:buChar char="•"/>
              <a:defRPr/>
            </a:pPr>
            <a:r>
              <a:rPr lang="en-GB" dirty="0">
                <a:ea typeface="Calibri"/>
                <a:cs typeface="Calibri"/>
              </a:rPr>
              <a:t>Relationship between deprivation and life expectancy is cleared demonstrated  in the 2 maps the greater the level of deprivation (purple map 1), the lower</a:t>
            </a:r>
            <a:r>
              <a:rPr lang="en-GB" baseline="0" dirty="0">
                <a:ea typeface="Calibri"/>
                <a:cs typeface="Calibri"/>
              </a:rPr>
              <a:t> the life expectancy (</a:t>
            </a:r>
            <a:r>
              <a:rPr lang="en-GB" dirty="0">
                <a:ea typeface="Calibri"/>
                <a:cs typeface="Calibri"/>
              </a:rPr>
              <a:t>blue map</a:t>
            </a:r>
            <a:r>
              <a:rPr lang="en-GB" baseline="0" dirty="0">
                <a:ea typeface="Calibri"/>
                <a:cs typeface="Calibri"/>
              </a:rPr>
              <a:t> 2)</a:t>
            </a:r>
            <a:endParaRPr lang="en-GB" dirty="0"/>
          </a:p>
          <a:p>
            <a:pPr marL="285750" indent="-285750">
              <a:buFont typeface="Arial"/>
              <a:buChar char="•"/>
              <a:defRPr/>
            </a:pPr>
            <a:r>
              <a:rPr lang="en-GB" dirty="0">
                <a:ea typeface="Calibri"/>
                <a:cs typeface="Calibri"/>
              </a:rPr>
              <a:t>Increasing health inequality. </a:t>
            </a:r>
            <a:r>
              <a:rPr lang="en-GB" dirty="0"/>
              <a:t>Between 2012 and 2019 the life expectancy gap between the most and least deprived Londoners almost doubled to 18 years...that was before Covid and the Cost of Living crisis</a:t>
            </a:r>
            <a:endParaRPr lang="en-GB" dirty="0">
              <a:cs typeface="Calibri"/>
            </a:endParaRPr>
          </a:p>
          <a:p>
            <a:pPr>
              <a:defRPr/>
            </a:pPr>
            <a:endParaRPr lang="en-GB" dirty="0">
              <a:cs typeface="Calibri"/>
            </a:endParaRPr>
          </a:p>
          <a:p>
            <a:pPr>
              <a:defRPr/>
            </a:pPr>
            <a:r>
              <a:rPr lang="en-GB" dirty="0"/>
              <a:t>Many Londoners suffer from poor social determinants of health and the region has the greatest concentration of poverty in the UK. In addition to this,  it has highest level of </a:t>
            </a:r>
            <a:r>
              <a:rPr lang="en-GB" i="1" dirty="0"/>
              <a:t>‘citizen insecurity’</a:t>
            </a:r>
            <a:r>
              <a:rPr lang="en-GB" dirty="0"/>
              <a:t>, (based on the Insecurity Index), which has increased by 50% since 2005, driven by its housing and labour markets and its demographics with significantly higher levels of insecurity amongst women, BAME communities and young adults. </a:t>
            </a:r>
            <a:endParaRPr lang="en-GB" dirty="0">
              <a:cs typeface="Calibri"/>
            </a:endParaRPr>
          </a:p>
          <a:p>
            <a:pPr>
              <a:defRPr/>
            </a:pPr>
            <a:r>
              <a:rPr lang="en-GB" dirty="0"/>
              <a:t>There is a growing interest in the potential for integrating health and advice services to mitigate health inequalities, improve health and well-being and reduce some of the current pressures on the health system</a:t>
            </a:r>
            <a:endParaRPr lang="en-GB" dirty="0">
              <a:cs typeface="Calibri"/>
            </a:endParaRPr>
          </a:p>
          <a:p>
            <a:pPr>
              <a:defRPr/>
            </a:pPr>
            <a:r>
              <a:rPr lang="en-GB" sz="1200" kern="1200" dirty="0">
                <a:solidFill>
                  <a:schemeClr val="tx1"/>
                </a:solidFill>
                <a:effectLst/>
                <a:latin typeface="+mn-lt"/>
                <a:ea typeface="+mn-ea"/>
                <a:cs typeface="+mn-cs"/>
              </a:rPr>
              <a:t>The life expectancy gap between the most and least deprived in London almost doubled between 2002 and 2019, to 19 years for women and 17 years for men, with life expectancy actually declining for the most disadvantaged Londoners</a:t>
            </a:r>
            <a:r>
              <a:rPr lang="en-GB" dirty="0"/>
              <a:t>. </a:t>
            </a:r>
            <a:endParaRPr lang="en-GB" dirty="0">
              <a:ea typeface="Calibri"/>
              <a:cs typeface="Calibri"/>
            </a:endParaRPr>
          </a:p>
          <a:p>
            <a:pPr>
              <a:defRPr/>
            </a:pPr>
            <a:r>
              <a:rPr lang="en-US" sz="1200" kern="1200" dirty="0">
                <a:solidFill>
                  <a:schemeClr val="tx1"/>
                </a:solidFill>
                <a:effectLst/>
                <a:latin typeface="+mn-lt"/>
                <a:ea typeface="+mn-ea"/>
                <a:cs typeface="+mn-cs"/>
              </a:rPr>
              <a:t>https://www.ncbi.nlm.nih.gov/pmc/articles/PMC10105258/</a:t>
            </a:r>
            <a:r>
              <a:rPr lang="en-US" dirty="0"/>
              <a:t>  </a:t>
            </a:r>
            <a:endParaRPr lang="en-GB" sz="1200" kern="1200" dirty="0">
              <a:solidFill>
                <a:schemeClr val="tx1"/>
              </a:solidFill>
              <a:effectLst/>
              <a:latin typeface="+mn-lt"/>
              <a:ea typeface="+mn-ea"/>
              <a:cs typeface="+mn-cs"/>
            </a:endParaRPr>
          </a:p>
          <a:p>
            <a:r>
              <a:rPr lang="en-US" dirty="0"/>
              <a:t> The rise in house and land prices has meant that entire subgroups of the population have been displaced to cheaper parts of the city, with fewer amenities and worse access to jobs, quality education, healthcare and other services and amenities.</a:t>
            </a:r>
            <a:endParaRPr lang="en-US" dirty="0">
              <a:cs typeface="Calibri"/>
            </a:endParaRPr>
          </a:p>
          <a:p>
            <a:r>
              <a:rPr lang="en-US" dirty="0"/>
              <a:t>There is a need to go beyond isolated local housing solutions and seek a more fundamental approach across government to housing, neighbourhood and health inequalities.</a:t>
            </a:r>
          </a:p>
          <a:p>
            <a:endParaRPr lang="en-US" dirty="0">
              <a:ea typeface="Calibri"/>
              <a:cs typeface="Calibri"/>
            </a:endParaRPr>
          </a:p>
          <a:p>
            <a:r>
              <a:rPr lang="en-US" dirty="0">
                <a:ea typeface="Calibri"/>
                <a:cs typeface="Calibri"/>
              </a:rPr>
              <a:t>The differential effects of the Covid pandemic and the cost of living crisis will likely have taken the life expectancy gap in London to over 20 years </a:t>
            </a:r>
            <a:endParaRPr lang="en-US" baseline="0" dirty="0">
              <a:ea typeface="Calibri"/>
              <a:cs typeface="Calibri"/>
            </a:endParaRPr>
          </a:p>
          <a:p>
            <a:endParaRPr lang="en-GB" dirty="0">
              <a:ea typeface="Calibri"/>
              <a:cs typeface="Calibri"/>
            </a:endParaRPr>
          </a:p>
          <a:p>
            <a:pPr marL="171450" indent="-171450">
              <a:buFontTx/>
              <a:buChar char="-"/>
            </a:pPr>
            <a:endParaRPr lang="en-GB" dirty="0">
              <a:ea typeface="Calibri"/>
              <a:cs typeface="Calibri"/>
            </a:endParaRPr>
          </a:p>
        </p:txBody>
      </p:sp>
      <p:sp>
        <p:nvSpPr>
          <p:cNvPr id="4" name="Slide Number Placeholder 3"/>
          <p:cNvSpPr>
            <a:spLocks noGrp="1"/>
          </p:cNvSpPr>
          <p:nvPr>
            <p:ph type="sldNum" sz="quarter" idx="10"/>
          </p:nvPr>
        </p:nvSpPr>
        <p:spPr/>
        <p:txBody>
          <a:bodyPr/>
          <a:lstStyle/>
          <a:p>
            <a:fld id="{FEC47CDD-D5C6-024F-A229-9139944DC2F2}" type="slidenum">
              <a:rPr lang="en-US" smtClean="0"/>
              <a:t>4</a:t>
            </a:fld>
            <a:endParaRPr lang="en-US"/>
          </a:p>
        </p:txBody>
      </p:sp>
    </p:spTree>
    <p:extLst>
      <p:ext uri="{BB962C8B-B14F-4D97-AF65-F5344CB8AC3E}">
        <p14:creationId xmlns:p14="http://schemas.microsoft.com/office/powerpoint/2010/main" val="2014371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a:t>
            </a:r>
            <a:r>
              <a:rPr lang="en-GB" baseline="0" dirty="0"/>
              <a:t> you imagine a report such as Beverage selling 600,000 copies today?</a:t>
            </a:r>
          </a:p>
          <a:p>
            <a:endParaRPr lang="en-GB" baseline="0" dirty="0"/>
          </a:p>
          <a:p>
            <a:r>
              <a:rPr lang="en-GB" baseline="0" dirty="0"/>
              <a:t>That shows the degree of interest in societal change in a country that had just lived through the Great Depression</a:t>
            </a:r>
          </a:p>
          <a:p>
            <a:endParaRPr lang="en-GB" baseline="0" dirty="0"/>
          </a:p>
          <a:p>
            <a:r>
              <a:rPr lang="en-GB" dirty="0"/>
              <a:t>To Tackle the five evils</a:t>
            </a:r>
            <a:r>
              <a:rPr lang="en-GB" baseline="0" dirty="0"/>
              <a:t> the Beverage Report called for</a:t>
            </a:r>
          </a:p>
          <a:p>
            <a:endParaRPr lang="en-GB" baseline="0" dirty="0"/>
          </a:p>
          <a:p>
            <a:r>
              <a:rPr lang="en-GB" baseline="0" dirty="0"/>
              <a:t>Five evils</a:t>
            </a:r>
          </a:p>
          <a:p>
            <a:r>
              <a:rPr lang="en-GB" baseline="0" dirty="0"/>
              <a:t>Want </a:t>
            </a:r>
            <a:r>
              <a:rPr lang="mr-IN" baseline="0" dirty="0"/>
              <a:t>–</a:t>
            </a:r>
            <a:r>
              <a:rPr lang="en-GB" baseline="0" dirty="0"/>
              <a:t> income</a:t>
            </a:r>
          </a:p>
          <a:p>
            <a:r>
              <a:rPr lang="en-GB" baseline="0" dirty="0"/>
              <a:t>Disease </a:t>
            </a:r>
            <a:r>
              <a:rPr lang="mr-IN" baseline="0" dirty="0"/>
              <a:t>–</a:t>
            </a:r>
            <a:r>
              <a:rPr lang="en-GB" baseline="0" dirty="0"/>
              <a:t> Health</a:t>
            </a:r>
          </a:p>
          <a:p>
            <a:r>
              <a:rPr lang="en-GB" baseline="0" dirty="0"/>
              <a:t>Ignorance </a:t>
            </a:r>
            <a:r>
              <a:rPr lang="mr-IN" baseline="0" dirty="0"/>
              <a:t>–</a:t>
            </a:r>
            <a:r>
              <a:rPr lang="en-GB" baseline="0" dirty="0"/>
              <a:t> Education</a:t>
            </a:r>
          </a:p>
          <a:p>
            <a:r>
              <a:rPr lang="en-GB" baseline="0" dirty="0"/>
              <a:t>Squalor </a:t>
            </a:r>
            <a:r>
              <a:rPr lang="mr-IN" baseline="0" dirty="0"/>
              <a:t>–</a:t>
            </a:r>
            <a:r>
              <a:rPr lang="en-GB" baseline="0" dirty="0"/>
              <a:t> Housing</a:t>
            </a:r>
          </a:p>
          <a:p>
            <a:r>
              <a:rPr lang="en-GB" baseline="0" dirty="0"/>
              <a:t>Idleness </a:t>
            </a:r>
            <a:r>
              <a:rPr lang="mr-IN" baseline="0" dirty="0"/>
              <a:t>–</a:t>
            </a:r>
            <a:r>
              <a:rPr lang="en-GB" baseline="0" dirty="0"/>
              <a:t> Employment </a:t>
            </a:r>
          </a:p>
          <a:p>
            <a:endParaRPr lang="en-GB" baseline="0" dirty="0"/>
          </a:p>
          <a:p>
            <a:endParaRPr lang="en-GB" baseline="0" dirty="0"/>
          </a:p>
          <a:p>
            <a:endParaRPr lang="en-GB" baseline="0" dirty="0"/>
          </a:p>
          <a:p>
            <a:r>
              <a:rPr lang="en-GB" dirty="0"/>
              <a:t>Universal benefits</a:t>
            </a:r>
            <a:r>
              <a:rPr lang="en-GB" baseline="0" dirty="0"/>
              <a:t> that would cover old age, unemployment and sickness </a:t>
            </a:r>
          </a:p>
          <a:p>
            <a:r>
              <a:rPr lang="en-GB" baseline="0" dirty="0"/>
              <a:t>A comprehensive health service </a:t>
            </a:r>
          </a:p>
          <a:p>
            <a:r>
              <a:rPr lang="en-GB" baseline="0" dirty="0"/>
              <a:t>Vastly expanded public sector housing</a:t>
            </a:r>
          </a:p>
          <a:p>
            <a:r>
              <a:rPr lang="en-GB" baseline="0" dirty="0"/>
              <a:t>Free an universal secondary education</a:t>
            </a:r>
          </a:p>
          <a:p>
            <a:r>
              <a:rPr lang="en-GB" baseline="0" dirty="0"/>
              <a:t>Full employment</a:t>
            </a:r>
          </a:p>
          <a:p>
            <a:endParaRPr lang="en-GB" baseline="0" dirty="0"/>
          </a:p>
          <a:p>
            <a:r>
              <a:rPr lang="en-GB" baseline="0" dirty="0"/>
              <a:t>Principles </a:t>
            </a:r>
          </a:p>
          <a:p>
            <a:pPr marL="171450" indent="-171450">
              <a:buFontTx/>
              <a:buChar char="-"/>
            </a:pPr>
            <a:r>
              <a:rPr lang="en-GB" baseline="0" dirty="0"/>
              <a:t>Collectivist</a:t>
            </a:r>
          </a:p>
          <a:p>
            <a:pPr marL="171450" indent="-171450">
              <a:buFontTx/>
              <a:buChar char="-"/>
            </a:pPr>
            <a:r>
              <a:rPr lang="en-GB" baseline="0" dirty="0"/>
              <a:t>Universal</a:t>
            </a:r>
          </a:p>
          <a:p>
            <a:pPr marL="171450" indent="-171450">
              <a:buFontTx/>
              <a:buChar char="-"/>
            </a:pPr>
            <a:r>
              <a:rPr lang="en-GB" baseline="0" dirty="0"/>
              <a:t>Comprehensive</a:t>
            </a:r>
          </a:p>
          <a:p>
            <a:pPr marL="171450" indent="-171450">
              <a:buFontTx/>
              <a:buChar char="-"/>
            </a:pPr>
            <a:r>
              <a:rPr lang="en-GB" baseline="0" dirty="0"/>
              <a:t>Equal</a:t>
            </a:r>
          </a:p>
          <a:p>
            <a:pPr marL="171450" indent="-171450">
              <a:buFontTx/>
              <a:buChar char="-"/>
            </a:pPr>
            <a:r>
              <a:rPr lang="en-GB" baseline="0" dirty="0"/>
              <a:t>Provide a service from cradle to grave </a:t>
            </a:r>
          </a:p>
          <a:p>
            <a:pPr marL="171450" indent="-171450">
              <a:buFontTx/>
              <a:buChar char="-"/>
            </a:pPr>
            <a:endParaRPr lang="en-GB" baseline="0" dirty="0"/>
          </a:p>
        </p:txBody>
      </p:sp>
      <p:sp>
        <p:nvSpPr>
          <p:cNvPr id="4" name="Slide Number Placeholder 3"/>
          <p:cNvSpPr>
            <a:spLocks noGrp="1"/>
          </p:cNvSpPr>
          <p:nvPr>
            <p:ph type="sldNum" sz="quarter" idx="10"/>
          </p:nvPr>
        </p:nvSpPr>
        <p:spPr/>
        <p:txBody>
          <a:bodyPr/>
          <a:lstStyle/>
          <a:p>
            <a:fld id="{FEC47CDD-D5C6-024F-A229-9139944DC2F2}" type="slidenum">
              <a:rPr lang="en-US" smtClean="0"/>
              <a:t>5</a:t>
            </a:fld>
            <a:endParaRPr lang="en-US" dirty="0"/>
          </a:p>
        </p:txBody>
      </p:sp>
    </p:spTree>
    <p:extLst>
      <p:ext uri="{BB962C8B-B14F-4D97-AF65-F5344CB8AC3E}">
        <p14:creationId xmlns:p14="http://schemas.microsoft.com/office/powerpoint/2010/main" val="2747895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pPr>
            <a:endParaRPr lang="en-GB" dirty="0"/>
          </a:p>
        </p:txBody>
      </p:sp>
      <p:sp>
        <p:nvSpPr>
          <p:cNvPr id="4" name="Slide Number Placeholder 3"/>
          <p:cNvSpPr>
            <a:spLocks noGrp="1"/>
          </p:cNvSpPr>
          <p:nvPr>
            <p:ph type="sldNum" sz="quarter" idx="5"/>
          </p:nvPr>
        </p:nvSpPr>
        <p:spPr/>
        <p:txBody>
          <a:bodyPr/>
          <a:lstStyle/>
          <a:p>
            <a:fld id="{FEC47CDD-D5C6-024F-A229-9139944DC2F2}" type="slidenum">
              <a:rPr lang="en-US" smtClean="0"/>
              <a:t>7</a:t>
            </a:fld>
            <a:endParaRPr lang="en-US"/>
          </a:p>
        </p:txBody>
      </p:sp>
    </p:spTree>
    <p:extLst>
      <p:ext uri="{BB962C8B-B14F-4D97-AF65-F5344CB8AC3E}">
        <p14:creationId xmlns:p14="http://schemas.microsoft.com/office/powerpoint/2010/main" val="2047041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D626F-9926-AC31-E0BF-9BB330C1CE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D3B99D-5695-5540-91F5-E9D913D3A9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AFBFBF-8034-07F3-34CD-94EFB43BA53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AC706FE-F694-B3A4-D3FA-0D3924CF8039}"/>
              </a:ext>
            </a:extLst>
          </p:cNvPr>
          <p:cNvSpPr>
            <a:spLocks noGrp="1"/>
          </p:cNvSpPr>
          <p:nvPr>
            <p:ph type="sldNum" sz="quarter" idx="5"/>
          </p:nvPr>
        </p:nvSpPr>
        <p:spPr/>
        <p:txBody>
          <a:bodyPr/>
          <a:lstStyle/>
          <a:p>
            <a:fld id="{FEC47CDD-D5C6-024F-A229-9139944DC2F2}" type="slidenum">
              <a:rPr lang="en-US" smtClean="0"/>
              <a:t>8</a:t>
            </a:fld>
            <a:endParaRPr lang="en-US"/>
          </a:p>
        </p:txBody>
      </p:sp>
    </p:spTree>
    <p:extLst>
      <p:ext uri="{BB962C8B-B14F-4D97-AF65-F5344CB8AC3E}">
        <p14:creationId xmlns:p14="http://schemas.microsoft.com/office/powerpoint/2010/main" val="2873713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To</a:t>
            </a:r>
            <a:r>
              <a:rPr lang="en-GB" baseline="0" dirty="0"/>
              <a:t> understand BBBC now, we need to understand it’s history and the context it grew from:</a:t>
            </a:r>
          </a:p>
          <a:p>
            <a:pPr marL="171450" indent="-171450">
              <a:buFont typeface="Arial" panose="020B0604020202020204" pitchFamily="34" charset="0"/>
              <a:buChar char="•"/>
            </a:pPr>
            <a:r>
              <a:rPr lang="en-GB" baseline="0" dirty="0"/>
              <a:t>1984: Andrew Mawson, a young priest, arrives in Bromley by Bow to find a run down Church and church buildings, a small but passionate congregation, and only £400 in the bank</a:t>
            </a:r>
          </a:p>
          <a:p>
            <a:pPr marL="171450" indent="-171450">
              <a:buFont typeface="Arial" panose="020B0604020202020204" pitchFamily="34" charset="0"/>
              <a:buChar char="•"/>
            </a:pPr>
            <a:r>
              <a:rPr lang="en-GB" dirty="0"/>
              <a:t>Andrew and the congregation</a:t>
            </a:r>
            <a:r>
              <a:rPr lang="en-GB" baseline="0" dirty="0"/>
              <a:t> </a:t>
            </a:r>
            <a:r>
              <a:rPr lang="en-GB" dirty="0"/>
              <a:t>get to know local</a:t>
            </a:r>
            <a:r>
              <a:rPr lang="en-GB" baseline="0" dirty="0"/>
              <a:t> people, decide to walk the streets and find people who wanted to do things in the community, then offers free use of the Church and it’s buildings to budding community groups and activities e.g.:</a:t>
            </a:r>
          </a:p>
          <a:p>
            <a:pPr marL="628650" lvl="1" indent="-171450">
              <a:buFont typeface="Arial" panose="020B0604020202020204" pitchFamily="34" charset="0"/>
              <a:buChar char="•"/>
            </a:pPr>
            <a:r>
              <a:rPr lang="en-GB" baseline="0" dirty="0"/>
              <a:t>Nursery</a:t>
            </a:r>
          </a:p>
          <a:p>
            <a:pPr marL="628650" lvl="1" indent="-171450">
              <a:buFont typeface="Arial" panose="020B0604020202020204" pitchFamily="34" charset="0"/>
              <a:buChar char="•"/>
            </a:pPr>
            <a:r>
              <a:rPr lang="en-GB" baseline="0" dirty="0"/>
              <a:t>Boat builder</a:t>
            </a:r>
          </a:p>
          <a:p>
            <a:pPr marL="628650" lvl="1" indent="-171450">
              <a:buFont typeface="Arial" panose="020B0604020202020204" pitchFamily="34" charset="0"/>
              <a:buChar char="•"/>
            </a:pPr>
            <a:r>
              <a:rPr lang="en-GB" baseline="0" dirty="0"/>
              <a:t>Café</a:t>
            </a:r>
          </a:p>
          <a:p>
            <a:pPr marL="171450" lvl="0" indent="-171450">
              <a:buFont typeface="Arial" panose="020B0604020202020204" pitchFamily="34" charset="0"/>
              <a:buChar char="•"/>
            </a:pPr>
            <a:r>
              <a:rPr lang="en-GB" baseline="0" dirty="0"/>
              <a:t>Care in the Community introduced in 1980s – Church reached out to local artists squatting in the area, offered free studio space in return for development of artist-led social care programme, also engaged a group of young mums who had started using café after dropping kids of at the local primary school</a:t>
            </a:r>
          </a:p>
          <a:p>
            <a:pPr marL="171450" lvl="0" indent="-171450">
              <a:buFont typeface="Arial" panose="020B0604020202020204" pitchFamily="34" charset="0"/>
              <a:buChar char="•"/>
            </a:pPr>
            <a:r>
              <a:rPr lang="en-GB" baseline="0" dirty="0"/>
              <a:t>1994: Registered with Charity Commission </a:t>
            </a:r>
          </a:p>
          <a:p>
            <a:pPr marL="171450" lvl="0" indent="-171450">
              <a:buFont typeface="Arial" panose="020B0604020202020204" pitchFamily="34" charset="0"/>
              <a:buChar char="•"/>
            </a:pPr>
            <a:r>
              <a:rPr lang="en-GB" baseline="0" dirty="0"/>
              <a:t>1995: Charity persuades the council to give the park to them on a Peppercorn lease of £1 for 30 years, park is then transformed into a beautiful green space</a:t>
            </a:r>
          </a:p>
          <a:p>
            <a:pPr marL="171450" lvl="0" indent="-171450">
              <a:buFont typeface="Arial" panose="020B0604020202020204" pitchFamily="34" charset="0"/>
              <a:buChar char="•"/>
            </a:pPr>
            <a:r>
              <a:rPr lang="en-GB" baseline="0" dirty="0"/>
              <a:t>1997: Following the illness and death of a beloved social care volunteer, the charity decides that local health services had badly let her down and that the community who had looked after her should be running primary care in the area</a:t>
            </a:r>
          </a:p>
          <a:p>
            <a:pPr marL="628650" lvl="1" indent="-171450">
              <a:buFont typeface="Arial" panose="020B0604020202020204" pitchFamily="34" charset="0"/>
              <a:buChar char="•"/>
            </a:pPr>
            <a:r>
              <a:rPr lang="en-GB" baseline="0" dirty="0"/>
              <a:t>Charity takes out a loan to build the first Healthy Living Centre in Britain</a:t>
            </a:r>
          </a:p>
          <a:p>
            <a:pPr marL="628650" lvl="1" indent="-171450">
              <a:buFont typeface="Arial" panose="020B0604020202020204" pitchFamily="34" charset="0"/>
              <a:buChar char="•"/>
            </a:pPr>
            <a:r>
              <a:rPr lang="en-GB" baseline="0" dirty="0"/>
              <a:t>Community interviews GPs to run it, ensuring the priorities of the community are upheld</a:t>
            </a:r>
          </a:p>
          <a:p>
            <a:pPr marL="628650" lvl="1" indent="-171450">
              <a:buFont typeface="Arial" panose="020B0604020202020204" pitchFamily="34" charset="0"/>
              <a:buChar char="•"/>
            </a:pPr>
            <a:r>
              <a:rPr lang="en-GB" baseline="0" dirty="0"/>
              <a:t>Sam Everington &amp; Julia Davis selected and remain GP partners to this day</a:t>
            </a:r>
          </a:p>
          <a:p>
            <a:pPr marL="171450" lvl="0" indent="-171450">
              <a:buFont typeface="Arial" panose="020B0604020202020204" pitchFamily="34" charset="0"/>
              <a:buChar char="•"/>
            </a:pPr>
            <a:r>
              <a:rPr lang="en-GB" baseline="0" dirty="0"/>
              <a:t>Key points:</a:t>
            </a:r>
          </a:p>
          <a:p>
            <a:pPr marL="628650" lvl="1" indent="-171450">
              <a:buFont typeface="Arial" panose="020B0604020202020204" pitchFamily="34" charset="0"/>
              <a:buChar char="•"/>
            </a:pPr>
            <a:r>
              <a:rPr lang="en-GB" baseline="0" dirty="0"/>
              <a:t>Andrew + congregation </a:t>
            </a:r>
          </a:p>
          <a:p>
            <a:pPr marL="628650" lvl="1" indent="-171450">
              <a:buFont typeface="Arial" panose="020B0604020202020204" pitchFamily="34" charset="0"/>
              <a:buChar char="•"/>
            </a:pPr>
            <a:r>
              <a:rPr lang="en-GB" baseline="0" dirty="0"/>
              <a:t>Community dev work – engagement and ownership, assume its possible built into the fabric, ok to fail</a:t>
            </a:r>
          </a:p>
          <a:p>
            <a:pPr marL="457200" lvl="1" indent="0">
              <a:buFont typeface="Arial" panose="020B0604020202020204" pitchFamily="34" charset="0"/>
              <a:buNone/>
            </a:pPr>
            <a:endParaRPr lang="en-GB" baseline="0" dirty="0"/>
          </a:p>
        </p:txBody>
      </p:sp>
      <p:sp>
        <p:nvSpPr>
          <p:cNvPr id="4" name="Slide Number Placeholder 3"/>
          <p:cNvSpPr>
            <a:spLocks noGrp="1"/>
          </p:cNvSpPr>
          <p:nvPr>
            <p:ph type="sldNum" sz="quarter" idx="10"/>
          </p:nvPr>
        </p:nvSpPr>
        <p:spPr/>
        <p:txBody>
          <a:bodyPr/>
          <a:lstStyle/>
          <a:p>
            <a:fld id="{FEC47CDD-D5C6-024F-A229-9139944DC2F2}" type="slidenum">
              <a:rPr lang="en-US" smtClean="0">
                <a:solidFill>
                  <a:prstClr val="black"/>
                </a:solidFill>
                <a:latin typeface="Calibri"/>
              </a:rPr>
              <a:pPr/>
              <a:t>10</a:t>
            </a:fld>
            <a:endParaRPr lang="en-US">
              <a:solidFill>
                <a:prstClr val="black"/>
              </a:solidFill>
              <a:latin typeface="Calibri"/>
            </a:endParaRPr>
          </a:p>
        </p:txBody>
      </p:sp>
    </p:spTree>
    <p:extLst>
      <p:ext uri="{BB962C8B-B14F-4D97-AF65-F5344CB8AC3E}">
        <p14:creationId xmlns:p14="http://schemas.microsoft.com/office/powerpoint/2010/main" val="3087456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A29346D-2704-4D7E-B2E3-C7056F7F2284}" type="slidenum">
              <a:rPr lang="en-GB" smtClean="0"/>
              <a:t>11</a:t>
            </a:fld>
            <a:endParaRPr lang="en-GB"/>
          </a:p>
        </p:txBody>
      </p:sp>
    </p:spTree>
    <p:extLst>
      <p:ext uri="{BB962C8B-B14F-4D97-AF65-F5344CB8AC3E}">
        <p14:creationId xmlns:p14="http://schemas.microsoft.com/office/powerpoint/2010/main" val="4171282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sv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Cover dark">
    <p:spTree>
      <p:nvGrpSpPr>
        <p:cNvPr id="1" name=""/>
        <p:cNvGrpSpPr/>
        <p:nvPr/>
      </p:nvGrpSpPr>
      <p:grpSpPr>
        <a:xfrm>
          <a:off x="0" y="0"/>
          <a:ext cx="0" cy="0"/>
          <a:chOff x="0" y="0"/>
          <a:chExt cx="0" cy="0"/>
        </a:xfrm>
      </p:grpSpPr>
      <p:sp>
        <p:nvSpPr>
          <p:cNvPr id="12" name="Presentation title"/>
          <p:cNvSpPr txBox="1">
            <a:spLocks noGrp="1"/>
          </p:cNvSpPr>
          <p:nvPr>
            <p:ph type="body" sz="quarter" idx="13"/>
          </p:nvPr>
        </p:nvSpPr>
        <p:spPr>
          <a:xfrm>
            <a:off x="3140563" y="1386780"/>
            <a:ext cx="4045149" cy="971965"/>
          </a:xfrm>
          <a:prstGeom prst="rect">
            <a:avLst/>
          </a:prstGeom>
        </p:spPr>
        <p:txBody>
          <a:bodyPr lIns="0" tIns="0" rIns="0" bIns="0">
            <a:spAutoFit/>
          </a:bodyPr>
          <a:lstStyle>
            <a:lvl1pPr>
              <a:lnSpc>
                <a:spcPct val="80000"/>
              </a:lnSpc>
              <a:defRPr sz="3900">
                <a:solidFill>
                  <a:srgbClr val="7F1327"/>
                </a:solidFill>
                <a:latin typeface="+mn-lt"/>
                <a:ea typeface="+mn-ea"/>
                <a:cs typeface="+mn-cs"/>
                <a:sym typeface="Arial Black"/>
              </a:defRPr>
            </a:lvl1pPr>
          </a:lstStyle>
          <a:p>
            <a:r>
              <a:rPr dirty="0"/>
              <a:t>Presentation title</a:t>
            </a:r>
          </a:p>
        </p:txBody>
      </p:sp>
      <p:sp>
        <p:nvSpPr>
          <p:cNvPr id="13" name="Slide Number"/>
          <p:cNvSpPr txBox="1">
            <a:spLocks noGrp="1"/>
          </p:cNvSpPr>
          <p:nvPr>
            <p:ph type="sldNum" sz="quarter" idx="2"/>
          </p:nvPr>
        </p:nvSpPr>
        <p:spPr>
          <a:xfrm>
            <a:off x="6091535" y="6509742"/>
            <a:ext cx="347851" cy="328935"/>
          </a:xfrm>
          <a:prstGeom prst="rect">
            <a:avLst/>
          </a:prstGeom>
        </p:spPr>
        <p:txBody>
          <a:bodyPr/>
          <a:lstStyle/>
          <a:p>
            <a:fld id="{86CB4B4D-7CA3-9044-876B-883B54F8677D}" type="slidenum">
              <a:rPr/>
              <a:pPr/>
              <a:t>‹#›</a:t>
            </a:fld>
            <a:endParaRPr/>
          </a:p>
        </p:txBody>
      </p:sp>
      <p:sp>
        <p:nvSpPr>
          <p:cNvPr id="5" name="Bromley by Bow Centre – Brewin Dolphin">
            <a:extLst>
              <a:ext uri="{FF2B5EF4-FFF2-40B4-BE49-F238E27FC236}">
                <a16:creationId xmlns:a16="http://schemas.microsoft.com/office/drawing/2014/main" id="{AE0473BD-E885-D34D-BF27-CA05B3F7C831}"/>
              </a:ext>
            </a:extLst>
          </p:cNvPr>
          <p:cNvSpPr txBox="1"/>
          <p:nvPr userDrawn="1"/>
        </p:nvSpPr>
        <p:spPr>
          <a:xfrm>
            <a:off x="584028" y="6327309"/>
            <a:ext cx="2174833" cy="12311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spAutoFit/>
          </a:bodyPr>
          <a:lstStyle/>
          <a:p>
            <a:pPr defTabSz="410766" hangingPunct="0">
              <a:lnSpc>
                <a:spcPct val="80000"/>
              </a:lnSpc>
              <a:defRPr sz="1400" b="1" spc="0">
                <a:latin typeface="Arial"/>
                <a:ea typeface="Arial"/>
                <a:cs typeface="Arial"/>
                <a:sym typeface="Arial"/>
              </a:defRPr>
            </a:pPr>
            <a:r>
              <a:rPr sz="1000" kern="0" spc="-75" dirty="0">
                <a:solidFill>
                  <a:srgbClr val="811327"/>
                </a:solidFill>
                <a:sym typeface="Arial Black"/>
              </a:rPr>
              <a:t>Bromley by Bow Centre</a:t>
            </a:r>
            <a:endParaRPr sz="1000" b="1" kern="0" spc="-75" dirty="0">
              <a:solidFill>
                <a:srgbClr val="811327"/>
              </a:solidFill>
              <a:latin typeface="Arial"/>
              <a:ea typeface="Arial"/>
              <a:cs typeface="Arial"/>
              <a:sym typeface="Arial"/>
            </a:endParaRPr>
          </a:p>
        </p:txBody>
      </p:sp>
    </p:spTree>
    <p:extLst>
      <p:ext uri="{BB962C8B-B14F-4D97-AF65-F5344CB8AC3E}">
        <p14:creationId xmlns:p14="http://schemas.microsoft.com/office/powerpoint/2010/main" val="837472528"/>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500188"/>
            <a:ext cx="5048250"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10250" y="1500188"/>
            <a:ext cx="5048250"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0410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71500" y="1439168"/>
            <a:ext cx="5050235"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p:cNvSpPr>
            <a:spLocks noGrp="1"/>
          </p:cNvSpPr>
          <p:nvPr>
            <p:ph sz="half" idx="2"/>
          </p:nvPr>
        </p:nvSpPr>
        <p:spPr>
          <a:xfrm>
            <a:off x="571500" y="2038945"/>
            <a:ext cx="5050235"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06282" y="1439168"/>
            <a:ext cx="5052219"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5806282" y="2038945"/>
            <a:ext cx="5052219"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9349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3805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5156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1" y="255984"/>
            <a:ext cx="3760391" cy="1089422"/>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468812" y="255985"/>
            <a:ext cx="6389688" cy="548729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1501" y="1345406"/>
            <a:ext cx="3760391" cy="4397872"/>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46725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40360" y="4500562"/>
            <a:ext cx="6858000" cy="53131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240360" y="574477"/>
            <a:ext cx="6858000" cy="3857625"/>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endParaRPr lang="en-US"/>
          </a:p>
        </p:txBody>
      </p:sp>
      <p:sp>
        <p:nvSpPr>
          <p:cNvPr id="4" name="Text Placeholder 3"/>
          <p:cNvSpPr>
            <a:spLocks noGrp="1"/>
          </p:cNvSpPr>
          <p:nvPr>
            <p:ph type="body" sz="half" idx="2"/>
          </p:nvPr>
        </p:nvSpPr>
        <p:spPr>
          <a:xfrm>
            <a:off x="2240360" y="5031879"/>
            <a:ext cx="6858000" cy="754558"/>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0282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6094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286750" y="257473"/>
            <a:ext cx="2571750" cy="548580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257473"/>
            <a:ext cx="7524750" cy="54858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01163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Blank: background">
    <p:spTree>
      <p:nvGrpSpPr>
        <p:cNvPr id="1" name=""/>
        <p:cNvGrpSpPr/>
        <p:nvPr/>
      </p:nvGrpSpPr>
      <p:grpSpPr>
        <a:xfrm>
          <a:off x="0" y="0"/>
          <a:ext cx="0" cy="0"/>
          <a:chOff x="0" y="0"/>
          <a:chExt cx="0" cy="0"/>
        </a:xfrm>
      </p:grpSpPr>
      <p:sp>
        <p:nvSpPr>
          <p:cNvPr id="29" name="Slide Number"/>
          <p:cNvSpPr txBox="1">
            <a:spLocks noGrp="1"/>
          </p:cNvSpPr>
          <p:nvPr>
            <p:ph type="sldNum" sz="quarter" idx="2"/>
          </p:nvPr>
        </p:nvSpPr>
        <p:spPr>
          <a:xfrm>
            <a:off x="6091535" y="6509742"/>
            <a:ext cx="347851" cy="328935"/>
          </a:xfrm>
          <a:prstGeom prst="rect">
            <a:avLst/>
          </a:prstGeom>
        </p:spPr>
        <p:txBody>
          <a:bodyPr/>
          <a:lstStyle/>
          <a:p>
            <a:fld id="{86CB4B4D-7CA3-9044-876B-883B54F8677D}" type="slidenum">
              <a:rPr/>
              <a:pPr/>
              <a:t>‹#›</a:t>
            </a:fld>
            <a:endParaRPr/>
          </a:p>
        </p:txBody>
      </p:sp>
      <p:sp>
        <p:nvSpPr>
          <p:cNvPr id="4" name="Bromley by Bow Centre – Brewin Dolphin">
            <a:extLst>
              <a:ext uri="{FF2B5EF4-FFF2-40B4-BE49-F238E27FC236}">
                <a16:creationId xmlns:a16="http://schemas.microsoft.com/office/drawing/2014/main" id="{3D2FC35D-AF9C-E24A-AC5F-BD6980E2B17B}"/>
              </a:ext>
            </a:extLst>
          </p:cNvPr>
          <p:cNvSpPr txBox="1"/>
          <p:nvPr userDrawn="1"/>
        </p:nvSpPr>
        <p:spPr>
          <a:xfrm>
            <a:off x="584028" y="6327309"/>
            <a:ext cx="2174833" cy="12311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spAutoFit/>
          </a:bodyPr>
          <a:lstStyle/>
          <a:p>
            <a:pPr defTabSz="410766" hangingPunct="0">
              <a:lnSpc>
                <a:spcPct val="80000"/>
              </a:lnSpc>
              <a:defRPr sz="1400" b="1" spc="0">
                <a:latin typeface="Arial"/>
                <a:ea typeface="Arial"/>
                <a:cs typeface="Arial"/>
                <a:sym typeface="Arial"/>
              </a:defRPr>
            </a:pPr>
            <a:r>
              <a:rPr sz="1000" kern="0" spc="-75" dirty="0">
                <a:solidFill>
                  <a:srgbClr val="811327"/>
                </a:solidFill>
                <a:sym typeface="Arial Black"/>
              </a:rPr>
              <a:t>Bromley by Bow Centre</a:t>
            </a:r>
            <a:endParaRPr sz="1000" b="1" kern="0" spc="-75" dirty="0">
              <a:solidFill>
                <a:srgbClr val="811327"/>
              </a:solidFill>
              <a:latin typeface="Arial"/>
              <a:ea typeface="Arial"/>
              <a:cs typeface="Arial"/>
              <a:sym typeface="Arial"/>
            </a:endParaRPr>
          </a:p>
        </p:txBody>
      </p:sp>
    </p:spTree>
    <p:extLst>
      <p:ext uri="{BB962C8B-B14F-4D97-AF65-F5344CB8AC3E}">
        <p14:creationId xmlns:p14="http://schemas.microsoft.com/office/powerpoint/2010/main" val="201666192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8093B5-9521-E27D-A70D-9F3C1D5B0DDB}"/>
              </a:ext>
            </a:extLst>
          </p:cNvPr>
          <p:cNvSpPr/>
          <p:nvPr userDrawn="1"/>
        </p:nvSpPr>
        <p:spPr>
          <a:xfrm>
            <a:off x="-1" y="0"/>
            <a:ext cx="12192001" cy="6862179"/>
          </a:xfrm>
          <a:prstGeom prst="rect">
            <a:avLst/>
          </a:prstGeom>
          <a:gradFill flip="none" rotWithShape="1">
            <a:gsLst>
              <a:gs pos="31000">
                <a:schemeClr val="accent1">
                  <a:alpha val="20000"/>
                </a:schemeClr>
              </a:gs>
              <a:gs pos="100000">
                <a:schemeClr val="accent2">
                  <a:lumMod val="99852"/>
                  <a:alpha val="14363"/>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a:extLst>
              <a:ext uri="{FF2B5EF4-FFF2-40B4-BE49-F238E27FC236}">
                <a16:creationId xmlns:a16="http://schemas.microsoft.com/office/drawing/2014/main" id="{2489634F-1442-C0F7-BBF1-FDB1569D4392}"/>
              </a:ext>
            </a:extLst>
          </p:cNvPr>
          <p:cNvSpPr/>
          <p:nvPr userDrawn="1"/>
        </p:nvSpPr>
        <p:spPr>
          <a:xfrm>
            <a:off x="252734" y="0"/>
            <a:ext cx="7402322" cy="1805368"/>
          </a:xfrm>
          <a:custGeom>
            <a:avLst/>
            <a:gdLst>
              <a:gd name="connsiteX0" fmla="*/ 64 w 7402322"/>
              <a:gd name="connsiteY0" fmla="*/ 1805369 h 1805368"/>
              <a:gd name="connsiteX1" fmla="*/ 7402323 w 7402322"/>
              <a:gd name="connsiteY1" fmla="*/ 563245 h 1805368"/>
              <a:gd name="connsiteX2" fmla="*/ 6948678 w 7402322"/>
              <a:gd name="connsiteY2" fmla="*/ 0 h 1805368"/>
              <a:gd name="connsiteX3" fmla="*/ 1042924 w 7402322"/>
              <a:gd name="connsiteY3" fmla="*/ 0 h 1805368"/>
              <a:gd name="connsiteX4" fmla="*/ 0 w 7402322"/>
              <a:gd name="connsiteY4" fmla="*/ 1805369 h 1805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2322" h="1805368">
                <a:moveTo>
                  <a:pt x="64" y="1805369"/>
                </a:moveTo>
                <a:lnTo>
                  <a:pt x="7402323" y="563245"/>
                </a:lnTo>
                <a:cubicBezTo>
                  <a:pt x="7265988" y="362268"/>
                  <a:pt x="7114096" y="173927"/>
                  <a:pt x="6948678" y="0"/>
                </a:cubicBezTo>
                <a:lnTo>
                  <a:pt x="1042924" y="0"/>
                </a:lnTo>
                <a:cubicBezTo>
                  <a:pt x="569277" y="498094"/>
                  <a:pt x="207201" y="1115124"/>
                  <a:pt x="0" y="1805369"/>
                </a:cubicBezTo>
                <a:close/>
              </a:path>
            </a:pathLst>
          </a:custGeom>
          <a:solidFill>
            <a:schemeClr val="accent2">
              <a:alpha val="25000"/>
            </a:schemeClr>
          </a:solidFill>
          <a:ln w="635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5A400D88-4ADA-9359-11FE-C1AEC28EDAFF}"/>
              </a:ext>
            </a:extLst>
          </p:cNvPr>
          <p:cNvSpPr/>
          <p:nvPr userDrawn="1"/>
        </p:nvSpPr>
        <p:spPr>
          <a:xfrm>
            <a:off x="56139" y="1079372"/>
            <a:ext cx="7258304" cy="4144454"/>
          </a:xfrm>
          <a:custGeom>
            <a:avLst/>
            <a:gdLst>
              <a:gd name="connsiteX0" fmla="*/ 0 w 7258304"/>
              <a:gd name="connsiteY0" fmla="*/ 2073466 h 4144454"/>
              <a:gd name="connsiteX1" fmla="*/ 482981 w 7258304"/>
              <a:gd name="connsiteY1" fmla="*/ 4144455 h 4144454"/>
              <a:gd name="connsiteX2" fmla="*/ 7258304 w 7258304"/>
              <a:gd name="connsiteY2" fmla="*/ 0 h 4144454"/>
              <a:gd name="connsiteX3" fmla="*/ 80455 w 7258304"/>
              <a:gd name="connsiteY3" fmla="*/ 1204532 h 4144454"/>
              <a:gd name="connsiteX4" fmla="*/ 0 w 7258304"/>
              <a:gd name="connsiteY4" fmla="*/ 2073466 h 4144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8304" h="4144454">
                <a:moveTo>
                  <a:pt x="0" y="2073466"/>
                </a:moveTo>
                <a:cubicBezTo>
                  <a:pt x="0" y="2821432"/>
                  <a:pt x="174752" y="3526028"/>
                  <a:pt x="482981" y="4144455"/>
                </a:cubicBezTo>
                <a:lnTo>
                  <a:pt x="7258304" y="0"/>
                </a:lnTo>
                <a:lnTo>
                  <a:pt x="80455" y="1204532"/>
                </a:lnTo>
                <a:cubicBezTo>
                  <a:pt x="27813" y="1485583"/>
                  <a:pt x="0" y="1776095"/>
                  <a:pt x="0" y="2073466"/>
                </a:cubicBezTo>
                <a:close/>
              </a:path>
            </a:pathLst>
          </a:custGeom>
          <a:solidFill>
            <a:schemeClr val="bg1">
              <a:alpha val="75000"/>
            </a:schemeClr>
          </a:solidFill>
          <a:ln w="635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514BB219-8965-AACE-B082-54A62D6CD420}"/>
              </a:ext>
            </a:extLst>
          </p:cNvPr>
          <p:cNvSpPr/>
          <p:nvPr userDrawn="1"/>
        </p:nvSpPr>
        <p:spPr>
          <a:xfrm>
            <a:off x="757940" y="1501711"/>
            <a:ext cx="6721855" cy="5356288"/>
          </a:xfrm>
          <a:custGeom>
            <a:avLst/>
            <a:gdLst>
              <a:gd name="connsiteX0" fmla="*/ 6721856 w 6721855"/>
              <a:gd name="connsiteY0" fmla="*/ 0 h 5356288"/>
              <a:gd name="connsiteX1" fmla="*/ 0 w 6721855"/>
              <a:gd name="connsiteY1" fmla="*/ 4111752 h 5356288"/>
              <a:gd name="connsiteX2" fmla="*/ 1177862 w 6721855"/>
              <a:gd name="connsiteY2" fmla="*/ 5356289 h 5356288"/>
              <a:gd name="connsiteX3" fmla="*/ 2327148 w 6721855"/>
              <a:gd name="connsiteY3" fmla="*/ 5356289 h 5356288"/>
              <a:gd name="connsiteX4" fmla="*/ 6721856 w 6721855"/>
              <a:gd name="connsiteY4" fmla="*/ 0 h 5356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1855" h="5356288">
                <a:moveTo>
                  <a:pt x="6721856" y="0"/>
                </a:moveTo>
                <a:lnTo>
                  <a:pt x="0" y="4111752"/>
                </a:lnTo>
                <a:cubicBezTo>
                  <a:pt x="310388" y="4605020"/>
                  <a:pt x="711391" y="5028756"/>
                  <a:pt x="1177862" y="5356289"/>
                </a:cubicBezTo>
                <a:lnTo>
                  <a:pt x="2327148" y="5356289"/>
                </a:lnTo>
                <a:lnTo>
                  <a:pt x="6721856" y="0"/>
                </a:lnTo>
                <a:close/>
              </a:path>
            </a:pathLst>
          </a:custGeom>
          <a:solidFill>
            <a:schemeClr val="bg1">
              <a:alpha val="75000"/>
            </a:schemeClr>
          </a:solidFill>
          <a:ln w="635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1C3F645-B82C-6603-35C0-D458046AE045}"/>
              </a:ext>
            </a:extLst>
          </p:cNvPr>
          <p:cNvSpPr/>
          <p:nvPr userDrawn="1"/>
        </p:nvSpPr>
        <p:spPr>
          <a:xfrm>
            <a:off x="3627080" y="1424662"/>
            <a:ext cx="4789042" cy="5434901"/>
          </a:xfrm>
          <a:custGeom>
            <a:avLst/>
            <a:gdLst>
              <a:gd name="connsiteX0" fmla="*/ 4789043 w 4789042"/>
              <a:gd name="connsiteY0" fmla="*/ 1729740 h 5434901"/>
              <a:gd name="connsiteX1" fmla="*/ 4459225 w 4789042"/>
              <a:gd name="connsiteY1" fmla="*/ 0 h 5434901"/>
              <a:gd name="connsiteX2" fmla="*/ 0 w 4789042"/>
              <a:gd name="connsiteY2" fmla="*/ 5434902 h 5434901"/>
              <a:gd name="connsiteX3" fmla="*/ 2909634 w 4789042"/>
              <a:gd name="connsiteY3" fmla="*/ 5434902 h 5434901"/>
              <a:gd name="connsiteX4" fmla="*/ 4789043 w 4789042"/>
              <a:gd name="connsiteY4" fmla="*/ 1729740 h 5434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9042" h="5434901">
                <a:moveTo>
                  <a:pt x="4789043" y="1729740"/>
                </a:moveTo>
                <a:cubicBezTo>
                  <a:pt x="4789043" y="1116140"/>
                  <a:pt x="4671632" y="531622"/>
                  <a:pt x="4459225" y="0"/>
                </a:cubicBezTo>
                <a:lnTo>
                  <a:pt x="0" y="5434902"/>
                </a:lnTo>
                <a:lnTo>
                  <a:pt x="2909634" y="5434902"/>
                </a:lnTo>
                <a:cubicBezTo>
                  <a:pt x="4042220" y="4639628"/>
                  <a:pt x="4789043" y="3277108"/>
                  <a:pt x="4789043" y="1729740"/>
                </a:cubicBezTo>
                <a:close/>
              </a:path>
            </a:pathLst>
          </a:custGeom>
          <a:solidFill>
            <a:schemeClr val="bg1">
              <a:alpha val="75000"/>
            </a:schemeClr>
          </a:solidFill>
          <a:ln w="6350" cap="flat">
            <a:noFill/>
            <a:prstDash val="solid"/>
            <a:miter/>
          </a:ln>
        </p:spPr>
        <p:txBody>
          <a:bodyPr rtlCol="0" anchor="ctr"/>
          <a:lstStyle/>
          <a:p>
            <a:endParaRPr lang="en-US"/>
          </a:p>
        </p:txBody>
      </p:sp>
      <p:sp>
        <p:nvSpPr>
          <p:cNvPr id="21" name="Rectangle 20">
            <a:extLst>
              <a:ext uri="{FF2B5EF4-FFF2-40B4-BE49-F238E27FC236}">
                <a16:creationId xmlns:a16="http://schemas.microsoft.com/office/drawing/2014/main" id="{06F9068C-8525-481D-6569-B62E91E3B4E7}"/>
              </a:ext>
            </a:extLst>
          </p:cNvPr>
          <p:cNvSpPr/>
          <p:nvPr userDrawn="1"/>
        </p:nvSpPr>
        <p:spPr>
          <a:xfrm flipV="1">
            <a:off x="-1" y="-19892"/>
            <a:ext cx="12192001"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a:extLst>
              <a:ext uri="{FF2B5EF4-FFF2-40B4-BE49-F238E27FC236}">
                <a16:creationId xmlns:a16="http://schemas.microsoft.com/office/drawing/2014/main" id="{0BD0BE11-1215-D576-5116-2C5C4BEF9D34}"/>
              </a:ext>
            </a:extLst>
          </p:cNvPr>
          <p:cNvSpPr>
            <a:spLocks noGrp="1"/>
          </p:cNvSpPr>
          <p:nvPr>
            <p:ph type="ftr" sz="quarter" idx="11"/>
          </p:nvPr>
        </p:nvSpPr>
        <p:spPr>
          <a:xfrm>
            <a:off x="6170400" y="6356350"/>
            <a:ext cx="3808800" cy="365125"/>
          </a:xfrm>
          <a:prstGeom prst="rect">
            <a:avLst/>
          </a:prstGeom>
        </p:spPr>
        <p:txBody>
          <a:bodyPr/>
          <a:lstStyle>
            <a:lvl1pPr>
              <a:defRPr>
                <a:solidFill>
                  <a:schemeClr val="bg1">
                    <a:lumMod val="50000"/>
                  </a:schemeClr>
                </a:solidFill>
              </a:defRPr>
            </a:lvl1pPr>
          </a:lstStyle>
          <a:p>
            <a:endParaRPr lang="en-GB"/>
          </a:p>
        </p:txBody>
      </p:sp>
      <p:sp>
        <p:nvSpPr>
          <p:cNvPr id="6" name="Slide Number Placeholder 5">
            <a:extLst>
              <a:ext uri="{FF2B5EF4-FFF2-40B4-BE49-F238E27FC236}">
                <a16:creationId xmlns:a16="http://schemas.microsoft.com/office/drawing/2014/main" id="{56BD3C8D-346E-095E-2862-3C225FFC3351}"/>
              </a:ext>
            </a:extLst>
          </p:cNvPr>
          <p:cNvSpPr>
            <a:spLocks noGrp="1"/>
          </p:cNvSpPr>
          <p:nvPr>
            <p:ph type="sldNum" sz="quarter" idx="12"/>
          </p:nvPr>
        </p:nvSpPr>
        <p:spPr/>
        <p:txBody>
          <a:bodyPr/>
          <a:lstStyle>
            <a:lvl1pPr>
              <a:defRPr>
                <a:solidFill>
                  <a:schemeClr val="bg1">
                    <a:lumMod val="50000"/>
                  </a:schemeClr>
                </a:solidFill>
              </a:defRPr>
            </a:lvl1pPr>
          </a:lstStyle>
          <a:p>
            <a:fld id="{5C9EB746-4687-4314-B754-61AE929D06FC}" type="slidenum">
              <a:rPr lang="en-GB" smtClean="0"/>
              <a:pPr/>
              <a:t>‹#›</a:t>
            </a:fld>
            <a:endParaRPr lang="en-GB"/>
          </a:p>
        </p:txBody>
      </p:sp>
      <p:sp>
        <p:nvSpPr>
          <p:cNvPr id="30" name="Freeform 29">
            <a:extLst>
              <a:ext uri="{FF2B5EF4-FFF2-40B4-BE49-F238E27FC236}">
                <a16:creationId xmlns:a16="http://schemas.microsoft.com/office/drawing/2014/main" id="{C0EBA3A6-1974-F396-F7CD-871997ABB617}"/>
              </a:ext>
            </a:extLst>
          </p:cNvPr>
          <p:cNvSpPr/>
          <p:nvPr/>
        </p:nvSpPr>
        <p:spPr>
          <a:xfrm>
            <a:off x="9900729" y="979741"/>
            <a:ext cx="2222" cy="1778"/>
          </a:xfrm>
          <a:custGeom>
            <a:avLst/>
            <a:gdLst>
              <a:gd name="connsiteX0" fmla="*/ 2222 w 2222"/>
              <a:gd name="connsiteY0" fmla="*/ 0 h 1778"/>
              <a:gd name="connsiteX1" fmla="*/ 0 w 2222"/>
              <a:gd name="connsiteY1" fmla="*/ 381 h 1778"/>
              <a:gd name="connsiteX2" fmla="*/ 762 w 2222"/>
              <a:gd name="connsiteY2" fmla="*/ 1778 h 1778"/>
              <a:gd name="connsiteX3" fmla="*/ 2222 w 2222"/>
              <a:gd name="connsiteY3" fmla="*/ 0 h 1778"/>
            </a:gdLst>
            <a:ahLst/>
            <a:cxnLst>
              <a:cxn ang="0">
                <a:pos x="connsiteX0" y="connsiteY0"/>
              </a:cxn>
              <a:cxn ang="0">
                <a:pos x="connsiteX1" y="connsiteY1"/>
              </a:cxn>
              <a:cxn ang="0">
                <a:pos x="connsiteX2" y="connsiteY2"/>
              </a:cxn>
              <a:cxn ang="0">
                <a:pos x="connsiteX3" y="connsiteY3"/>
              </a:cxn>
            </a:cxnLst>
            <a:rect l="l" t="t" r="r" b="b"/>
            <a:pathLst>
              <a:path w="2222" h="1778">
                <a:moveTo>
                  <a:pt x="2222" y="0"/>
                </a:moveTo>
                <a:lnTo>
                  <a:pt x="0" y="381"/>
                </a:lnTo>
                <a:cubicBezTo>
                  <a:pt x="253" y="826"/>
                  <a:pt x="508" y="1334"/>
                  <a:pt x="762" y="1778"/>
                </a:cubicBezTo>
                <a:lnTo>
                  <a:pt x="2222" y="0"/>
                </a:lnTo>
                <a:close/>
              </a:path>
            </a:pathLst>
          </a:custGeom>
          <a:solidFill>
            <a:srgbClr val="1D1D1B"/>
          </a:solidFill>
          <a:ln w="63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0A56BC6-9DCC-57A5-657B-1AADB8D77CD2}"/>
              </a:ext>
            </a:extLst>
          </p:cNvPr>
          <p:cNvSpPr>
            <a:spLocks noGrp="1"/>
          </p:cNvSpPr>
          <p:nvPr>
            <p:ph type="ctrTitle" hasCustomPrompt="1"/>
          </p:nvPr>
        </p:nvSpPr>
        <p:spPr>
          <a:xfrm>
            <a:off x="1574452" y="1424662"/>
            <a:ext cx="9928643" cy="1866631"/>
          </a:xfrm>
        </p:spPr>
        <p:txBody>
          <a:bodyPr anchor="b">
            <a:normAutofit/>
          </a:bodyPr>
          <a:lstStyle>
            <a:lvl1pPr algn="r">
              <a:defRPr sz="4000" b="0">
                <a:solidFill>
                  <a:schemeClr val="tx1"/>
                </a:solidFill>
              </a:defRPr>
            </a:lvl1pPr>
          </a:lstStyle>
          <a:p>
            <a:r>
              <a:rPr lang="en-US"/>
              <a:t>Main title goes here </a:t>
            </a:r>
            <a:br>
              <a:rPr lang="en-US"/>
            </a:br>
            <a:r>
              <a:rPr lang="en-US"/>
              <a:t>on one or two lines</a:t>
            </a:r>
            <a:endParaRPr lang="en-GB"/>
          </a:p>
        </p:txBody>
      </p:sp>
      <p:sp>
        <p:nvSpPr>
          <p:cNvPr id="18" name="Subtitle 2">
            <a:extLst>
              <a:ext uri="{FF2B5EF4-FFF2-40B4-BE49-F238E27FC236}">
                <a16:creationId xmlns:a16="http://schemas.microsoft.com/office/drawing/2014/main" id="{98D8E6B4-4509-9B43-2580-CCA65805006C}"/>
              </a:ext>
            </a:extLst>
          </p:cNvPr>
          <p:cNvSpPr>
            <a:spLocks noGrp="1"/>
          </p:cNvSpPr>
          <p:nvPr>
            <p:ph type="subTitle" idx="1" hasCustomPrompt="1"/>
          </p:nvPr>
        </p:nvSpPr>
        <p:spPr>
          <a:xfrm>
            <a:off x="1574452" y="3544843"/>
            <a:ext cx="9928643" cy="1147278"/>
          </a:xfrm>
        </p:spPr>
        <p:txBody>
          <a:bodyPr/>
          <a:lstStyle>
            <a:lvl1pPr marL="0" indent="0" algn="r">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endParaRPr lang="en-GB"/>
          </a:p>
        </p:txBody>
      </p:sp>
      <p:pic>
        <p:nvPicPr>
          <p:cNvPr id="22" name="Picture 21" descr="A picture containing text, tableware, plate, dishware&#10;&#10;Description automatically generated">
            <a:extLst>
              <a:ext uri="{FF2B5EF4-FFF2-40B4-BE49-F238E27FC236}">
                <a16:creationId xmlns:a16="http://schemas.microsoft.com/office/drawing/2014/main" id="{B47FF043-5DEA-8EB4-6D16-EC0A3033F29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71950" y="244266"/>
            <a:ext cx="2824278" cy="684673"/>
          </a:xfrm>
          <a:prstGeom prst="rect">
            <a:avLst/>
          </a:prstGeom>
        </p:spPr>
      </p:pic>
    </p:spTree>
    <p:extLst>
      <p:ext uri="{BB962C8B-B14F-4D97-AF65-F5344CB8AC3E}">
        <p14:creationId xmlns:p14="http://schemas.microsoft.com/office/powerpoint/2010/main" val="3497023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Blank: background">
    <p:spTree>
      <p:nvGrpSpPr>
        <p:cNvPr id="1" name=""/>
        <p:cNvGrpSpPr/>
        <p:nvPr/>
      </p:nvGrpSpPr>
      <p:grpSpPr>
        <a:xfrm>
          <a:off x="0" y="0"/>
          <a:ext cx="0" cy="0"/>
          <a:chOff x="0" y="0"/>
          <a:chExt cx="0" cy="0"/>
        </a:xfrm>
      </p:grpSpPr>
      <p:sp>
        <p:nvSpPr>
          <p:cNvPr id="29" name="Slide Number"/>
          <p:cNvSpPr txBox="1">
            <a:spLocks noGrp="1"/>
          </p:cNvSpPr>
          <p:nvPr>
            <p:ph type="sldNum" sz="quarter" idx="2"/>
          </p:nvPr>
        </p:nvSpPr>
        <p:spPr>
          <a:xfrm>
            <a:off x="6091535" y="6509742"/>
            <a:ext cx="347851" cy="328935"/>
          </a:xfrm>
          <a:prstGeom prst="rect">
            <a:avLst/>
          </a:prstGeom>
        </p:spPr>
        <p:txBody>
          <a:bodyPr/>
          <a:lstStyle/>
          <a:p>
            <a:fld id="{86CB4B4D-7CA3-9044-876B-883B54F8677D}" type="slidenum">
              <a:rPr/>
              <a:pPr/>
              <a:t>‹#›</a:t>
            </a:fld>
            <a:endParaRPr/>
          </a:p>
        </p:txBody>
      </p:sp>
      <p:sp>
        <p:nvSpPr>
          <p:cNvPr id="4" name="Bromley by Bow Centre – Brewin Dolphin">
            <a:extLst>
              <a:ext uri="{FF2B5EF4-FFF2-40B4-BE49-F238E27FC236}">
                <a16:creationId xmlns:a16="http://schemas.microsoft.com/office/drawing/2014/main" id="{3D2FC35D-AF9C-E24A-AC5F-BD6980E2B17B}"/>
              </a:ext>
            </a:extLst>
          </p:cNvPr>
          <p:cNvSpPr txBox="1"/>
          <p:nvPr userDrawn="1"/>
        </p:nvSpPr>
        <p:spPr>
          <a:xfrm>
            <a:off x="584028" y="6327309"/>
            <a:ext cx="2174833" cy="12311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spAutoFit/>
          </a:bodyPr>
          <a:lstStyle/>
          <a:p>
            <a:pPr defTabSz="410766" hangingPunct="0">
              <a:lnSpc>
                <a:spcPct val="80000"/>
              </a:lnSpc>
              <a:defRPr sz="1400" b="1" spc="0">
                <a:latin typeface="Arial"/>
                <a:ea typeface="Arial"/>
                <a:cs typeface="Arial"/>
                <a:sym typeface="Arial"/>
              </a:defRPr>
            </a:pPr>
            <a:r>
              <a:rPr sz="1000" kern="0" spc="-75" dirty="0">
                <a:solidFill>
                  <a:srgbClr val="811327"/>
                </a:solidFill>
                <a:sym typeface="Arial Black"/>
              </a:rPr>
              <a:t>Bromley by Bow Centre</a:t>
            </a:r>
            <a:endParaRPr sz="1000" b="1" kern="0" spc="-75" dirty="0">
              <a:solidFill>
                <a:srgbClr val="811327"/>
              </a:solidFill>
              <a:latin typeface="Arial"/>
              <a:ea typeface="Arial"/>
              <a:cs typeface="Arial"/>
              <a:sym typeface="Arial"/>
            </a:endParaRPr>
          </a:p>
        </p:txBody>
      </p:sp>
    </p:spTree>
    <p:extLst>
      <p:ext uri="{BB962C8B-B14F-4D97-AF65-F5344CB8AC3E}">
        <p14:creationId xmlns:p14="http://schemas.microsoft.com/office/powerpoint/2010/main" val="1064272492"/>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B48CBCA-1E66-9851-7DC0-BED023D17BB2}"/>
              </a:ext>
            </a:extLst>
          </p:cNvPr>
          <p:cNvSpPr/>
          <p:nvPr userDrawn="1"/>
        </p:nvSpPr>
        <p:spPr>
          <a:xfrm>
            <a:off x="56139" y="1079372"/>
            <a:ext cx="7258304" cy="4144454"/>
          </a:xfrm>
          <a:custGeom>
            <a:avLst/>
            <a:gdLst>
              <a:gd name="connsiteX0" fmla="*/ 0 w 7258304"/>
              <a:gd name="connsiteY0" fmla="*/ 2073466 h 4144454"/>
              <a:gd name="connsiteX1" fmla="*/ 482981 w 7258304"/>
              <a:gd name="connsiteY1" fmla="*/ 4144455 h 4144454"/>
              <a:gd name="connsiteX2" fmla="*/ 7258304 w 7258304"/>
              <a:gd name="connsiteY2" fmla="*/ 0 h 4144454"/>
              <a:gd name="connsiteX3" fmla="*/ 80455 w 7258304"/>
              <a:gd name="connsiteY3" fmla="*/ 1204532 h 4144454"/>
              <a:gd name="connsiteX4" fmla="*/ 0 w 7258304"/>
              <a:gd name="connsiteY4" fmla="*/ 2073466 h 4144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8304" h="4144454">
                <a:moveTo>
                  <a:pt x="0" y="2073466"/>
                </a:moveTo>
                <a:cubicBezTo>
                  <a:pt x="0" y="2821432"/>
                  <a:pt x="174752" y="3526028"/>
                  <a:pt x="482981" y="4144455"/>
                </a:cubicBezTo>
                <a:lnTo>
                  <a:pt x="7258304" y="0"/>
                </a:lnTo>
                <a:lnTo>
                  <a:pt x="80455" y="1204532"/>
                </a:lnTo>
                <a:cubicBezTo>
                  <a:pt x="27813" y="1485583"/>
                  <a:pt x="0" y="1776095"/>
                  <a:pt x="0" y="2073466"/>
                </a:cubicBezTo>
                <a:close/>
              </a:path>
            </a:pathLst>
          </a:custGeom>
          <a:solidFill>
            <a:schemeClr val="accent1">
              <a:alpha val="15000"/>
            </a:schemeClr>
          </a:solidFill>
          <a:ln w="635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7D8934D1-8AD6-866A-7D9D-0C245850EC10}"/>
              </a:ext>
            </a:extLst>
          </p:cNvPr>
          <p:cNvSpPr/>
          <p:nvPr userDrawn="1"/>
        </p:nvSpPr>
        <p:spPr>
          <a:xfrm>
            <a:off x="757940" y="1501711"/>
            <a:ext cx="6721855" cy="5356288"/>
          </a:xfrm>
          <a:custGeom>
            <a:avLst/>
            <a:gdLst>
              <a:gd name="connsiteX0" fmla="*/ 6721856 w 6721855"/>
              <a:gd name="connsiteY0" fmla="*/ 0 h 5356288"/>
              <a:gd name="connsiteX1" fmla="*/ 0 w 6721855"/>
              <a:gd name="connsiteY1" fmla="*/ 4111752 h 5356288"/>
              <a:gd name="connsiteX2" fmla="*/ 1177862 w 6721855"/>
              <a:gd name="connsiteY2" fmla="*/ 5356289 h 5356288"/>
              <a:gd name="connsiteX3" fmla="*/ 2327148 w 6721855"/>
              <a:gd name="connsiteY3" fmla="*/ 5356289 h 5356288"/>
              <a:gd name="connsiteX4" fmla="*/ 6721856 w 6721855"/>
              <a:gd name="connsiteY4" fmla="*/ 0 h 5356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1855" h="5356288">
                <a:moveTo>
                  <a:pt x="6721856" y="0"/>
                </a:moveTo>
                <a:lnTo>
                  <a:pt x="0" y="4111752"/>
                </a:lnTo>
                <a:cubicBezTo>
                  <a:pt x="310388" y="4605020"/>
                  <a:pt x="711391" y="5028756"/>
                  <a:pt x="1177862" y="5356289"/>
                </a:cubicBezTo>
                <a:lnTo>
                  <a:pt x="2327148" y="5356289"/>
                </a:lnTo>
                <a:lnTo>
                  <a:pt x="6721856" y="0"/>
                </a:lnTo>
                <a:close/>
              </a:path>
            </a:pathLst>
          </a:custGeom>
          <a:solidFill>
            <a:schemeClr val="accent1">
              <a:alpha val="15000"/>
            </a:schemeClr>
          </a:solidFill>
          <a:ln w="6350"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34195FB-EC7C-70B1-11A6-78BA72D65851}"/>
              </a:ext>
            </a:extLst>
          </p:cNvPr>
          <p:cNvSpPr/>
          <p:nvPr userDrawn="1"/>
        </p:nvSpPr>
        <p:spPr>
          <a:xfrm>
            <a:off x="3652080" y="1423098"/>
            <a:ext cx="4789042" cy="5434901"/>
          </a:xfrm>
          <a:custGeom>
            <a:avLst/>
            <a:gdLst>
              <a:gd name="connsiteX0" fmla="*/ 4789043 w 4789042"/>
              <a:gd name="connsiteY0" fmla="*/ 1729740 h 5434901"/>
              <a:gd name="connsiteX1" fmla="*/ 4459225 w 4789042"/>
              <a:gd name="connsiteY1" fmla="*/ 0 h 5434901"/>
              <a:gd name="connsiteX2" fmla="*/ 0 w 4789042"/>
              <a:gd name="connsiteY2" fmla="*/ 5434902 h 5434901"/>
              <a:gd name="connsiteX3" fmla="*/ 2909634 w 4789042"/>
              <a:gd name="connsiteY3" fmla="*/ 5434902 h 5434901"/>
              <a:gd name="connsiteX4" fmla="*/ 4789043 w 4789042"/>
              <a:gd name="connsiteY4" fmla="*/ 1729740 h 5434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9042" h="5434901">
                <a:moveTo>
                  <a:pt x="4789043" y="1729740"/>
                </a:moveTo>
                <a:cubicBezTo>
                  <a:pt x="4789043" y="1116140"/>
                  <a:pt x="4671632" y="531622"/>
                  <a:pt x="4459225" y="0"/>
                </a:cubicBezTo>
                <a:lnTo>
                  <a:pt x="0" y="5434902"/>
                </a:lnTo>
                <a:lnTo>
                  <a:pt x="2909634" y="5434902"/>
                </a:lnTo>
                <a:cubicBezTo>
                  <a:pt x="4042220" y="4639628"/>
                  <a:pt x="4789043" y="3277108"/>
                  <a:pt x="4789043" y="1729740"/>
                </a:cubicBezTo>
                <a:close/>
              </a:path>
            </a:pathLst>
          </a:custGeom>
          <a:solidFill>
            <a:schemeClr val="accent1">
              <a:alpha val="15000"/>
            </a:schemeClr>
          </a:solidFill>
          <a:ln w="635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751DADAA-1A53-A30B-23FD-AE9420EC074C}"/>
              </a:ext>
            </a:extLst>
          </p:cNvPr>
          <p:cNvSpPr/>
          <p:nvPr userDrawn="1"/>
        </p:nvSpPr>
        <p:spPr>
          <a:xfrm>
            <a:off x="252734" y="0"/>
            <a:ext cx="7402322" cy="1805368"/>
          </a:xfrm>
          <a:custGeom>
            <a:avLst/>
            <a:gdLst>
              <a:gd name="connsiteX0" fmla="*/ 64 w 7402322"/>
              <a:gd name="connsiteY0" fmla="*/ 1805369 h 1805368"/>
              <a:gd name="connsiteX1" fmla="*/ 7402323 w 7402322"/>
              <a:gd name="connsiteY1" fmla="*/ 563245 h 1805368"/>
              <a:gd name="connsiteX2" fmla="*/ 6948678 w 7402322"/>
              <a:gd name="connsiteY2" fmla="*/ 0 h 1805368"/>
              <a:gd name="connsiteX3" fmla="*/ 1042924 w 7402322"/>
              <a:gd name="connsiteY3" fmla="*/ 0 h 1805368"/>
              <a:gd name="connsiteX4" fmla="*/ 0 w 7402322"/>
              <a:gd name="connsiteY4" fmla="*/ 1805369 h 1805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2322" h="1805368">
                <a:moveTo>
                  <a:pt x="64" y="1805369"/>
                </a:moveTo>
                <a:lnTo>
                  <a:pt x="7402323" y="563245"/>
                </a:lnTo>
                <a:cubicBezTo>
                  <a:pt x="7265988" y="362268"/>
                  <a:pt x="7114096" y="173927"/>
                  <a:pt x="6948678" y="0"/>
                </a:cubicBezTo>
                <a:lnTo>
                  <a:pt x="1042924" y="0"/>
                </a:lnTo>
                <a:cubicBezTo>
                  <a:pt x="569277" y="498094"/>
                  <a:pt x="207201" y="1115124"/>
                  <a:pt x="0" y="1805369"/>
                </a:cubicBezTo>
                <a:close/>
              </a:path>
            </a:pathLst>
          </a:custGeom>
          <a:solidFill>
            <a:schemeClr val="accent1">
              <a:alpha val="25000"/>
            </a:schemeClr>
          </a:solidFill>
          <a:ln w="6350" cap="flat">
            <a:noFill/>
            <a:prstDash val="solid"/>
            <a:miter/>
          </a:ln>
        </p:spPr>
        <p:txBody>
          <a:bodyPr rtlCol="0" anchor="ctr"/>
          <a:lstStyle/>
          <a:p>
            <a:endParaRPr lang="en-US"/>
          </a:p>
        </p:txBody>
      </p:sp>
      <p:sp>
        <p:nvSpPr>
          <p:cNvPr id="15" name="Rectangle 14">
            <a:extLst>
              <a:ext uri="{FF2B5EF4-FFF2-40B4-BE49-F238E27FC236}">
                <a16:creationId xmlns:a16="http://schemas.microsoft.com/office/drawing/2014/main" id="{486381E9-B73D-F5C8-8BE5-0ECA94D3CB3E}"/>
              </a:ext>
            </a:extLst>
          </p:cNvPr>
          <p:cNvSpPr/>
          <p:nvPr userDrawn="1"/>
        </p:nvSpPr>
        <p:spPr>
          <a:xfrm flipV="1">
            <a:off x="0" y="-8309"/>
            <a:ext cx="12192001" cy="3424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a:extLst>
              <a:ext uri="{FF2B5EF4-FFF2-40B4-BE49-F238E27FC236}">
                <a16:creationId xmlns:a16="http://schemas.microsoft.com/office/drawing/2014/main" id="{0BD0BE11-1215-D576-5116-2C5C4BEF9D34}"/>
              </a:ext>
            </a:extLst>
          </p:cNvPr>
          <p:cNvSpPr>
            <a:spLocks noGrp="1"/>
          </p:cNvSpPr>
          <p:nvPr>
            <p:ph type="ftr" sz="quarter" idx="11"/>
          </p:nvPr>
        </p:nvSpPr>
        <p:spPr>
          <a:xfrm>
            <a:off x="6170400" y="6356350"/>
            <a:ext cx="3808800" cy="365125"/>
          </a:xfrm>
          <a:prstGeom prst="rect">
            <a:avLst/>
          </a:prstGeom>
        </p:spPr>
        <p:txBody>
          <a:bodyPr/>
          <a:lstStyle>
            <a:lvl1pPr>
              <a:defRPr>
                <a:solidFill>
                  <a:schemeClr val="bg1">
                    <a:lumMod val="50000"/>
                  </a:schemeClr>
                </a:solidFill>
              </a:defRPr>
            </a:lvl1pPr>
          </a:lstStyle>
          <a:p>
            <a:endParaRPr lang="en-GB"/>
          </a:p>
        </p:txBody>
      </p:sp>
      <p:sp>
        <p:nvSpPr>
          <p:cNvPr id="6" name="Slide Number Placeholder 5">
            <a:extLst>
              <a:ext uri="{FF2B5EF4-FFF2-40B4-BE49-F238E27FC236}">
                <a16:creationId xmlns:a16="http://schemas.microsoft.com/office/drawing/2014/main" id="{56BD3C8D-346E-095E-2862-3C225FFC3351}"/>
              </a:ext>
            </a:extLst>
          </p:cNvPr>
          <p:cNvSpPr>
            <a:spLocks noGrp="1"/>
          </p:cNvSpPr>
          <p:nvPr>
            <p:ph type="sldNum" sz="quarter" idx="12"/>
          </p:nvPr>
        </p:nvSpPr>
        <p:spPr/>
        <p:txBody>
          <a:bodyPr/>
          <a:lstStyle>
            <a:lvl1pPr>
              <a:defRPr>
                <a:solidFill>
                  <a:schemeClr val="tx1"/>
                </a:solidFill>
              </a:defRPr>
            </a:lvl1pPr>
          </a:lstStyle>
          <a:p>
            <a:fld id="{5C9EB746-4687-4314-B754-61AE929D06FC}" type="slidenum">
              <a:rPr lang="en-GB" smtClean="0"/>
              <a:pPr/>
              <a:t>‹#›</a:t>
            </a:fld>
            <a:endParaRPr lang="en-GB"/>
          </a:p>
        </p:txBody>
      </p:sp>
      <p:sp>
        <p:nvSpPr>
          <p:cNvPr id="30" name="Freeform 29">
            <a:extLst>
              <a:ext uri="{FF2B5EF4-FFF2-40B4-BE49-F238E27FC236}">
                <a16:creationId xmlns:a16="http://schemas.microsoft.com/office/drawing/2014/main" id="{C0EBA3A6-1974-F396-F7CD-871997ABB617}"/>
              </a:ext>
            </a:extLst>
          </p:cNvPr>
          <p:cNvSpPr/>
          <p:nvPr/>
        </p:nvSpPr>
        <p:spPr>
          <a:xfrm>
            <a:off x="9900729" y="979741"/>
            <a:ext cx="2222" cy="1778"/>
          </a:xfrm>
          <a:custGeom>
            <a:avLst/>
            <a:gdLst>
              <a:gd name="connsiteX0" fmla="*/ 2222 w 2222"/>
              <a:gd name="connsiteY0" fmla="*/ 0 h 1778"/>
              <a:gd name="connsiteX1" fmla="*/ 0 w 2222"/>
              <a:gd name="connsiteY1" fmla="*/ 381 h 1778"/>
              <a:gd name="connsiteX2" fmla="*/ 762 w 2222"/>
              <a:gd name="connsiteY2" fmla="*/ 1778 h 1778"/>
              <a:gd name="connsiteX3" fmla="*/ 2222 w 2222"/>
              <a:gd name="connsiteY3" fmla="*/ 0 h 1778"/>
            </a:gdLst>
            <a:ahLst/>
            <a:cxnLst>
              <a:cxn ang="0">
                <a:pos x="connsiteX0" y="connsiteY0"/>
              </a:cxn>
              <a:cxn ang="0">
                <a:pos x="connsiteX1" y="connsiteY1"/>
              </a:cxn>
              <a:cxn ang="0">
                <a:pos x="connsiteX2" y="connsiteY2"/>
              </a:cxn>
              <a:cxn ang="0">
                <a:pos x="connsiteX3" y="connsiteY3"/>
              </a:cxn>
            </a:cxnLst>
            <a:rect l="l" t="t" r="r" b="b"/>
            <a:pathLst>
              <a:path w="2222" h="1778">
                <a:moveTo>
                  <a:pt x="2222" y="0"/>
                </a:moveTo>
                <a:lnTo>
                  <a:pt x="0" y="381"/>
                </a:lnTo>
                <a:cubicBezTo>
                  <a:pt x="253" y="826"/>
                  <a:pt x="508" y="1334"/>
                  <a:pt x="762" y="1778"/>
                </a:cubicBezTo>
                <a:lnTo>
                  <a:pt x="2222" y="0"/>
                </a:lnTo>
                <a:close/>
              </a:path>
            </a:pathLst>
          </a:custGeom>
          <a:solidFill>
            <a:srgbClr val="1D1D1B"/>
          </a:solidFill>
          <a:ln w="63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0A56BC6-9DCC-57A5-657B-1AADB8D77CD2}"/>
              </a:ext>
            </a:extLst>
          </p:cNvPr>
          <p:cNvSpPr>
            <a:spLocks noGrp="1"/>
          </p:cNvSpPr>
          <p:nvPr>
            <p:ph type="ctrTitle" hasCustomPrompt="1"/>
          </p:nvPr>
        </p:nvSpPr>
        <p:spPr>
          <a:xfrm>
            <a:off x="1653222" y="1424662"/>
            <a:ext cx="9849873" cy="1866631"/>
          </a:xfrm>
        </p:spPr>
        <p:txBody>
          <a:bodyPr anchor="b">
            <a:normAutofit/>
          </a:bodyPr>
          <a:lstStyle>
            <a:lvl1pPr algn="r">
              <a:defRPr sz="4000" b="0">
                <a:solidFill>
                  <a:schemeClr val="tx1"/>
                </a:solidFill>
              </a:defRPr>
            </a:lvl1pPr>
          </a:lstStyle>
          <a:p>
            <a:r>
              <a:rPr lang="en-US"/>
              <a:t>Main title goes here </a:t>
            </a:r>
            <a:br>
              <a:rPr lang="en-US"/>
            </a:br>
            <a:r>
              <a:rPr lang="en-US"/>
              <a:t>on one or two lines</a:t>
            </a:r>
            <a:endParaRPr lang="en-GB"/>
          </a:p>
        </p:txBody>
      </p:sp>
      <p:pic>
        <p:nvPicPr>
          <p:cNvPr id="40" name="Picture 39" descr="A picture containing text, tableware, plate, dishware&#10;&#10;Description automatically generated">
            <a:extLst>
              <a:ext uri="{FF2B5EF4-FFF2-40B4-BE49-F238E27FC236}">
                <a16:creationId xmlns:a16="http://schemas.microsoft.com/office/drawing/2014/main" id="{4E4126F2-68C8-71F3-6DD8-13C2B447AC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71950" y="244266"/>
            <a:ext cx="2824278" cy="684673"/>
          </a:xfrm>
          <a:prstGeom prst="rect">
            <a:avLst/>
          </a:prstGeom>
        </p:spPr>
      </p:pic>
      <p:sp>
        <p:nvSpPr>
          <p:cNvPr id="10" name="Subtitle 2">
            <a:extLst>
              <a:ext uri="{FF2B5EF4-FFF2-40B4-BE49-F238E27FC236}">
                <a16:creationId xmlns:a16="http://schemas.microsoft.com/office/drawing/2014/main" id="{E9A7C5B0-0C0E-B397-E72B-806EBF78A804}"/>
              </a:ext>
            </a:extLst>
          </p:cNvPr>
          <p:cNvSpPr>
            <a:spLocks noGrp="1"/>
          </p:cNvSpPr>
          <p:nvPr>
            <p:ph type="subTitle" idx="1" hasCustomPrompt="1"/>
          </p:nvPr>
        </p:nvSpPr>
        <p:spPr>
          <a:xfrm>
            <a:off x="1653222" y="3544843"/>
            <a:ext cx="9849873" cy="1147278"/>
          </a:xfrm>
        </p:spPr>
        <p:txBody>
          <a:bodyPr/>
          <a:lstStyle>
            <a:lvl1pPr marL="0" indent="0" algn="r">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endParaRPr lang="en-GB"/>
          </a:p>
        </p:txBody>
      </p:sp>
    </p:spTree>
    <p:extLst>
      <p:ext uri="{BB962C8B-B14F-4D97-AF65-F5344CB8AC3E}">
        <p14:creationId xmlns:p14="http://schemas.microsoft.com/office/powerpoint/2010/main" val="30731291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8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AE17E49-49D5-B340-3300-967570D38A25}"/>
              </a:ext>
            </a:extLst>
          </p:cNvPr>
          <p:cNvSpPr/>
          <p:nvPr userDrawn="1"/>
        </p:nvSpPr>
        <p:spPr>
          <a:xfrm>
            <a:off x="0" y="5193566"/>
            <a:ext cx="12192004" cy="1664434"/>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picture containing person, hand&#10;&#10;Description automatically generated">
            <a:extLst>
              <a:ext uri="{FF2B5EF4-FFF2-40B4-BE49-F238E27FC236}">
                <a16:creationId xmlns:a16="http://schemas.microsoft.com/office/drawing/2014/main" id="{BF22D482-A0A3-EC40-6B3C-3F5552C0162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323598"/>
            <a:ext cx="12192000" cy="1860233"/>
          </a:xfrm>
          <a:prstGeom prst="rect">
            <a:avLst/>
          </a:prstGeom>
        </p:spPr>
      </p:pic>
      <p:sp>
        <p:nvSpPr>
          <p:cNvPr id="5" name="Footer Placeholder 4">
            <a:extLst>
              <a:ext uri="{FF2B5EF4-FFF2-40B4-BE49-F238E27FC236}">
                <a16:creationId xmlns:a16="http://schemas.microsoft.com/office/drawing/2014/main" id="{0BD0BE11-1215-D576-5116-2C5C4BEF9D34}"/>
              </a:ext>
            </a:extLst>
          </p:cNvPr>
          <p:cNvSpPr>
            <a:spLocks noGrp="1"/>
          </p:cNvSpPr>
          <p:nvPr>
            <p:ph type="ftr" sz="quarter" idx="11"/>
          </p:nvPr>
        </p:nvSpPr>
        <p:spPr>
          <a:xfrm>
            <a:off x="6170400" y="6356350"/>
            <a:ext cx="3808800" cy="365125"/>
          </a:xfrm>
          <a:prstGeom prst="rect">
            <a:avLst/>
          </a:prstGeom>
        </p:spPr>
        <p:txBody>
          <a:bodyPr/>
          <a:lstStyle>
            <a:lvl1pPr>
              <a:defRPr>
                <a:solidFill>
                  <a:schemeClr val="bg1">
                    <a:lumMod val="50000"/>
                  </a:schemeClr>
                </a:solidFill>
              </a:defRPr>
            </a:lvl1pPr>
          </a:lstStyle>
          <a:p>
            <a:endParaRPr lang="en-GB"/>
          </a:p>
        </p:txBody>
      </p:sp>
      <p:sp>
        <p:nvSpPr>
          <p:cNvPr id="30" name="Freeform 29">
            <a:extLst>
              <a:ext uri="{FF2B5EF4-FFF2-40B4-BE49-F238E27FC236}">
                <a16:creationId xmlns:a16="http://schemas.microsoft.com/office/drawing/2014/main" id="{C0EBA3A6-1974-F396-F7CD-871997ABB617}"/>
              </a:ext>
            </a:extLst>
          </p:cNvPr>
          <p:cNvSpPr/>
          <p:nvPr/>
        </p:nvSpPr>
        <p:spPr>
          <a:xfrm>
            <a:off x="9900729" y="979741"/>
            <a:ext cx="2222" cy="1778"/>
          </a:xfrm>
          <a:custGeom>
            <a:avLst/>
            <a:gdLst>
              <a:gd name="connsiteX0" fmla="*/ 2222 w 2222"/>
              <a:gd name="connsiteY0" fmla="*/ 0 h 1778"/>
              <a:gd name="connsiteX1" fmla="*/ 0 w 2222"/>
              <a:gd name="connsiteY1" fmla="*/ 381 h 1778"/>
              <a:gd name="connsiteX2" fmla="*/ 762 w 2222"/>
              <a:gd name="connsiteY2" fmla="*/ 1778 h 1778"/>
              <a:gd name="connsiteX3" fmla="*/ 2222 w 2222"/>
              <a:gd name="connsiteY3" fmla="*/ 0 h 1778"/>
            </a:gdLst>
            <a:ahLst/>
            <a:cxnLst>
              <a:cxn ang="0">
                <a:pos x="connsiteX0" y="connsiteY0"/>
              </a:cxn>
              <a:cxn ang="0">
                <a:pos x="connsiteX1" y="connsiteY1"/>
              </a:cxn>
              <a:cxn ang="0">
                <a:pos x="connsiteX2" y="connsiteY2"/>
              </a:cxn>
              <a:cxn ang="0">
                <a:pos x="connsiteX3" y="connsiteY3"/>
              </a:cxn>
            </a:cxnLst>
            <a:rect l="l" t="t" r="r" b="b"/>
            <a:pathLst>
              <a:path w="2222" h="1778">
                <a:moveTo>
                  <a:pt x="2222" y="0"/>
                </a:moveTo>
                <a:lnTo>
                  <a:pt x="0" y="381"/>
                </a:lnTo>
                <a:cubicBezTo>
                  <a:pt x="253" y="826"/>
                  <a:pt x="508" y="1334"/>
                  <a:pt x="762" y="1778"/>
                </a:cubicBezTo>
                <a:lnTo>
                  <a:pt x="2222" y="0"/>
                </a:lnTo>
                <a:close/>
              </a:path>
            </a:pathLst>
          </a:custGeom>
          <a:solidFill>
            <a:srgbClr val="1D1D1B"/>
          </a:solidFill>
          <a:ln w="63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0A56BC6-9DCC-57A5-657B-1AADB8D77CD2}"/>
              </a:ext>
            </a:extLst>
          </p:cNvPr>
          <p:cNvSpPr>
            <a:spLocks noGrp="1"/>
          </p:cNvSpPr>
          <p:nvPr>
            <p:ph type="ctrTitle" hasCustomPrompt="1"/>
          </p:nvPr>
        </p:nvSpPr>
        <p:spPr>
          <a:xfrm>
            <a:off x="1653222" y="1424662"/>
            <a:ext cx="9849873" cy="1866631"/>
          </a:xfrm>
        </p:spPr>
        <p:txBody>
          <a:bodyPr anchor="b">
            <a:normAutofit/>
          </a:bodyPr>
          <a:lstStyle>
            <a:lvl1pPr algn="r">
              <a:defRPr sz="4000" b="0">
                <a:solidFill>
                  <a:schemeClr val="tx1"/>
                </a:solidFill>
              </a:defRPr>
            </a:lvl1pPr>
          </a:lstStyle>
          <a:p>
            <a:r>
              <a:rPr lang="en-US"/>
              <a:t>Main title goes here </a:t>
            </a:r>
            <a:br>
              <a:rPr lang="en-US"/>
            </a:br>
            <a:r>
              <a:rPr lang="en-US"/>
              <a:t>on one or two lines</a:t>
            </a:r>
            <a:endParaRPr lang="en-GB"/>
          </a:p>
        </p:txBody>
      </p:sp>
      <p:sp>
        <p:nvSpPr>
          <p:cNvPr id="10" name="Subtitle 2">
            <a:extLst>
              <a:ext uri="{FF2B5EF4-FFF2-40B4-BE49-F238E27FC236}">
                <a16:creationId xmlns:a16="http://schemas.microsoft.com/office/drawing/2014/main" id="{783409CD-E158-FFB3-E6AB-07FB62596DB7}"/>
              </a:ext>
            </a:extLst>
          </p:cNvPr>
          <p:cNvSpPr>
            <a:spLocks noGrp="1"/>
          </p:cNvSpPr>
          <p:nvPr>
            <p:ph type="subTitle" idx="1" hasCustomPrompt="1"/>
          </p:nvPr>
        </p:nvSpPr>
        <p:spPr>
          <a:xfrm>
            <a:off x="1653222" y="5288973"/>
            <a:ext cx="9849873" cy="883815"/>
          </a:xfrm>
        </p:spPr>
        <p:txBody>
          <a:bodyPr/>
          <a:lstStyle>
            <a:lvl1pPr marL="0" indent="0" algn="r">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endParaRPr lang="en-GB"/>
          </a:p>
        </p:txBody>
      </p:sp>
      <p:pic>
        <p:nvPicPr>
          <p:cNvPr id="11" name="Picture 10" descr="A picture containing text, tableware, plate, dishware&#10;&#10;Description automatically generated">
            <a:extLst>
              <a:ext uri="{FF2B5EF4-FFF2-40B4-BE49-F238E27FC236}">
                <a16:creationId xmlns:a16="http://schemas.microsoft.com/office/drawing/2014/main" id="{4CFBA268-2E79-92D3-CB4E-F5BCDF6141E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671950" y="244266"/>
            <a:ext cx="2824278" cy="684673"/>
          </a:xfrm>
          <a:prstGeom prst="rect">
            <a:avLst/>
          </a:prstGeom>
        </p:spPr>
      </p:pic>
      <p:sp>
        <p:nvSpPr>
          <p:cNvPr id="14" name="Slide Number Placeholder 5">
            <a:extLst>
              <a:ext uri="{FF2B5EF4-FFF2-40B4-BE49-F238E27FC236}">
                <a16:creationId xmlns:a16="http://schemas.microsoft.com/office/drawing/2014/main" id="{2FC06E80-08C6-594D-2684-F3982117C977}"/>
              </a:ext>
            </a:extLst>
          </p:cNvPr>
          <p:cNvSpPr txBox="1">
            <a:spLocks/>
          </p:cNvSpPr>
          <p:nvPr userDrawn="1"/>
        </p:nvSpPr>
        <p:spPr>
          <a:xfrm>
            <a:off x="10161892" y="6378575"/>
            <a:ext cx="1334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C9EB746-4687-4314-B754-61AE929D06FC}" type="slidenum">
              <a:rPr lang="en-GB" smtClean="0">
                <a:solidFill>
                  <a:schemeClr val="bg1">
                    <a:lumMod val="50000"/>
                  </a:schemeClr>
                </a:solidFill>
              </a:rPr>
              <a:pPr/>
              <a:t>‹#›</a:t>
            </a:fld>
            <a:endParaRPr lang="en-GB">
              <a:solidFill>
                <a:schemeClr val="bg1">
                  <a:lumMod val="50000"/>
                </a:schemeClr>
              </a:solidFill>
            </a:endParaRPr>
          </a:p>
        </p:txBody>
      </p:sp>
    </p:spTree>
    <p:extLst>
      <p:ext uri="{BB962C8B-B14F-4D97-AF65-F5344CB8AC3E}">
        <p14:creationId xmlns:p14="http://schemas.microsoft.com/office/powerpoint/2010/main" val="14473895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F22D482-A0A3-EC40-6B3C-3F5552C0162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3333333"/>
            <a:ext cx="12192000" cy="1860233"/>
          </a:xfrm>
          <a:prstGeom prst="rect">
            <a:avLst/>
          </a:prstGeom>
        </p:spPr>
      </p:pic>
      <p:sp>
        <p:nvSpPr>
          <p:cNvPr id="7" name="Rectangle 6">
            <a:extLst>
              <a:ext uri="{FF2B5EF4-FFF2-40B4-BE49-F238E27FC236}">
                <a16:creationId xmlns:a16="http://schemas.microsoft.com/office/drawing/2014/main" id="{FAE17E49-49D5-B340-3300-967570D38A25}"/>
              </a:ext>
            </a:extLst>
          </p:cNvPr>
          <p:cNvSpPr/>
          <p:nvPr userDrawn="1"/>
        </p:nvSpPr>
        <p:spPr>
          <a:xfrm>
            <a:off x="0" y="5193566"/>
            <a:ext cx="12192004" cy="1664434"/>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a:extLst>
              <a:ext uri="{FF2B5EF4-FFF2-40B4-BE49-F238E27FC236}">
                <a16:creationId xmlns:a16="http://schemas.microsoft.com/office/drawing/2014/main" id="{0BD0BE11-1215-D576-5116-2C5C4BEF9D34}"/>
              </a:ext>
            </a:extLst>
          </p:cNvPr>
          <p:cNvSpPr>
            <a:spLocks noGrp="1"/>
          </p:cNvSpPr>
          <p:nvPr>
            <p:ph type="ftr" sz="quarter" idx="11"/>
          </p:nvPr>
        </p:nvSpPr>
        <p:spPr>
          <a:xfrm>
            <a:off x="6170400" y="6356350"/>
            <a:ext cx="3808800" cy="365125"/>
          </a:xfrm>
          <a:prstGeom prst="rect">
            <a:avLst/>
          </a:prstGeom>
        </p:spPr>
        <p:txBody>
          <a:bodyPr/>
          <a:lstStyle>
            <a:lvl1pPr>
              <a:defRPr>
                <a:solidFill>
                  <a:schemeClr val="bg1">
                    <a:lumMod val="50000"/>
                  </a:schemeClr>
                </a:solidFill>
              </a:defRPr>
            </a:lvl1pPr>
          </a:lstStyle>
          <a:p>
            <a:endParaRPr lang="en-GB"/>
          </a:p>
        </p:txBody>
      </p:sp>
      <p:sp>
        <p:nvSpPr>
          <p:cNvPr id="6" name="Slide Number Placeholder 5">
            <a:extLst>
              <a:ext uri="{FF2B5EF4-FFF2-40B4-BE49-F238E27FC236}">
                <a16:creationId xmlns:a16="http://schemas.microsoft.com/office/drawing/2014/main" id="{56BD3C8D-346E-095E-2862-3C225FFC3351}"/>
              </a:ext>
            </a:extLst>
          </p:cNvPr>
          <p:cNvSpPr>
            <a:spLocks noGrp="1"/>
          </p:cNvSpPr>
          <p:nvPr>
            <p:ph type="sldNum" sz="quarter" idx="12"/>
          </p:nvPr>
        </p:nvSpPr>
        <p:spPr/>
        <p:txBody>
          <a:bodyPr/>
          <a:lstStyle>
            <a:lvl1pPr>
              <a:defRPr>
                <a:solidFill>
                  <a:schemeClr val="bg1"/>
                </a:solidFill>
              </a:defRPr>
            </a:lvl1pPr>
          </a:lstStyle>
          <a:p>
            <a:fld id="{5C9EB746-4687-4314-B754-61AE929D06FC}" type="slidenum">
              <a:rPr lang="en-GB" smtClean="0"/>
              <a:pPr/>
              <a:t>‹#›</a:t>
            </a:fld>
            <a:endParaRPr lang="en-GB"/>
          </a:p>
        </p:txBody>
      </p:sp>
      <p:sp>
        <p:nvSpPr>
          <p:cNvPr id="30" name="Freeform 29">
            <a:extLst>
              <a:ext uri="{FF2B5EF4-FFF2-40B4-BE49-F238E27FC236}">
                <a16:creationId xmlns:a16="http://schemas.microsoft.com/office/drawing/2014/main" id="{C0EBA3A6-1974-F396-F7CD-871997ABB617}"/>
              </a:ext>
            </a:extLst>
          </p:cNvPr>
          <p:cNvSpPr/>
          <p:nvPr/>
        </p:nvSpPr>
        <p:spPr>
          <a:xfrm>
            <a:off x="9900729" y="979741"/>
            <a:ext cx="2222" cy="1778"/>
          </a:xfrm>
          <a:custGeom>
            <a:avLst/>
            <a:gdLst>
              <a:gd name="connsiteX0" fmla="*/ 2222 w 2222"/>
              <a:gd name="connsiteY0" fmla="*/ 0 h 1778"/>
              <a:gd name="connsiteX1" fmla="*/ 0 w 2222"/>
              <a:gd name="connsiteY1" fmla="*/ 381 h 1778"/>
              <a:gd name="connsiteX2" fmla="*/ 762 w 2222"/>
              <a:gd name="connsiteY2" fmla="*/ 1778 h 1778"/>
              <a:gd name="connsiteX3" fmla="*/ 2222 w 2222"/>
              <a:gd name="connsiteY3" fmla="*/ 0 h 1778"/>
            </a:gdLst>
            <a:ahLst/>
            <a:cxnLst>
              <a:cxn ang="0">
                <a:pos x="connsiteX0" y="connsiteY0"/>
              </a:cxn>
              <a:cxn ang="0">
                <a:pos x="connsiteX1" y="connsiteY1"/>
              </a:cxn>
              <a:cxn ang="0">
                <a:pos x="connsiteX2" y="connsiteY2"/>
              </a:cxn>
              <a:cxn ang="0">
                <a:pos x="connsiteX3" y="connsiteY3"/>
              </a:cxn>
            </a:cxnLst>
            <a:rect l="l" t="t" r="r" b="b"/>
            <a:pathLst>
              <a:path w="2222" h="1778">
                <a:moveTo>
                  <a:pt x="2222" y="0"/>
                </a:moveTo>
                <a:lnTo>
                  <a:pt x="0" y="381"/>
                </a:lnTo>
                <a:cubicBezTo>
                  <a:pt x="253" y="826"/>
                  <a:pt x="508" y="1334"/>
                  <a:pt x="762" y="1778"/>
                </a:cubicBezTo>
                <a:lnTo>
                  <a:pt x="2222" y="0"/>
                </a:lnTo>
                <a:close/>
              </a:path>
            </a:pathLst>
          </a:custGeom>
          <a:solidFill>
            <a:srgbClr val="1D1D1B"/>
          </a:solidFill>
          <a:ln w="635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0A56BC6-9DCC-57A5-657B-1AADB8D77CD2}"/>
              </a:ext>
            </a:extLst>
          </p:cNvPr>
          <p:cNvSpPr>
            <a:spLocks noGrp="1"/>
          </p:cNvSpPr>
          <p:nvPr>
            <p:ph type="ctrTitle" hasCustomPrompt="1"/>
          </p:nvPr>
        </p:nvSpPr>
        <p:spPr>
          <a:xfrm>
            <a:off x="1653222" y="1424662"/>
            <a:ext cx="9849873" cy="1866631"/>
          </a:xfrm>
        </p:spPr>
        <p:txBody>
          <a:bodyPr anchor="b">
            <a:normAutofit/>
          </a:bodyPr>
          <a:lstStyle>
            <a:lvl1pPr algn="r">
              <a:defRPr sz="4000" b="0">
                <a:solidFill>
                  <a:schemeClr val="tx1"/>
                </a:solidFill>
              </a:defRPr>
            </a:lvl1pPr>
          </a:lstStyle>
          <a:p>
            <a:r>
              <a:rPr lang="en-US"/>
              <a:t>Main title goes here </a:t>
            </a:r>
            <a:br>
              <a:rPr lang="en-US"/>
            </a:br>
            <a:r>
              <a:rPr lang="en-US"/>
              <a:t>on one or two lines</a:t>
            </a:r>
            <a:endParaRPr lang="en-GB"/>
          </a:p>
        </p:txBody>
      </p:sp>
      <p:sp>
        <p:nvSpPr>
          <p:cNvPr id="10" name="Subtitle 2">
            <a:extLst>
              <a:ext uri="{FF2B5EF4-FFF2-40B4-BE49-F238E27FC236}">
                <a16:creationId xmlns:a16="http://schemas.microsoft.com/office/drawing/2014/main" id="{783409CD-E158-FFB3-E6AB-07FB62596DB7}"/>
              </a:ext>
            </a:extLst>
          </p:cNvPr>
          <p:cNvSpPr>
            <a:spLocks noGrp="1"/>
          </p:cNvSpPr>
          <p:nvPr>
            <p:ph type="subTitle" idx="1" hasCustomPrompt="1"/>
          </p:nvPr>
        </p:nvSpPr>
        <p:spPr>
          <a:xfrm>
            <a:off x="1646355" y="5304620"/>
            <a:ext cx="9849873" cy="915205"/>
          </a:xfrm>
        </p:spPr>
        <p:txBody>
          <a:bodyPr/>
          <a:lstStyle>
            <a:lvl1pPr marL="0" indent="0" algn="r">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endParaRPr lang="en-GB"/>
          </a:p>
        </p:txBody>
      </p:sp>
      <p:pic>
        <p:nvPicPr>
          <p:cNvPr id="11" name="Picture 10" descr="A picture containing text, tableware, plate, dishware&#10;&#10;Description automatically generated">
            <a:extLst>
              <a:ext uri="{FF2B5EF4-FFF2-40B4-BE49-F238E27FC236}">
                <a16:creationId xmlns:a16="http://schemas.microsoft.com/office/drawing/2014/main" id="{4CFBA268-2E79-92D3-CB4E-F5BCDF6141E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671950" y="244266"/>
            <a:ext cx="2824278" cy="684673"/>
          </a:xfrm>
          <a:prstGeom prst="rect">
            <a:avLst/>
          </a:prstGeom>
        </p:spPr>
      </p:pic>
      <p:sp>
        <p:nvSpPr>
          <p:cNvPr id="14" name="Slide Number Placeholder 5">
            <a:extLst>
              <a:ext uri="{FF2B5EF4-FFF2-40B4-BE49-F238E27FC236}">
                <a16:creationId xmlns:a16="http://schemas.microsoft.com/office/drawing/2014/main" id="{2FC06E80-08C6-594D-2684-F3982117C977}"/>
              </a:ext>
            </a:extLst>
          </p:cNvPr>
          <p:cNvSpPr txBox="1">
            <a:spLocks/>
          </p:cNvSpPr>
          <p:nvPr userDrawn="1"/>
        </p:nvSpPr>
        <p:spPr>
          <a:xfrm>
            <a:off x="10161892" y="6378575"/>
            <a:ext cx="13343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C9EB746-4687-4314-B754-61AE929D06FC}" type="slidenum">
              <a:rPr lang="en-GB" smtClean="0">
                <a:solidFill>
                  <a:schemeClr val="bg1">
                    <a:lumMod val="50000"/>
                  </a:schemeClr>
                </a:solidFill>
              </a:rPr>
              <a:pPr/>
              <a:t>‹#›</a:t>
            </a:fld>
            <a:endParaRPr lang="en-GB">
              <a:solidFill>
                <a:schemeClr val="bg1">
                  <a:lumMod val="50000"/>
                </a:schemeClr>
              </a:solidFill>
            </a:endParaRPr>
          </a:p>
        </p:txBody>
      </p:sp>
    </p:spTree>
    <p:extLst>
      <p:ext uri="{BB962C8B-B14F-4D97-AF65-F5344CB8AC3E}">
        <p14:creationId xmlns:p14="http://schemas.microsoft.com/office/powerpoint/2010/main" val="1162745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15029-8971-8103-2CC2-B1CE6AA55042}"/>
              </a:ext>
            </a:extLst>
          </p:cNvPr>
          <p:cNvSpPr>
            <a:spLocks noGrp="1"/>
          </p:cNvSpPr>
          <p:nvPr>
            <p:ph type="title" hasCustomPrompt="1"/>
          </p:nvPr>
        </p:nvSpPr>
        <p:spPr>
          <a:xfrm>
            <a:off x="605895" y="558000"/>
            <a:ext cx="10897200" cy="504000"/>
          </a:xfrm>
        </p:spPr>
        <p:txBody>
          <a:bodyPr lIns="0" anchor="b" anchorCtr="0">
            <a:normAutofit/>
          </a:bodyPr>
          <a:lstStyle>
            <a:lvl1pPr>
              <a:defRPr sz="2800">
                <a:solidFill>
                  <a:schemeClr val="accent1"/>
                </a:solidFill>
              </a:defRPr>
            </a:lvl1pPr>
          </a:lstStyle>
          <a:p>
            <a:br>
              <a:rPr lang="en-US"/>
            </a:br>
            <a:r>
              <a:rPr lang="en-US"/>
              <a:t>Click to edit Master title style</a:t>
            </a:r>
            <a:endParaRPr lang="en-GB"/>
          </a:p>
        </p:txBody>
      </p:sp>
      <p:sp>
        <p:nvSpPr>
          <p:cNvPr id="3" name="Content Placeholder 2">
            <a:extLst>
              <a:ext uri="{FF2B5EF4-FFF2-40B4-BE49-F238E27FC236}">
                <a16:creationId xmlns:a16="http://schemas.microsoft.com/office/drawing/2014/main" id="{DB840540-E35C-7937-D709-0F005E959943}"/>
              </a:ext>
            </a:extLst>
          </p:cNvPr>
          <p:cNvSpPr>
            <a:spLocks noGrp="1"/>
          </p:cNvSpPr>
          <p:nvPr>
            <p:ph idx="1" hasCustomPrompt="1"/>
          </p:nvPr>
        </p:nvSpPr>
        <p:spPr>
          <a:xfrm>
            <a:off x="604937" y="1209599"/>
            <a:ext cx="10898158" cy="4860000"/>
          </a:xfrm>
        </p:spPr>
        <p:txBody>
          <a:bodyPr lIns="0"/>
          <a:lstStyle/>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F278833-A426-0DC1-54CE-BE3C318CB45F}"/>
              </a:ext>
            </a:extLst>
          </p:cNvPr>
          <p:cNvSpPr>
            <a:spLocks noGrp="1"/>
          </p:cNvSpPr>
          <p:nvPr>
            <p:ph type="ftr" sz="quarter" idx="11"/>
          </p:nvPr>
        </p:nvSpPr>
        <p:spPr>
          <a:xfrm>
            <a:off x="6170400" y="6356350"/>
            <a:ext cx="3808800" cy="365125"/>
          </a:xfrm>
          <a:prstGeom prst="rect">
            <a:avLst/>
          </a:prstGeom>
        </p:spPr>
        <p:txBody>
          <a:bodyPr/>
          <a:lstStyle>
            <a:lvl1pPr>
              <a:defRPr>
                <a:solidFill>
                  <a:schemeClr val="bg1">
                    <a:lumMod val="50000"/>
                  </a:schemeClr>
                </a:solidFill>
              </a:defRPr>
            </a:lvl1pPr>
          </a:lstStyle>
          <a:p>
            <a:endParaRPr lang="en-GB"/>
          </a:p>
        </p:txBody>
      </p:sp>
      <p:sp>
        <p:nvSpPr>
          <p:cNvPr id="6" name="Slide Number Placeholder 5">
            <a:extLst>
              <a:ext uri="{FF2B5EF4-FFF2-40B4-BE49-F238E27FC236}">
                <a16:creationId xmlns:a16="http://schemas.microsoft.com/office/drawing/2014/main" id="{DF76EAC6-58D5-6961-D7AC-8814EBFBEA71}"/>
              </a:ext>
            </a:extLst>
          </p:cNvPr>
          <p:cNvSpPr>
            <a:spLocks noGrp="1"/>
          </p:cNvSpPr>
          <p:nvPr>
            <p:ph type="sldNum" sz="quarter" idx="12"/>
          </p:nvPr>
        </p:nvSpPr>
        <p:spPr/>
        <p:txBody>
          <a:bodyPr/>
          <a:lstStyle>
            <a:lvl1pPr>
              <a:defRPr>
                <a:solidFill>
                  <a:schemeClr val="bg1">
                    <a:lumMod val="50000"/>
                  </a:schemeClr>
                </a:solidFill>
              </a:defRPr>
            </a:lvl1pPr>
          </a:lstStyle>
          <a:p>
            <a:fld id="{5C9EB746-4687-4314-B754-61AE929D06FC}" type="slidenum">
              <a:rPr lang="en-GB" smtClean="0"/>
              <a:pPr/>
              <a:t>‹#›</a:t>
            </a:fld>
            <a:endParaRPr lang="en-GB"/>
          </a:p>
        </p:txBody>
      </p:sp>
      <p:cxnSp>
        <p:nvCxnSpPr>
          <p:cNvPr id="7" name="Straight Connector 6">
            <a:extLst>
              <a:ext uri="{FF2B5EF4-FFF2-40B4-BE49-F238E27FC236}">
                <a16:creationId xmlns:a16="http://schemas.microsoft.com/office/drawing/2014/main" id="{3185C7FC-08F7-9C90-387C-016FF4305D4E}"/>
              </a:ext>
            </a:extLst>
          </p:cNvPr>
          <p:cNvCxnSpPr>
            <a:cxnSpLocks/>
          </p:cNvCxnSpPr>
          <p:nvPr userDrawn="1"/>
        </p:nvCxnSpPr>
        <p:spPr>
          <a:xfrm>
            <a:off x="604937" y="1090576"/>
            <a:ext cx="1089129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tableware, plate, dishware&#10;&#10;Description automatically generated">
            <a:extLst>
              <a:ext uri="{FF2B5EF4-FFF2-40B4-BE49-F238E27FC236}">
                <a16:creationId xmlns:a16="http://schemas.microsoft.com/office/drawing/2014/main" id="{C7F411BE-FBD2-3030-8A3A-25E51E4FF36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92456" y="6301409"/>
            <a:ext cx="1568781" cy="380310"/>
          </a:xfrm>
          <a:prstGeom prst="rect">
            <a:avLst/>
          </a:prstGeom>
        </p:spPr>
      </p:pic>
    </p:spTree>
    <p:extLst>
      <p:ext uri="{BB962C8B-B14F-4D97-AF65-F5344CB8AC3E}">
        <p14:creationId xmlns:p14="http://schemas.microsoft.com/office/powerpoint/2010/main" val="36264084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1880B-C7C0-8052-EFBE-F2839F164524}"/>
              </a:ext>
            </a:extLst>
          </p:cNvPr>
          <p:cNvSpPr>
            <a:spLocks noGrp="1"/>
          </p:cNvSpPr>
          <p:nvPr>
            <p:ph type="title"/>
          </p:nvPr>
        </p:nvSpPr>
        <p:spPr>
          <a:xfrm>
            <a:off x="604801" y="558000"/>
            <a:ext cx="10925212" cy="503999"/>
          </a:xfrm>
        </p:spPr>
        <p:txBody>
          <a:bodyPr lIns="0">
            <a:normAutofit/>
          </a:bodyPr>
          <a:lstStyle>
            <a:lvl1pPr>
              <a:defRPr sz="2800">
                <a:solidFill>
                  <a:schemeClr val="accent1"/>
                </a:solidFill>
              </a:defRPr>
            </a:lvl1pPr>
          </a:lstStyle>
          <a:p>
            <a:r>
              <a:rPr lang="en-GB"/>
              <a:t>Click to edit Master title style</a:t>
            </a:r>
          </a:p>
        </p:txBody>
      </p:sp>
      <p:sp>
        <p:nvSpPr>
          <p:cNvPr id="4" name="Content Placeholder 3">
            <a:extLst>
              <a:ext uri="{FF2B5EF4-FFF2-40B4-BE49-F238E27FC236}">
                <a16:creationId xmlns:a16="http://schemas.microsoft.com/office/drawing/2014/main" id="{1D51D538-4340-9D28-DB38-38DD2294FA85}"/>
              </a:ext>
            </a:extLst>
          </p:cNvPr>
          <p:cNvSpPr>
            <a:spLocks noGrp="1"/>
          </p:cNvSpPr>
          <p:nvPr>
            <p:ph sz="half" idx="2" hasCustomPrompt="1"/>
          </p:nvPr>
        </p:nvSpPr>
        <p:spPr>
          <a:xfrm>
            <a:off x="604800" y="1209600"/>
            <a:ext cx="5378658" cy="4860000"/>
          </a:xfrm>
        </p:spPr>
        <p:txBody>
          <a:bodyPr lIns="0"/>
          <a:lstStyle/>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a:extLst>
              <a:ext uri="{FF2B5EF4-FFF2-40B4-BE49-F238E27FC236}">
                <a16:creationId xmlns:a16="http://schemas.microsoft.com/office/drawing/2014/main" id="{AEA51921-7A78-051E-7328-86112648E2FD}"/>
              </a:ext>
            </a:extLst>
          </p:cNvPr>
          <p:cNvSpPr>
            <a:spLocks noGrp="1"/>
          </p:cNvSpPr>
          <p:nvPr>
            <p:ph sz="quarter" idx="4" hasCustomPrompt="1"/>
          </p:nvPr>
        </p:nvSpPr>
        <p:spPr>
          <a:xfrm>
            <a:off x="6172200" y="1209600"/>
            <a:ext cx="5357812" cy="4860000"/>
          </a:xfrm>
        </p:spPr>
        <p:txBody>
          <a:bodyPr/>
          <a:lstStyle/>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a:extLst>
              <a:ext uri="{FF2B5EF4-FFF2-40B4-BE49-F238E27FC236}">
                <a16:creationId xmlns:a16="http://schemas.microsoft.com/office/drawing/2014/main" id="{9FF7A18E-CF4F-4893-D90A-1439F5ED69C9}"/>
              </a:ext>
            </a:extLst>
          </p:cNvPr>
          <p:cNvSpPr>
            <a:spLocks noGrp="1"/>
          </p:cNvSpPr>
          <p:nvPr>
            <p:ph type="ftr" sz="quarter" idx="11"/>
          </p:nvPr>
        </p:nvSpPr>
        <p:spPr>
          <a:xfrm>
            <a:off x="6180528" y="6356350"/>
            <a:ext cx="3808800" cy="365125"/>
          </a:xfrm>
          <a:prstGeom prst="rect">
            <a:avLst/>
          </a:prstGeom>
        </p:spPr>
        <p:txBody>
          <a:bodyPr/>
          <a:lstStyle>
            <a:lvl1pPr>
              <a:defRPr>
                <a:solidFill>
                  <a:schemeClr val="bg1">
                    <a:lumMod val="50000"/>
                  </a:schemeClr>
                </a:solidFill>
              </a:defRPr>
            </a:lvl1pPr>
          </a:lstStyle>
          <a:p>
            <a:endParaRPr lang="en-GB"/>
          </a:p>
        </p:txBody>
      </p:sp>
      <p:sp>
        <p:nvSpPr>
          <p:cNvPr id="9" name="Slide Number Placeholder 8">
            <a:extLst>
              <a:ext uri="{FF2B5EF4-FFF2-40B4-BE49-F238E27FC236}">
                <a16:creationId xmlns:a16="http://schemas.microsoft.com/office/drawing/2014/main" id="{E36A15BE-56B4-51EA-1208-A9AE10535470}"/>
              </a:ext>
            </a:extLst>
          </p:cNvPr>
          <p:cNvSpPr>
            <a:spLocks noGrp="1"/>
          </p:cNvSpPr>
          <p:nvPr>
            <p:ph type="sldNum" sz="quarter" idx="12"/>
          </p:nvPr>
        </p:nvSpPr>
        <p:spPr/>
        <p:txBody>
          <a:bodyPr/>
          <a:lstStyle>
            <a:lvl1pPr>
              <a:defRPr>
                <a:solidFill>
                  <a:schemeClr val="bg1">
                    <a:lumMod val="50000"/>
                  </a:schemeClr>
                </a:solidFill>
              </a:defRPr>
            </a:lvl1pPr>
          </a:lstStyle>
          <a:p>
            <a:fld id="{5C9EB746-4687-4314-B754-61AE929D06FC}" type="slidenum">
              <a:rPr lang="en-GB" smtClean="0"/>
              <a:pPr/>
              <a:t>‹#›</a:t>
            </a:fld>
            <a:endParaRPr lang="en-GB"/>
          </a:p>
        </p:txBody>
      </p:sp>
      <p:pic>
        <p:nvPicPr>
          <p:cNvPr id="21" name="Graphic 20">
            <a:extLst>
              <a:ext uri="{FF2B5EF4-FFF2-40B4-BE49-F238E27FC236}">
                <a16:creationId xmlns:a16="http://schemas.microsoft.com/office/drawing/2014/main" id="{83F13C55-2159-6F31-2798-2372419D565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917270" y="385079"/>
            <a:ext cx="220496" cy="248058"/>
          </a:xfrm>
          <a:prstGeom prst="rect">
            <a:avLst/>
          </a:prstGeom>
        </p:spPr>
      </p:pic>
      <p:pic>
        <p:nvPicPr>
          <p:cNvPr id="3" name="Picture 2" descr="A picture containing text, tableware, plate, dishware&#10;&#10;Description automatically generated">
            <a:extLst>
              <a:ext uri="{FF2B5EF4-FFF2-40B4-BE49-F238E27FC236}">
                <a16:creationId xmlns:a16="http://schemas.microsoft.com/office/drawing/2014/main" id="{92AE7A53-EC70-0BBA-BE00-D5C92D3234A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92456" y="6311919"/>
            <a:ext cx="1568781" cy="380310"/>
          </a:xfrm>
          <a:prstGeom prst="rect">
            <a:avLst/>
          </a:prstGeom>
        </p:spPr>
      </p:pic>
      <p:cxnSp>
        <p:nvCxnSpPr>
          <p:cNvPr id="5" name="Straight Connector 4">
            <a:extLst>
              <a:ext uri="{FF2B5EF4-FFF2-40B4-BE49-F238E27FC236}">
                <a16:creationId xmlns:a16="http://schemas.microsoft.com/office/drawing/2014/main" id="{03BBA832-30FE-F7BD-39BF-825C7FA5E204}"/>
              </a:ext>
            </a:extLst>
          </p:cNvPr>
          <p:cNvCxnSpPr>
            <a:cxnSpLocks/>
          </p:cNvCxnSpPr>
          <p:nvPr userDrawn="1"/>
        </p:nvCxnSpPr>
        <p:spPr>
          <a:xfrm>
            <a:off x="604937" y="1090576"/>
            <a:ext cx="1089129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5724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F1708-F654-A24C-A645-7EB8F4BF3872}"/>
              </a:ext>
            </a:extLst>
          </p:cNvPr>
          <p:cNvSpPr>
            <a:spLocks noGrp="1"/>
          </p:cNvSpPr>
          <p:nvPr>
            <p:ph type="title"/>
          </p:nvPr>
        </p:nvSpPr>
        <p:spPr>
          <a:xfrm>
            <a:off x="604800" y="558000"/>
            <a:ext cx="10897200" cy="503999"/>
          </a:xfrm>
        </p:spPr>
        <p:txBody>
          <a:bodyPr lIns="0" anchor="t" anchorCtr="0">
            <a:normAutofit/>
          </a:bodyPr>
          <a:lstStyle>
            <a:lvl1pPr>
              <a:defRPr sz="2800">
                <a:solidFill>
                  <a:schemeClr val="accent1"/>
                </a:solidFill>
              </a:defRPr>
            </a:lvl1pPr>
          </a:lstStyle>
          <a:p>
            <a:r>
              <a:rPr lang="en-GB"/>
              <a:t>Click to edit Master title style</a:t>
            </a:r>
          </a:p>
        </p:txBody>
      </p:sp>
      <p:sp>
        <p:nvSpPr>
          <p:cNvPr id="4" name="Footer Placeholder 3">
            <a:extLst>
              <a:ext uri="{FF2B5EF4-FFF2-40B4-BE49-F238E27FC236}">
                <a16:creationId xmlns:a16="http://schemas.microsoft.com/office/drawing/2014/main" id="{1D554BA9-320D-F0C7-88F5-7E3D77067100}"/>
              </a:ext>
            </a:extLst>
          </p:cNvPr>
          <p:cNvSpPr>
            <a:spLocks noGrp="1"/>
          </p:cNvSpPr>
          <p:nvPr>
            <p:ph type="ftr" sz="quarter" idx="11"/>
          </p:nvPr>
        </p:nvSpPr>
        <p:spPr>
          <a:xfrm>
            <a:off x="6170400" y="6356350"/>
            <a:ext cx="3808800" cy="363600"/>
          </a:xfrm>
          <a:prstGeom prst="rect">
            <a:avLst/>
          </a:prstGeom>
        </p:spPr>
        <p:txBody>
          <a:bodyPr/>
          <a:lstStyle>
            <a:lvl1pPr>
              <a:defRPr>
                <a:solidFill>
                  <a:schemeClr val="bg1">
                    <a:lumMod val="50000"/>
                  </a:schemeClr>
                </a:solidFill>
              </a:defRPr>
            </a:lvl1pPr>
          </a:lstStyle>
          <a:p>
            <a:endParaRPr lang="en-GB"/>
          </a:p>
        </p:txBody>
      </p:sp>
      <p:sp>
        <p:nvSpPr>
          <p:cNvPr id="5" name="Slide Number Placeholder 4">
            <a:extLst>
              <a:ext uri="{FF2B5EF4-FFF2-40B4-BE49-F238E27FC236}">
                <a16:creationId xmlns:a16="http://schemas.microsoft.com/office/drawing/2014/main" id="{56704075-CD0D-031E-E387-416F961B0FD1}"/>
              </a:ext>
            </a:extLst>
          </p:cNvPr>
          <p:cNvSpPr>
            <a:spLocks noGrp="1"/>
          </p:cNvSpPr>
          <p:nvPr>
            <p:ph type="sldNum" sz="quarter" idx="12"/>
          </p:nvPr>
        </p:nvSpPr>
        <p:spPr/>
        <p:txBody>
          <a:bodyPr/>
          <a:lstStyle>
            <a:lvl1pPr>
              <a:defRPr>
                <a:solidFill>
                  <a:schemeClr val="bg1">
                    <a:lumMod val="50000"/>
                  </a:schemeClr>
                </a:solidFill>
              </a:defRPr>
            </a:lvl1pPr>
          </a:lstStyle>
          <a:p>
            <a:fld id="{5C9EB746-4687-4314-B754-61AE929D06FC}" type="slidenum">
              <a:rPr lang="en-GB" smtClean="0"/>
              <a:pPr/>
              <a:t>‹#›</a:t>
            </a:fld>
            <a:endParaRPr lang="en-GB"/>
          </a:p>
        </p:txBody>
      </p:sp>
      <p:sp>
        <p:nvSpPr>
          <p:cNvPr id="11" name="Content Placeholder 10">
            <a:extLst>
              <a:ext uri="{FF2B5EF4-FFF2-40B4-BE49-F238E27FC236}">
                <a16:creationId xmlns:a16="http://schemas.microsoft.com/office/drawing/2014/main" id="{B23BD23F-6FC1-E769-AF54-AEB911CEA6D3}"/>
              </a:ext>
            </a:extLst>
          </p:cNvPr>
          <p:cNvSpPr>
            <a:spLocks noGrp="1"/>
          </p:cNvSpPr>
          <p:nvPr>
            <p:ph sz="quarter" idx="13"/>
          </p:nvPr>
        </p:nvSpPr>
        <p:spPr>
          <a:xfrm>
            <a:off x="607865" y="1209600"/>
            <a:ext cx="5335200" cy="4860000"/>
          </a:xfrm>
          <a:solidFill>
            <a:schemeClr val="tx2">
              <a:lumMod val="10000"/>
              <a:lumOff val="90000"/>
              <a:alpha val="50000"/>
            </a:schemeClr>
          </a:solidFill>
        </p:spPr>
        <p:txBody>
          <a:bodyPr>
            <a:normAutofit/>
          </a:bodyPr>
          <a:lstStyle>
            <a:lvl1pPr marL="0" indent="0">
              <a:buFontTx/>
              <a:buNone/>
              <a:defRPr sz="2000">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Click to edit Master text styles</a:t>
            </a:r>
          </a:p>
        </p:txBody>
      </p:sp>
      <p:sp>
        <p:nvSpPr>
          <p:cNvPr id="25" name="Content Placeholder 10">
            <a:extLst>
              <a:ext uri="{FF2B5EF4-FFF2-40B4-BE49-F238E27FC236}">
                <a16:creationId xmlns:a16="http://schemas.microsoft.com/office/drawing/2014/main" id="{E17180FC-91E2-AF6C-2520-524460681AA3}"/>
              </a:ext>
            </a:extLst>
          </p:cNvPr>
          <p:cNvSpPr>
            <a:spLocks noGrp="1"/>
          </p:cNvSpPr>
          <p:nvPr>
            <p:ph sz="quarter" idx="15"/>
          </p:nvPr>
        </p:nvSpPr>
        <p:spPr>
          <a:xfrm>
            <a:off x="6166694" y="1209600"/>
            <a:ext cx="5335306" cy="4860000"/>
          </a:xfrm>
          <a:solidFill>
            <a:schemeClr val="tx2">
              <a:lumMod val="10000"/>
              <a:lumOff val="90000"/>
              <a:alpha val="50000"/>
            </a:schemeClr>
          </a:solidFill>
        </p:spPr>
        <p:txBody>
          <a:bodyPr>
            <a:normAutofit/>
          </a:bodyPr>
          <a:lstStyle>
            <a:lvl1pPr marL="0" indent="0">
              <a:buFontTx/>
              <a:buNone/>
              <a:defRPr sz="2000">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Click to edit Master text styles</a:t>
            </a:r>
          </a:p>
        </p:txBody>
      </p:sp>
      <p:pic>
        <p:nvPicPr>
          <p:cNvPr id="3" name="Picture 2" descr="A picture containing text, tableware, plate, dishware&#10;&#10;Description automatically generated">
            <a:extLst>
              <a:ext uri="{FF2B5EF4-FFF2-40B4-BE49-F238E27FC236}">
                <a16:creationId xmlns:a16="http://schemas.microsoft.com/office/drawing/2014/main" id="{427468C3-D288-14E6-2BF3-77BBA081162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92456" y="6301409"/>
            <a:ext cx="1568781" cy="380310"/>
          </a:xfrm>
          <a:prstGeom prst="rect">
            <a:avLst/>
          </a:prstGeom>
        </p:spPr>
      </p:pic>
      <p:cxnSp>
        <p:nvCxnSpPr>
          <p:cNvPr id="6" name="Straight Connector 5">
            <a:extLst>
              <a:ext uri="{FF2B5EF4-FFF2-40B4-BE49-F238E27FC236}">
                <a16:creationId xmlns:a16="http://schemas.microsoft.com/office/drawing/2014/main" id="{88FB4DAB-D85E-312F-4ADE-E3D8681A7ECB}"/>
              </a:ext>
            </a:extLst>
          </p:cNvPr>
          <p:cNvCxnSpPr>
            <a:cxnSpLocks/>
          </p:cNvCxnSpPr>
          <p:nvPr userDrawn="1"/>
        </p:nvCxnSpPr>
        <p:spPr>
          <a:xfrm>
            <a:off x="604937" y="1090576"/>
            <a:ext cx="1089129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66610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3550EDB-CA3C-DE20-4E56-CAAB6DC707E8}"/>
              </a:ext>
            </a:extLst>
          </p:cNvPr>
          <p:cNvSpPr/>
          <p:nvPr userDrawn="1"/>
        </p:nvSpPr>
        <p:spPr>
          <a:xfrm>
            <a:off x="-1" y="0"/>
            <a:ext cx="12192001" cy="6862179"/>
          </a:xfrm>
          <a:prstGeom prst="rect">
            <a:avLst/>
          </a:prstGeom>
          <a:gradFill flip="none" rotWithShape="1">
            <a:gsLst>
              <a:gs pos="31000">
                <a:schemeClr val="accent1">
                  <a:alpha val="20000"/>
                </a:schemeClr>
              </a:gs>
              <a:gs pos="100000">
                <a:schemeClr val="accent2">
                  <a:lumMod val="99852"/>
                  <a:alpha val="14363"/>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a:extLst>
              <a:ext uri="{FF2B5EF4-FFF2-40B4-BE49-F238E27FC236}">
                <a16:creationId xmlns:a16="http://schemas.microsoft.com/office/drawing/2014/main" id="{2D0E440A-DB94-075C-02E4-76130C354F6D}"/>
              </a:ext>
            </a:extLst>
          </p:cNvPr>
          <p:cNvSpPr>
            <a:spLocks noGrp="1"/>
          </p:cNvSpPr>
          <p:nvPr>
            <p:ph type="ftr" sz="quarter" idx="11"/>
          </p:nvPr>
        </p:nvSpPr>
        <p:spPr>
          <a:xfrm>
            <a:off x="6170400" y="6356350"/>
            <a:ext cx="3808800" cy="363600"/>
          </a:xfrm>
          <a:prstGeom prst="rect">
            <a:avLst/>
          </a:prstGeom>
        </p:spPr>
        <p:txBody>
          <a:bodyPr/>
          <a:lstStyle>
            <a:lvl1pPr>
              <a:defRPr>
                <a:solidFill>
                  <a:schemeClr val="bg1">
                    <a:lumMod val="50000"/>
                  </a:schemeClr>
                </a:solidFill>
              </a:defRPr>
            </a:lvl1pPr>
          </a:lstStyle>
          <a:p>
            <a:endParaRPr lang="en-GB"/>
          </a:p>
        </p:txBody>
      </p:sp>
      <p:sp>
        <p:nvSpPr>
          <p:cNvPr id="6" name="Slide Number Placeholder 5">
            <a:extLst>
              <a:ext uri="{FF2B5EF4-FFF2-40B4-BE49-F238E27FC236}">
                <a16:creationId xmlns:a16="http://schemas.microsoft.com/office/drawing/2014/main" id="{FAE0685C-83A1-1A59-7396-77E75385FA27}"/>
              </a:ext>
            </a:extLst>
          </p:cNvPr>
          <p:cNvSpPr>
            <a:spLocks noGrp="1"/>
          </p:cNvSpPr>
          <p:nvPr>
            <p:ph type="sldNum" sz="quarter" idx="12"/>
          </p:nvPr>
        </p:nvSpPr>
        <p:spPr/>
        <p:txBody>
          <a:bodyPr/>
          <a:lstStyle>
            <a:lvl1pPr>
              <a:defRPr>
                <a:solidFill>
                  <a:schemeClr val="bg1">
                    <a:lumMod val="50000"/>
                  </a:schemeClr>
                </a:solidFill>
              </a:defRPr>
            </a:lvl1pPr>
          </a:lstStyle>
          <a:p>
            <a:fld id="{5C9EB746-4687-4314-B754-61AE929D06FC}" type="slidenum">
              <a:rPr lang="en-GB" smtClean="0"/>
              <a:pPr/>
              <a:t>‹#›</a:t>
            </a:fld>
            <a:endParaRPr lang="en-GB"/>
          </a:p>
        </p:txBody>
      </p:sp>
      <p:sp>
        <p:nvSpPr>
          <p:cNvPr id="17" name="Title 1">
            <a:extLst>
              <a:ext uri="{FF2B5EF4-FFF2-40B4-BE49-F238E27FC236}">
                <a16:creationId xmlns:a16="http://schemas.microsoft.com/office/drawing/2014/main" id="{036A7C3F-FA4A-FCD9-A9E9-FFB6932621B0}"/>
              </a:ext>
            </a:extLst>
          </p:cNvPr>
          <p:cNvSpPr>
            <a:spLocks noGrp="1"/>
          </p:cNvSpPr>
          <p:nvPr>
            <p:ph type="title" hasCustomPrompt="1"/>
          </p:nvPr>
        </p:nvSpPr>
        <p:spPr>
          <a:xfrm>
            <a:off x="604800" y="1044000"/>
            <a:ext cx="5416801" cy="2025838"/>
          </a:xfrm>
        </p:spPr>
        <p:txBody>
          <a:bodyPr anchor="b">
            <a:normAutofit/>
          </a:bodyPr>
          <a:lstStyle>
            <a:lvl1pPr>
              <a:defRPr sz="5400">
                <a:solidFill>
                  <a:schemeClr val="tx1"/>
                </a:solidFill>
              </a:defRPr>
            </a:lvl1pPr>
          </a:lstStyle>
          <a:p>
            <a:r>
              <a:rPr lang="en-US"/>
              <a:t>Divider title</a:t>
            </a:r>
            <a:endParaRPr lang="en-GB"/>
          </a:p>
        </p:txBody>
      </p:sp>
    </p:spTree>
    <p:extLst>
      <p:ext uri="{BB962C8B-B14F-4D97-AF65-F5344CB8AC3E}">
        <p14:creationId xmlns:p14="http://schemas.microsoft.com/office/powerpoint/2010/main" val="10238311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A357C4-524F-384C-DCC5-A46EEE292E08}"/>
              </a:ext>
            </a:extLst>
          </p:cNvPr>
          <p:cNvSpPr/>
          <p:nvPr userDrawn="1"/>
        </p:nvSpPr>
        <p:spPr>
          <a:xfrm>
            <a:off x="-1" y="0"/>
            <a:ext cx="12192001" cy="6862179"/>
          </a:xfrm>
          <a:prstGeom prst="rect">
            <a:avLst/>
          </a:prstGeom>
          <a:gradFill flip="none" rotWithShape="1">
            <a:gsLst>
              <a:gs pos="31000">
                <a:schemeClr val="accent1">
                  <a:alpha val="20000"/>
                </a:schemeClr>
              </a:gs>
              <a:gs pos="100000">
                <a:schemeClr val="accent2">
                  <a:lumMod val="99852"/>
                  <a:alpha val="14363"/>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12">
            <a:extLst>
              <a:ext uri="{FF2B5EF4-FFF2-40B4-BE49-F238E27FC236}">
                <a16:creationId xmlns:a16="http://schemas.microsoft.com/office/drawing/2014/main" id="{D2056017-D1F6-DF8A-6001-AF29599058D1}"/>
              </a:ext>
            </a:extLst>
          </p:cNvPr>
          <p:cNvSpPr/>
          <p:nvPr userDrawn="1"/>
        </p:nvSpPr>
        <p:spPr>
          <a:xfrm>
            <a:off x="56139" y="1079372"/>
            <a:ext cx="7258304" cy="4144454"/>
          </a:xfrm>
          <a:custGeom>
            <a:avLst/>
            <a:gdLst>
              <a:gd name="connsiteX0" fmla="*/ 0 w 7258304"/>
              <a:gd name="connsiteY0" fmla="*/ 2073466 h 4144454"/>
              <a:gd name="connsiteX1" fmla="*/ 482981 w 7258304"/>
              <a:gd name="connsiteY1" fmla="*/ 4144455 h 4144454"/>
              <a:gd name="connsiteX2" fmla="*/ 7258304 w 7258304"/>
              <a:gd name="connsiteY2" fmla="*/ 0 h 4144454"/>
              <a:gd name="connsiteX3" fmla="*/ 80455 w 7258304"/>
              <a:gd name="connsiteY3" fmla="*/ 1204532 h 4144454"/>
              <a:gd name="connsiteX4" fmla="*/ 0 w 7258304"/>
              <a:gd name="connsiteY4" fmla="*/ 2073466 h 4144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8304" h="4144454">
                <a:moveTo>
                  <a:pt x="0" y="2073466"/>
                </a:moveTo>
                <a:cubicBezTo>
                  <a:pt x="0" y="2821432"/>
                  <a:pt x="174752" y="3526028"/>
                  <a:pt x="482981" y="4144455"/>
                </a:cubicBezTo>
                <a:lnTo>
                  <a:pt x="7258304" y="0"/>
                </a:lnTo>
                <a:lnTo>
                  <a:pt x="80455" y="1204532"/>
                </a:lnTo>
                <a:cubicBezTo>
                  <a:pt x="27813" y="1485583"/>
                  <a:pt x="0" y="1776095"/>
                  <a:pt x="0" y="2073466"/>
                </a:cubicBezTo>
                <a:close/>
              </a:path>
            </a:pathLst>
          </a:custGeom>
          <a:solidFill>
            <a:schemeClr val="bg1">
              <a:alpha val="75000"/>
            </a:schemeClr>
          </a:solidFill>
          <a:ln w="6350"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FFE6172-73D6-2285-D818-D04438029563}"/>
              </a:ext>
            </a:extLst>
          </p:cNvPr>
          <p:cNvSpPr/>
          <p:nvPr userDrawn="1"/>
        </p:nvSpPr>
        <p:spPr>
          <a:xfrm>
            <a:off x="757940" y="1501711"/>
            <a:ext cx="6721855" cy="5356288"/>
          </a:xfrm>
          <a:custGeom>
            <a:avLst/>
            <a:gdLst>
              <a:gd name="connsiteX0" fmla="*/ 6721856 w 6721855"/>
              <a:gd name="connsiteY0" fmla="*/ 0 h 5356288"/>
              <a:gd name="connsiteX1" fmla="*/ 0 w 6721855"/>
              <a:gd name="connsiteY1" fmla="*/ 4111752 h 5356288"/>
              <a:gd name="connsiteX2" fmla="*/ 1177862 w 6721855"/>
              <a:gd name="connsiteY2" fmla="*/ 5356289 h 5356288"/>
              <a:gd name="connsiteX3" fmla="*/ 2327148 w 6721855"/>
              <a:gd name="connsiteY3" fmla="*/ 5356289 h 5356288"/>
              <a:gd name="connsiteX4" fmla="*/ 6721856 w 6721855"/>
              <a:gd name="connsiteY4" fmla="*/ 0 h 5356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1855" h="5356288">
                <a:moveTo>
                  <a:pt x="6721856" y="0"/>
                </a:moveTo>
                <a:lnTo>
                  <a:pt x="0" y="4111752"/>
                </a:lnTo>
                <a:cubicBezTo>
                  <a:pt x="310388" y="4605020"/>
                  <a:pt x="711391" y="5028756"/>
                  <a:pt x="1177862" y="5356289"/>
                </a:cubicBezTo>
                <a:lnTo>
                  <a:pt x="2327148" y="5356289"/>
                </a:lnTo>
                <a:lnTo>
                  <a:pt x="6721856" y="0"/>
                </a:lnTo>
                <a:close/>
              </a:path>
            </a:pathLst>
          </a:custGeom>
          <a:solidFill>
            <a:schemeClr val="bg1">
              <a:alpha val="75000"/>
            </a:schemeClr>
          </a:solidFill>
          <a:ln w="635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A74F2C41-AB5F-D39B-8D30-BDB49517F3EE}"/>
              </a:ext>
            </a:extLst>
          </p:cNvPr>
          <p:cNvSpPr/>
          <p:nvPr userDrawn="1"/>
        </p:nvSpPr>
        <p:spPr>
          <a:xfrm>
            <a:off x="252734" y="0"/>
            <a:ext cx="7402322" cy="1805368"/>
          </a:xfrm>
          <a:custGeom>
            <a:avLst/>
            <a:gdLst>
              <a:gd name="connsiteX0" fmla="*/ 64 w 7402322"/>
              <a:gd name="connsiteY0" fmla="*/ 1805369 h 1805368"/>
              <a:gd name="connsiteX1" fmla="*/ 7402323 w 7402322"/>
              <a:gd name="connsiteY1" fmla="*/ 563245 h 1805368"/>
              <a:gd name="connsiteX2" fmla="*/ 6948678 w 7402322"/>
              <a:gd name="connsiteY2" fmla="*/ 0 h 1805368"/>
              <a:gd name="connsiteX3" fmla="*/ 1042924 w 7402322"/>
              <a:gd name="connsiteY3" fmla="*/ 0 h 1805368"/>
              <a:gd name="connsiteX4" fmla="*/ 0 w 7402322"/>
              <a:gd name="connsiteY4" fmla="*/ 1805369 h 1805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2322" h="1805368">
                <a:moveTo>
                  <a:pt x="64" y="1805369"/>
                </a:moveTo>
                <a:lnTo>
                  <a:pt x="7402323" y="563245"/>
                </a:lnTo>
                <a:cubicBezTo>
                  <a:pt x="7265988" y="362268"/>
                  <a:pt x="7114096" y="173927"/>
                  <a:pt x="6948678" y="0"/>
                </a:cubicBezTo>
                <a:lnTo>
                  <a:pt x="1042924" y="0"/>
                </a:lnTo>
                <a:cubicBezTo>
                  <a:pt x="569277" y="498094"/>
                  <a:pt x="207201" y="1115124"/>
                  <a:pt x="0" y="1805369"/>
                </a:cubicBezTo>
                <a:close/>
              </a:path>
            </a:pathLst>
          </a:custGeom>
          <a:solidFill>
            <a:schemeClr val="bg1">
              <a:alpha val="75000"/>
            </a:schemeClr>
          </a:solidFill>
          <a:ln w="635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E862FD75-EB9A-B5D0-3D4A-24CC579DB1C5}"/>
              </a:ext>
            </a:extLst>
          </p:cNvPr>
          <p:cNvSpPr/>
          <p:nvPr userDrawn="1"/>
        </p:nvSpPr>
        <p:spPr>
          <a:xfrm>
            <a:off x="3652080" y="1423098"/>
            <a:ext cx="4789042" cy="5434901"/>
          </a:xfrm>
          <a:custGeom>
            <a:avLst/>
            <a:gdLst>
              <a:gd name="connsiteX0" fmla="*/ 4789043 w 4789042"/>
              <a:gd name="connsiteY0" fmla="*/ 1729740 h 5434901"/>
              <a:gd name="connsiteX1" fmla="*/ 4459225 w 4789042"/>
              <a:gd name="connsiteY1" fmla="*/ 0 h 5434901"/>
              <a:gd name="connsiteX2" fmla="*/ 0 w 4789042"/>
              <a:gd name="connsiteY2" fmla="*/ 5434902 h 5434901"/>
              <a:gd name="connsiteX3" fmla="*/ 2909634 w 4789042"/>
              <a:gd name="connsiteY3" fmla="*/ 5434902 h 5434901"/>
              <a:gd name="connsiteX4" fmla="*/ 4789043 w 4789042"/>
              <a:gd name="connsiteY4" fmla="*/ 1729740 h 5434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9042" h="5434901">
                <a:moveTo>
                  <a:pt x="4789043" y="1729740"/>
                </a:moveTo>
                <a:cubicBezTo>
                  <a:pt x="4789043" y="1116140"/>
                  <a:pt x="4671632" y="531622"/>
                  <a:pt x="4459225" y="0"/>
                </a:cubicBezTo>
                <a:lnTo>
                  <a:pt x="0" y="5434902"/>
                </a:lnTo>
                <a:lnTo>
                  <a:pt x="2909634" y="5434902"/>
                </a:lnTo>
                <a:cubicBezTo>
                  <a:pt x="4042220" y="4639628"/>
                  <a:pt x="4789043" y="3277108"/>
                  <a:pt x="4789043" y="1729740"/>
                </a:cubicBezTo>
                <a:close/>
              </a:path>
            </a:pathLst>
          </a:custGeom>
          <a:solidFill>
            <a:schemeClr val="bg1">
              <a:alpha val="75000"/>
            </a:schemeClr>
          </a:solidFill>
          <a:ln w="6350" cap="flat">
            <a:noFill/>
            <a:prstDash val="solid"/>
            <a:miter/>
          </a:ln>
        </p:spPr>
        <p:txBody>
          <a:bodyPr rtlCol="0" anchor="ctr"/>
          <a:lstStyle/>
          <a:p>
            <a:endParaRPr lang="en-US"/>
          </a:p>
        </p:txBody>
      </p:sp>
      <p:sp>
        <p:nvSpPr>
          <p:cNvPr id="5" name="Footer Placeholder 4">
            <a:extLst>
              <a:ext uri="{FF2B5EF4-FFF2-40B4-BE49-F238E27FC236}">
                <a16:creationId xmlns:a16="http://schemas.microsoft.com/office/drawing/2014/main" id="{2D0E440A-DB94-075C-02E4-76130C354F6D}"/>
              </a:ext>
            </a:extLst>
          </p:cNvPr>
          <p:cNvSpPr>
            <a:spLocks noGrp="1"/>
          </p:cNvSpPr>
          <p:nvPr>
            <p:ph type="ftr" sz="quarter" idx="11"/>
          </p:nvPr>
        </p:nvSpPr>
        <p:spPr>
          <a:xfrm>
            <a:off x="6170400" y="6356350"/>
            <a:ext cx="3808800" cy="363600"/>
          </a:xfrm>
          <a:prstGeom prst="rect">
            <a:avLst/>
          </a:prstGeom>
        </p:spPr>
        <p:txBody>
          <a:bodyPr/>
          <a:lstStyle>
            <a:lvl1pPr>
              <a:defRPr>
                <a:solidFill>
                  <a:schemeClr val="bg1">
                    <a:lumMod val="50000"/>
                  </a:schemeClr>
                </a:solidFill>
              </a:defRPr>
            </a:lvl1pPr>
          </a:lstStyle>
          <a:p>
            <a:endParaRPr lang="en-GB"/>
          </a:p>
        </p:txBody>
      </p:sp>
      <p:sp>
        <p:nvSpPr>
          <p:cNvPr id="6" name="Slide Number Placeholder 5">
            <a:extLst>
              <a:ext uri="{FF2B5EF4-FFF2-40B4-BE49-F238E27FC236}">
                <a16:creationId xmlns:a16="http://schemas.microsoft.com/office/drawing/2014/main" id="{FAE0685C-83A1-1A59-7396-77E75385FA27}"/>
              </a:ext>
            </a:extLst>
          </p:cNvPr>
          <p:cNvSpPr>
            <a:spLocks noGrp="1"/>
          </p:cNvSpPr>
          <p:nvPr>
            <p:ph type="sldNum" sz="quarter" idx="12"/>
          </p:nvPr>
        </p:nvSpPr>
        <p:spPr/>
        <p:txBody>
          <a:bodyPr/>
          <a:lstStyle>
            <a:lvl1pPr>
              <a:defRPr>
                <a:solidFill>
                  <a:schemeClr val="bg1">
                    <a:lumMod val="50000"/>
                  </a:schemeClr>
                </a:solidFill>
              </a:defRPr>
            </a:lvl1pPr>
          </a:lstStyle>
          <a:p>
            <a:fld id="{5C9EB746-4687-4314-B754-61AE929D06FC}" type="slidenum">
              <a:rPr lang="en-GB" smtClean="0"/>
              <a:pPr/>
              <a:t>‹#›</a:t>
            </a:fld>
            <a:endParaRPr lang="en-GB"/>
          </a:p>
        </p:txBody>
      </p:sp>
      <p:sp>
        <p:nvSpPr>
          <p:cNvPr id="17" name="Title 1">
            <a:extLst>
              <a:ext uri="{FF2B5EF4-FFF2-40B4-BE49-F238E27FC236}">
                <a16:creationId xmlns:a16="http://schemas.microsoft.com/office/drawing/2014/main" id="{036A7C3F-FA4A-FCD9-A9E9-FFB6932621B0}"/>
              </a:ext>
            </a:extLst>
          </p:cNvPr>
          <p:cNvSpPr>
            <a:spLocks noGrp="1"/>
          </p:cNvSpPr>
          <p:nvPr>
            <p:ph type="title" hasCustomPrompt="1"/>
          </p:nvPr>
        </p:nvSpPr>
        <p:spPr>
          <a:xfrm>
            <a:off x="604800" y="1044000"/>
            <a:ext cx="5416801" cy="2025838"/>
          </a:xfrm>
        </p:spPr>
        <p:txBody>
          <a:bodyPr anchor="b">
            <a:normAutofit/>
          </a:bodyPr>
          <a:lstStyle>
            <a:lvl1pPr>
              <a:defRPr sz="5400">
                <a:solidFill>
                  <a:schemeClr val="tx1"/>
                </a:solidFill>
              </a:defRPr>
            </a:lvl1pPr>
          </a:lstStyle>
          <a:p>
            <a:r>
              <a:rPr lang="en-US"/>
              <a:t>Divider title</a:t>
            </a:r>
            <a:endParaRPr lang="en-GB"/>
          </a:p>
        </p:txBody>
      </p:sp>
    </p:spTree>
    <p:extLst>
      <p:ext uri="{BB962C8B-B14F-4D97-AF65-F5344CB8AC3E}">
        <p14:creationId xmlns:p14="http://schemas.microsoft.com/office/powerpoint/2010/main" val="35940081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CB37CE53-53C7-D384-03B2-97F4EC6176B1}"/>
              </a:ext>
            </a:extLst>
          </p:cNvPr>
          <p:cNvSpPr/>
          <p:nvPr userDrawn="1"/>
        </p:nvSpPr>
        <p:spPr>
          <a:xfrm>
            <a:off x="56139" y="1079372"/>
            <a:ext cx="7258304" cy="4144454"/>
          </a:xfrm>
          <a:custGeom>
            <a:avLst/>
            <a:gdLst>
              <a:gd name="connsiteX0" fmla="*/ 0 w 7258304"/>
              <a:gd name="connsiteY0" fmla="*/ 2073466 h 4144454"/>
              <a:gd name="connsiteX1" fmla="*/ 482981 w 7258304"/>
              <a:gd name="connsiteY1" fmla="*/ 4144455 h 4144454"/>
              <a:gd name="connsiteX2" fmla="*/ 7258304 w 7258304"/>
              <a:gd name="connsiteY2" fmla="*/ 0 h 4144454"/>
              <a:gd name="connsiteX3" fmla="*/ 80455 w 7258304"/>
              <a:gd name="connsiteY3" fmla="*/ 1204532 h 4144454"/>
              <a:gd name="connsiteX4" fmla="*/ 0 w 7258304"/>
              <a:gd name="connsiteY4" fmla="*/ 2073466 h 4144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8304" h="4144454">
                <a:moveTo>
                  <a:pt x="0" y="2073466"/>
                </a:moveTo>
                <a:cubicBezTo>
                  <a:pt x="0" y="2821432"/>
                  <a:pt x="174752" y="3526028"/>
                  <a:pt x="482981" y="4144455"/>
                </a:cubicBezTo>
                <a:lnTo>
                  <a:pt x="7258304" y="0"/>
                </a:lnTo>
                <a:lnTo>
                  <a:pt x="80455" y="1204532"/>
                </a:lnTo>
                <a:cubicBezTo>
                  <a:pt x="27813" y="1485583"/>
                  <a:pt x="0" y="1776095"/>
                  <a:pt x="0" y="2073466"/>
                </a:cubicBezTo>
                <a:close/>
              </a:path>
            </a:pathLst>
          </a:custGeom>
          <a:solidFill>
            <a:schemeClr val="bg2">
              <a:alpha val="30086"/>
            </a:schemeClr>
          </a:solidFill>
          <a:ln w="635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9BBE596-1F56-2AC1-C0A4-8A97BDA915F7}"/>
              </a:ext>
            </a:extLst>
          </p:cNvPr>
          <p:cNvSpPr/>
          <p:nvPr userDrawn="1"/>
        </p:nvSpPr>
        <p:spPr>
          <a:xfrm>
            <a:off x="757940" y="1501711"/>
            <a:ext cx="6721855" cy="5356288"/>
          </a:xfrm>
          <a:custGeom>
            <a:avLst/>
            <a:gdLst>
              <a:gd name="connsiteX0" fmla="*/ 6721856 w 6721855"/>
              <a:gd name="connsiteY0" fmla="*/ 0 h 5356288"/>
              <a:gd name="connsiteX1" fmla="*/ 0 w 6721855"/>
              <a:gd name="connsiteY1" fmla="*/ 4111752 h 5356288"/>
              <a:gd name="connsiteX2" fmla="*/ 1177862 w 6721855"/>
              <a:gd name="connsiteY2" fmla="*/ 5356289 h 5356288"/>
              <a:gd name="connsiteX3" fmla="*/ 2327148 w 6721855"/>
              <a:gd name="connsiteY3" fmla="*/ 5356289 h 5356288"/>
              <a:gd name="connsiteX4" fmla="*/ 6721856 w 6721855"/>
              <a:gd name="connsiteY4" fmla="*/ 0 h 5356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1855" h="5356288">
                <a:moveTo>
                  <a:pt x="6721856" y="0"/>
                </a:moveTo>
                <a:lnTo>
                  <a:pt x="0" y="4111752"/>
                </a:lnTo>
                <a:cubicBezTo>
                  <a:pt x="310388" y="4605020"/>
                  <a:pt x="711391" y="5028756"/>
                  <a:pt x="1177862" y="5356289"/>
                </a:cubicBezTo>
                <a:lnTo>
                  <a:pt x="2327148" y="5356289"/>
                </a:lnTo>
                <a:lnTo>
                  <a:pt x="6721856" y="0"/>
                </a:lnTo>
                <a:close/>
              </a:path>
            </a:pathLst>
          </a:custGeom>
          <a:solidFill>
            <a:schemeClr val="bg2">
              <a:alpha val="30086"/>
            </a:schemeClr>
          </a:solidFill>
          <a:ln w="635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8039BCFE-B444-3854-E603-A7C1998299B0}"/>
              </a:ext>
            </a:extLst>
          </p:cNvPr>
          <p:cNvSpPr/>
          <p:nvPr userDrawn="1"/>
        </p:nvSpPr>
        <p:spPr>
          <a:xfrm>
            <a:off x="252734" y="0"/>
            <a:ext cx="7402322" cy="1805368"/>
          </a:xfrm>
          <a:custGeom>
            <a:avLst/>
            <a:gdLst>
              <a:gd name="connsiteX0" fmla="*/ 64 w 7402322"/>
              <a:gd name="connsiteY0" fmla="*/ 1805369 h 1805368"/>
              <a:gd name="connsiteX1" fmla="*/ 7402323 w 7402322"/>
              <a:gd name="connsiteY1" fmla="*/ 563245 h 1805368"/>
              <a:gd name="connsiteX2" fmla="*/ 6948678 w 7402322"/>
              <a:gd name="connsiteY2" fmla="*/ 0 h 1805368"/>
              <a:gd name="connsiteX3" fmla="*/ 1042924 w 7402322"/>
              <a:gd name="connsiteY3" fmla="*/ 0 h 1805368"/>
              <a:gd name="connsiteX4" fmla="*/ 0 w 7402322"/>
              <a:gd name="connsiteY4" fmla="*/ 1805369 h 1805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2322" h="1805368">
                <a:moveTo>
                  <a:pt x="64" y="1805369"/>
                </a:moveTo>
                <a:lnTo>
                  <a:pt x="7402323" y="563245"/>
                </a:lnTo>
                <a:cubicBezTo>
                  <a:pt x="7265988" y="362268"/>
                  <a:pt x="7114096" y="173927"/>
                  <a:pt x="6948678" y="0"/>
                </a:cubicBezTo>
                <a:lnTo>
                  <a:pt x="1042924" y="0"/>
                </a:lnTo>
                <a:cubicBezTo>
                  <a:pt x="569277" y="498094"/>
                  <a:pt x="207201" y="1115124"/>
                  <a:pt x="0" y="1805369"/>
                </a:cubicBezTo>
                <a:close/>
              </a:path>
            </a:pathLst>
          </a:custGeom>
          <a:solidFill>
            <a:schemeClr val="bg2">
              <a:alpha val="30086"/>
            </a:schemeClr>
          </a:solidFill>
          <a:ln w="6350"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5A62830D-0172-0139-6510-9C5F012313D9}"/>
              </a:ext>
            </a:extLst>
          </p:cNvPr>
          <p:cNvSpPr/>
          <p:nvPr userDrawn="1"/>
        </p:nvSpPr>
        <p:spPr>
          <a:xfrm>
            <a:off x="3652080" y="1423098"/>
            <a:ext cx="4789042" cy="5434901"/>
          </a:xfrm>
          <a:custGeom>
            <a:avLst/>
            <a:gdLst>
              <a:gd name="connsiteX0" fmla="*/ 4789043 w 4789042"/>
              <a:gd name="connsiteY0" fmla="*/ 1729740 h 5434901"/>
              <a:gd name="connsiteX1" fmla="*/ 4459225 w 4789042"/>
              <a:gd name="connsiteY1" fmla="*/ 0 h 5434901"/>
              <a:gd name="connsiteX2" fmla="*/ 0 w 4789042"/>
              <a:gd name="connsiteY2" fmla="*/ 5434902 h 5434901"/>
              <a:gd name="connsiteX3" fmla="*/ 2909634 w 4789042"/>
              <a:gd name="connsiteY3" fmla="*/ 5434902 h 5434901"/>
              <a:gd name="connsiteX4" fmla="*/ 4789043 w 4789042"/>
              <a:gd name="connsiteY4" fmla="*/ 1729740 h 5434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9042" h="5434901">
                <a:moveTo>
                  <a:pt x="4789043" y="1729740"/>
                </a:moveTo>
                <a:cubicBezTo>
                  <a:pt x="4789043" y="1116140"/>
                  <a:pt x="4671632" y="531622"/>
                  <a:pt x="4459225" y="0"/>
                </a:cubicBezTo>
                <a:lnTo>
                  <a:pt x="0" y="5434902"/>
                </a:lnTo>
                <a:lnTo>
                  <a:pt x="2909634" y="5434902"/>
                </a:lnTo>
                <a:cubicBezTo>
                  <a:pt x="4042220" y="4639628"/>
                  <a:pt x="4789043" y="3277108"/>
                  <a:pt x="4789043" y="1729740"/>
                </a:cubicBezTo>
                <a:close/>
              </a:path>
            </a:pathLst>
          </a:custGeom>
          <a:solidFill>
            <a:schemeClr val="bg2">
              <a:alpha val="30086"/>
            </a:schemeClr>
          </a:solidFill>
          <a:ln w="6350" cap="flat">
            <a:noFill/>
            <a:prstDash val="solid"/>
            <a:miter/>
          </a:ln>
        </p:spPr>
        <p:txBody>
          <a:bodyPr rtlCol="0" anchor="ctr"/>
          <a:lstStyle/>
          <a:p>
            <a:endParaRPr lang="en-US"/>
          </a:p>
        </p:txBody>
      </p:sp>
      <p:sp>
        <p:nvSpPr>
          <p:cNvPr id="5" name="Footer Placeholder 4">
            <a:extLst>
              <a:ext uri="{FF2B5EF4-FFF2-40B4-BE49-F238E27FC236}">
                <a16:creationId xmlns:a16="http://schemas.microsoft.com/office/drawing/2014/main" id="{2D0E440A-DB94-075C-02E4-76130C354F6D}"/>
              </a:ext>
            </a:extLst>
          </p:cNvPr>
          <p:cNvSpPr>
            <a:spLocks noGrp="1"/>
          </p:cNvSpPr>
          <p:nvPr>
            <p:ph type="ftr" sz="quarter" idx="11"/>
          </p:nvPr>
        </p:nvSpPr>
        <p:spPr>
          <a:xfrm>
            <a:off x="6170400" y="6356350"/>
            <a:ext cx="3808800" cy="363600"/>
          </a:xfrm>
          <a:prstGeom prst="rect">
            <a:avLst/>
          </a:prstGeom>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FAE0685C-83A1-1A59-7396-77E75385FA27}"/>
              </a:ext>
            </a:extLst>
          </p:cNvPr>
          <p:cNvSpPr>
            <a:spLocks noGrp="1"/>
          </p:cNvSpPr>
          <p:nvPr>
            <p:ph type="sldNum" sz="quarter" idx="12"/>
          </p:nvPr>
        </p:nvSpPr>
        <p:spPr/>
        <p:txBody>
          <a:bodyPr/>
          <a:lstStyle>
            <a:lvl1pPr>
              <a:defRPr>
                <a:solidFill>
                  <a:schemeClr val="bg1"/>
                </a:solidFill>
              </a:defRPr>
            </a:lvl1pPr>
          </a:lstStyle>
          <a:p>
            <a:fld id="{5C9EB746-4687-4314-B754-61AE929D06FC}" type="slidenum">
              <a:rPr lang="en-GB" smtClean="0"/>
              <a:pPr/>
              <a:t>‹#›</a:t>
            </a:fld>
            <a:endParaRPr lang="en-GB"/>
          </a:p>
        </p:txBody>
      </p:sp>
      <p:sp>
        <p:nvSpPr>
          <p:cNvPr id="17" name="Title 1">
            <a:extLst>
              <a:ext uri="{FF2B5EF4-FFF2-40B4-BE49-F238E27FC236}">
                <a16:creationId xmlns:a16="http://schemas.microsoft.com/office/drawing/2014/main" id="{036A7C3F-FA4A-FCD9-A9E9-FFB6932621B0}"/>
              </a:ext>
            </a:extLst>
          </p:cNvPr>
          <p:cNvSpPr>
            <a:spLocks noGrp="1"/>
          </p:cNvSpPr>
          <p:nvPr>
            <p:ph type="title" hasCustomPrompt="1"/>
          </p:nvPr>
        </p:nvSpPr>
        <p:spPr>
          <a:xfrm>
            <a:off x="604800" y="1044000"/>
            <a:ext cx="5416801" cy="2025838"/>
          </a:xfrm>
        </p:spPr>
        <p:txBody>
          <a:bodyPr anchor="b">
            <a:normAutofit/>
          </a:bodyPr>
          <a:lstStyle>
            <a:lvl1pPr>
              <a:defRPr sz="5400">
                <a:solidFill>
                  <a:schemeClr val="tx1"/>
                </a:solidFill>
              </a:defRPr>
            </a:lvl1pPr>
          </a:lstStyle>
          <a:p>
            <a:r>
              <a:rPr lang="en-US"/>
              <a:t>Divider title</a:t>
            </a:r>
            <a:endParaRPr lang="en-GB"/>
          </a:p>
        </p:txBody>
      </p:sp>
    </p:spTree>
    <p:extLst>
      <p:ext uri="{BB962C8B-B14F-4D97-AF65-F5344CB8AC3E}">
        <p14:creationId xmlns:p14="http://schemas.microsoft.com/office/powerpoint/2010/main" val="40997308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DBA0E19-1746-9C91-3C53-18E71140E77F}"/>
              </a:ext>
            </a:extLst>
          </p:cNvPr>
          <p:cNvSpPr/>
          <p:nvPr userDrawn="1"/>
        </p:nvSpPr>
        <p:spPr>
          <a:xfrm>
            <a:off x="0" y="0"/>
            <a:ext cx="12192004" cy="686218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ooter Placeholder 4">
            <a:extLst>
              <a:ext uri="{FF2B5EF4-FFF2-40B4-BE49-F238E27FC236}">
                <a16:creationId xmlns:a16="http://schemas.microsoft.com/office/drawing/2014/main" id="{2D0E440A-DB94-075C-02E4-76130C354F6D}"/>
              </a:ext>
            </a:extLst>
          </p:cNvPr>
          <p:cNvSpPr>
            <a:spLocks noGrp="1"/>
          </p:cNvSpPr>
          <p:nvPr>
            <p:ph type="ftr" sz="quarter" idx="11"/>
          </p:nvPr>
        </p:nvSpPr>
        <p:spPr>
          <a:xfrm>
            <a:off x="6170400" y="6356350"/>
            <a:ext cx="3808800" cy="363600"/>
          </a:xfrm>
          <a:prstGeom prst="rect">
            <a:avLst/>
          </a:prstGeom>
        </p:spPr>
        <p:txBody>
          <a:bodyPr/>
          <a:lstStyle>
            <a:lvl1pPr>
              <a:defRPr>
                <a:solidFill>
                  <a:schemeClr val="bg1">
                    <a:lumMod val="50000"/>
                  </a:schemeClr>
                </a:solidFill>
              </a:defRPr>
            </a:lvl1pPr>
          </a:lstStyle>
          <a:p>
            <a:endParaRPr lang="en-GB"/>
          </a:p>
        </p:txBody>
      </p:sp>
      <p:sp>
        <p:nvSpPr>
          <p:cNvPr id="6" name="Slide Number Placeholder 5">
            <a:extLst>
              <a:ext uri="{FF2B5EF4-FFF2-40B4-BE49-F238E27FC236}">
                <a16:creationId xmlns:a16="http://schemas.microsoft.com/office/drawing/2014/main" id="{FAE0685C-83A1-1A59-7396-77E75385FA27}"/>
              </a:ext>
            </a:extLst>
          </p:cNvPr>
          <p:cNvSpPr>
            <a:spLocks noGrp="1"/>
          </p:cNvSpPr>
          <p:nvPr>
            <p:ph type="sldNum" sz="quarter" idx="12"/>
          </p:nvPr>
        </p:nvSpPr>
        <p:spPr/>
        <p:txBody>
          <a:bodyPr/>
          <a:lstStyle>
            <a:lvl1pPr>
              <a:defRPr>
                <a:solidFill>
                  <a:schemeClr val="bg1">
                    <a:lumMod val="50000"/>
                  </a:schemeClr>
                </a:solidFill>
              </a:defRPr>
            </a:lvl1pPr>
          </a:lstStyle>
          <a:p>
            <a:fld id="{5C9EB746-4687-4314-B754-61AE929D06FC}" type="slidenum">
              <a:rPr lang="en-GB" smtClean="0"/>
              <a:pPr/>
              <a:t>‹#›</a:t>
            </a:fld>
            <a:endParaRPr lang="en-GB"/>
          </a:p>
        </p:txBody>
      </p:sp>
      <p:sp>
        <p:nvSpPr>
          <p:cNvPr id="19" name="Title 1">
            <a:extLst>
              <a:ext uri="{FF2B5EF4-FFF2-40B4-BE49-F238E27FC236}">
                <a16:creationId xmlns:a16="http://schemas.microsoft.com/office/drawing/2014/main" id="{3DB69D50-ABBE-4278-DDFB-EAC12107FC7E}"/>
              </a:ext>
            </a:extLst>
          </p:cNvPr>
          <p:cNvSpPr>
            <a:spLocks noGrp="1"/>
          </p:cNvSpPr>
          <p:nvPr>
            <p:ph type="title" hasCustomPrompt="1"/>
          </p:nvPr>
        </p:nvSpPr>
        <p:spPr>
          <a:xfrm>
            <a:off x="604800" y="1044000"/>
            <a:ext cx="5416801" cy="2025838"/>
          </a:xfrm>
        </p:spPr>
        <p:txBody>
          <a:bodyPr anchor="b">
            <a:normAutofit/>
          </a:bodyPr>
          <a:lstStyle>
            <a:lvl1pPr>
              <a:defRPr sz="5400">
                <a:solidFill>
                  <a:schemeClr val="tx1"/>
                </a:solidFill>
              </a:defRPr>
            </a:lvl1pPr>
          </a:lstStyle>
          <a:p>
            <a:r>
              <a:rPr lang="en-US"/>
              <a:t>Divider title</a:t>
            </a:r>
            <a:endParaRPr lang="en-GB"/>
          </a:p>
        </p:txBody>
      </p:sp>
    </p:spTree>
    <p:extLst>
      <p:ext uri="{BB962C8B-B14F-4D97-AF65-F5344CB8AC3E}">
        <p14:creationId xmlns:p14="http://schemas.microsoft.com/office/powerpoint/2010/main" val="1032185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4_Blank: background">
    <p:spTree>
      <p:nvGrpSpPr>
        <p:cNvPr id="1" name=""/>
        <p:cNvGrpSpPr/>
        <p:nvPr/>
      </p:nvGrpSpPr>
      <p:grpSpPr>
        <a:xfrm>
          <a:off x="0" y="0"/>
          <a:ext cx="0" cy="0"/>
          <a:chOff x="0" y="0"/>
          <a:chExt cx="0" cy="0"/>
        </a:xfrm>
      </p:grpSpPr>
      <p:sp>
        <p:nvSpPr>
          <p:cNvPr id="29" name="Slide Number"/>
          <p:cNvSpPr txBox="1">
            <a:spLocks noGrp="1"/>
          </p:cNvSpPr>
          <p:nvPr>
            <p:ph type="sldNum" sz="quarter" idx="2"/>
          </p:nvPr>
        </p:nvSpPr>
        <p:spPr>
          <a:xfrm>
            <a:off x="6091535" y="6509742"/>
            <a:ext cx="347851" cy="328935"/>
          </a:xfrm>
          <a:prstGeom prst="rect">
            <a:avLst/>
          </a:prstGeom>
        </p:spPr>
        <p:txBody>
          <a:bodyPr/>
          <a:lstStyle/>
          <a:p>
            <a:fld id="{86CB4B4D-7CA3-9044-876B-883B54F8677D}" type="slidenum">
              <a:rPr/>
              <a:pPr/>
              <a:t>‹#›</a:t>
            </a:fld>
            <a:endParaRPr/>
          </a:p>
        </p:txBody>
      </p:sp>
      <p:sp>
        <p:nvSpPr>
          <p:cNvPr id="5" name="Bromley by Bow Centre – Brewin Dolphin">
            <a:extLst>
              <a:ext uri="{FF2B5EF4-FFF2-40B4-BE49-F238E27FC236}">
                <a16:creationId xmlns:a16="http://schemas.microsoft.com/office/drawing/2014/main" id="{23583708-C3DF-F748-A60F-EB00537056B1}"/>
              </a:ext>
            </a:extLst>
          </p:cNvPr>
          <p:cNvSpPr txBox="1"/>
          <p:nvPr userDrawn="1"/>
        </p:nvSpPr>
        <p:spPr>
          <a:xfrm>
            <a:off x="584028" y="6327309"/>
            <a:ext cx="2174833" cy="12311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spAutoFit/>
          </a:bodyPr>
          <a:lstStyle/>
          <a:p>
            <a:pPr defTabSz="410766" hangingPunct="0">
              <a:lnSpc>
                <a:spcPct val="80000"/>
              </a:lnSpc>
              <a:defRPr sz="1400" b="1" spc="0">
                <a:latin typeface="Arial"/>
                <a:ea typeface="Arial"/>
                <a:cs typeface="Arial"/>
                <a:sym typeface="Arial"/>
              </a:defRPr>
            </a:pPr>
            <a:r>
              <a:rPr sz="1000" kern="0" spc="-75" dirty="0">
                <a:solidFill>
                  <a:srgbClr val="811327"/>
                </a:solidFill>
                <a:sym typeface="Arial Black"/>
              </a:rPr>
              <a:t>Bromley by Bow Centre</a:t>
            </a:r>
            <a:endParaRPr sz="1000" b="1" kern="0" spc="-75" dirty="0">
              <a:solidFill>
                <a:srgbClr val="811327"/>
              </a:solidFill>
              <a:latin typeface="Arial"/>
              <a:ea typeface="Arial"/>
              <a:cs typeface="Arial"/>
              <a:sym typeface="Arial"/>
            </a:endParaRPr>
          </a:p>
        </p:txBody>
      </p:sp>
      <p:sp>
        <p:nvSpPr>
          <p:cNvPr id="4" name="Presentation title"/>
          <p:cNvSpPr txBox="1">
            <a:spLocks noGrp="1"/>
          </p:cNvSpPr>
          <p:nvPr>
            <p:ph type="body" sz="quarter" idx="13"/>
          </p:nvPr>
        </p:nvSpPr>
        <p:spPr>
          <a:xfrm>
            <a:off x="584028" y="1606913"/>
            <a:ext cx="4045149" cy="971965"/>
          </a:xfrm>
          <a:prstGeom prst="rect">
            <a:avLst/>
          </a:prstGeom>
        </p:spPr>
        <p:txBody>
          <a:bodyPr lIns="0" tIns="0" rIns="0" bIns="0">
            <a:spAutoFit/>
          </a:bodyPr>
          <a:lstStyle>
            <a:lvl1pPr>
              <a:lnSpc>
                <a:spcPct val="80000"/>
              </a:lnSpc>
              <a:defRPr sz="3900" spc="-150">
                <a:solidFill>
                  <a:srgbClr val="811327"/>
                </a:solidFill>
                <a:latin typeface="+mn-lt"/>
                <a:ea typeface="+mn-ea"/>
                <a:cs typeface="+mn-cs"/>
                <a:sym typeface="Arial Black"/>
              </a:defRPr>
            </a:lvl1pPr>
          </a:lstStyle>
          <a:p>
            <a:r>
              <a:rPr dirty="0"/>
              <a:t>Presentation title</a:t>
            </a:r>
          </a:p>
        </p:txBody>
      </p:sp>
    </p:spTree>
    <p:extLst>
      <p:ext uri="{BB962C8B-B14F-4D97-AF65-F5344CB8AC3E}">
        <p14:creationId xmlns:p14="http://schemas.microsoft.com/office/powerpoint/2010/main" val="3341973405"/>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7CD6395E-CEC9-0504-5550-D522E7CA911D}"/>
              </a:ext>
            </a:extLst>
          </p:cNvPr>
          <p:cNvSpPr/>
          <p:nvPr userDrawn="1"/>
        </p:nvSpPr>
        <p:spPr>
          <a:xfrm>
            <a:off x="56139" y="1079372"/>
            <a:ext cx="7258304" cy="4144454"/>
          </a:xfrm>
          <a:custGeom>
            <a:avLst/>
            <a:gdLst>
              <a:gd name="connsiteX0" fmla="*/ 0 w 7258304"/>
              <a:gd name="connsiteY0" fmla="*/ 2073466 h 4144454"/>
              <a:gd name="connsiteX1" fmla="*/ 482981 w 7258304"/>
              <a:gd name="connsiteY1" fmla="*/ 4144455 h 4144454"/>
              <a:gd name="connsiteX2" fmla="*/ 7258304 w 7258304"/>
              <a:gd name="connsiteY2" fmla="*/ 0 h 4144454"/>
              <a:gd name="connsiteX3" fmla="*/ 80455 w 7258304"/>
              <a:gd name="connsiteY3" fmla="*/ 1204532 h 4144454"/>
              <a:gd name="connsiteX4" fmla="*/ 0 w 7258304"/>
              <a:gd name="connsiteY4" fmla="*/ 2073466 h 4144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8304" h="4144454">
                <a:moveTo>
                  <a:pt x="0" y="2073466"/>
                </a:moveTo>
                <a:cubicBezTo>
                  <a:pt x="0" y="2821432"/>
                  <a:pt x="174752" y="3526028"/>
                  <a:pt x="482981" y="4144455"/>
                </a:cubicBezTo>
                <a:lnTo>
                  <a:pt x="7258304" y="0"/>
                </a:lnTo>
                <a:lnTo>
                  <a:pt x="80455" y="1204532"/>
                </a:lnTo>
                <a:cubicBezTo>
                  <a:pt x="27813" y="1485583"/>
                  <a:pt x="0" y="1776095"/>
                  <a:pt x="0" y="2073466"/>
                </a:cubicBezTo>
                <a:close/>
              </a:path>
            </a:pathLst>
          </a:custGeom>
          <a:solidFill>
            <a:schemeClr val="bg2">
              <a:alpha val="30086"/>
            </a:schemeClr>
          </a:solidFill>
          <a:ln w="635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6F34217-A587-C1FA-BCCF-020C488F8F97}"/>
              </a:ext>
            </a:extLst>
          </p:cNvPr>
          <p:cNvSpPr/>
          <p:nvPr userDrawn="1"/>
        </p:nvSpPr>
        <p:spPr>
          <a:xfrm>
            <a:off x="757940" y="1501711"/>
            <a:ext cx="6721855" cy="5356288"/>
          </a:xfrm>
          <a:custGeom>
            <a:avLst/>
            <a:gdLst>
              <a:gd name="connsiteX0" fmla="*/ 6721856 w 6721855"/>
              <a:gd name="connsiteY0" fmla="*/ 0 h 5356288"/>
              <a:gd name="connsiteX1" fmla="*/ 0 w 6721855"/>
              <a:gd name="connsiteY1" fmla="*/ 4111752 h 5356288"/>
              <a:gd name="connsiteX2" fmla="*/ 1177862 w 6721855"/>
              <a:gd name="connsiteY2" fmla="*/ 5356289 h 5356288"/>
              <a:gd name="connsiteX3" fmla="*/ 2327148 w 6721855"/>
              <a:gd name="connsiteY3" fmla="*/ 5356289 h 5356288"/>
              <a:gd name="connsiteX4" fmla="*/ 6721856 w 6721855"/>
              <a:gd name="connsiteY4" fmla="*/ 0 h 5356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1855" h="5356288">
                <a:moveTo>
                  <a:pt x="6721856" y="0"/>
                </a:moveTo>
                <a:lnTo>
                  <a:pt x="0" y="4111752"/>
                </a:lnTo>
                <a:cubicBezTo>
                  <a:pt x="310388" y="4605020"/>
                  <a:pt x="711391" y="5028756"/>
                  <a:pt x="1177862" y="5356289"/>
                </a:cubicBezTo>
                <a:lnTo>
                  <a:pt x="2327148" y="5356289"/>
                </a:lnTo>
                <a:lnTo>
                  <a:pt x="6721856" y="0"/>
                </a:lnTo>
                <a:close/>
              </a:path>
            </a:pathLst>
          </a:custGeom>
          <a:solidFill>
            <a:schemeClr val="bg2">
              <a:alpha val="30086"/>
            </a:schemeClr>
          </a:solidFill>
          <a:ln w="635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46A56D0-1961-40E3-1A23-DDEFE268C3C1}"/>
              </a:ext>
            </a:extLst>
          </p:cNvPr>
          <p:cNvSpPr/>
          <p:nvPr userDrawn="1"/>
        </p:nvSpPr>
        <p:spPr>
          <a:xfrm>
            <a:off x="252734" y="0"/>
            <a:ext cx="7402322" cy="1805368"/>
          </a:xfrm>
          <a:custGeom>
            <a:avLst/>
            <a:gdLst>
              <a:gd name="connsiteX0" fmla="*/ 64 w 7402322"/>
              <a:gd name="connsiteY0" fmla="*/ 1805369 h 1805368"/>
              <a:gd name="connsiteX1" fmla="*/ 7402323 w 7402322"/>
              <a:gd name="connsiteY1" fmla="*/ 563245 h 1805368"/>
              <a:gd name="connsiteX2" fmla="*/ 6948678 w 7402322"/>
              <a:gd name="connsiteY2" fmla="*/ 0 h 1805368"/>
              <a:gd name="connsiteX3" fmla="*/ 1042924 w 7402322"/>
              <a:gd name="connsiteY3" fmla="*/ 0 h 1805368"/>
              <a:gd name="connsiteX4" fmla="*/ 0 w 7402322"/>
              <a:gd name="connsiteY4" fmla="*/ 1805369 h 1805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2322" h="1805368">
                <a:moveTo>
                  <a:pt x="64" y="1805369"/>
                </a:moveTo>
                <a:lnTo>
                  <a:pt x="7402323" y="563245"/>
                </a:lnTo>
                <a:cubicBezTo>
                  <a:pt x="7265988" y="362268"/>
                  <a:pt x="7114096" y="173927"/>
                  <a:pt x="6948678" y="0"/>
                </a:cubicBezTo>
                <a:lnTo>
                  <a:pt x="1042924" y="0"/>
                </a:lnTo>
                <a:cubicBezTo>
                  <a:pt x="569277" y="498094"/>
                  <a:pt x="207201" y="1115124"/>
                  <a:pt x="0" y="1805369"/>
                </a:cubicBezTo>
                <a:close/>
              </a:path>
            </a:pathLst>
          </a:custGeom>
          <a:solidFill>
            <a:schemeClr val="bg2">
              <a:alpha val="30086"/>
            </a:schemeClr>
          </a:solidFill>
          <a:ln w="635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4B9C6ABE-21B7-8BAB-94EE-383ED3FC4FE3}"/>
              </a:ext>
            </a:extLst>
          </p:cNvPr>
          <p:cNvSpPr/>
          <p:nvPr userDrawn="1"/>
        </p:nvSpPr>
        <p:spPr>
          <a:xfrm>
            <a:off x="3652080" y="1423098"/>
            <a:ext cx="4789042" cy="5434901"/>
          </a:xfrm>
          <a:custGeom>
            <a:avLst/>
            <a:gdLst>
              <a:gd name="connsiteX0" fmla="*/ 4789043 w 4789042"/>
              <a:gd name="connsiteY0" fmla="*/ 1729740 h 5434901"/>
              <a:gd name="connsiteX1" fmla="*/ 4459225 w 4789042"/>
              <a:gd name="connsiteY1" fmla="*/ 0 h 5434901"/>
              <a:gd name="connsiteX2" fmla="*/ 0 w 4789042"/>
              <a:gd name="connsiteY2" fmla="*/ 5434902 h 5434901"/>
              <a:gd name="connsiteX3" fmla="*/ 2909634 w 4789042"/>
              <a:gd name="connsiteY3" fmla="*/ 5434902 h 5434901"/>
              <a:gd name="connsiteX4" fmla="*/ 4789043 w 4789042"/>
              <a:gd name="connsiteY4" fmla="*/ 1729740 h 5434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9042" h="5434901">
                <a:moveTo>
                  <a:pt x="4789043" y="1729740"/>
                </a:moveTo>
                <a:cubicBezTo>
                  <a:pt x="4789043" y="1116140"/>
                  <a:pt x="4671632" y="531622"/>
                  <a:pt x="4459225" y="0"/>
                </a:cubicBezTo>
                <a:lnTo>
                  <a:pt x="0" y="5434902"/>
                </a:lnTo>
                <a:lnTo>
                  <a:pt x="2909634" y="5434902"/>
                </a:lnTo>
                <a:cubicBezTo>
                  <a:pt x="4042220" y="4639628"/>
                  <a:pt x="4789043" y="3277108"/>
                  <a:pt x="4789043" y="1729740"/>
                </a:cubicBezTo>
                <a:close/>
              </a:path>
            </a:pathLst>
          </a:custGeom>
          <a:solidFill>
            <a:schemeClr val="bg2">
              <a:alpha val="30086"/>
            </a:schemeClr>
          </a:solidFill>
          <a:ln w="6350" cap="flat">
            <a:noFill/>
            <a:prstDash val="solid"/>
            <a:miter/>
          </a:ln>
        </p:spPr>
        <p:txBody>
          <a:bodyPr rtlCol="0" anchor="ctr"/>
          <a:lstStyle/>
          <a:p>
            <a:endParaRPr lang="en-US"/>
          </a:p>
        </p:txBody>
      </p:sp>
      <p:sp>
        <p:nvSpPr>
          <p:cNvPr id="3" name="Footer Placeholder 2">
            <a:extLst>
              <a:ext uri="{FF2B5EF4-FFF2-40B4-BE49-F238E27FC236}">
                <a16:creationId xmlns:a16="http://schemas.microsoft.com/office/drawing/2014/main" id="{64FDE5C2-406C-F12D-B4EB-65590F92C4C5}"/>
              </a:ext>
            </a:extLst>
          </p:cNvPr>
          <p:cNvSpPr>
            <a:spLocks noGrp="1"/>
          </p:cNvSpPr>
          <p:nvPr>
            <p:ph type="ftr" sz="quarter" idx="11"/>
          </p:nvPr>
        </p:nvSpPr>
        <p:spPr>
          <a:xfrm>
            <a:off x="6170400" y="6356350"/>
            <a:ext cx="3808800" cy="365125"/>
          </a:xfrm>
          <a:prstGeom prst="rect">
            <a:avLst/>
          </a:prstGeom>
        </p:spPr>
        <p:txBody>
          <a:bodyPr/>
          <a:lstStyle>
            <a:lvl1pPr>
              <a:defRPr>
                <a:solidFill>
                  <a:schemeClr val="bg1">
                    <a:lumMod val="50000"/>
                  </a:schemeClr>
                </a:solidFill>
              </a:defRPr>
            </a:lvl1pPr>
          </a:lstStyle>
          <a:p>
            <a:endParaRPr lang="en-GB"/>
          </a:p>
        </p:txBody>
      </p:sp>
      <p:sp>
        <p:nvSpPr>
          <p:cNvPr id="4" name="Slide Number Placeholder 3">
            <a:extLst>
              <a:ext uri="{FF2B5EF4-FFF2-40B4-BE49-F238E27FC236}">
                <a16:creationId xmlns:a16="http://schemas.microsoft.com/office/drawing/2014/main" id="{931B2290-FD49-687A-3E2B-765A8918BB64}"/>
              </a:ext>
            </a:extLst>
          </p:cNvPr>
          <p:cNvSpPr>
            <a:spLocks noGrp="1"/>
          </p:cNvSpPr>
          <p:nvPr>
            <p:ph type="sldNum" sz="quarter" idx="12"/>
          </p:nvPr>
        </p:nvSpPr>
        <p:spPr/>
        <p:txBody>
          <a:bodyPr/>
          <a:lstStyle>
            <a:lvl1pPr>
              <a:defRPr>
                <a:solidFill>
                  <a:schemeClr val="bg1">
                    <a:lumMod val="50000"/>
                  </a:schemeClr>
                </a:solidFill>
              </a:defRPr>
            </a:lvl1pPr>
          </a:lstStyle>
          <a:p>
            <a:fld id="{5C9EB746-4687-4314-B754-61AE929D06FC}" type="slidenum">
              <a:rPr lang="en-GB" smtClean="0"/>
              <a:pPr/>
              <a:t>‹#›</a:t>
            </a:fld>
            <a:endParaRPr lang="en-GB"/>
          </a:p>
        </p:txBody>
      </p:sp>
    </p:spTree>
    <p:extLst>
      <p:ext uri="{BB962C8B-B14F-4D97-AF65-F5344CB8AC3E}">
        <p14:creationId xmlns:p14="http://schemas.microsoft.com/office/powerpoint/2010/main" val="11815671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6FA658D-5CD2-D2DA-A059-753BF817D1EF}"/>
              </a:ext>
            </a:extLst>
          </p:cNvPr>
          <p:cNvSpPr/>
          <p:nvPr userDrawn="1"/>
        </p:nvSpPr>
        <p:spPr>
          <a:xfrm>
            <a:off x="0" y="0"/>
            <a:ext cx="12192004" cy="6862180"/>
          </a:xfrm>
          <a:prstGeom prst="rect">
            <a:avLst/>
          </a:prstGeom>
          <a:solidFill>
            <a:schemeClr val="tx2">
              <a:lumMod val="10000"/>
              <a:lumOff val="90000"/>
              <a:alpha val="496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83BE258-5180-8A67-54D2-2E7B3B2A958C}"/>
              </a:ext>
            </a:extLst>
          </p:cNvPr>
          <p:cNvSpPr>
            <a:spLocks noGrp="1"/>
          </p:cNvSpPr>
          <p:nvPr>
            <p:ph type="title"/>
          </p:nvPr>
        </p:nvSpPr>
        <p:spPr>
          <a:xfrm>
            <a:off x="604433" y="558000"/>
            <a:ext cx="10928380" cy="503999"/>
          </a:xfrm>
        </p:spPr>
        <p:txBody>
          <a:bodyPr lIns="0" anchor="b">
            <a:normAutofit/>
          </a:bodyPr>
          <a:lstStyle>
            <a:lvl1pPr>
              <a:defRPr sz="2800">
                <a:solidFill>
                  <a:schemeClr val="accent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82D8A9F2-C9E1-33BB-6078-D46054AEC809}"/>
              </a:ext>
            </a:extLst>
          </p:cNvPr>
          <p:cNvSpPr>
            <a:spLocks noGrp="1"/>
          </p:cNvSpPr>
          <p:nvPr>
            <p:ph idx="1" hasCustomPrompt="1"/>
          </p:nvPr>
        </p:nvSpPr>
        <p:spPr>
          <a:xfrm>
            <a:off x="6170400" y="1209600"/>
            <a:ext cx="5362413" cy="4860000"/>
          </a:xfrm>
        </p:spPr>
        <p:txBody>
          <a:bodyPr/>
          <a:lstStyle>
            <a:lvl1pPr>
              <a:defRPr sz="3200"/>
            </a:lvl1pPr>
            <a:lvl2pPr>
              <a:defRPr sz="2800"/>
            </a:lvl2pPr>
            <a:lvl3pPr>
              <a:defRPr sz="2400"/>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50AEC4F-4BCB-5109-1C47-822D69978DA5}"/>
              </a:ext>
            </a:extLst>
          </p:cNvPr>
          <p:cNvSpPr>
            <a:spLocks noGrp="1"/>
          </p:cNvSpPr>
          <p:nvPr>
            <p:ph type="body" sz="half" idx="2"/>
          </p:nvPr>
        </p:nvSpPr>
        <p:spPr>
          <a:xfrm>
            <a:off x="604433" y="1209600"/>
            <a:ext cx="5417168" cy="4860000"/>
          </a:xfrm>
        </p:spPr>
        <p:txBody>
          <a:bodyPr lIns="0"/>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28" name="Footer Placeholder 4">
            <a:extLst>
              <a:ext uri="{FF2B5EF4-FFF2-40B4-BE49-F238E27FC236}">
                <a16:creationId xmlns:a16="http://schemas.microsoft.com/office/drawing/2014/main" id="{EEE1508E-420A-E4A9-3E03-8FF5B18AF907}"/>
              </a:ext>
            </a:extLst>
          </p:cNvPr>
          <p:cNvSpPr>
            <a:spLocks noGrp="1"/>
          </p:cNvSpPr>
          <p:nvPr>
            <p:ph type="ftr" sz="quarter" idx="11"/>
          </p:nvPr>
        </p:nvSpPr>
        <p:spPr>
          <a:xfrm>
            <a:off x="6170400" y="6356350"/>
            <a:ext cx="3808800" cy="365125"/>
          </a:xfrm>
          <a:prstGeom prst="rect">
            <a:avLst/>
          </a:prstGeom>
        </p:spPr>
        <p:txBody>
          <a:bodyPr/>
          <a:lstStyle>
            <a:lvl1pPr>
              <a:defRPr>
                <a:solidFill>
                  <a:schemeClr val="bg1">
                    <a:lumMod val="50000"/>
                  </a:schemeClr>
                </a:solidFill>
              </a:defRPr>
            </a:lvl1pPr>
          </a:lstStyle>
          <a:p>
            <a:endParaRPr lang="en-GB"/>
          </a:p>
        </p:txBody>
      </p:sp>
      <p:sp>
        <p:nvSpPr>
          <p:cNvPr id="29" name="Slide Number Placeholder 5">
            <a:extLst>
              <a:ext uri="{FF2B5EF4-FFF2-40B4-BE49-F238E27FC236}">
                <a16:creationId xmlns:a16="http://schemas.microsoft.com/office/drawing/2014/main" id="{3CAC78B1-D078-B895-D0A3-CB8F6969089A}"/>
              </a:ext>
            </a:extLst>
          </p:cNvPr>
          <p:cNvSpPr>
            <a:spLocks noGrp="1"/>
          </p:cNvSpPr>
          <p:nvPr>
            <p:ph type="sldNum" sz="quarter" idx="12"/>
          </p:nvPr>
        </p:nvSpPr>
        <p:spPr>
          <a:xfrm>
            <a:off x="10168759" y="6356350"/>
            <a:ext cx="1334336" cy="365125"/>
          </a:xfrm>
        </p:spPr>
        <p:txBody>
          <a:bodyPr/>
          <a:lstStyle>
            <a:lvl1pPr>
              <a:defRPr>
                <a:solidFill>
                  <a:schemeClr val="bg1">
                    <a:lumMod val="50000"/>
                  </a:schemeClr>
                </a:solidFill>
              </a:defRPr>
            </a:lvl1pPr>
          </a:lstStyle>
          <a:p>
            <a:fld id="{5C9EB746-4687-4314-B754-61AE929D06FC}" type="slidenum">
              <a:rPr lang="en-GB" smtClean="0"/>
              <a:pPr/>
              <a:t>‹#›</a:t>
            </a:fld>
            <a:endParaRPr lang="en-GB"/>
          </a:p>
        </p:txBody>
      </p:sp>
      <p:pic>
        <p:nvPicPr>
          <p:cNvPr id="5" name="Picture 4" descr="A picture containing text, tableware, plate, dishware&#10;&#10;Description automatically generated">
            <a:extLst>
              <a:ext uri="{FF2B5EF4-FFF2-40B4-BE49-F238E27FC236}">
                <a16:creationId xmlns:a16="http://schemas.microsoft.com/office/drawing/2014/main" id="{B17F2E56-BA77-C0CD-AC5A-8F2D255C670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92456" y="6301409"/>
            <a:ext cx="1568781" cy="380310"/>
          </a:xfrm>
          <a:prstGeom prst="rect">
            <a:avLst/>
          </a:prstGeom>
        </p:spPr>
      </p:pic>
      <p:cxnSp>
        <p:nvCxnSpPr>
          <p:cNvPr id="6" name="Straight Connector 5">
            <a:extLst>
              <a:ext uri="{FF2B5EF4-FFF2-40B4-BE49-F238E27FC236}">
                <a16:creationId xmlns:a16="http://schemas.microsoft.com/office/drawing/2014/main" id="{088F8ABA-5B6E-F44B-EC5D-9B13C3114072}"/>
              </a:ext>
            </a:extLst>
          </p:cNvPr>
          <p:cNvCxnSpPr>
            <a:cxnSpLocks/>
          </p:cNvCxnSpPr>
          <p:nvPr userDrawn="1"/>
        </p:nvCxnSpPr>
        <p:spPr>
          <a:xfrm>
            <a:off x="604937" y="1090576"/>
            <a:ext cx="1089129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84427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DF78ADA0-EA5B-1F62-6245-2E794B951412}"/>
              </a:ext>
            </a:extLst>
          </p:cNvPr>
          <p:cNvSpPr/>
          <p:nvPr userDrawn="1"/>
        </p:nvSpPr>
        <p:spPr>
          <a:xfrm>
            <a:off x="0" y="0"/>
            <a:ext cx="12192004" cy="686218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95EEB4F-0DBC-CDD1-4386-6B189D2F9C09}"/>
              </a:ext>
            </a:extLst>
          </p:cNvPr>
          <p:cNvSpPr>
            <a:spLocks noGrp="1"/>
          </p:cNvSpPr>
          <p:nvPr>
            <p:ph type="title"/>
          </p:nvPr>
        </p:nvSpPr>
        <p:spPr>
          <a:xfrm>
            <a:off x="604433" y="558000"/>
            <a:ext cx="10898661" cy="503999"/>
          </a:xfrm>
        </p:spPr>
        <p:txBody>
          <a:bodyPr lIns="0" anchor="b">
            <a:normAutofit/>
          </a:bodyPr>
          <a:lstStyle>
            <a:lvl1pPr>
              <a:defRPr sz="2800">
                <a:solidFill>
                  <a:schemeClr val="accent1"/>
                </a:solidFill>
              </a:defRPr>
            </a:lvl1pPr>
          </a:lstStyle>
          <a:p>
            <a:r>
              <a:rPr lang="en-GB"/>
              <a:t>Click to edit Master title style</a:t>
            </a:r>
          </a:p>
        </p:txBody>
      </p:sp>
      <p:sp>
        <p:nvSpPr>
          <p:cNvPr id="3" name="Picture Placeholder 2">
            <a:extLst>
              <a:ext uri="{FF2B5EF4-FFF2-40B4-BE49-F238E27FC236}">
                <a16:creationId xmlns:a16="http://schemas.microsoft.com/office/drawing/2014/main" id="{FC187C1F-1A14-DC2F-2E6A-F289067F78BC}"/>
              </a:ext>
            </a:extLst>
          </p:cNvPr>
          <p:cNvSpPr>
            <a:spLocks noGrp="1"/>
          </p:cNvSpPr>
          <p:nvPr>
            <p:ph type="pic" idx="1"/>
          </p:nvPr>
        </p:nvSpPr>
        <p:spPr>
          <a:xfrm>
            <a:off x="6170399" y="1209600"/>
            <a:ext cx="5332695" cy="486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A01F5E45-8383-5916-A400-1FDF23E472E8}"/>
              </a:ext>
            </a:extLst>
          </p:cNvPr>
          <p:cNvSpPr>
            <a:spLocks noGrp="1"/>
          </p:cNvSpPr>
          <p:nvPr>
            <p:ph type="body" sz="half" idx="2"/>
          </p:nvPr>
        </p:nvSpPr>
        <p:spPr>
          <a:xfrm>
            <a:off x="604434" y="1209600"/>
            <a:ext cx="5417168" cy="4860000"/>
          </a:xfrm>
        </p:spPr>
        <p:txBody>
          <a:bodyPr l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6" name="Footer Placeholder 5">
            <a:extLst>
              <a:ext uri="{FF2B5EF4-FFF2-40B4-BE49-F238E27FC236}">
                <a16:creationId xmlns:a16="http://schemas.microsoft.com/office/drawing/2014/main" id="{452967ED-8D2F-FAB0-526B-0EEFDF401FB7}"/>
              </a:ext>
            </a:extLst>
          </p:cNvPr>
          <p:cNvSpPr>
            <a:spLocks noGrp="1"/>
          </p:cNvSpPr>
          <p:nvPr>
            <p:ph type="ftr" sz="quarter" idx="11"/>
          </p:nvPr>
        </p:nvSpPr>
        <p:spPr>
          <a:xfrm>
            <a:off x="6170400" y="6356350"/>
            <a:ext cx="3808800" cy="365125"/>
          </a:xfrm>
          <a:prstGeom prst="rect">
            <a:avLst/>
          </a:prstGeom>
        </p:spPr>
        <p:txBody>
          <a:bodyPr/>
          <a:lstStyle>
            <a:lvl1pPr>
              <a:defRPr>
                <a:solidFill>
                  <a:schemeClr val="bg1">
                    <a:lumMod val="50000"/>
                  </a:schemeClr>
                </a:solidFill>
              </a:defRPr>
            </a:lvl1pPr>
          </a:lstStyle>
          <a:p>
            <a:endParaRPr lang="en-GB"/>
          </a:p>
        </p:txBody>
      </p:sp>
      <p:sp>
        <p:nvSpPr>
          <p:cNvPr id="7" name="Slide Number Placeholder 6">
            <a:extLst>
              <a:ext uri="{FF2B5EF4-FFF2-40B4-BE49-F238E27FC236}">
                <a16:creationId xmlns:a16="http://schemas.microsoft.com/office/drawing/2014/main" id="{402A85B4-FD6C-6B9E-AD0D-80A83179DC56}"/>
              </a:ext>
            </a:extLst>
          </p:cNvPr>
          <p:cNvSpPr>
            <a:spLocks noGrp="1"/>
          </p:cNvSpPr>
          <p:nvPr>
            <p:ph type="sldNum" sz="quarter" idx="12"/>
          </p:nvPr>
        </p:nvSpPr>
        <p:spPr/>
        <p:txBody>
          <a:bodyPr/>
          <a:lstStyle>
            <a:lvl1pPr>
              <a:defRPr>
                <a:solidFill>
                  <a:schemeClr val="bg1">
                    <a:lumMod val="50000"/>
                  </a:schemeClr>
                </a:solidFill>
              </a:defRPr>
            </a:lvl1pPr>
          </a:lstStyle>
          <a:p>
            <a:fld id="{5C9EB746-4687-4314-B754-61AE929D06FC}" type="slidenum">
              <a:rPr lang="en-GB" smtClean="0"/>
              <a:pPr/>
              <a:t>‹#›</a:t>
            </a:fld>
            <a:endParaRPr lang="en-GB"/>
          </a:p>
        </p:txBody>
      </p:sp>
      <p:pic>
        <p:nvPicPr>
          <p:cNvPr id="5" name="Picture 4" descr="A picture containing text, tableware, plate, dishware&#10;&#10;Description automatically generated">
            <a:extLst>
              <a:ext uri="{FF2B5EF4-FFF2-40B4-BE49-F238E27FC236}">
                <a16:creationId xmlns:a16="http://schemas.microsoft.com/office/drawing/2014/main" id="{0F371B47-5602-4A20-CAB6-E670F2BDABB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92456" y="6301409"/>
            <a:ext cx="1568781" cy="380310"/>
          </a:xfrm>
          <a:prstGeom prst="rect">
            <a:avLst/>
          </a:prstGeom>
        </p:spPr>
      </p:pic>
      <p:cxnSp>
        <p:nvCxnSpPr>
          <p:cNvPr id="8" name="Straight Connector 7">
            <a:extLst>
              <a:ext uri="{FF2B5EF4-FFF2-40B4-BE49-F238E27FC236}">
                <a16:creationId xmlns:a16="http://schemas.microsoft.com/office/drawing/2014/main" id="{23342F52-D136-8274-EEDD-E207947D393C}"/>
              </a:ext>
            </a:extLst>
          </p:cNvPr>
          <p:cNvCxnSpPr>
            <a:cxnSpLocks/>
          </p:cNvCxnSpPr>
          <p:nvPr userDrawn="1"/>
        </p:nvCxnSpPr>
        <p:spPr>
          <a:xfrm>
            <a:off x="604937" y="1090576"/>
            <a:ext cx="1089129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4547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9024232-83FF-75B2-99EF-5D3B69A37F41}"/>
              </a:ext>
            </a:extLst>
          </p:cNvPr>
          <p:cNvSpPr>
            <a:spLocks noGrp="1"/>
          </p:cNvSpPr>
          <p:nvPr>
            <p:ph type="ftr" sz="quarter" idx="11"/>
          </p:nvPr>
        </p:nvSpPr>
        <p:spPr>
          <a:xfrm>
            <a:off x="6170400" y="6356350"/>
            <a:ext cx="3808800" cy="365125"/>
          </a:xfrm>
          <a:prstGeom prst="rect">
            <a:avLst/>
          </a:prstGeom>
        </p:spPr>
        <p:txBody>
          <a:bodyPr/>
          <a:lstStyle>
            <a:lvl1pPr>
              <a:defRPr>
                <a:solidFill>
                  <a:schemeClr val="bg1">
                    <a:lumMod val="50000"/>
                  </a:schemeClr>
                </a:solidFill>
              </a:defRPr>
            </a:lvl1pPr>
          </a:lstStyle>
          <a:p>
            <a:endParaRPr lang="en-GB"/>
          </a:p>
        </p:txBody>
      </p:sp>
      <p:sp>
        <p:nvSpPr>
          <p:cNvPr id="6" name="Slide Number Placeholder 5">
            <a:extLst>
              <a:ext uri="{FF2B5EF4-FFF2-40B4-BE49-F238E27FC236}">
                <a16:creationId xmlns:a16="http://schemas.microsoft.com/office/drawing/2014/main" id="{EE8F9730-805F-B470-A0A9-BCC3DEDC734C}"/>
              </a:ext>
            </a:extLst>
          </p:cNvPr>
          <p:cNvSpPr>
            <a:spLocks noGrp="1"/>
          </p:cNvSpPr>
          <p:nvPr>
            <p:ph type="sldNum" sz="quarter" idx="12"/>
          </p:nvPr>
        </p:nvSpPr>
        <p:spPr/>
        <p:txBody>
          <a:bodyPr/>
          <a:lstStyle>
            <a:lvl1pPr>
              <a:defRPr>
                <a:solidFill>
                  <a:schemeClr val="bg1">
                    <a:lumMod val="50000"/>
                  </a:schemeClr>
                </a:solidFill>
              </a:defRPr>
            </a:lvl1pPr>
          </a:lstStyle>
          <a:p>
            <a:fld id="{5C9EB746-4687-4314-B754-61AE929D06FC}" type="slidenum">
              <a:rPr lang="en-GB" smtClean="0"/>
              <a:pPr/>
              <a:t>‹#›</a:t>
            </a:fld>
            <a:endParaRPr lang="en-GB"/>
          </a:p>
        </p:txBody>
      </p:sp>
      <p:sp>
        <p:nvSpPr>
          <p:cNvPr id="22" name="Content Placeholder 21">
            <a:extLst>
              <a:ext uri="{FF2B5EF4-FFF2-40B4-BE49-F238E27FC236}">
                <a16:creationId xmlns:a16="http://schemas.microsoft.com/office/drawing/2014/main" id="{4BA16290-C2AA-8409-BC9D-42069829B7B2}"/>
              </a:ext>
            </a:extLst>
          </p:cNvPr>
          <p:cNvSpPr>
            <a:spLocks noGrp="1"/>
          </p:cNvSpPr>
          <p:nvPr>
            <p:ph sz="quarter" idx="14"/>
          </p:nvPr>
        </p:nvSpPr>
        <p:spPr>
          <a:xfrm>
            <a:off x="604800" y="558000"/>
            <a:ext cx="5491200" cy="5442750"/>
          </a:xfrm>
        </p:spPr>
        <p:txBody>
          <a:bodyPr l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ext Placeholder 23">
            <a:extLst>
              <a:ext uri="{FF2B5EF4-FFF2-40B4-BE49-F238E27FC236}">
                <a16:creationId xmlns:a16="http://schemas.microsoft.com/office/drawing/2014/main" id="{9A31D618-2F2B-36A2-A02F-33CBDE039809}"/>
              </a:ext>
            </a:extLst>
          </p:cNvPr>
          <p:cNvSpPr>
            <a:spLocks noGrp="1"/>
          </p:cNvSpPr>
          <p:nvPr>
            <p:ph type="body" sz="quarter" idx="15" hasCustomPrompt="1"/>
          </p:nvPr>
        </p:nvSpPr>
        <p:spPr>
          <a:xfrm>
            <a:off x="6810828" y="1122609"/>
            <a:ext cx="4140000" cy="4140000"/>
          </a:xfrm>
          <a:prstGeom prst="ellipse">
            <a:avLst/>
          </a:prstGeom>
          <a:solidFill>
            <a:schemeClr val="accent1">
              <a:alpha val="20000"/>
            </a:schemeClr>
          </a:solidFill>
        </p:spPr>
        <p:txBody>
          <a:bodyPr>
            <a:normAutofit/>
          </a:bodyPr>
          <a:lstStyle>
            <a:lvl1pPr marL="0" indent="0">
              <a:buFontTx/>
              <a:buNone/>
              <a:defRPr sz="3200">
                <a:solidFill>
                  <a:schemeClr val="bg1"/>
                </a:solidFill>
              </a:defRPr>
            </a:lvl1pPr>
          </a:lstStyle>
          <a:p>
            <a:pPr lvl="0"/>
            <a:r>
              <a:rPr lang="en-US"/>
              <a:t>Add title</a:t>
            </a:r>
            <a:endParaRPr lang="en-GB"/>
          </a:p>
        </p:txBody>
      </p:sp>
      <p:pic>
        <p:nvPicPr>
          <p:cNvPr id="2" name="Picture 1" descr="A picture containing text, tableware, plate, dishware&#10;&#10;Description automatically generated">
            <a:extLst>
              <a:ext uri="{FF2B5EF4-FFF2-40B4-BE49-F238E27FC236}">
                <a16:creationId xmlns:a16="http://schemas.microsoft.com/office/drawing/2014/main" id="{5DF60675-FD5B-001A-CE42-D173758E4AD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92456" y="6301409"/>
            <a:ext cx="1568781" cy="380310"/>
          </a:xfrm>
          <a:prstGeom prst="rect">
            <a:avLst/>
          </a:prstGeom>
        </p:spPr>
      </p:pic>
    </p:spTree>
    <p:extLst>
      <p:ext uri="{BB962C8B-B14F-4D97-AF65-F5344CB8AC3E}">
        <p14:creationId xmlns:p14="http://schemas.microsoft.com/office/powerpoint/2010/main" val="20867142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D4C0DE0-76CB-6C3A-7DC0-5D097E6DE012}"/>
              </a:ext>
            </a:extLst>
          </p:cNvPr>
          <p:cNvSpPr/>
          <p:nvPr userDrawn="1"/>
        </p:nvSpPr>
        <p:spPr>
          <a:xfrm>
            <a:off x="0" y="0"/>
            <a:ext cx="12192004" cy="6862180"/>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ontent Placeholder 20">
            <a:extLst>
              <a:ext uri="{FF2B5EF4-FFF2-40B4-BE49-F238E27FC236}">
                <a16:creationId xmlns:a16="http://schemas.microsoft.com/office/drawing/2014/main" id="{215FD251-81D3-7655-18D6-B3BEE7B53395}"/>
              </a:ext>
            </a:extLst>
          </p:cNvPr>
          <p:cNvSpPr>
            <a:spLocks noGrp="1"/>
          </p:cNvSpPr>
          <p:nvPr>
            <p:ph sz="quarter" idx="14"/>
          </p:nvPr>
        </p:nvSpPr>
        <p:spPr>
          <a:xfrm>
            <a:off x="604800" y="558000"/>
            <a:ext cx="5397648" cy="5490000"/>
          </a:xfrm>
        </p:spPr>
        <p:txBody>
          <a:bodyPr l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 Placeholder 23">
            <a:extLst>
              <a:ext uri="{FF2B5EF4-FFF2-40B4-BE49-F238E27FC236}">
                <a16:creationId xmlns:a16="http://schemas.microsoft.com/office/drawing/2014/main" id="{4B50AEF9-A39D-1D63-5375-D47437055C14}"/>
              </a:ext>
            </a:extLst>
          </p:cNvPr>
          <p:cNvSpPr>
            <a:spLocks noGrp="1"/>
          </p:cNvSpPr>
          <p:nvPr>
            <p:ph type="body" sz="quarter" idx="15" hasCustomPrompt="1"/>
          </p:nvPr>
        </p:nvSpPr>
        <p:spPr>
          <a:xfrm>
            <a:off x="6810828" y="1122609"/>
            <a:ext cx="2498777" cy="2498777"/>
          </a:xfrm>
          <a:prstGeom prst="ellipse">
            <a:avLst/>
          </a:prstGeom>
          <a:solidFill>
            <a:schemeClr val="bg1"/>
          </a:solidFill>
        </p:spPr>
        <p:txBody>
          <a:bodyPr>
            <a:normAutofit/>
          </a:bodyPr>
          <a:lstStyle>
            <a:lvl1pPr marL="0" indent="0">
              <a:buFontTx/>
              <a:buNone/>
              <a:defRPr sz="3200">
                <a:solidFill>
                  <a:schemeClr val="tx1"/>
                </a:solidFill>
              </a:defRPr>
            </a:lvl1pPr>
          </a:lstStyle>
          <a:p>
            <a:pPr lvl="0"/>
            <a:r>
              <a:rPr lang="en-US"/>
              <a:t>Add title</a:t>
            </a:r>
            <a:endParaRPr lang="en-GB"/>
          </a:p>
        </p:txBody>
      </p:sp>
      <p:sp>
        <p:nvSpPr>
          <p:cNvPr id="23" name="Text Placeholder 23">
            <a:extLst>
              <a:ext uri="{FF2B5EF4-FFF2-40B4-BE49-F238E27FC236}">
                <a16:creationId xmlns:a16="http://schemas.microsoft.com/office/drawing/2014/main" id="{C846DA7D-8137-E85D-1397-83BCA726363E}"/>
              </a:ext>
            </a:extLst>
          </p:cNvPr>
          <p:cNvSpPr>
            <a:spLocks noGrp="1"/>
          </p:cNvSpPr>
          <p:nvPr>
            <p:ph type="body" sz="quarter" idx="16" hasCustomPrompt="1"/>
          </p:nvPr>
        </p:nvSpPr>
        <p:spPr>
          <a:xfrm>
            <a:off x="9372958" y="2308613"/>
            <a:ext cx="2498777" cy="2498777"/>
          </a:xfrm>
          <a:prstGeom prst="ellipse">
            <a:avLst/>
          </a:prstGeom>
          <a:solidFill>
            <a:schemeClr val="bg2">
              <a:lumMod val="90000"/>
            </a:schemeClr>
          </a:solidFill>
        </p:spPr>
        <p:txBody>
          <a:bodyPr>
            <a:normAutofit/>
          </a:bodyPr>
          <a:lstStyle>
            <a:lvl1pPr marL="0" indent="0">
              <a:buFontTx/>
              <a:buNone/>
              <a:defRPr sz="3200">
                <a:solidFill>
                  <a:schemeClr val="tx1"/>
                </a:solidFill>
              </a:defRPr>
            </a:lvl1pPr>
          </a:lstStyle>
          <a:p>
            <a:pPr lvl="0"/>
            <a:r>
              <a:rPr lang="en-US"/>
              <a:t>Add title</a:t>
            </a:r>
            <a:endParaRPr lang="en-GB"/>
          </a:p>
        </p:txBody>
      </p:sp>
      <p:sp>
        <p:nvSpPr>
          <p:cNvPr id="24" name="Text Placeholder 23">
            <a:extLst>
              <a:ext uri="{FF2B5EF4-FFF2-40B4-BE49-F238E27FC236}">
                <a16:creationId xmlns:a16="http://schemas.microsoft.com/office/drawing/2014/main" id="{7C9E0998-6222-BF68-36FD-104BBEE1BA07}"/>
              </a:ext>
            </a:extLst>
          </p:cNvPr>
          <p:cNvSpPr>
            <a:spLocks noGrp="1"/>
          </p:cNvSpPr>
          <p:nvPr>
            <p:ph type="body" sz="quarter" idx="17" hasCustomPrompt="1"/>
          </p:nvPr>
        </p:nvSpPr>
        <p:spPr>
          <a:xfrm>
            <a:off x="6874202" y="3784328"/>
            <a:ext cx="2498777" cy="2498777"/>
          </a:xfrm>
          <a:prstGeom prst="ellipse">
            <a:avLst/>
          </a:prstGeom>
          <a:solidFill>
            <a:schemeClr val="accent1">
              <a:alpha val="20000"/>
            </a:schemeClr>
          </a:solidFill>
        </p:spPr>
        <p:txBody>
          <a:bodyPr>
            <a:normAutofit/>
          </a:bodyPr>
          <a:lstStyle>
            <a:lvl1pPr marL="0" indent="0">
              <a:buFontTx/>
              <a:buNone/>
              <a:defRPr sz="3200">
                <a:solidFill>
                  <a:schemeClr val="tx1"/>
                </a:solidFill>
              </a:defRPr>
            </a:lvl1pPr>
          </a:lstStyle>
          <a:p>
            <a:pPr lvl="0"/>
            <a:r>
              <a:rPr lang="en-US"/>
              <a:t>Add title</a:t>
            </a:r>
            <a:endParaRPr lang="en-GB"/>
          </a:p>
        </p:txBody>
      </p:sp>
      <p:sp>
        <p:nvSpPr>
          <p:cNvPr id="25" name="Footer Placeholder 4">
            <a:extLst>
              <a:ext uri="{FF2B5EF4-FFF2-40B4-BE49-F238E27FC236}">
                <a16:creationId xmlns:a16="http://schemas.microsoft.com/office/drawing/2014/main" id="{21540A61-BB0C-813E-9B6A-F0472998FECC}"/>
              </a:ext>
            </a:extLst>
          </p:cNvPr>
          <p:cNvSpPr>
            <a:spLocks noGrp="1"/>
          </p:cNvSpPr>
          <p:nvPr>
            <p:ph type="ftr" sz="quarter" idx="11"/>
          </p:nvPr>
        </p:nvSpPr>
        <p:spPr>
          <a:xfrm>
            <a:off x="6170400" y="6356350"/>
            <a:ext cx="3808800" cy="365125"/>
          </a:xfrm>
          <a:prstGeom prst="rect">
            <a:avLst/>
          </a:prstGeom>
        </p:spPr>
        <p:txBody>
          <a:bodyPr/>
          <a:lstStyle>
            <a:lvl1pPr>
              <a:defRPr>
                <a:solidFill>
                  <a:schemeClr val="bg1">
                    <a:lumMod val="50000"/>
                  </a:schemeClr>
                </a:solidFill>
              </a:defRPr>
            </a:lvl1pPr>
          </a:lstStyle>
          <a:p>
            <a:endParaRPr lang="en-GB"/>
          </a:p>
        </p:txBody>
      </p:sp>
      <p:sp>
        <p:nvSpPr>
          <p:cNvPr id="26" name="Slide Number Placeholder 5">
            <a:extLst>
              <a:ext uri="{FF2B5EF4-FFF2-40B4-BE49-F238E27FC236}">
                <a16:creationId xmlns:a16="http://schemas.microsoft.com/office/drawing/2014/main" id="{7D728FFD-A782-0DD3-8082-B0C7A8461F36}"/>
              </a:ext>
            </a:extLst>
          </p:cNvPr>
          <p:cNvSpPr>
            <a:spLocks noGrp="1"/>
          </p:cNvSpPr>
          <p:nvPr>
            <p:ph type="sldNum" sz="quarter" idx="12"/>
          </p:nvPr>
        </p:nvSpPr>
        <p:spPr>
          <a:xfrm>
            <a:off x="10168759" y="6356350"/>
            <a:ext cx="1334336" cy="365125"/>
          </a:xfrm>
        </p:spPr>
        <p:txBody>
          <a:bodyPr/>
          <a:lstStyle>
            <a:lvl1pPr>
              <a:defRPr>
                <a:solidFill>
                  <a:schemeClr val="bg1">
                    <a:lumMod val="50000"/>
                  </a:schemeClr>
                </a:solidFill>
              </a:defRPr>
            </a:lvl1pPr>
          </a:lstStyle>
          <a:p>
            <a:fld id="{5C9EB746-4687-4314-B754-61AE929D06FC}" type="slidenum">
              <a:rPr lang="en-GB" smtClean="0"/>
              <a:pPr/>
              <a:t>‹#›</a:t>
            </a:fld>
            <a:endParaRPr lang="en-GB"/>
          </a:p>
        </p:txBody>
      </p:sp>
      <p:pic>
        <p:nvPicPr>
          <p:cNvPr id="2" name="Picture 1" descr="A picture containing text, tableware, plate, dishware&#10;&#10;Description automatically generated">
            <a:extLst>
              <a:ext uri="{FF2B5EF4-FFF2-40B4-BE49-F238E27FC236}">
                <a16:creationId xmlns:a16="http://schemas.microsoft.com/office/drawing/2014/main" id="{C2A948B8-9035-E7F6-127F-F0003E70AB5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92456" y="6301409"/>
            <a:ext cx="1568781" cy="380310"/>
          </a:xfrm>
          <a:prstGeom prst="rect">
            <a:avLst/>
          </a:prstGeom>
        </p:spPr>
      </p:pic>
    </p:spTree>
    <p:extLst>
      <p:ext uri="{BB962C8B-B14F-4D97-AF65-F5344CB8AC3E}">
        <p14:creationId xmlns:p14="http://schemas.microsoft.com/office/powerpoint/2010/main" val="6984053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F1708-F654-A24C-A645-7EB8F4BF3872}"/>
              </a:ext>
            </a:extLst>
          </p:cNvPr>
          <p:cNvSpPr>
            <a:spLocks noGrp="1"/>
          </p:cNvSpPr>
          <p:nvPr>
            <p:ph type="title"/>
          </p:nvPr>
        </p:nvSpPr>
        <p:spPr>
          <a:xfrm>
            <a:off x="604800" y="558000"/>
            <a:ext cx="10897200" cy="503999"/>
          </a:xfrm>
        </p:spPr>
        <p:txBody>
          <a:bodyPr lIns="0" anchor="t" anchorCtr="0">
            <a:normAutofit/>
          </a:bodyPr>
          <a:lstStyle>
            <a:lvl1pPr>
              <a:defRPr sz="2800">
                <a:solidFill>
                  <a:schemeClr val="accent1"/>
                </a:solidFill>
              </a:defRPr>
            </a:lvl1pPr>
          </a:lstStyle>
          <a:p>
            <a:r>
              <a:rPr lang="en-GB"/>
              <a:t>Click to edit Master title style</a:t>
            </a:r>
          </a:p>
        </p:txBody>
      </p:sp>
      <p:sp>
        <p:nvSpPr>
          <p:cNvPr id="4" name="Footer Placeholder 3">
            <a:extLst>
              <a:ext uri="{FF2B5EF4-FFF2-40B4-BE49-F238E27FC236}">
                <a16:creationId xmlns:a16="http://schemas.microsoft.com/office/drawing/2014/main" id="{1D554BA9-320D-F0C7-88F5-7E3D77067100}"/>
              </a:ext>
            </a:extLst>
          </p:cNvPr>
          <p:cNvSpPr>
            <a:spLocks noGrp="1"/>
          </p:cNvSpPr>
          <p:nvPr>
            <p:ph type="ftr" sz="quarter" idx="11"/>
          </p:nvPr>
        </p:nvSpPr>
        <p:spPr>
          <a:xfrm>
            <a:off x="6170400" y="6356350"/>
            <a:ext cx="3808800" cy="363600"/>
          </a:xfrm>
          <a:prstGeom prst="rect">
            <a:avLst/>
          </a:prstGeom>
        </p:spPr>
        <p:txBody>
          <a:bodyPr/>
          <a:lstStyle>
            <a:lvl1pPr>
              <a:defRPr>
                <a:solidFill>
                  <a:schemeClr val="bg1">
                    <a:lumMod val="50000"/>
                  </a:schemeClr>
                </a:solidFill>
              </a:defRPr>
            </a:lvl1pPr>
          </a:lstStyle>
          <a:p>
            <a:endParaRPr lang="en-GB"/>
          </a:p>
        </p:txBody>
      </p:sp>
      <p:sp>
        <p:nvSpPr>
          <p:cNvPr id="5" name="Slide Number Placeholder 4">
            <a:extLst>
              <a:ext uri="{FF2B5EF4-FFF2-40B4-BE49-F238E27FC236}">
                <a16:creationId xmlns:a16="http://schemas.microsoft.com/office/drawing/2014/main" id="{56704075-CD0D-031E-E387-416F961B0FD1}"/>
              </a:ext>
            </a:extLst>
          </p:cNvPr>
          <p:cNvSpPr>
            <a:spLocks noGrp="1"/>
          </p:cNvSpPr>
          <p:nvPr>
            <p:ph type="sldNum" sz="quarter" idx="12"/>
          </p:nvPr>
        </p:nvSpPr>
        <p:spPr/>
        <p:txBody>
          <a:bodyPr/>
          <a:lstStyle>
            <a:lvl1pPr>
              <a:defRPr>
                <a:solidFill>
                  <a:schemeClr val="bg1">
                    <a:lumMod val="50000"/>
                  </a:schemeClr>
                </a:solidFill>
              </a:defRPr>
            </a:lvl1pPr>
          </a:lstStyle>
          <a:p>
            <a:fld id="{5C9EB746-4687-4314-B754-61AE929D06FC}" type="slidenum">
              <a:rPr lang="en-GB" smtClean="0"/>
              <a:pPr/>
              <a:t>‹#›</a:t>
            </a:fld>
            <a:endParaRPr lang="en-GB"/>
          </a:p>
        </p:txBody>
      </p:sp>
      <p:sp>
        <p:nvSpPr>
          <p:cNvPr id="11" name="Content Placeholder 10">
            <a:extLst>
              <a:ext uri="{FF2B5EF4-FFF2-40B4-BE49-F238E27FC236}">
                <a16:creationId xmlns:a16="http://schemas.microsoft.com/office/drawing/2014/main" id="{B23BD23F-6FC1-E769-AF54-AEB911CEA6D3}"/>
              </a:ext>
            </a:extLst>
          </p:cNvPr>
          <p:cNvSpPr>
            <a:spLocks noGrp="1"/>
          </p:cNvSpPr>
          <p:nvPr>
            <p:ph sz="quarter" idx="13"/>
          </p:nvPr>
        </p:nvSpPr>
        <p:spPr>
          <a:xfrm>
            <a:off x="607866" y="1209600"/>
            <a:ext cx="2505256" cy="4860000"/>
          </a:xfrm>
          <a:solidFill>
            <a:schemeClr val="accent1">
              <a:alpha val="20000"/>
            </a:schemeClr>
          </a:solidFill>
        </p:spPr>
        <p:txBody>
          <a:bodyPr>
            <a:normAutofit/>
          </a:bodyPr>
          <a:lstStyle>
            <a:lvl1pPr marL="0" indent="0">
              <a:buFontTx/>
              <a:buNone/>
              <a:defRPr sz="2000">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Click to edit Master text styles</a:t>
            </a:r>
          </a:p>
        </p:txBody>
      </p:sp>
      <p:sp>
        <p:nvSpPr>
          <p:cNvPr id="25" name="Content Placeholder 10">
            <a:extLst>
              <a:ext uri="{FF2B5EF4-FFF2-40B4-BE49-F238E27FC236}">
                <a16:creationId xmlns:a16="http://schemas.microsoft.com/office/drawing/2014/main" id="{E17180FC-91E2-AF6C-2520-524460681AA3}"/>
              </a:ext>
            </a:extLst>
          </p:cNvPr>
          <p:cNvSpPr>
            <a:spLocks noGrp="1"/>
          </p:cNvSpPr>
          <p:nvPr>
            <p:ph sz="quarter" idx="15"/>
          </p:nvPr>
        </p:nvSpPr>
        <p:spPr>
          <a:xfrm>
            <a:off x="6202134" y="1209600"/>
            <a:ext cx="2505256" cy="4860000"/>
          </a:xfrm>
          <a:solidFill>
            <a:schemeClr val="accent1">
              <a:alpha val="20000"/>
            </a:schemeClr>
          </a:solidFill>
        </p:spPr>
        <p:txBody>
          <a:bodyPr>
            <a:normAutofit/>
          </a:bodyPr>
          <a:lstStyle>
            <a:lvl1pPr marL="0" indent="0">
              <a:buFontTx/>
              <a:buNone/>
              <a:defRPr sz="2000">
                <a:solidFill>
                  <a:schemeClr val="tx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Click to edit Master text styles</a:t>
            </a:r>
          </a:p>
        </p:txBody>
      </p:sp>
      <p:sp>
        <p:nvSpPr>
          <p:cNvPr id="7" name="Content Placeholder 6">
            <a:extLst>
              <a:ext uri="{FF2B5EF4-FFF2-40B4-BE49-F238E27FC236}">
                <a16:creationId xmlns:a16="http://schemas.microsoft.com/office/drawing/2014/main" id="{AB5441F9-7EA9-1EFF-DF36-5C628B4065D4}"/>
              </a:ext>
            </a:extLst>
          </p:cNvPr>
          <p:cNvSpPr>
            <a:spLocks noGrp="1"/>
          </p:cNvSpPr>
          <p:nvPr>
            <p:ph sz="quarter" idx="16"/>
          </p:nvPr>
        </p:nvSpPr>
        <p:spPr>
          <a:xfrm>
            <a:off x="3422720" y="1209600"/>
            <a:ext cx="2505256" cy="4860000"/>
          </a:xfrm>
          <a:solidFill>
            <a:schemeClr val="accent1">
              <a:alpha val="20000"/>
            </a:schemeClr>
          </a:solidFill>
        </p:spPr>
        <p:txBody>
          <a:bodyPr>
            <a:normAutofit/>
          </a:bodyPr>
          <a:lstStyle>
            <a:lvl1pPr marL="0" indent="0">
              <a:buFontTx/>
              <a:buNone/>
              <a:defRPr sz="2000"/>
            </a:lvl1pPr>
          </a:lstStyle>
          <a:p>
            <a:pPr lvl="0"/>
            <a:r>
              <a:rPr lang="en-GB"/>
              <a:t>Click to edit Master text styles</a:t>
            </a:r>
          </a:p>
        </p:txBody>
      </p:sp>
      <p:sp>
        <p:nvSpPr>
          <p:cNvPr id="9" name="Content Placeholder 8">
            <a:extLst>
              <a:ext uri="{FF2B5EF4-FFF2-40B4-BE49-F238E27FC236}">
                <a16:creationId xmlns:a16="http://schemas.microsoft.com/office/drawing/2014/main" id="{1F174334-CF29-745A-23A3-3F41FFE02FA7}"/>
              </a:ext>
            </a:extLst>
          </p:cNvPr>
          <p:cNvSpPr>
            <a:spLocks noGrp="1"/>
          </p:cNvSpPr>
          <p:nvPr>
            <p:ph sz="quarter" idx="17"/>
          </p:nvPr>
        </p:nvSpPr>
        <p:spPr>
          <a:xfrm>
            <a:off x="8991419" y="1209600"/>
            <a:ext cx="2505256" cy="4860000"/>
          </a:xfrm>
          <a:solidFill>
            <a:schemeClr val="accent1">
              <a:alpha val="20000"/>
            </a:schemeClr>
          </a:solidFill>
        </p:spPr>
        <p:txBody>
          <a:bodyPr>
            <a:normAutofit/>
          </a:bodyPr>
          <a:lstStyle>
            <a:lvl1pPr marL="0" indent="0">
              <a:buFontTx/>
              <a:buNone/>
              <a:defRPr sz="2000"/>
            </a:lvl1pPr>
          </a:lstStyle>
          <a:p>
            <a:pPr lvl="0"/>
            <a:r>
              <a:rPr lang="en-GB"/>
              <a:t>Click to edit Master text styles</a:t>
            </a:r>
          </a:p>
        </p:txBody>
      </p:sp>
      <p:sp>
        <p:nvSpPr>
          <p:cNvPr id="17" name="Picture Placeholder 16">
            <a:extLst>
              <a:ext uri="{FF2B5EF4-FFF2-40B4-BE49-F238E27FC236}">
                <a16:creationId xmlns:a16="http://schemas.microsoft.com/office/drawing/2014/main" id="{EFE11F4F-3449-D541-009A-F9E363F40DE1}"/>
              </a:ext>
            </a:extLst>
          </p:cNvPr>
          <p:cNvSpPr>
            <a:spLocks noGrp="1"/>
          </p:cNvSpPr>
          <p:nvPr>
            <p:ph type="pic" sz="quarter" idx="18"/>
          </p:nvPr>
        </p:nvSpPr>
        <p:spPr>
          <a:xfrm>
            <a:off x="604838" y="4457697"/>
            <a:ext cx="1607870" cy="1604962"/>
          </a:xfrm>
          <a:solidFill>
            <a:schemeClr val="bg1">
              <a:lumMod val="85000"/>
            </a:schemeClr>
          </a:solidFill>
        </p:spPr>
        <p:txBody>
          <a:bodyPr>
            <a:normAutofit/>
          </a:bodyPr>
          <a:lstStyle>
            <a:lvl1pPr marL="0" indent="0">
              <a:buFontTx/>
              <a:buNone/>
              <a:defRPr sz="1600"/>
            </a:lvl1pPr>
          </a:lstStyle>
          <a:p>
            <a:r>
              <a:rPr lang="en-GB"/>
              <a:t>Click icon to add picture</a:t>
            </a:r>
            <a:endParaRPr lang="en-US"/>
          </a:p>
        </p:txBody>
      </p:sp>
      <p:sp>
        <p:nvSpPr>
          <p:cNvPr id="23" name="Picture Placeholder 16">
            <a:extLst>
              <a:ext uri="{FF2B5EF4-FFF2-40B4-BE49-F238E27FC236}">
                <a16:creationId xmlns:a16="http://schemas.microsoft.com/office/drawing/2014/main" id="{2F2E2DAB-252D-715E-D2D0-6EC75853E273}"/>
              </a:ext>
            </a:extLst>
          </p:cNvPr>
          <p:cNvSpPr>
            <a:spLocks noGrp="1"/>
          </p:cNvSpPr>
          <p:nvPr>
            <p:ph type="pic" sz="quarter" idx="19"/>
          </p:nvPr>
        </p:nvSpPr>
        <p:spPr>
          <a:xfrm>
            <a:off x="3426010" y="4486051"/>
            <a:ext cx="1607870" cy="1604962"/>
          </a:xfrm>
          <a:solidFill>
            <a:schemeClr val="bg1">
              <a:lumMod val="85000"/>
            </a:schemeClr>
          </a:solidFill>
        </p:spPr>
        <p:txBody>
          <a:bodyPr>
            <a:normAutofit/>
          </a:bodyPr>
          <a:lstStyle>
            <a:lvl1pPr marL="0" indent="0">
              <a:buFontTx/>
              <a:buNone/>
              <a:defRPr sz="1600"/>
            </a:lvl1pPr>
          </a:lstStyle>
          <a:p>
            <a:r>
              <a:rPr lang="en-GB"/>
              <a:t>Click icon to add picture</a:t>
            </a:r>
            <a:endParaRPr lang="en-US"/>
          </a:p>
        </p:txBody>
      </p:sp>
      <p:sp>
        <p:nvSpPr>
          <p:cNvPr id="24" name="Picture Placeholder 16">
            <a:extLst>
              <a:ext uri="{FF2B5EF4-FFF2-40B4-BE49-F238E27FC236}">
                <a16:creationId xmlns:a16="http://schemas.microsoft.com/office/drawing/2014/main" id="{C36D9AE9-A8B6-CBC9-8D01-FF13BE4AD41F}"/>
              </a:ext>
            </a:extLst>
          </p:cNvPr>
          <p:cNvSpPr>
            <a:spLocks noGrp="1"/>
          </p:cNvSpPr>
          <p:nvPr>
            <p:ph type="pic" sz="quarter" idx="20"/>
          </p:nvPr>
        </p:nvSpPr>
        <p:spPr>
          <a:xfrm>
            <a:off x="6190475" y="4478962"/>
            <a:ext cx="1607870" cy="1604962"/>
          </a:xfrm>
          <a:solidFill>
            <a:schemeClr val="bg1">
              <a:lumMod val="85000"/>
            </a:schemeClr>
          </a:solidFill>
        </p:spPr>
        <p:txBody>
          <a:bodyPr>
            <a:normAutofit/>
          </a:bodyPr>
          <a:lstStyle>
            <a:lvl1pPr marL="0" indent="0">
              <a:buFontTx/>
              <a:buNone/>
              <a:defRPr sz="1600"/>
            </a:lvl1pPr>
          </a:lstStyle>
          <a:p>
            <a:r>
              <a:rPr lang="en-GB"/>
              <a:t>Click icon to add picture</a:t>
            </a:r>
            <a:endParaRPr lang="en-US"/>
          </a:p>
        </p:txBody>
      </p:sp>
      <p:sp>
        <p:nvSpPr>
          <p:cNvPr id="26" name="Picture Placeholder 16">
            <a:extLst>
              <a:ext uri="{FF2B5EF4-FFF2-40B4-BE49-F238E27FC236}">
                <a16:creationId xmlns:a16="http://schemas.microsoft.com/office/drawing/2014/main" id="{F2F69B53-44E3-71B9-4B82-BD4C70FEA612}"/>
              </a:ext>
            </a:extLst>
          </p:cNvPr>
          <p:cNvSpPr>
            <a:spLocks noGrp="1"/>
          </p:cNvSpPr>
          <p:nvPr>
            <p:ph type="pic" sz="quarter" idx="21"/>
          </p:nvPr>
        </p:nvSpPr>
        <p:spPr>
          <a:xfrm>
            <a:off x="8997470" y="4464786"/>
            <a:ext cx="1607870" cy="1604962"/>
          </a:xfrm>
          <a:solidFill>
            <a:schemeClr val="bg1">
              <a:lumMod val="85000"/>
            </a:schemeClr>
          </a:solidFill>
        </p:spPr>
        <p:txBody>
          <a:bodyPr>
            <a:normAutofit/>
          </a:bodyPr>
          <a:lstStyle>
            <a:lvl1pPr marL="0" indent="0">
              <a:buFontTx/>
              <a:buNone/>
              <a:defRPr sz="1600"/>
            </a:lvl1pPr>
          </a:lstStyle>
          <a:p>
            <a:r>
              <a:rPr lang="en-GB"/>
              <a:t>Click icon to add picture</a:t>
            </a:r>
            <a:endParaRPr lang="en-US"/>
          </a:p>
        </p:txBody>
      </p:sp>
      <p:pic>
        <p:nvPicPr>
          <p:cNvPr id="3" name="Picture 2" descr="A picture containing text, tableware, plate, dishware&#10;&#10;Description automatically generated">
            <a:extLst>
              <a:ext uri="{FF2B5EF4-FFF2-40B4-BE49-F238E27FC236}">
                <a16:creationId xmlns:a16="http://schemas.microsoft.com/office/drawing/2014/main" id="{96C296F2-9057-6F92-67E9-83C879C5094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92456" y="6301409"/>
            <a:ext cx="1568781" cy="380310"/>
          </a:xfrm>
          <a:prstGeom prst="rect">
            <a:avLst/>
          </a:prstGeom>
        </p:spPr>
      </p:pic>
      <p:cxnSp>
        <p:nvCxnSpPr>
          <p:cNvPr id="8" name="Straight Connector 7">
            <a:extLst>
              <a:ext uri="{FF2B5EF4-FFF2-40B4-BE49-F238E27FC236}">
                <a16:creationId xmlns:a16="http://schemas.microsoft.com/office/drawing/2014/main" id="{F78E7B1A-6472-E061-85BD-5375F0794FA9}"/>
              </a:ext>
            </a:extLst>
          </p:cNvPr>
          <p:cNvCxnSpPr>
            <a:cxnSpLocks/>
          </p:cNvCxnSpPr>
          <p:nvPr userDrawn="1"/>
        </p:nvCxnSpPr>
        <p:spPr>
          <a:xfrm>
            <a:off x="604800" y="1176128"/>
            <a:ext cx="2508322"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C9B3AA8-739F-70F1-6388-7E84230039B4}"/>
              </a:ext>
            </a:extLst>
          </p:cNvPr>
          <p:cNvCxnSpPr>
            <a:cxnSpLocks/>
          </p:cNvCxnSpPr>
          <p:nvPr userDrawn="1"/>
        </p:nvCxnSpPr>
        <p:spPr>
          <a:xfrm>
            <a:off x="3411796" y="1183216"/>
            <a:ext cx="2508322"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662FFE2-D588-BC36-295B-41BEBFAF1C0C}"/>
              </a:ext>
            </a:extLst>
          </p:cNvPr>
          <p:cNvCxnSpPr>
            <a:cxnSpLocks/>
          </p:cNvCxnSpPr>
          <p:nvPr userDrawn="1"/>
        </p:nvCxnSpPr>
        <p:spPr>
          <a:xfrm>
            <a:off x="6190438" y="1176128"/>
            <a:ext cx="2508322"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0FE9E0C-ECC0-3E56-F1D5-89256CD29476}"/>
              </a:ext>
            </a:extLst>
          </p:cNvPr>
          <p:cNvCxnSpPr>
            <a:cxnSpLocks/>
          </p:cNvCxnSpPr>
          <p:nvPr userDrawn="1"/>
        </p:nvCxnSpPr>
        <p:spPr>
          <a:xfrm>
            <a:off x="8997433" y="1176128"/>
            <a:ext cx="2508322" cy="0"/>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25508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27FA20A-8396-5ECE-F926-2630813DB481}"/>
              </a:ext>
            </a:extLst>
          </p:cNvPr>
          <p:cNvSpPr/>
          <p:nvPr userDrawn="1"/>
        </p:nvSpPr>
        <p:spPr>
          <a:xfrm>
            <a:off x="-1" y="0"/>
            <a:ext cx="12192001" cy="6862179"/>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a:extLst>
              <a:ext uri="{FF2B5EF4-FFF2-40B4-BE49-F238E27FC236}">
                <a16:creationId xmlns:a16="http://schemas.microsoft.com/office/drawing/2014/main" id="{FAE0685C-83A1-1A59-7396-77E75385FA27}"/>
              </a:ext>
            </a:extLst>
          </p:cNvPr>
          <p:cNvSpPr>
            <a:spLocks noGrp="1"/>
          </p:cNvSpPr>
          <p:nvPr>
            <p:ph type="sldNum" sz="quarter" idx="12"/>
          </p:nvPr>
        </p:nvSpPr>
        <p:spPr/>
        <p:txBody>
          <a:bodyPr/>
          <a:lstStyle>
            <a:lvl1pPr>
              <a:defRPr>
                <a:solidFill>
                  <a:schemeClr val="bg1">
                    <a:lumMod val="50000"/>
                  </a:schemeClr>
                </a:solidFill>
              </a:defRPr>
            </a:lvl1pPr>
          </a:lstStyle>
          <a:p>
            <a:fld id="{5C9EB746-4687-4314-B754-61AE929D06FC}" type="slidenum">
              <a:rPr lang="en-GB" smtClean="0"/>
              <a:pPr/>
              <a:t>‹#›</a:t>
            </a:fld>
            <a:endParaRPr lang="en-GB"/>
          </a:p>
        </p:txBody>
      </p:sp>
      <p:sp>
        <p:nvSpPr>
          <p:cNvPr id="13" name="Title 1">
            <a:extLst>
              <a:ext uri="{FF2B5EF4-FFF2-40B4-BE49-F238E27FC236}">
                <a16:creationId xmlns:a16="http://schemas.microsoft.com/office/drawing/2014/main" id="{07D858FB-6797-CCE5-EA56-D3F6365063E1}"/>
              </a:ext>
            </a:extLst>
          </p:cNvPr>
          <p:cNvSpPr>
            <a:spLocks noGrp="1"/>
          </p:cNvSpPr>
          <p:nvPr>
            <p:ph type="title"/>
          </p:nvPr>
        </p:nvSpPr>
        <p:spPr>
          <a:xfrm>
            <a:off x="604433" y="558000"/>
            <a:ext cx="10928380" cy="503999"/>
          </a:xfrm>
        </p:spPr>
        <p:txBody>
          <a:bodyPr lIns="0" anchor="b">
            <a:normAutofit/>
          </a:bodyPr>
          <a:lstStyle>
            <a:lvl1pPr>
              <a:defRPr sz="2800">
                <a:solidFill>
                  <a:schemeClr val="tx1"/>
                </a:solidFill>
              </a:defRPr>
            </a:lvl1pPr>
          </a:lstStyle>
          <a:p>
            <a:r>
              <a:rPr lang="en-GB"/>
              <a:t>Click to edit Master title style</a:t>
            </a:r>
          </a:p>
        </p:txBody>
      </p:sp>
      <p:sp>
        <p:nvSpPr>
          <p:cNvPr id="14" name="Text Placeholder 3">
            <a:extLst>
              <a:ext uri="{FF2B5EF4-FFF2-40B4-BE49-F238E27FC236}">
                <a16:creationId xmlns:a16="http://schemas.microsoft.com/office/drawing/2014/main" id="{FC346DC2-B62F-DF06-5B16-D79FD69ECA18}"/>
              </a:ext>
            </a:extLst>
          </p:cNvPr>
          <p:cNvSpPr>
            <a:spLocks noGrp="1"/>
          </p:cNvSpPr>
          <p:nvPr>
            <p:ph type="body" sz="half" idx="2"/>
          </p:nvPr>
        </p:nvSpPr>
        <p:spPr>
          <a:xfrm>
            <a:off x="604434" y="4520241"/>
            <a:ext cx="3398224" cy="1642957"/>
          </a:xfrm>
        </p:spPr>
        <p:txBody>
          <a:bodyPr lIns="0"/>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20" name="Text Placeholder 3">
            <a:extLst>
              <a:ext uri="{FF2B5EF4-FFF2-40B4-BE49-F238E27FC236}">
                <a16:creationId xmlns:a16="http://schemas.microsoft.com/office/drawing/2014/main" id="{0927BA5B-B377-DA24-D0C3-A75FF4B3A58D}"/>
              </a:ext>
            </a:extLst>
          </p:cNvPr>
          <p:cNvSpPr>
            <a:spLocks noGrp="1"/>
          </p:cNvSpPr>
          <p:nvPr>
            <p:ph type="body" sz="half" idx="13"/>
          </p:nvPr>
        </p:nvSpPr>
        <p:spPr>
          <a:xfrm>
            <a:off x="4365551" y="4502988"/>
            <a:ext cx="3398224" cy="1642957"/>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21" name="Text Placeholder 3">
            <a:extLst>
              <a:ext uri="{FF2B5EF4-FFF2-40B4-BE49-F238E27FC236}">
                <a16:creationId xmlns:a16="http://schemas.microsoft.com/office/drawing/2014/main" id="{FE92AD98-BEE0-F9DA-4A0F-13616AC3F79C}"/>
              </a:ext>
            </a:extLst>
          </p:cNvPr>
          <p:cNvSpPr>
            <a:spLocks noGrp="1"/>
          </p:cNvSpPr>
          <p:nvPr>
            <p:ph type="body" sz="half" idx="14"/>
          </p:nvPr>
        </p:nvSpPr>
        <p:spPr>
          <a:xfrm>
            <a:off x="8109415" y="4502988"/>
            <a:ext cx="3398224" cy="1642957"/>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2" name="Footer Placeholder 3">
            <a:extLst>
              <a:ext uri="{FF2B5EF4-FFF2-40B4-BE49-F238E27FC236}">
                <a16:creationId xmlns:a16="http://schemas.microsoft.com/office/drawing/2014/main" id="{5A5EA0C6-6910-5C53-EA53-EC1DB4B6647F}"/>
              </a:ext>
            </a:extLst>
          </p:cNvPr>
          <p:cNvSpPr>
            <a:spLocks noGrp="1"/>
          </p:cNvSpPr>
          <p:nvPr>
            <p:ph type="ftr" sz="quarter" idx="11"/>
          </p:nvPr>
        </p:nvSpPr>
        <p:spPr>
          <a:xfrm>
            <a:off x="6170400" y="6356350"/>
            <a:ext cx="3808800" cy="363600"/>
          </a:xfrm>
          <a:prstGeom prst="rect">
            <a:avLst/>
          </a:prstGeom>
        </p:spPr>
        <p:txBody>
          <a:bodyPr/>
          <a:lstStyle>
            <a:lvl1pPr>
              <a:defRPr>
                <a:solidFill>
                  <a:schemeClr val="bg1">
                    <a:lumMod val="50000"/>
                  </a:schemeClr>
                </a:solidFill>
              </a:defRPr>
            </a:lvl1pPr>
          </a:lstStyle>
          <a:p>
            <a:endParaRPr lang="en-GB"/>
          </a:p>
        </p:txBody>
      </p:sp>
      <p:pic>
        <p:nvPicPr>
          <p:cNvPr id="3" name="Picture 2" descr="A picture containing text, tableware, plate, dishware&#10;&#10;Description automatically generated">
            <a:extLst>
              <a:ext uri="{FF2B5EF4-FFF2-40B4-BE49-F238E27FC236}">
                <a16:creationId xmlns:a16="http://schemas.microsoft.com/office/drawing/2014/main" id="{88242435-2A73-5E22-8086-F6C88291694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92456" y="6301409"/>
            <a:ext cx="1568781" cy="380310"/>
          </a:xfrm>
          <a:prstGeom prst="rect">
            <a:avLst/>
          </a:prstGeom>
        </p:spPr>
      </p:pic>
      <p:cxnSp>
        <p:nvCxnSpPr>
          <p:cNvPr id="4" name="Straight Connector 3">
            <a:extLst>
              <a:ext uri="{FF2B5EF4-FFF2-40B4-BE49-F238E27FC236}">
                <a16:creationId xmlns:a16="http://schemas.microsoft.com/office/drawing/2014/main" id="{8ACB8899-1E79-6012-5B98-0E5241D07885}"/>
              </a:ext>
            </a:extLst>
          </p:cNvPr>
          <p:cNvCxnSpPr>
            <a:cxnSpLocks/>
          </p:cNvCxnSpPr>
          <p:nvPr userDrawn="1"/>
        </p:nvCxnSpPr>
        <p:spPr>
          <a:xfrm>
            <a:off x="604937" y="1090576"/>
            <a:ext cx="1089129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32359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901DE-4332-C74C-A2FB-9738CAE324E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85627D72-EEEA-1643-8CA2-06674F418E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2FF3662-2678-594C-B518-FD90136B95A7}"/>
              </a:ext>
            </a:extLst>
          </p:cNvPr>
          <p:cNvSpPr>
            <a:spLocks noGrp="1"/>
          </p:cNvSpPr>
          <p:nvPr>
            <p:ph type="dt" sz="half" idx="10"/>
          </p:nvPr>
        </p:nvSpPr>
        <p:spPr/>
        <p:txBody>
          <a:bodyPr/>
          <a:lstStyle/>
          <a:p>
            <a:fld id="{6F6A807E-0077-C347-9121-9A911C0A646D}" type="datetimeFigureOut">
              <a:rPr lang="en-US" smtClean="0"/>
              <a:t>6/8/2026</a:t>
            </a:fld>
            <a:endParaRPr lang="en-US"/>
          </a:p>
        </p:txBody>
      </p:sp>
      <p:sp>
        <p:nvSpPr>
          <p:cNvPr id="5" name="Footer Placeholder 4">
            <a:extLst>
              <a:ext uri="{FF2B5EF4-FFF2-40B4-BE49-F238E27FC236}">
                <a16:creationId xmlns:a16="http://schemas.microsoft.com/office/drawing/2014/main" id="{188447B2-B880-B44E-B8C3-2A3A38AECB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DE888-6525-D74E-902B-EA1183306B34}"/>
              </a:ext>
            </a:extLst>
          </p:cNvPr>
          <p:cNvSpPr>
            <a:spLocks noGrp="1"/>
          </p:cNvSpPr>
          <p:nvPr>
            <p:ph type="sldNum" sz="quarter" idx="12"/>
          </p:nvPr>
        </p:nvSpPr>
        <p:spPr/>
        <p:txBody>
          <a:bodyPr/>
          <a:lstStyle/>
          <a:p>
            <a:fld id="{81B64DDC-9457-D74E-912B-C1F8703F6147}" type="slidenum">
              <a:rPr lang="en-US" smtClean="0"/>
              <a:t>‹#›</a:t>
            </a:fld>
            <a:endParaRPr lang="en-US"/>
          </a:p>
        </p:txBody>
      </p:sp>
    </p:spTree>
    <p:extLst>
      <p:ext uri="{BB962C8B-B14F-4D97-AF65-F5344CB8AC3E}">
        <p14:creationId xmlns:p14="http://schemas.microsoft.com/office/powerpoint/2010/main" val="17851714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cSld name="5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26390-956C-864D-A516-15A0AD4246F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5717C07-FB0E-6F45-A791-F39A1FEE63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D863C04-1E0B-F242-8480-8DE947287833}"/>
              </a:ext>
            </a:extLst>
          </p:cNvPr>
          <p:cNvSpPr>
            <a:spLocks noGrp="1"/>
          </p:cNvSpPr>
          <p:nvPr>
            <p:ph type="dt" sz="half" idx="10"/>
          </p:nvPr>
        </p:nvSpPr>
        <p:spPr/>
        <p:txBody>
          <a:bodyPr/>
          <a:lstStyle/>
          <a:p>
            <a:fld id="{6F6A807E-0077-C347-9121-9A911C0A646D}" type="datetimeFigureOut">
              <a:rPr lang="en-US" smtClean="0"/>
              <a:t>6/8/2026</a:t>
            </a:fld>
            <a:endParaRPr lang="en-US"/>
          </a:p>
        </p:txBody>
      </p:sp>
      <p:sp>
        <p:nvSpPr>
          <p:cNvPr id="5" name="Footer Placeholder 4">
            <a:extLst>
              <a:ext uri="{FF2B5EF4-FFF2-40B4-BE49-F238E27FC236}">
                <a16:creationId xmlns:a16="http://schemas.microsoft.com/office/drawing/2014/main" id="{95965014-0551-EE47-A125-BB035F5D7B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E6272C-D899-114B-95EB-14AB6B131F44}"/>
              </a:ext>
            </a:extLst>
          </p:cNvPr>
          <p:cNvSpPr>
            <a:spLocks noGrp="1"/>
          </p:cNvSpPr>
          <p:nvPr>
            <p:ph type="sldNum" sz="quarter" idx="12"/>
          </p:nvPr>
        </p:nvSpPr>
        <p:spPr/>
        <p:txBody>
          <a:bodyPr/>
          <a:lstStyle/>
          <a:p>
            <a:fld id="{81B64DDC-9457-D74E-912B-C1F8703F6147}" type="slidenum">
              <a:rPr lang="en-US" smtClean="0"/>
              <a:t>‹#›</a:t>
            </a:fld>
            <a:endParaRPr lang="en-US"/>
          </a:p>
        </p:txBody>
      </p:sp>
    </p:spTree>
    <p:extLst>
      <p:ext uri="{BB962C8B-B14F-4D97-AF65-F5344CB8AC3E}">
        <p14:creationId xmlns:p14="http://schemas.microsoft.com/office/powerpoint/2010/main" val="35042427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D92A4-BFA5-CD46-3556-A8153BC5582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9D3F0A5-B5AE-A269-C35F-D4E8A7497A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85136DB-59B9-9456-CA6E-0861C9FD78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B6765F0-6443-E034-961F-6804BE85573D}"/>
              </a:ext>
            </a:extLst>
          </p:cNvPr>
          <p:cNvSpPr>
            <a:spLocks noGrp="1"/>
          </p:cNvSpPr>
          <p:nvPr>
            <p:ph type="dt" sz="half" idx="10"/>
          </p:nvPr>
        </p:nvSpPr>
        <p:spPr/>
        <p:txBody>
          <a:bodyPr/>
          <a:lstStyle/>
          <a:p>
            <a:fld id="{97C49437-34DB-4553-93E4-46875E826E6E}" type="datetimeFigureOut">
              <a:rPr lang="en-GB" smtClean="0"/>
              <a:t>08/06/2026</a:t>
            </a:fld>
            <a:endParaRPr lang="en-GB"/>
          </a:p>
        </p:txBody>
      </p:sp>
      <p:sp>
        <p:nvSpPr>
          <p:cNvPr id="6" name="Footer Placeholder 5">
            <a:extLst>
              <a:ext uri="{FF2B5EF4-FFF2-40B4-BE49-F238E27FC236}">
                <a16:creationId xmlns:a16="http://schemas.microsoft.com/office/drawing/2014/main" id="{4BA40A31-744B-F1FA-4385-A3B6DA5E076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B7FCF6C-77A4-1AC9-CC88-572534EC0219}"/>
              </a:ext>
            </a:extLst>
          </p:cNvPr>
          <p:cNvSpPr>
            <a:spLocks noGrp="1"/>
          </p:cNvSpPr>
          <p:nvPr>
            <p:ph type="sldNum" sz="quarter" idx="12"/>
          </p:nvPr>
        </p:nvSpPr>
        <p:spPr/>
        <p:txBody>
          <a:bodyPr/>
          <a:lstStyle/>
          <a:p>
            <a:fld id="{952276C6-43DC-4AB2-B363-D0AD42B65A1A}" type="slidenum">
              <a:rPr lang="en-GB" smtClean="0"/>
              <a:t>‹#›</a:t>
            </a:fld>
            <a:endParaRPr lang="en-GB"/>
          </a:p>
        </p:txBody>
      </p:sp>
    </p:spTree>
    <p:extLst>
      <p:ext uri="{BB962C8B-B14F-4D97-AF65-F5344CB8AC3E}">
        <p14:creationId xmlns:p14="http://schemas.microsoft.com/office/powerpoint/2010/main" val="1410419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20" name="Bromley by Bow Centre – Brewin Dolphin"/>
          <p:cNvSpPr txBox="1"/>
          <p:nvPr userDrawn="1"/>
        </p:nvSpPr>
        <p:spPr>
          <a:xfrm>
            <a:off x="584029" y="6296532"/>
            <a:ext cx="2174833" cy="15388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spAutoFit/>
          </a:bodyPr>
          <a:lstStyle/>
          <a:p>
            <a:pPr>
              <a:defRPr sz="1400" b="1" spc="0">
                <a:latin typeface="Arial"/>
                <a:ea typeface="Arial"/>
                <a:cs typeface="Arial"/>
                <a:sym typeface="Arial"/>
              </a:defRPr>
            </a:pPr>
            <a:r>
              <a:rPr sz="1000" b="0" spc="-75">
                <a:solidFill>
                  <a:srgbClr val="811327"/>
                </a:solidFill>
                <a:latin typeface="+mn-lt"/>
                <a:ea typeface="+mn-ea"/>
                <a:cs typeface="+mn-cs"/>
                <a:sym typeface="Arial Black"/>
              </a:rPr>
              <a:t>Bromley by Bow Centre</a:t>
            </a:r>
            <a:endParaRPr sz="1000" spc="-75">
              <a:solidFill>
                <a:srgbClr val="811327"/>
              </a:solidFill>
            </a:endParaRPr>
          </a:p>
        </p:txBody>
      </p:sp>
      <p:sp>
        <p:nvSpPr>
          <p:cNvPr id="21" name="Slide Number"/>
          <p:cNvSpPr txBox="1">
            <a:spLocks noGrp="1"/>
          </p:cNvSpPr>
          <p:nvPr>
            <p:ph type="sldNum" sz="quarter" idx="2"/>
          </p:nvPr>
        </p:nvSpPr>
        <p:spPr>
          <a:xfrm>
            <a:off x="6091535" y="6509743"/>
            <a:ext cx="349454" cy="328935"/>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60431622"/>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FB9C51A-D040-4644-8A1B-1D0EEAA9F1B7}" type="datetimeFigureOut">
              <a:rPr lang="en-GB" smtClean="0"/>
              <a:t>08/06/2026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1A6063-0D68-4D89-A49D-1639D5921CD8}" type="slidenum">
              <a:rPr lang="en-GB" smtClean="0"/>
              <a:t>‹#›</a:t>
            </a:fld>
            <a:endParaRPr lang="en-GB"/>
          </a:p>
        </p:txBody>
      </p:sp>
    </p:spTree>
    <p:extLst>
      <p:ext uri="{BB962C8B-B14F-4D97-AF65-F5344CB8AC3E}">
        <p14:creationId xmlns:p14="http://schemas.microsoft.com/office/powerpoint/2010/main" val="11262218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Blank: background">
    <p:spTree>
      <p:nvGrpSpPr>
        <p:cNvPr id="1" name=""/>
        <p:cNvGrpSpPr/>
        <p:nvPr/>
      </p:nvGrpSpPr>
      <p:grpSpPr>
        <a:xfrm>
          <a:off x="0" y="0"/>
          <a:ext cx="0" cy="0"/>
          <a:chOff x="0" y="0"/>
          <a:chExt cx="0" cy="0"/>
        </a:xfrm>
      </p:grpSpPr>
      <p:sp>
        <p:nvSpPr>
          <p:cNvPr id="29" name="Slide Number"/>
          <p:cNvSpPr txBox="1">
            <a:spLocks noGrp="1"/>
          </p:cNvSpPr>
          <p:nvPr>
            <p:ph type="sldNum" sz="quarter" idx="2"/>
          </p:nvPr>
        </p:nvSpPr>
        <p:spPr>
          <a:xfrm>
            <a:off x="6091535" y="6509742"/>
            <a:ext cx="347851" cy="328935"/>
          </a:xfrm>
          <a:prstGeom prst="rect">
            <a:avLst/>
          </a:prstGeom>
        </p:spPr>
        <p:txBody>
          <a:bodyPr/>
          <a:lstStyle/>
          <a:p>
            <a:fld id="{86CB4B4D-7CA3-9044-876B-883B54F8677D}" type="slidenum">
              <a:rPr/>
              <a:pPr/>
              <a:t>‹#›</a:t>
            </a:fld>
            <a:endParaRPr/>
          </a:p>
        </p:txBody>
      </p:sp>
      <p:sp>
        <p:nvSpPr>
          <p:cNvPr id="4" name="Bromley by Bow Centre – Brewin Dolphin">
            <a:extLst>
              <a:ext uri="{FF2B5EF4-FFF2-40B4-BE49-F238E27FC236}">
                <a16:creationId xmlns:a16="http://schemas.microsoft.com/office/drawing/2014/main" id="{3D2FC35D-AF9C-E24A-AC5F-BD6980E2B17B}"/>
              </a:ext>
            </a:extLst>
          </p:cNvPr>
          <p:cNvSpPr txBox="1"/>
          <p:nvPr userDrawn="1"/>
        </p:nvSpPr>
        <p:spPr>
          <a:xfrm>
            <a:off x="584028" y="6327309"/>
            <a:ext cx="2174833" cy="12311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p>
            <a:pPr defTabSz="410766" hangingPunct="0">
              <a:lnSpc>
                <a:spcPct val="80000"/>
              </a:lnSpc>
              <a:defRPr sz="1400" b="1" spc="0">
                <a:latin typeface="Arial"/>
                <a:ea typeface="Arial"/>
                <a:cs typeface="Arial"/>
                <a:sym typeface="Arial"/>
              </a:defRPr>
            </a:pPr>
            <a:r>
              <a:rPr sz="1000" kern="0" spc="-75" dirty="0">
                <a:solidFill>
                  <a:srgbClr val="811327"/>
                </a:solidFill>
                <a:sym typeface="Arial Black"/>
              </a:rPr>
              <a:t>Bromley by Bow Centre</a:t>
            </a:r>
            <a:endParaRPr sz="1000" b="1" kern="0" spc="-75" dirty="0">
              <a:solidFill>
                <a:srgbClr val="811327"/>
              </a:solidFill>
              <a:latin typeface="Arial"/>
              <a:ea typeface="Arial"/>
              <a:cs typeface="Arial"/>
              <a:sym typeface="Arial"/>
            </a:endParaRPr>
          </a:p>
        </p:txBody>
      </p:sp>
    </p:spTree>
    <p:extLst>
      <p:ext uri="{BB962C8B-B14F-4D97-AF65-F5344CB8AC3E}">
        <p14:creationId xmlns:p14="http://schemas.microsoft.com/office/powerpoint/2010/main" val="279761724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838200" y="365125"/>
            <a:ext cx="10515600" cy="1325563"/>
          </a:xfrm>
          <a:prstGeom prst="rect">
            <a:avLst/>
          </a:prstGeom>
        </p:spPr>
        <p:txBody>
          <a:bodyPr>
            <a:normAutofit/>
          </a:bodyPr>
          <a:lstStyle>
            <a:lvl1pPr defTabSz="914400">
              <a:lnSpc>
                <a:spcPct val="90000"/>
              </a:lnSpc>
              <a:defRPr sz="4400" b="0" cap="none">
                <a:solidFill>
                  <a:srgbClr val="000000"/>
                </a:solidFill>
                <a:latin typeface="Calibri Light"/>
                <a:ea typeface="Calibri Light"/>
                <a:cs typeface="Calibri Light"/>
                <a:sym typeface="Calibri Light"/>
              </a:defRPr>
            </a:lvl1pPr>
          </a:lstStyle>
          <a:p>
            <a:r>
              <a:t>Title Text</a:t>
            </a:r>
          </a:p>
        </p:txBody>
      </p:sp>
      <p:sp>
        <p:nvSpPr>
          <p:cNvPr id="163" name="Body Level One…"/>
          <p:cNvSpPr txBox="1">
            <a:spLocks noGrp="1"/>
          </p:cNvSpPr>
          <p:nvPr>
            <p:ph type="body" idx="1"/>
          </p:nvPr>
        </p:nvSpPr>
        <p:spPr>
          <a:xfrm>
            <a:off x="838200" y="1825625"/>
            <a:ext cx="10515600" cy="4351338"/>
          </a:xfrm>
          <a:prstGeom prst="rect">
            <a:avLst/>
          </a:prstGeom>
        </p:spPr>
        <p:txBody>
          <a:bodyPr>
            <a:normAutofit/>
          </a:bodyPr>
          <a:lstStyle>
            <a:lvl1pPr marL="228600" indent="-228600" defTabSz="914400">
              <a:lnSpc>
                <a:spcPct val="90000"/>
              </a:lnSpc>
              <a:spcBef>
                <a:spcPts val="1000"/>
              </a:spcBef>
              <a:buSzPct val="100000"/>
              <a:buFont typeface="Arial"/>
              <a:buChar char="•"/>
              <a:defRPr sz="2800">
                <a:solidFill>
                  <a:srgbClr val="000000"/>
                </a:solidFill>
                <a:latin typeface="Calibri"/>
                <a:ea typeface="Calibri"/>
                <a:cs typeface="Calibri"/>
                <a:sym typeface="Calibri"/>
              </a:defRPr>
            </a:lvl1pPr>
            <a:lvl2pPr marL="723900" indent="-266700" defTabSz="914400">
              <a:lnSpc>
                <a:spcPct val="90000"/>
              </a:lnSpc>
              <a:spcBef>
                <a:spcPts val="1000"/>
              </a:spcBef>
              <a:buSzPct val="100000"/>
              <a:buFont typeface="Arial"/>
              <a:buChar char="•"/>
              <a:defRPr sz="2800">
                <a:solidFill>
                  <a:srgbClr val="000000"/>
                </a:solidFill>
                <a:latin typeface="Calibri"/>
                <a:ea typeface="Calibri"/>
                <a:cs typeface="Calibri"/>
                <a:sym typeface="Calibri"/>
              </a:defRPr>
            </a:lvl2pPr>
            <a:lvl3pPr marL="1234439" indent="-320039" defTabSz="914400">
              <a:lnSpc>
                <a:spcPct val="90000"/>
              </a:lnSpc>
              <a:spcBef>
                <a:spcPts val="1000"/>
              </a:spcBef>
              <a:buSzPct val="100000"/>
              <a:buFont typeface="Arial"/>
              <a:buChar char="•"/>
              <a:defRPr sz="2800">
                <a:solidFill>
                  <a:srgbClr val="000000"/>
                </a:solidFill>
                <a:latin typeface="Calibri"/>
                <a:ea typeface="Calibri"/>
                <a:cs typeface="Calibri"/>
                <a:sym typeface="Calibri"/>
              </a:defRPr>
            </a:lvl3pPr>
            <a:lvl4pPr marL="1727200" indent="-355600" defTabSz="914400">
              <a:lnSpc>
                <a:spcPct val="90000"/>
              </a:lnSpc>
              <a:spcBef>
                <a:spcPts val="1000"/>
              </a:spcBef>
              <a:buSzPct val="100000"/>
              <a:buFont typeface="Arial"/>
              <a:buChar char="•"/>
              <a:defRPr sz="2800">
                <a:solidFill>
                  <a:srgbClr val="000000"/>
                </a:solidFill>
                <a:latin typeface="Calibri"/>
                <a:ea typeface="Calibri"/>
                <a:cs typeface="Calibri"/>
                <a:sym typeface="Calibri"/>
              </a:defRPr>
            </a:lvl4pPr>
            <a:lvl5pPr marL="2184400" indent="-355600" defTabSz="914400">
              <a:lnSpc>
                <a:spcPct val="90000"/>
              </a:lnSpc>
              <a:spcBef>
                <a:spcPts val="1000"/>
              </a:spcBef>
              <a:buSzPct val="100000"/>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xfrm>
            <a:off x="11089818" y="6404292"/>
            <a:ext cx="263983" cy="269241"/>
          </a:xfrm>
          <a:prstGeom prst="rect">
            <a:avLst/>
          </a:prstGeom>
        </p:spPr>
        <p:txBody>
          <a:bodyPr lIns="45719" tIns="45719" rIns="45719" bIns="45719" anchor="ctr"/>
          <a:lstStyle>
            <a:lvl1pPr algn="r">
              <a:defRPr>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97651228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cSld name="UCL 2 column text">
    <p:spTree>
      <p:nvGrpSpPr>
        <p:cNvPr id="1" name=""/>
        <p:cNvGrpSpPr/>
        <p:nvPr/>
      </p:nvGrpSpPr>
      <p:grpSpPr>
        <a:xfrm>
          <a:off x="0" y="0"/>
          <a:ext cx="0" cy="0"/>
          <a:chOff x="0" y="0"/>
          <a:chExt cx="0" cy="0"/>
        </a:xfrm>
      </p:grpSpPr>
      <p:sp>
        <p:nvSpPr>
          <p:cNvPr id="2" name="Main Headline" descr="Headline">
            <a:extLst>
              <a:ext uri="{FF2B5EF4-FFF2-40B4-BE49-F238E27FC236}">
                <a16:creationId xmlns:a16="http://schemas.microsoft.com/office/drawing/2014/main" id="{D136E2B9-C028-5142-BBB3-807BD19349DB}"/>
              </a:ext>
            </a:extLst>
          </p:cNvPr>
          <p:cNvSpPr>
            <a:spLocks noGrp="1"/>
          </p:cNvSpPr>
          <p:nvPr>
            <p:ph type="title" hasCustomPrompt="1"/>
          </p:nvPr>
        </p:nvSpPr>
        <p:spPr>
          <a:xfrm>
            <a:off x="360000" y="899999"/>
            <a:ext cx="8999900" cy="1368000"/>
          </a:xfrm>
        </p:spPr>
        <p:txBody>
          <a:bodyPr/>
          <a:lstStyle/>
          <a:p>
            <a:r>
              <a:rPr lang="en-US"/>
              <a:t>Main headline, Arial 44pt bold</a:t>
            </a:r>
          </a:p>
        </p:txBody>
      </p:sp>
      <p:sp>
        <p:nvSpPr>
          <p:cNvPr id="7" name="Text" descr="Text">
            <a:extLst>
              <a:ext uri="{FF2B5EF4-FFF2-40B4-BE49-F238E27FC236}">
                <a16:creationId xmlns:a16="http://schemas.microsoft.com/office/drawing/2014/main" id="{2D2A157B-B06B-5E44-8987-B8F38A7435D7}"/>
              </a:ext>
            </a:extLst>
          </p:cNvPr>
          <p:cNvSpPr>
            <a:spLocks noGrp="1"/>
          </p:cNvSpPr>
          <p:nvPr>
            <p:ph type="body" sz="quarter" idx="13"/>
          </p:nvPr>
        </p:nvSpPr>
        <p:spPr>
          <a:xfrm>
            <a:off x="360000" y="2412000"/>
            <a:ext cx="5399088" cy="3600000"/>
          </a:xfrm>
        </p:spPr>
        <p:txBody>
          <a:bodyPr/>
          <a:lstStyle>
            <a:lvl1pPr marL="225425" marR="0" indent="-225425"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sz="2400"/>
            </a:lvl1pPr>
            <a:lvl2pPr marL="222250" indent="-222250">
              <a:buFont typeface="Arial" panose="020B0604020202020204" pitchFamily="34" charset="0"/>
              <a:buChar char="•"/>
              <a:tabLst/>
              <a:defRPr/>
            </a:lvl2pPr>
          </a:lstStyle>
          <a:p>
            <a:pPr lvl="0"/>
            <a:r>
              <a:rPr lang="en-US"/>
              <a:t>Edit Master text styles</a:t>
            </a:r>
          </a:p>
        </p:txBody>
      </p:sp>
      <p:sp>
        <p:nvSpPr>
          <p:cNvPr id="10" name="Text" descr="Text">
            <a:extLst>
              <a:ext uri="{FF2B5EF4-FFF2-40B4-BE49-F238E27FC236}">
                <a16:creationId xmlns:a16="http://schemas.microsoft.com/office/drawing/2014/main" id="{35F69D9D-B78C-6D4D-8B1E-AB31E336A54A}"/>
              </a:ext>
            </a:extLst>
          </p:cNvPr>
          <p:cNvSpPr>
            <a:spLocks noGrp="1"/>
          </p:cNvSpPr>
          <p:nvPr>
            <p:ph type="body" sz="quarter" idx="15"/>
          </p:nvPr>
        </p:nvSpPr>
        <p:spPr>
          <a:xfrm>
            <a:off x="5940000" y="2412000"/>
            <a:ext cx="5399088" cy="3600000"/>
          </a:xfrm>
        </p:spPr>
        <p:txBody>
          <a:bodyPr/>
          <a:lstStyle>
            <a:lvl1pPr marL="225425" marR="0" indent="-225425"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sz="2400"/>
            </a:lvl1pPr>
            <a:lvl2pPr marL="222250" indent="-222250">
              <a:buFont typeface="Arial" panose="020B0604020202020204" pitchFamily="34" charset="0"/>
              <a:buChar char="•"/>
              <a:tabLst/>
              <a:defRPr/>
            </a:lvl2pPr>
          </a:lstStyle>
          <a:p>
            <a:pPr lvl="0"/>
            <a:r>
              <a:rPr lang="en-US"/>
              <a:t>Edit Master text styles</a:t>
            </a:r>
          </a:p>
        </p:txBody>
      </p:sp>
      <p:sp>
        <p:nvSpPr>
          <p:cNvPr id="3" name="Date Placeholder 2">
            <a:extLst>
              <a:ext uri="{FF2B5EF4-FFF2-40B4-BE49-F238E27FC236}">
                <a16:creationId xmlns:a16="http://schemas.microsoft.com/office/drawing/2014/main" id="{06E4EAF8-165C-2D4A-9B32-495E40A0715F}"/>
              </a:ext>
            </a:extLst>
          </p:cNvPr>
          <p:cNvSpPr>
            <a:spLocks noGrp="1"/>
          </p:cNvSpPr>
          <p:nvPr>
            <p:ph type="dt" sz="half" idx="10"/>
          </p:nvPr>
        </p:nvSpPr>
        <p:spPr/>
        <p:txBody>
          <a:bodyPr/>
          <a:lstStyle/>
          <a:p>
            <a:pPr>
              <a:defRPr/>
            </a:pPr>
            <a:fld id="{C6478F44-CA4B-8F47-8400-2C19AC9A20AB}" type="datetimeFigureOut">
              <a:rPr lang="en-US" smtClean="0"/>
              <a:pPr>
                <a:defRPr/>
              </a:pPr>
              <a:t>6/8/2026</a:t>
            </a:fld>
            <a:endParaRPr lang="en-US"/>
          </a:p>
        </p:txBody>
      </p:sp>
      <p:sp>
        <p:nvSpPr>
          <p:cNvPr id="4" name="Footer Placeholder 3">
            <a:extLst>
              <a:ext uri="{FF2B5EF4-FFF2-40B4-BE49-F238E27FC236}">
                <a16:creationId xmlns:a16="http://schemas.microsoft.com/office/drawing/2014/main" id="{5EBBB3CA-848C-EF44-BEE5-EB67145F2B76}"/>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BADB6E47-510B-8542-8D2A-81F475B8DED3}"/>
              </a:ext>
            </a:extLst>
          </p:cNvPr>
          <p:cNvSpPr>
            <a:spLocks noGrp="1"/>
          </p:cNvSpPr>
          <p:nvPr>
            <p:ph type="sldNum" sz="quarter" idx="12"/>
          </p:nvPr>
        </p:nvSpPr>
        <p:spPr/>
        <p:txBody>
          <a:bodyPr/>
          <a:lstStyle/>
          <a:p>
            <a:pPr>
              <a:defRPr/>
            </a:pPr>
            <a:fld id="{A68DF897-BF7D-364E-94C4-DBD7D61CD3A9}" type="slidenum">
              <a:rPr lang="en-US" smtClean="0"/>
              <a:pPr>
                <a:defRPr/>
              </a:pPr>
              <a:t>‹#›</a:t>
            </a:fld>
            <a:endParaRPr lang="en-US"/>
          </a:p>
        </p:txBody>
      </p:sp>
    </p:spTree>
    <p:extLst>
      <p:ext uri="{BB962C8B-B14F-4D97-AF65-F5344CB8AC3E}">
        <p14:creationId xmlns:p14="http://schemas.microsoft.com/office/powerpoint/2010/main" val="2106717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1997274"/>
            <a:ext cx="9715500" cy="1378148"/>
          </a:xfrm>
        </p:spPr>
        <p:txBody>
          <a:bodyPr/>
          <a:lstStyle/>
          <a:p>
            <a:r>
              <a:rPr lang="en-US"/>
              <a:t>Click to edit Master title style</a:t>
            </a:r>
          </a:p>
        </p:txBody>
      </p:sp>
      <p:sp>
        <p:nvSpPr>
          <p:cNvPr id="3" name="Subtitle 2"/>
          <p:cNvSpPr>
            <a:spLocks noGrp="1"/>
          </p:cNvSpPr>
          <p:nvPr>
            <p:ph type="subTitle" idx="1"/>
          </p:nvPr>
        </p:nvSpPr>
        <p:spPr>
          <a:xfrm>
            <a:off x="1714500" y="3643312"/>
            <a:ext cx="8001000" cy="1643063"/>
          </a:xfrm>
        </p:spPr>
        <p:txBody>
          <a:bodyPr/>
          <a:lstStyle>
            <a:lvl1pPr marL="0" indent="0" algn="ctr">
              <a:buNone/>
              <a:defRPr>
                <a:solidFill>
                  <a:schemeClr val="tx1">
                    <a:tint val="75000"/>
                  </a:schemeClr>
                </a:solidFill>
              </a:defRPr>
            </a:lvl1pPr>
            <a:lvl2pPr marL="428625" indent="0" algn="ctr">
              <a:buNone/>
              <a:defRPr>
                <a:solidFill>
                  <a:schemeClr val="tx1">
                    <a:tint val="75000"/>
                  </a:schemeClr>
                </a:solidFill>
              </a:defRPr>
            </a:lvl2pPr>
            <a:lvl3pPr marL="857250" indent="0" algn="ctr">
              <a:buNone/>
              <a:defRPr>
                <a:solidFill>
                  <a:schemeClr val="tx1">
                    <a:tint val="75000"/>
                  </a:schemeClr>
                </a:solidFill>
              </a:defRPr>
            </a:lvl3pPr>
            <a:lvl4pPr marL="1285875" indent="0" algn="ctr">
              <a:buNone/>
              <a:defRPr>
                <a:solidFill>
                  <a:schemeClr val="tx1">
                    <a:tint val="75000"/>
                  </a:schemeClr>
                </a:solidFill>
              </a:defRPr>
            </a:lvl4pPr>
            <a:lvl5pPr marL="1714500" indent="0" algn="ctr">
              <a:buNone/>
              <a:defRPr>
                <a:solidFill>
                  <a:schemeClr val="tx1">
                    <a:tint val="75000"/>
                  </a:schemeClr>
                </a:solidFill>
              </a:defRPr>
            </a:lvl5pPr>
            <a:lvl6pPr marL="2143125" indent="0" algn="ctr">
              <a:buNone/>
              <a:defRPr>
                <a:solidFill>
                  <a:schemeClr val="tx1">
                    <a:tint val="75000"/>
                  </a:schemeClr>
                </a:solidFill>
              </a:defRPr>
            </a:lvl6pPr>
            <a:lvl7pPr marL="2571750" indent="0" algn="ctr">
              <a:buNone/>
              <a:defRPr>
                <a:solidFill>
                  <a:schemeClr val="tx1">
                    <a:tint val="75000"/>
                  </a:schemeClr>
                </a:solidFill>
              </a:defRPr>
            </a:lvl7pPr>
            <a:lvl8pPr marL="3000375" indent="0" algn="ctr">
              <a:buNone/>
              <a:defRPr>
                <a:solidFill>
                  <a:schemeClr val="tx1">
                    <a:tint val="75000"/>
                  </a:schemeClr>
                </a:solidFill>
              </a:defRPr>
            </a:lvl8pPr>
            <a:lvl9pPr marL="34290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3426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7812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02891" y="4131469"/>
            <a:ext cx="9715500" cy="127694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02891" y="2725044"/>
            <a:ext cx="9715500" cy="1406425"/>
          </a:xfrm>
        </p:spPr>
        <p:txBody>
          <a:bodyPr anchor="b"/>
          <a:lstStyle>
            <a:lvl1pPr marL="0" indent="0">
              <a:buNone/>
              <a:defRPr sz="1875">
                <a:solidFill>
                  <a:schemeClr val="tx1">
                    <a:tint val="75000"/>
                  </a:schemeClr>
                </a:solidFill>
              </a:defRPr>
            </a:lvl1pPr>
            <a:lvl2pPr marL="428625" indent="0">
              <a:buNone/>
              <a:defRPr sz="1688">
                <a:solidFill>
                  <a:schemeClr val="tx1">
                    <a:tint val="75000"/>
                  </a:schemeClr>
                </a:solidFill>
              </a:defRPr>
            </a:lvl2pPr>
            <a:lvl3pPr marL="857250" indent="0">
              <a:buNone/>
              <a:defRPr sz="1500">
                <a:solidFill>
                  <a:schemeClr val="tx1">
                    <a:tint val="75000"/>
                  </a:schemeClr>
                </a:solidFill>
              </a:defRPr>
            </a:lvl3pPr>
            <a:lvl4pPr marL="1285875" indent="0">
              <a:buNone/>
              <a:defRPr sz="1313">
                <a:solidFill>
                  <a:schemeClr val="tx1">
                    <a:tint val="75000"/>
                  </a:schemeClr>
                </a:solidFill>
              </a:defRPr>
            </a:lvl4pPr>
            <a:lvl5pPr marL="1714500" indent="0">
              <a:buNone/>
              <a:defRPr sz="1313">
                <a:solidFill>
                  <a:schemeClr val="tx1">
                    <a:tint val="75000"/>
                  </a:schemeClr>
                </a:solidFill>
              </a:defRPr>
            </a:lvl5pPr>
            <a:lvl6pPr marL="2143125" indent="0">
              <a:buNone/>
              <a:defRPr sz="1313">
                <a:solidFill>
                  <a:schemeClr val="tx1">
                    <a:tint val="75000"/>
                  </a:schemeClr>
                </a:solidFill>
              </a:defRPr>
            </a:lvl6pPr>
            <a:lvl7pPr marL="2571750" indent="0">
              <a:buNone/>
              <a:defRPr sz="1313">
                <a:solidFill>
                  <a:schemeClr val="tx1">
                    <a:tint val="75000"/>
                  </a:schemeClr>
                </a:solidFill>
              </a:defRPr>
            </a:lvl7pPr>
            <a:lvl8pPr marL="3000375" indent="0">
              <a:buNone/>
              <a:defRPr sz="1313">
                <a:solidFill>
                  <a:schemeClr val="tx1">
                    <a:tint val="75000"/>
                  </a:schemeClr>
                </a:solidFill>
              </a:defRPr>
            </a:lvl8pPr>
            <a:lvl9pPr marL="3429000" indent="0">
              <a:buNone/>
              <a:defRPr sz="13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45605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theme" Target="../theme/theme3.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descr="Image"/>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82668" y="593538"/>
            <a:ext cx="1024760" cy="1740684"/>
          </a:xfrm>
          <a:prstGeom prst="rect">
            <a:avLst/>
          </a:prstGeom>
          <a:ln w="12700">
            <a:miter lim="400000"/>
          </a:ln>
        </p:spPr>
      </p:pic>
      <p:sp>
        <p:nvSpPr>
          <p:cNvPr id="5" name="Slide Number"/>
          <p:cNvSpPr txBox="1">
            <a:spLocks noGrp="1"/>
          </p:cNvSpPr>
          <p:nvPr>
            <p:ph type="sldNum" sz="quarter" idx="2"/>
          </p:nvPr>
        </p:nvSpPr>
        <p:spPr>
          <a:xfrm>
            <a:off x="6091535" y="6509742"/>
            <a:ext cx="347851" cy="292002"/>
          </a:xfrm>
          <a:prstGeom prst="rect">
            <a:avLst/>
          </a:prstGeom>
          <a:ln w="12700">
            <a:miter lim="400000"/>
          </a:ln>
        </p:spPr>
        <p:txBody>
          <a:bodyPr wrap="none" lIns="71437" tIns="71437" rIns="71437" bIns="71437">
            <a:spAutoFit/>
          </a:bodyPr>
          <a:lstStyle>
            <a:lvl1pPr>
              <a:defRPr sz="1200"/>
            </a:lvl1pPr>
          </a:lstStyle>
          <a:p>
            <a:pPr defTabSz="410766" hangingPunct="0">
              <a:lnSpc>
                <a:spcPct val="80000"/>
              </a:lnSpc>
            </a:pPr>
            <a:fld id="{86CB4B4D-7CA3-9044-876B-883B54F8677D}" type="slidenum">
              <a:rPr lang="en-GB" kern="0" smtClean="0">
                <a:solidFill>
                  <a:srgbClr val="691A25"/>
                </a:solidFill>
                <a:sym typeface="Arial Black"/>
              </a:rPr>
              <a:pPr defTabSz="410766" hangingPunct="0">
                <a:lnSpc>
                  <a:spcPct val="80000"/>
                </a:lnSpc>
              </a:pPr>
              <a:t>‹#›</a:t>
            </a:fld>
            <a:endParaRPr lang="en-GB" kern="0">
              <a:solidFill>
                <a:srgbClr val="691A25"/>
              </a:solidFill>
              <a:sym typeface="Arial Black"/>
            </a:endParaRPr>
          </a:p>
        </p:txBody>
      </p:sp>
    </p:spTree>
    <p:extLst>
      <p:ext uri="{BB962C8B-B14F-4D97-AF65-F5344CB8AC3E}">
        <p14:creationId xmlns:p14="http://schemas.microsoft.com/office/powerpoint/2010/main" val="3845845209"/>
      </p:ext>
    </p:extLst>
  </p:cSld>
  <p:clrMap bg1="lt1" tx1="dk1" bg2="lt2" tx2="dk2" accent1="accent1" accent2="accent2" accent3="accent3" accent4="accent4" accent5="accent5" accent6="accent6" hlink="hlink" folHlink="folHlink"/>
  <p:sldLayoutIdLst>
    <p:sldLayoutId id="2147483678" r:id="rId1"/>
    <p:sldLayoutId id="2147483680" r:id="rId2"/>
    <p:sldLayoutId id="2147483681" r:id="rId3"/>
    <p:sldLayoutId id="2147483682" r:id="rId4"/>
    <p:sldLayoutId id="2147483719" r:id="rId5"/>
    <p:sldLayoutId id="2147483720" r:id="rId6"/>
  </p:sldLayoutIdLst>
  <p:transition spd="med"/>
  <p:txStyles>
    <p:titleStyle>
      <a:lvl1pPr marL="0" marR="0" indent="0" algn="l" defTabSz="410766" latinLnBrk="0">
        <a:lnSpc>
          <a:spcPct val="80000"/>
        </a:lnSpc>
        <a:spcBef>
          <a:spcPts val="0"/>
        </a:spcBef>
        <a:spcAft>
          <a:spcPts val="0"/>
        </a:spcAft>
        <a:buClrTx/>
        <a:buSzTx/>
        <a:buFontTx/>
        <a:buNone/>
        <a:tabLst/>
        <a:defRPr sz="2500" b="1" i="0" u="none" strike="noStrike" cap="all" spc="0" baseline="0">
          <a:ln>
            <a:noFill/>
          </a:ln>
          <a:solidFill>
            <a:srgbClr val="FFFFFF"/>
          </a:solidFill>
          <a:uFillTx/>
          <a:latin typeface="Helvetica"/>
          <a:ea typeface="Helvetica"/>
          <a:cs typeface="Helvetica"/>
          <a:sym typeface="Helvetica"/>
        </a:defRPr>
      </a:lvl1pPr>
      <a:lvl2pPr marL="0" marR="0" indent="114300" algn="l" defTabSz="410766" latinLnBrk="0">
        <a:lnSpc>
          <a:spcPct val="80000"/>
        </a:lnSpc>
        <a:spcBef>
          <a:spcPts val="0"/>
        </a:spcBef>
        <a:spcAft>
          <a:spcPts val="0"/>
        </a:spcAft>
        <a:buClrTx/>
        <a:buSzTx/>
        <a:buFontTx/>
        <a:buNone/>
        <a:tabLst/>
        <a:defRPr sz="2500" b="1" i="0" u="none" strike="noStrike" cap="all" spc="0" baseline="0">
          <a:ln>
            <a:noFill/>
          </a:ln>
          <a:solidFill>
            <a:srgbClr val="FFFFFF"/>
          </a:solidFill>
          <a:uFillTx/>
          <a:latin typeface="Helvetica"/>
          <a:ea typeface="Helvetica"/>
          <a:cs typeface="Helvetica"/>
          <a:sym typeface="Helvetica"/>
        </a:defRPr>
      </a:lvl2pPr>
      <a:lvl3pPr marL="0" marR="0" indent="228600" algn="l" defTabSz="410766" latinLnBrk="0">
        <a:lnSpc>
          <a:spcPct val="80000"/>
        </a:lnSpc>
        <a:spcBef>
          <a:spcPts val="0"/>
        </a:spcBef>
        <a:spcAft>
          <a:spcPts val="0"/>
        </a:spcAft>
        <a:buClrTx/>
        <a:buSzTx/>
        <a:buFontTx/>
        <a:buNone/>
        <a:tabLst/>
        <a:defRPr sz="2500" b="1" i="0" u="none" strike="noStrike" cap="all" spc="0" baseline="0">
          <a:ln>
            <a:noFill/>
          </a:ln>
          <a:solidFill>
            <a:srgbClr val="FFFFFF"/>
          </a:solidFill>
          <a:uFillTx/>
          <a:latin typeface="Helvetica"/>
          <a:ea typeface="Helvetica"/>
          <a:cs typeface="Helvetica"/>
          <a:sym typeface="Helvetica"/>
        </a:defRPr>
      </a:lvl3pPr>
      <a:lvl4pPr marL="0" marR="0" indent="342900" algn="l" defTabSz="410766" latinLnBrk="0">
        <a:lnSpc>
          <a:spcPct val="80000"/>
        </a:lnSpc>
        <a:spcBef>
          <a:spcPts val="0"/>
        </a:spcBef>
        <a:spcAft>
          <a:spcPts val="0"/>
        </a:spcAft>
        <a:buClrTx/>
        <a:buSzTx/>
        <a:buFontTx/>
        <a:buNone/>
        <a:tabLst/>
        <a:defRPr sz="2500" b="1" i="0" u="none" strike="noStrike" cap="all" spc="0" baseline="0">
          <a:ln>
            <a:noFill/>
          </a:ln>
          <a:solidFill>
            <a:srgbClr val="FFFFFF"/>
          </a:solidFill>
          <a:uFillTx/>
          <a:latin typeface="Helvetica"/>
          <a:ea typeface="Helvetica"/>
          <a:cs typeface="Helvetica"/>
          <a:sym typeface="Helvetica"/>
        </a:defRPr>
      </a:lvl4pPr>
      <a:lvl5pPr marL="0" marR="0" indent="457200" algn="l" defTabSz="410766" latinLnBrk="0">
        <a:lnSpc>
          <a:spcPct val="80000"/>
        </a:lnSpc>
        <a:spcBef>
          <a:spcPts val="0"/>
        </a:spcBef>
        <a:spcAft>
          <a:spcPts val="0"/>
        </a:spcAft>
        <a:buClrTx/>
        <a:buSzTx/>
        <a:buFontTx/>
        <a:buNone/>
        <a:tabLst/>
        <a:defRPr sz="2500" b="1" i="0" u="none" strike="noStrike" cap="all" spc="0" baseline="0">
          <a:ln>
            <a:noFill/>
          </a:ln>
          <a:solidFill>
            <a:srgbClr val="FFFFFF"/>
          </a:solidFill>
          <a:uFillTx/>
          <a:latin typeface="Helvetica"/>
          <a:ea typeface="Helvetica"/>
          <a:cs typeface="Helvetica"/>
          <a:sym typeface="Helvetica"/>
        </a:defRPr>
      </a:lvl5pPr>
      <a:lvl6pPr marL="0" marR="0" indent="571500" algn="l" defTabSz="410766" latinLnBrk="0">
        <a:lnSpc>
          <a:spcPct val="80000"/>
        </a:lnSpc>
        <a:spcBef>
          <a:spcPts val="0"/>
        </a:spcBef>
        <a:spcAft>
          <a:spcPts val="0"/>
        </a:spcAft>
        <a:buClrTx/>
        <a:buSzTx/>
        <a:buFontTx/>
        <a:buNone/>
        <a:tabLst/>
        <a:defRPr sz="2500" b="1" i="0" u="none" strike="noStrike" cap="all" spc="0" baseline="0">
          <a:ln>
            <a:noFill/>
          </a:ln>
          <a:solidFill>
            <a:srgbClr val="FFFFFF"/>
          </a:solidFill>
          <a:uFillTx/>
          <a:latin typeface="Helvetica"/>
          <a:ea typeface="Helvetica"/>
          <a:cs typeface="Helvetica"/>
          <a:sym typeface="Helvetica"/>
        </a:defRPr>
      </a:lvl6pPr>
      <a:lvl7pPr marL="0" marR="0" indent="685800" algn="l" defTabSz="410766" latinLnBrk="0">
        <a:lnSpc>
          <a:spcPct val="80000"/>
        </a:lnSpc>
        <a:spcBef>
          <a:spcPts val="0"/>
        </a:spcBef>
        <a:spcAft>
          <a:spcPts val="0"/>
        </a:spcAft>
        <a:buClrTx/>
        <a:buSzTx/>
        <a:buFontTx/>
        <a:buNone/>
        <a:tabLst/>
        <a:defRPr sz="2500" b="1" i="0" u="none" strike="noStrike" cap="all" spc="0" baseline="0">
          <a:ln>
            <a:noFill/>
          </a:ln>
          <a:solidFill>
            <a:srgbClr val="FFFFFF"/>
          </a:solidFill>
          <a:uFillTx/>
          <a:latin typeface="Helvetica"/>
          <a:ea typeface="Helvetica"/>
          <a:cs typeface="Helvetica"/>
          <a:sym typeface="Helvetica"/>
        </a:defRPr>
      </a:lvl7pPr>
      <a:lvl8pPr marL="0" marR="0" indent="800100" algn="l" defTabSz="410766" latinLnBrk="0">
        <a:lnSpc>
          <a:spcPct val="80000"/>
        </a:lnSpc>
        <a:spcBef>
          <a:spcPts val="0"/>
        </a:spcBef>
        <a:spcAft>
          <a:spcPts val="0"/>
        </a:spcAft>
        <a:buClrTx/>
        <a:buSzTx/>
        <a:buFontTx/>
        <a:buNone/>
        <a:tabLst/>
        <a:defRPr sz="2500" b="1" i="0" u="none" strike="noStrike" cap="all" spc="0" baseline="0">
          <a:ln>
            <a:noFill/>
          </a:ln>
          <a:solidFill>
            <a:srgbClr val="FFFFFF"/>
          </a:solidFill>
          <a:uFillTx/>
          <a:latin typeface="Helvetica"/>
          <a:ea typeface="Helvetica"/>
          <a:cs typeface="Helvetica"/>
          <a:sym typeface="Helvetica"/>
        </a:defRPr>
      </a:lvl8pPr>
      <a:lvl9pPr marL="0" marR="0" indent="914400" algn="l" defTabSz="410766" latinLnBrk="0">
        <a:lnSpc>
          <a:spcPct val="80000"/>
        </a:lnSpc>
        <a:spcBef>
          <a:spcPts val="0"/>
        </a:spcBef>
        <a:spcAft>
          <a:spcPts val="0"/>
        </a:spcAft>
        <a:buClrTx/>
        <a:buSzTx/>
        <a:buFontTx/>
        <a:buNone/>
        <a:tabLst/>
        <a:defRPr sz="2500" b="1" i="0" u="none" strike="noStrike" cap="all" spc="0" baseline="0">
          <a:ln>
            <a:noFill/>
          </a:ln>
          <a:solidFill>
            <a:srgbClr val="FFFFFF"/>
          </a:solidFill>
          <a:uFillTx/>
          <a:latin typeface="Helvetica"/>
          <a:ea typeface="Helvetica"/>
          <a:cs typeface="Helvetica"/>
          <a:sym typeface="Helvetica"/>
        </a:defRPr>
      </a:lvl9pPr>
    </p:titleStyle>
    <p:bodyStyle>
      <a:lvl1pPr marL="0" marR="0" indent="0" algn="l" defTabSz="410766" latinLnBrk="0">
        <a:lnSpc>
          <a:spcPct val="110000"/>
        </a:lnSpc>
        <a:spcBef>
          <a:spcPts val="0"/>
        </a:spcBef>
        <a:spcAft>
          <a:spcPts val="0"/>
        </a:spcAft>
        <a:buClrTx/>
        <a:buSzTx/>
        <a:buFontTx/>
        <a:buNone/>
        <a:tabLst/>
        <a:defRPr sz="1400" b="0" i="0" u="none" strike="noStrike" cap="none" spc="0" baseline="0">
          <a:ln>
            <a:noFill/>
          </a:ln>
          <a:solidFill>
            <a:srgbClr val="FFFFFF"/>
          </a:solidFill>
          <a:uFillTx/>
          <a:latin typeface="Helvetica"/>
          <a:ea typeface="Helvetica"/>
          <a:cs typeface="Helvetica"/>
          <a:sym typeface="Helvetica"/>
        </a:defRPr>
      </a:lvl1pPr>
      <a:lvl2pPr marL="0" marR="0" indent="0" algn="l" defTabSz="410766" latinLnBrk="0">
        <a:lnSpc>
          <a:spcPct val="110000"/>
        </a:lnSpc>
        <a:spcBef>
          <a:spcPts val="0"/>
        </a:spcBef>
        <a:spcAft>
          <a:spcPts val="0"/>
        </a:spcAft>
        <a:buClrTx/>
        <a:buSzTx/>
        <a:buFontTx/>
        <a:buNone/>
        <a:tabLst/>
        <a:defRPr sz="1400" b="0" i="0" u="none" strike="noStrike" cap="none" spc="0" baseline="0">
          <a:ln>
            <a:noFill/>
          </a:ln>
          <a:solidFill>
            <a:srgbClr val="FFFFFF"/>
          </a:solidFill>
          <a:uFillTx/>
          <a:latin typeface="Helvetica"/>
          <a:ea typeface="Helvetica"/>
          <a:cs typeface="Helvetica"/>
          <a:sym typeface="Helvetica"/>
        </a:defRPr>
      </a:lvl2pPr>
      <a:lvl3pPr marL="0" marR="0" indent="0" algn="l" defTabSz="410766" latinLnBrk="0">
        <a:lnSpc>
          <a:spcPct val="110000"/>
        </a:lnSpc>
        <a:spcBef>
          <a:spcPts val="0"/>
        </a:spcBef>
        <a:spcAft>
          <a:spcPts val="0"/>
        </a:spcAft>
        <a:buClrTx/>
        <a:buSzTx/>
        <a:buFontTx/>
        <a:buNone/>
        <a:tabLst/>
        <a:defRPr sz="1400" b="0" i="0" u="none" strike="noStrike" cap="none" spc="0" baseline="0">
          <a:ln>
            <a:noFill/>
          </a:ln>
          <a:solidFill>
            <a:srgbClr val="FFFFFF"/>
          </a:solidFill>
          <a:uFillTx/>
          <a:latin typeface="Helvetica"/>
          <a:ea typeface="Helvetica"/>
          <a:cs typeface="Helvetica"/>
          <a:sym typeface="Helvetica"/>
        </a:defRPr>
      </a:lvl3pPr>
      <a:lvl4pPr marL="0" marR="0" indent="0" algn="l" defTabSz="410766" latinLnBrk="0">
        <a:lnSpc>
          <a:spcPct val="110000"/>
        </a:lnSpc>
        <a:spcBef>
          <a:spcPts val="0"/>
        </a:spcBef>
        <a:spcAft>
          <a:spcPts val="0"/>
        </a:spcAft>
        <a:buClrTx/>
        <a:buSzTx/>
        <a:buFontTx/>
        <a:buNone/>
        <a:tabLst/>
        <a:defRPr sz="1400" b="0" i="0" u="none" strike="noStrike" cap="none" spc="0" baseline="0">
          <a:ln>
            <a:noFill/>
          </a:ln>
          <a:solidFill>
            <a:srgbClr val="FFFFFF"/>
          </a:solidFill>
          <a:uFillTx/>
          <a:latin typeface="Helvetica"/>
          <a:ea typeface="Helvetica"/>
          <a:cs typeface="Helvetica"/>
          <a:sym typeface="Helvetica"/>
        </a:defRPr>
      </a:lvl4pPr>
      <a:lvl5pPr marL="0" marR="0" indent="0" algn="l" defTabSz="410766" latinLnBrk="0">
        <a:lnSpc>
          <a:spcPct val="110000"/>
        </a:lnSpc>
        <a:spcBef>
          <a:spcPts val="0"/>
        </a:spcBef>
        <a:spcAft>
          <a:spcPts val="0"/>
        </a:spcAft>
        <a:buClrTx/>
        <a:buSzTx/>
        <a:buFontTx/>
        <a:buNone/>
        <a:tabLst/>
        <a:defRPr sz="1400" b="0" i="0" u="none" strike="noStrike" cap="none" spc="0" baseline="0">
          <a:ln>
            <a:noFill/>
          </a:ln>
          <a:solidFill>
            <a:srgbClr val="FFFFFF"/>
          </a:solidFill>
          <a:uFillTx/>
          <a:latin typeface="Helvetica"/>
          <a:ea typeface="Helvetica"/>
          <a:cs typeface="Helvetica"/>
          <a:sym typeface="Helvetica"/>
        </a:defRPr>
      </a:lvl5pPr>
      <a:lvl6pPr marL="0" marR="0" indent="177800" algn="l" defTabSz="410766" latinLnBrk="0">
        <a:lnSpc>
          <a:spcPct val="110000"/>
        </a:lnSpc>
        <a:spcBef>
          <a:spcPts val="0"/>
        </a:spcBef>
        <a:spcAft>
          <a:spcPts val="0"/>
        </a:spcAft>
        <a:buClrTx/>
        <a:buSzTx/>
        <a:buFontTx/>
        <a:buNone/>
        <a:tabLst/>
        <a:defRPr sz="1400" b="0" i="0" u="none" strike="noStrike" cap="none" spc="0" baseline="0">
          <a:ln>
            <a:noFill/>
          </a:ln>
          <a:solidFill>
            <a:srgbClr val="FFFFFF"/>
          </a:solidFill>
          <a:uFillTx/>
          <a:latin typeface="Helvetica"/>
          <a:ea typeface="Helvetica"/>
          <a:cs typeface="Helvetica"/>
          <a:sym typeface="Helvetica"/>
        </a:defRPr>
      </a:lvl6pPr>
      <a:lvl7pPr marL="0" marR="0" indent="355600" algn="l" defTabSz="410766" latinLnBrk="0">
        <a:lnSpc>
          <a:spcPct val="110000"/>
        </a:lnSpc>
        <a:spcBef>
          <a:spcPts val="0"/>
        </a:spcBef>
        <a:spcAft>
          <a:spcPts val="0"/>
        </a:spcAft>
        <a:buClrTx/>
        <a:buSzTx/>
        <a:buFontTx/>
        <a:buNone/>
        <a:tabLst/>
        <a:defRPr sz="1400" b="0" i="0" u="none" strike="noStrike" cap="none" spc="0" baseline="0">
          <a:ln>
            <a:noFill/>
          </a:ln>
          <a:solidFill>
            <a:srgbClr val="FFFFFF"/>
          </a:solidFill>
          <a:uFillTx/>
          <a:latin typeface="Helvetica"/>
          <a:ea typeface="Helvetica"/>
          <a:cs typeface="Helvetica"/>
          <a:sym typeface="Helvetica"/>
        </a:defRPr>
      </a:lvl7pPr>
      <a:lvl8pPr marL="0" marR="0" indent="533400" algn="l" defTabSz="410766" latinLnBrk="0">
        <a:lnSpc>
          <a:spcPct val="110000"/>
        </a:lnSpc>
        <a:spcBef>
          <a:spcPts val="0"/>
        </a:spcBef>
        <a:spcAft>
          <a:spcPts val="0"/>
        </a:spcAft>
        <a:buClrTx/>
        <a:buSzTx/>
        <a:buFontTx/>
        <a:buNone/>
        <a:tabLst/>
        <a:defRPr sz="1400" b="0" i="0" u="none" strike="noStrike" cap="none" spc="0" baseline="0">
          <a:ln>
            <a:noFill/>
          </a:ln>
          <a:solidFill>
            <a:srgbClr val="FFFFFF"/>
          </a:solidFill>
          <a:uFillTx/>
          <a:latin typeface="Helvetica"/>
          <a:ea typeface="Helvetica"/>
          <a:cs typeface="Helvetica"/>
          <a:sym typeface="Helvetica"/>
        </a:defRPr>
      </a:lvl8pPr>
      <a:lvl9pPr marL="0" marR="0" indent="711200" algn="l" defTabSz="410766" latinLnBrk="0">
        <a:lnSpc>
          <a:spcPct val="110000"/>
        </a:lnSpc>
        <a:spcBef>
          <a:spcPts val="0"/>
        </a:spcBef>
        <a:spcAft>
          <a:spcPts val="0"/>
        </a:spcAft>
        <a:buClrTx/>
        <a:buSzTx/>
        <a:buFontTx/>
        <a:buNone/>
        <a:tabLst/>
        <a:defRPr sz="1400" b="0" i="0" u="none" strike="noStrike" cap="none" spc="0" baseline="0">
          <a:ln>
            <a:noFill/>
          </a:ln>
          <a:solidFill>
            <a:srgbClr val="FFFFFF"/>
          </a:solidFill>
          <a:uFillTx/>
          <a:latin typeface="Helvetica"/>
          <a:ea typeface="Helvetica"/>
          <a:cs typeface="Helvetica"/>
          <a:sym typeface="Helvetica"/>
        </a:defRPr>
      </a:lvl9pPr>
    </p:bodyStyle>
    <p:otherStyle>
      <a:lvl1pPr marL="0" marR="0" indent="0" algn="l" defTabSz="410766" latinLnBrk="0">
        <a:lnSpc>
          <a:spcPct val="8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Black"/>
        </a:defRPr>
      </a:lvl1pPr>
      <a:lvl2pPr marL="0" marR="0" indent="114300" algn="l" defTabSz="410766" latinLnBrk="0">
        <a:lnSpc>
          <a:spcPct val="8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Black"/>
        </a:defRPr>
      </a:lvl2pPr>
      <a:lvl3pPr marL="0" marR="0" indent="228600" algn="l" defTabSz="410766" latinLnBrk="0">
        <a:lnSpc>
          <a:spcPct val="8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Black"/>
        </a:defRPr>
      </a:lvl3pPr>
      <a:lvl4pPr marL="0" marR="0" indent="342900" algn="l" defTabSz="410766" latinLnBrk="0">
        <a:lnSpc>
          <a:spcPct val="8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Black"/>
        </a:defRPr>
      </a:lvl4pPr>
      <a:lvl5pPr marL="0" marR="0" indent="457200" algn="l" defTabSz="410766" latinLnBrk="0">
        <a:lnSpc>
          <a:spcPct val="8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Black"/>
        </a:defRPr>
      </a:lvl5pPr>
      <a:lvl6pPr marL="0" marR="0" indent="571500" algn="l" defTabSz="410766" latinLnBrk="0">
        <a:lnSpc>
          <a:spcPct val="8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Black"/>
        </a:defRPr>
      </a:lvl6pPr>
      <a:lvl7pPr marL="0" marR="0" indent="685800" algn="l" defTabSz="410766" latinLnBrk="0">
        <a:lnSpc>
          <a:spcPct val="8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Black"/>
        </a:defRPr>
      </a:lvl7pPr>
      <a:lvl8pPr marL="0" marR="0" indent="800100" algn="l" defTabSz="410766" latinLnBrk="0">
        <a:lnSpc>
          <a:spcPct val="8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Black"/>
        </a:defRPr>
      </a:lvl8pPr>
      <a:lvl9pPr marL="0" marR="0" indent="914400" algn="l" defTabSz="410766" latinLnBrk="0">
        <a:lnSpc>
          <a:spcPct val="8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Black"/>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500" y="257473"/>
            <a:ext cx="10287000" cy="1071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71500" y="1500188"/>
            <a:ext cx="10287000" cy="4243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71500" y="5959078"/>
            <a:ext cx="2667000" cy="342305"/>
          </a:xfrm>
          <a:prstGeom prst="rect">
            <a:avLst/>
          </a:prstGeom>
        </p:spPr>
        <p:txBody>
          <a:bodyPr vert="horz" lIns="91440" tIns="45720" rIns="91440" bIns="45720" rtlCol="0" anchor="ctr"/>
          <a:lstStyle>
            <a:lvl1pPr algn="l">
              <a:defRPr sz="1125">
                <a:solidFill>
                  <a:schemeClr val="tx1">
                    <a:tint val="75000"/>
                  </a:schemeClr>
                </a:solidFill>
              </a:defRPr>
            </a:lvl1pPr>
          </a:lstStyle>
          <a:p>
            <a:fld id="{1D8BD707-D9CF-40AE-B4C6-C98DA3205C09}" type="datetimeFigureOut">
              <a:rPr lang="en-US" smtClean="0"/>
              <a:pPr/>
              <a:t>6/8/2026</a:t>
            </a:fld>
            <a:endParaRPr lang="en-US"/>
          </a:p>
        </p:txBody>
      </p:sp>
      <p:sp>
        <p:nvSpPr>
          <p:cNvPr id="5" name="Footer Placeholder 4"/>
          <p:cNvSpPr>
            <a:spLocks noGrp="1"/>
          </p:cNvSpPr>
          <p:nvPr>
            <p:ph type="ftr" sz="quarter" idx="3"/>
          </p:nvPr>
        </p:nvSpPr>
        <p:spPr>
          <a:xfrm>
            <a:off x="3905250" y="5959078"/>
            <a:ext cx="3619500" cy="342305"/>
          </a:xfrm>
          <a:prstGeom prst="rect">
            <a:avLst/>
          </a:prstGeom>
        </p:spPr>
        <p:txBody>
          <a:bodyPr vert="horz" lIns="91440" tIns="45720" rIns="91440" bIns="45720" rtlCol="0" anchor="ctr"/>
          <a:lstStyle>
            <a:lvl1pPr algn="ctr">
              <a:defRPr sz="112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191500" y="5959078"/>
            <a:ext cx="2667000" cy="342305"/>
          </a:xfrm>
          <a:prstGeom prst="rect">
            <a:avLst/>
          </a:prstGeom>
        </p:spPr>
        <p:txBody>
          <a:bodyPr vert="horz" lIns="91440" tIns="45720" rIns="91440" bIns="45720" rtlCol="0" anchor="ctr"/>
          <a:lstStyle>
            <a:lvl1pPr algn="r">
              <a:defRPr sz="1125">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16231957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47" r:id="rId12"/>
  </p:sldLayoutIdLst>
  <p:txStyles>
    <p:titleStyle>
      <a:lvl1pPr algn="ctr" defTabSz="857250" rtl="0" eaLnBrk="1" latinLnBrk="0" hangingPunct="1">
        <a:spcBef>
          <a:spcPct val="0"/>
        </a:spcBef>
        <a:buNone/>
        <a:defRPr sz="4125" kern="1200">
          <a:solidFill>
            <a:schemeClr val="tx1"/>
          </a:solidFill>
          <a:latin typeface="+mj-lt"/>
          <a:ea typeface="+mj-ea"/>
          <a:cs typeface="+mj-cs"/>
        </a:defRPr>
      </a:lvl1pPr>
    </p:titleStyle>
    <p:body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CAFF8C-3A9F-F0EA-7072-0E0E1D167E1A}"/>
              </a:ext>
            </a:extLst>
          </p:cNvPr>
          <p:cNvSpPr>
            <a:spLocks noGrp="1"/>
          </p:cNvSpPr>
          <p:nvPr>
            <p:ph type="title"/>
          </p:nvPr>
        </p:nvSpPr>
        <p:spPr>
          <a:xfrm>
            <a:off x="604937" y="365125"/>
            <a:ext cx="108972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3864A3F5-7554-02FE-23B7-618DF18923A5}"/>
              </a:ext>
            </a:extLst>
          </p:cNvPr>
          <p:cNvSpPr>
            <a:spLocks noGrp="1"/>
          </p:cNvSpPr>
          <p:nvPr>
            <p:ph type="body" idx="1"/>
          </p:nvPr>
        </p:nvSpPr>
        <p:spPr>
          <a:xfrm>
            <a:off x="604937" y="1825625"/>
            <a:ext cx="10898158"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0D605691-C045-4A44-CE22-2E548F253EE6}"/>
              </a:ext>
            </a:extLst>
          </p:cNvPr>
          <p:cNvSpPr>
            <a:spLocks noGrp="1"/>
          </p:cNvSpPr>
          <p:nvPr>
            <p:ph type="ftr" sz="quarter" idx="3"/>
          </p:nvPr>
        </p:nvSpPr>
        <p:spPr>
          <a:xfrm>
            <a:off x="6094800" y="6357600"/>
            <a:ext cx="3808800" cy="36360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662882D-AF30-ADA7-09A7-E9CD7F0EE24E}"/>
              </a:ext>
            </a:extLst>
          </p:cNvPr>
          <p:cNvSpPr>
            <a:spLocks noGrp="1"/>
          </p:cNvSpPr>
          <p:nvPr>
            <p:ph type="sldNum" sz="quarter" idx="4"/>
          </p:nvPr>
        </p:nvSpPr>
        <p:spPr>
          <a:xfrm>
            <a:off x="10168759" y="6356350"/>
            <a:ext cx="13343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9EB746-4687-4314-B754-61AE929D06FC}" type="slidenum">
              <a:rPr lang="en-GB" smtClean="0"/>
              <a:t>‹#›</a:t>
            </a:fld>
            <a:endParaRPr lang="en-GB"/>
          </a:p>
        </p:txBody>
      </p:sp>
    </p:spTree>
    <p:extLst>
      <p:ext uri="{BB962C8B-B14F-4D97-AF65-F5344CB8AC3E}">
        <p14:creationId xmlns:p14="http://schemas.microsoft.com/office/powerpoint/2010/main" val="250050856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8" r:id="rId23"/>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jpeg"/><Relationship Id="rId4" Type="http://schemas.openxmlformats.org/officeDocument/2006/relationships/image" Target="../media/image30.tiff"/><Relationship Id="rId9" Type="http://schemas.openxmlformats.org/officeDocument/2006/relationships/image" Target="../media/image35.sv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cid:4a11282a-0e68-4b93-a685-993bc34e98f6"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13.xml"/><Relationship Id="rId5" Type="http://schemas.openxmlformats.org/officeDocument/2006/relationships/image" Target="../media/image44.svg"/><Relationship Id="rId4" Type="http://schemas.openxmlformats.org/officeDocument/2006/relationships/image" Target="../media/image43.svg"/></Relationships>
</file>

<file path=ppt/slides/_rels/slide19.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sv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8.svg"/><Relationship Id="rId11" Type="http://schemas.openxmlformats.org/officeDocument/2006/relationships/image" Target="../media/image53.jpeg"/><Relationship Id="rId5" Type="http://schemas.openxmlformats.org/officeDocument/2006/relationships/image" Target="../media/image47.sv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jpe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1.xml"/><Relationship Id="rId5" Type="http://schemas.openxmlformats.org/officeDocument/2006/relationships/image" Target="../media/image65.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690.png"/></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930.png"/><Relationship Id="rId4" Type="http://schemas.openxmlformats.org/officeDocument/2006/relationships/customXml" Target="../ink/ink2.xml"/></Relationships>
</file>

<file path=ppt/slides/_rels/slide3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3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97.png"/></Relationships>
</file>

<file path=ppt/slides/_rels/slide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0.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40.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emf"/></Relationships>
</file>

<file path=ppt/slides/_rels/slide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 name="Image" descr="Image"/>
          <p:cNvPicPr>
            <a:picLocks noChangeAspect="1"/>
          </p:cNvPicPr>
          <p:nvPr/>
        </p:nvPicPr>
        <p:blipFill>
          <a:blip r:embed="rId3"/>
          <a:stretch>
            <a:fillRect/>
          </a:stretch>
        </p:blipFill>
        <p:spPr>
          <a:xfrm rot="10800000">
            <a:off x="1" y="0"/>
            <a:ext cx="12218677" cy="5794158"/>
          </a:xfrm>
          <a:prstGeom prst="rect">
            <a:avLst/>
          </a:prstGeom>
          <a:solidFill>
            <a:srgbClr val="8CC740"/>
          </a:solidFill>
          <a:ln w="12700">
            <a:miter lim="400000"/>
          </a:ln>
        </p:spPr>
      </p:pic>
      <p:pic>
        <p:nvPicPr>
          <p:cNvPr id="1026" name="Picture 2" descr="Image result for twitte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191543" y="6068125"/>
            <a:ext cx="628650" cy="609600"/>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Box 8"/>
          <p:cNvSpPr txBox="1"/>
          <p:nvPr/>
        </p:nvSpPr>
        <p:spPr>
          <a:xfrm>
            <a:off x="6899246" y="6185375"/>
            <a:ext cx="2381250" cy="3751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defTabSz="821531" hangingPunct="0">
              <a:lnSpc>
                <a:spcPct val="80000"/>
              </a:lnSpc>
            </a:pPr>
            <a:r>
              <a:rPr lang="en-GB" altLang="en-US" dirty="0">
                <a:solidFill>
                  <a:srgbClr val="79081E"/>
                </a:solidFill>
                <a:latin typeface="Arial" charset="0"/>
                <a:ea typeface="Arial" charset="0"/>
                <a:cs typeface="Arial" charset="0"/>
              </a:rPr>
              <a:t>@</a:t>
            </a:r>
            <a:r>
              <a:rPr lang="en-GB" altLang="en-US" dirty="0" err="1">
                <a:solidFill>
                  <a:srgbClr val="79081E"/>
                </a:solidFill>
                <a:latin typeface="Arial" charset="0"/>
                <a:ea typeface="Arial" charset="0"/>
                <a:cs typeface="Arial" charset="0"/>
              </a:rPr>
              <a:t>BBB_Insights</a:t>
            </a:r>
            <a:endParaRPr lang="en-GB" dirty="0">
              <a:solidFill>
                <a:srgbClr val="79081E"/>
              </a:solidFill>
              <a:sym typeface="Arial Black"/>
            </a:endParaRPr>
          </a:p>
        </p:txBody>
      </p:sp>
      <p:sp>
        <p:nvSpPr>
          <p:cNvPr id="13" name="TextBox 12"/>
          <p:cNvSpPr txBox="1"/>
          <p:nvPr/>
        </p:nvSpPr>
        <p:spPr>
          <a:xfrm>
            <a:off x="9587554" y="6185375"/>
            <a:ext cx="2381250" cy="3751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defTabSz="821531" hangingPunct="0">
              <a:lnSpc>
                <a:spcPct val="80000"/>
              </a:lnSpc>
            </a:pPr>
            <a:r>
              <a:rPr lang="en-GB" altLang="en-US">
                <a:solidFill>
                  <a:srgbClr val="79081E"/>
                </a:solidFill>
                <a:latin typeface="Arial" charset="0"/>
                <a:ea typeface="Arial" charset="0"/>
                <a:cs typeface="Arial" charset="0"/>
              </a:rPr>
              <a:t>www.bbbc.org.uk</a:t>
            </a:r>
            <a:endParaRPr lang="en-GB">
              <a:solidFill>
                <a:srgbClr val="79081E"/>
              </a:solidFill>
              <a:sym typeface="Arial Black"/>
            </a:endParaRPr>
          </a:p>
        </p:txBody>
      </p:sp>
      <p:sp>
        <p:nvSpPr>
          <p:cNvPr id="17" name="TextBox 16"/>
          <p:cNvSpPr txBox="1"/>
          <p:nvPr/>
        </p:nvSpPr>
        <p:spPr>
          <a:xfrm>
            <a:off x="3547956" y="6201545"/>
            <a:ext cx="2513523" cy="3658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defTabSz="821531" hangingPunct="0">
              <a:lnSpc>
                <a:spcPct val="80000"/>
              </a:lnSpc>
            </a:pPr>
            <a:r>
              <a:rPr lang="en-GB" altLang="en-US" dirty="0" err="1">
                <a:solidFill>
                  <a:srgbClr val="7F1327"/>
                </a:solidFill>
                <a:latin typeface="Arial" charset="0"/>
                <a:ea typeface="Arial" charset="0"/>
                <a:cs typeface="Arial" charset="0"/>
              </a:rPr>
              <a:t>dan.hopewell@nhs.net</a:t>
            </a:r>
            <a:endParaRPr lang="en-GB" dirty="0">
              <a:solidFill>
                <a:srgbClr val="7F1327"/>
              </a:solidFill>
              <a:sym typeface="Arial Black"/>
            </a:endParaRPr>
          </a:p>
        </p:txBody>
      </p:sp>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b="11037"/>
          <a:stretch/>
        </p:blipFill>
        <p:spPr>
          <a:xfrm>
            <a:off x="2582110" y="6026357"/>
            <a:ext cx="658788" cy="586075"/>
          </a:xfrm>
          <a:prstGeom prst="rect">
            <a:avLst/>
          </a:prstGeom>
        </p:spPr>
      </p:pic>
      <p:pic>
        <p:nvPicPr>
          <p:cNvPr id="5" name="Picture 4"/>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904280" y="6026357"/>
            <a:ext cx="683274" cy="612801"/>
          </a:xfrm>
          <a:prstGeom prst="rect">
            <a:avLst/>
          </a:prstGeom>
        </p:spPr>
      </p:pic>
      <p:pic>
        <p:nvPicPr>
          <p:cNvPr id="11" name="Picture 5" descr="Picture 5"/>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0" y="1"/>
            <a:ext cx="12192000" cy="5980377"/>
          </a:xfrm>
          <a:prstGeom prst="rect">
            <a:avLst/>
          </a:prstGeom>
          <a:ln w="12700">
            <a:miter lim="400000"/>
          </a:ln>
        </p:spPr>
      </p:pic>
      <p:sp>
        <p:nvSpPr>
          <p:cNvPr id="12" name="Seizing the future in the next 3 years"/>
          <p:cNvSpPr txBox="1"/>
          <p:nvPr/>
        </p:nvSpPr>
        <p:spPr>
          <a:xfrm>
            <a:off x="0" y="203201"/>
            <a:ext cx="12192000" cy="166609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t">
            <a:spAutoFit/>
          </a:bodyPr>
          <a:lstStyle>
            <a:lvl1pPr>
              <a:defRPr sz="7800">
                <a:solidFill>
                  <a:srgbClr val="FFFFFF"/>
                </a:solidFill>
              </a:defRPr>
            </a:lvl1pPr>
          </a:lstStyle>
          <a:p>
            <a:pPr algn="ctr">
              <a:lnSpc>
                <a:spcPct val="80000"/>
              </a:lnSpc>
            </a:pPr>
            <a:endParaRPr lang="en-GB" sz="1000" spc="-75" dirty="0">
              <a:latin typeface="Arial" panose="020B0604020202020204" pitchFamily="34" charset="0"/>
              <a:cs typeface="Arial" panose="020B0604020202020204" pitchFamily="34" charset="0"/>
            </a:endParaRPr>
          </a:p>
          <a:p>
            <a:pPr algn="ctr">
              <a:lnSpc>
                <a:spcPct val="80000"/>
              </a:lnSpc>
            </a:pPr>
            <a:r>
              <a:rPr lang="en-GB" sz="4000" spc="-150" dirty="0"/>
              <a:t>Unleashing Healthy Communities</a:t>
            </a:r>
          </a:p>
          <a:p>
            <a:pPr algn="ctr">
              <a:lnSpc>
                <a:spcPct val="80000"/>
              </a:lnSpc>
            </a:pPr>
            <a:endParaRPr lang="en-GB" sz="2000" spc="-150" dirty="0"/>
          </a:p>
          <a:p>
            <a:pPr algn="ctr">
              <a:lnSpc>
                <a:spcPct val="80000"/>
              </a:lnSpc>
            </a:pPr>
            <a:r>
              <a:rPr lang="en-GB" sz="3200" b="1" spc="-150" dirty="0">
                <a:latin typeface="+mj-lt"/>
                <a:cs typeface="Arial"/>
              </a:rPr>
              <a:t>Building collaborative relationships to create thriving communities and address health inequities </a:t>
            </a:r>
            <a:endParaRPr lang="en-GB" sz="3200" b="1" spc="-75" dirty="0">
              <a:latin typeface="+mj-lt"/>
              <a:cs typeface="Arial"/>
            </a:endParaRPr>
          </a:p>
        </p:txBody>
      </p:sp>
      <p:pic>
        <p:nvPicPr>
          <p:cNvPr id="2" name="Picture 1"/>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03201" y="6049432"/>
            <a:ext cx="1638300" cy="743132"/>
          </a:xfrm>
          <a:prstGeom prst="rect">
            <a:avLst/>
          </a:prstGeom>
        </p:spPr>
      </p:pic>
    </p:spTree>
    <p:extLst>
      <p:ext uri="{BB962C8B-B14F-4D97-AF65-F5344CB8AC3E}">
        <p14:creationId xmlns:p14="http://schemas.microsoft.com/office/powerpoint/2010/main" val="178300748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25104" y="141313"/>
            <a:ext cx="6254341" cy="3131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0937" y="2729455"/>
            <a:ext cx="6062971" cy="38530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Charles Booth’s…"/>
          <p:cNvSpPr txBox="1"/>
          <p:nvPr/>
        </p:nvSpPr>
        <p:spPr>
          <a:xfrm>
            <a:off x="6672065" y="3429001"/>
            <a:ext cx="5290447" cy="351788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defTabSz="410582" hangingPunct="0">
              <a:lnSpc>
                <a:spcPct val="120000"/>
              </a:lnSpc>
            </a:pPr>
            <a:r>
              <a:rPr lang="en-GB" sz="2400" kern="0" spc="-75" dirty="0">
                <a:solidFill>
                  <a:srgbClr val="FC00BB"/>
                </a:solidFill>
                <a:latin typeface="Arial Black"/>
                <a:ea typeface="Arial Black"/>
                <a:cs typeface="Arial Black"/>
                <a:sym typeface="Arial Black"/>
              </a:rPr>
              <a:t>...to an internationally renowned model of health and community regeneration delivering provision with our community, including 10,000 service users and 53,000 registered patients in four health centres.</a:t>
            </a:r>
          </a:p>
          <a:p>
            <a:pPr defTabSz="410582" hangingPunct="0"/>
            <a:endParaRPr lang="en-GB" sz="1100" kern="0" spc="-75" dirty="0">
              <a:solidFill>
                <a:srgbClr val="FC00BB"/>
              </a:solidFill>
              <a:latin typeface="Arial Black"/>
              <a:ea typeface="Arial Black"/>
              <a:cs typeface="Arial Black"/>
              <a:sym typeface="Arial Black"/>
            </a:endParaRPr>
          </a:p>
          <a:p>
            <a:pPr defTabSz="410582" hangingPunct="0"/>
            <a:endParaRPr lang="en-GB" sz="1600" kern="0" spc="-75" dirty="0">
              <a:solidFill>
                <a:srgbClr val="FC00BB"/>
              </a:solidFill>
              <a:latin typeface="Arial Black"/>
              <a:ea typeface="Arial Black"/>
              <a:cs typeface="Arial Black"/>
              <a:sym typeface="Arial Black"/>
            </a:endParaRPr>
          </a:p>
        </p:txBody>
      </p:sp>
      <p:sp>
        <p:nvSpPr>
          <p:cNvPr id="7" name="Charles Booth’s…"/>
          <p:cNvSpPr txBox="1"/>
          <p:nvPr/>
        </p:nvSpPr>
        <p:spPr>
          <a:xfrm>
            <a:off x="4866201" y="5860065"/>
            <a:ext cx="2739555" cy="42746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defTabSz="410582" hangingPunct="0">
              <a:lnSpc>
                <a:spcPct val="80000"/>
              </a:lnSpc>
            </a:pPr>
            <a:r>
              <a:rPr lang="en-GB" sz="3300" kern="0" dirty="0">
                <a:solidFill>
                  <a:srgbClr val="FFFFFF"/>
                </a:solidFill>
                <a:latin typeface="Arial Black"/>
                <a:ea typeface="Arial Black"/>
                <a:cs typeface="Arial Black"/>
                <a:sym typeface="Arial Black"/>
              </a:rPr>
              <a:t>1997</a:t>
            </a:r>
            <a:endParaRPr sz="3300" kern="0" dirty="0">
              <a:solidFill>
                <a:srgbClr val="FFFFFF"/>
              </a:solidFill>
              <a:latin typeface="Arial Black"/>
              <a:ea typeface="Arial Black"/>
              <a:cs typeface="Arial Black"/>
              <a:sym typeface="Arial Black"/>
            </a:endParaRPr>
          </a:p>
        </p:txBody>
      </p:sp>
      <p:sp>
        <p:nvSpPr>
          <p:cNvPr id="8" name="Charles Booth’s…"/>
          <p:cNvSpPr txBox="1"/>
          <p:nvPr/>
        </p:nvSpPr>
        <p:spPr>
          <a:xfrm>
            <a:off x="6055678" y="393001"/>
            <a:ext cx="1297609" cy="41036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defTabSz="410582" hangingPunct="0">
              <a:lnSpc>
                <a:spcPct val="80000"/>
              </a:lnSpc>
            </a:pPr>
            <a:r>
              <a:rPr lang="en-GB" sz="3200" kern="0" dirty="0">
                <a:solidFill>
                  <a:srgbClr val="F8F8F8"/>
                </a:solidFill>
                <a:latin typeface="Arial Black"/>
                <a:ea typeface="Arial Black"/>
                <a:cs typeface="Arial Black"/>
                <a:sym typeface="Arial Black"/>
              </a:rPr>
              <a:t>1984</a:t>
            </a:r>
            <a:endParaRPr sz="3200" kern="0" dirty="0">
              <a:solidFill>
                <a:srgbClr val="F8F8F8"/>
              </a:solidFill>
              <a:latin typeface="Arial Black"/>
              <a:ea typeface="Arial Black"/>
              <a:cs typeface="Arial Black"/>
              <a:sym typeface="Arial Black"/>
            </a:endParaRPr>
          </a:p>
        </p:txBody>
      </p:sp>
      <p:sp>
        <p:nvSpPr>
          <p:cNvPr id="9" name="Charles Booth’s…"/>
          <p:cNvSpPr txBox="1"/>
          <p:nvPr/>
        </p:nvSpPr>
        <p:spPr>
          <a:xfrm>
            <a:off x="527383" y="250062"/>
            <a:ext cx="4717335" cy="203132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defTabSz="410582" hangingPunct="0"/>
            <a:r>
              <a:rPr lang="en-GB" sz="3300" kern="0" spc="-75" dirty="0">
                <a:solidFill>
                  <a:srgbClr val="4E2D5C"/>
                </a:solidFill>
                <a:latin typeface="Arial Black"/>
                <a:ea typeface="Arial Black"/>
                <a:cs typeface="Arial Black"/>
                <a:sym typeface="Arial Black"/>
              </a:rPr>
              <a:t>From crumbling buildings, £400 in the bank and 12 people in a derelict church…</a:t>
            </a:r>
          </a:p>
        </p:txBody>
      </p:sp>
      <p:pic>
        <p:nvPicPr>
          <p:cNvPr id="10" name="Image" descr="Image">
            <a:extLst>
              <a:ext uri="{FF2B5EF4-FFF2-40B4-BE49-F238E27FC236}">
                <a16:creationId xmlns:a16="http://schemas.microsoft.com/office/drawing/2014/main" id="{2DDA74CE-9CC7-FD48-8419-A90438A1765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4192" y="2572103"/>
            <a:ext cx="6254341" cy="4159496"/>
          </a:xfrm>
          <a:prstGeom prst="rect">
            <a:avLst/>
          </a:prstGeom>
          <a:ln w="12700" cap="flat">
            <a:noFill/>
            <a:miter lim="400000"/>
          </a:ln>
          <a:effectLst/>
        </p:spPr>
      </p:pic>
      <p:sp>
        <p:nvSpPr>
          <p:cNvPr id="2" name="Rectangle 1"/>
          <p:cNvSpPr/>
          <p:nvPr/>
        </p:nvSpPr>
        <p:spPr>
          <a:xfrm>
            <a:off x="6003686" y="3244350"/>
            <a:ext cx="184583" cy="384678"/>
          </a:xfrm>
          <a:prstGeom prst="rect">
            <a:avLst/>
          </a:prstGeom>
        </p:spPr>
        <p:txBody>
          <a:bodyPr wrap="none" lIns="91399" tIns="45699" rIns="91399" bIns="45699">
            <a:spAutoFit/>
          </a:bodyPr>
          <a:lstStyle/>
          <a:p>
            <a:pPr defTabSz="913986"/>
            <a:r>
              <a:rPr lang="en-GB" sz="1900" dirty="0">
                <a:solidFill>
                  <a:srgbClr val="691A25"/>
                </a:solidFill>
                <a:latin typeface="Arial Black"/>
                <a:ea typeface="Arial Black"/>
                <a:cs typeface="Arial Black"/>
              </a:rPr>
              <a:t> </a:t>
            </a:r>
          </a:p>
        </p:txBody>
      </p:sp>
    </p:spTree>
    <p:extLst>
      <p:ext uri="{BB962C8B-B14F-4D97-AF65-F5344CB8AC3E}">
        <p14:creationId xmlns:p14="http://schemas.microsoft.com/office/powerpoint/2010/main" val="398733231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9" name="4 sites with 40,000 registered patients…"/>
          <p:cNvSpPr txBox="1"/>
          <p:nvPr/>
        </p:nvSpPr>
        <p:spPr>
          <a:xfrm>
            <a:off x="4469503" y="2723866"/>
            <a:ext cx="2735767" cy="1785425"/>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p>
            <a:pPr marL="190500" indent="-190500" defTabSz="321469">
              <a:lnSpc>
                <a:spcPct val="110000"/>
              </a:lnSpc>
              <a:spcBef>
                <a:spcPts val="700"/>
              </a:spcBef>
              <a:buSzPct val="50000"/>
              <a:buBlip>
                <a:blip r:embed="rId3"/>
              </a:buBlip>
              <a:defRPr sz="2400">
                <a:solidFill>
                  <a:srgbClr val="000000"/>
                </a:solidFill>
                <a:latin typeface="Arial"/>
                <a:ea typeface="Arial"/>
                <a:cs typeface="Arial"/>
                <a:sym typeface="Arial"/>
              </a:defRPr>
            </a:pPr>
            <a:r>
              <a:rPr lang="en-US" sz="1600" b="1" dirty="0">
                <a:solidFill>
                  <a:srgbClr val="811327"/>
                </a:solidFill>
              </a:rPr>
              <a:t>Primary care services</a:t>
            </a:r>
          </a:p>
          <a:p>
            <a:pPr marL="190500" indent="-190500" defTabSz="321469">
              <a:lnSpc>
                <a:spcPct val="110000"/>
              </a:lnSpc>
              <a:spcBef>
                <a:spcPts val="700"/>
              </a:spcBef>
              <a:buSzPct val="50000"/>
              <a:buBlip>
                <a:blip r:embed="rId3"/>
              </a:buBlip>
              <a:defRPr sz="2400">
                <a:solidFill>
                  <a:srgbClr val="000000"/>
                </a:solidFill>
                <a:latin typeface="Arial"/>
                <a:ea typeface="Arial"/>
                <a:cs typeface="Arial"/>
                <a:sym typeface="Arial"/>
              </a:defRPr>
            </a:pPr>
            <a:r>
              <a:rPr lang="en-GB" sz="1600" b="1" dirty="0">
                <a:solidFill>
                  <a:srgbClr val="811327"/>
                </a:solidFill>
              </a:rPr>
              <a:t>53,</a:t>
            </a:r>
            <a:r>
              <a:rPr sz="1600" b="1" dirty="0">
                <a:solidFill>
                  <a:srgbClr val="811327"/>
                </a:solidFill>
              </a:rPr>
              <a:t>000 patients</a:t>
            </a:r>
            <a:endParaRPr lang="en-US" sz="1600" b="1" dirty="0">
              <a:solidFill>
                <a:srgbClr val="811327"/>
              </a:solidFill>
            </a:endParaRPr>
          </a:p>
          <a:p>
            <a:pPr marL="190500" indent="-190500" defTabSz="321469">
              <a:lnSpc>
                <a:spcPct val="110000"/>
              </a:lnSpc>
              <a:spcBef>
                <a:spcPts val="700"/>
              </a:spcBef>
              <a:buSzPct val="50000"/>
              <a:buBlip>
                <a:blip r:embed="rId3"/>
              </a:buBlip>
              <a:defRPr sz="2400">
                <a:solidFill>
                  <a:srgbClr val="000000"/>
                </a:solidFill>
                <a:latin typeface="Arial"/>
                <a:ea typeface="Arial"/>
                <a:cs typeface="Arial"/>
                <a:sym typeface="Arial"/>
              </a:defRPr>
            </a:pPr>
            <a:r>
              <a:rPr lang="en-US" sz="1600" b="1" dirty="0">
                <a:solidFill>
                  <a:srgbClr val="811327"/>
                </a:solidFill>
              </a:rPr>
              <a:t>Operating on 4 sites</a:t>
            </a:r>
            <a:endParaRPr sz="1600" b="1" dirty="0">
              <a:solidFill>
                <a:srgbClr val="811327"/>
              </a:solidFill>
            </a:endParaRPr>
          </a:p>
          <a:p>
            <a:pPr marL="190500" indent="-190500" defTabSz="321469">
              <a:lnSpc>
                <a:spcPct val="110000"/>
              </a:lnSpc>
              <a:spcBef>
                <a:spcPts val="700"/>
              </a:spcBef>
              <a:buSzPct val="50000"/>
              <a:buBlip>
                <a:blip r:embed="rId3"/>
              </a:buBlip>
              <a:defRPr sz="2400">
                <a:solidFill>
                  <a:srgbClr val="000000"/>
                </a:solidFill>
                <a:latin typeface="Arial"/>
                <a:ea typeface="Arial"/>
                <a:cs typeface="Arial"/>
                <a:sym typeface="Arial"/>
              </a:defRPr>
            </a:pPr>
            <a:r>
              <a:rPr sz="1600" b="1" dirty="0">
                <a:solidFill>
                  <a:srgbClr val="811327"/>
                </a:solidFill>
              </a:rPr>
              <a:t>£</a:t>
            </a:r>
            <a:r>
              <a:rPr lang="en-GB" sz="1600" b="1" dirty="0">
                <a:solidFill>
                  <a:srgbClr val="811327"/>
                </a:solidFill>
              </a:rPr>
              <a:t>11</a:t>
            </a:r>
            <a:r>
              <a:rPr sz="1600" b="1" dirty="0">
                <a:solidFill>
                  <a:srgbClr val="811327"/>
                </a:solidFill>
              </a:rPr>
              <a:t>m</a:t>
            </a:r>
            <a:r>
              <a:rPr lang="en-GB" sz="1600" b="1" dirty="0">
                <a:solidFill>
                  <a:srgbClr val="811327"/>
                </a:solidFill>
              </a:rPr>
              <a:t> of services </a:t>
            </a:r>
            <a:endParaRPr lang="en-US" sz="1600" b="1" dirty="0">
              <a:solidFill>
                <a:srgbClr val="811327"/>
              </a:solidFill>
            </a:endParaRPr>
          </a:p>
          <a:p>
            <a:pPr marL="190500" indent="-190500" defTabSz="321469">
              <a:lnSpc>
                <a:spcPct val="110000"/>
              </a:lnSpc>
              <a:spcBef>
                <a:spcPts val="700"/>
              </a:spcBef>
              <a:buSzPct val="50000"/>
              <a:buBlip>
                <a:blip r:embed="rId3"/>
              </a:buBlip>
              <a:defRPr sz="2400">
                <a:solidFill>
                  <a:srgbClr val="000000"/>
                </a:solidFill>
                <a:latin typeface="Arial"/>
                <a:ea typeface="Arial"/>
                <a:cs typeface="Arial"/>
                <a:sym typeface="Arial"/>
              </a:defRPr>
            </a:pPr>
            <a:r>
              <a:rPr lang="en-US" sz="1600" b="1" dirty="0">
                <a:solidFill>
                  <a:srgbClr val="811327"/>
                </a:solidFill>
              </a:rPr>
              <a:t>200+ staff</a:t>
            </a:r>
            <a:endParaRPr sz="1600" b="1" dirty="0">
              <a:solidFill>
                <a:srgbClr val="811327"/>
              </a:solidFill>
            </a:endParaRPr>
          </a:p>
        </p:txBody>
      </p:sp>
      <p:sp>
        <p:nvSpPr>
          <p:cNvPr id="171" name="independent charity…"/>
          <p:cNvSpPr txBox="1"/>
          <p:nvPr/>
        </p:nvSpPr>
        <p:spPr>
          <a:xfrm>
            <a:off x="626844" y="2723866"/>
            <a:ext cx="2935651" cy="2576924"/>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p>
            <a:pPr marL="190500" indent="-190500" defTabSz="321469">
              <a:lnSpc>
                <a:spcPct val="110000"/>
              </a:lnSpc>
              <a:spcBef>
                <a:spcPts val="700"/>
              </a:spcBef>
              <a:buSzPct val="50000"/>
              <a:buBlip>
                <a:blip r:embed="rId3"/>
              </a:buBlip>
              <a:defRPr sz="2400">
                <a:solidFill>
                  <a:srgbClr val="000000"/>
                </a:solidFill>
                <a:latin typeface="Arial"/>
                <a:ea typeface="Arial"/>
                <a:cs typeface="Arial"/>
                <a:sym typeface="Arial"/>
              </a:defRPr>
            </a:pPr>
            <a:r>
              <a:rPr lang="en-US" sz="1600" b="1" dirty="0">
                <a:solidFill>
                  <a:srgbClr val="811327"/>
                </a:solidFill>
              </a:rPr>
              <a:t>Over 40 activities</a:t>
            </a:r>
          </a:p>
          <a:p>
            <a:pPr marL="190500" indent="-190500" defTabSz="321469">
              <a:lnSpc>
                <a:spcPct val="110000"/>
              </a:lnSpc>
              <a:spcBef>
                <a:spcPts val="700"/>
              </a:spcBef>
              <a:buSzPct val="50000"/>
              <a:buBlip>
                <a:blip r:embed="rId3"/>
              </a:buBlip>
              <a:defRPr sz="2400">
                <a:solidFill>
                  <a:srgbClr val="000000"/>
                </a:solidFill>
                <a:latin typeface="Arial"/>
                <a:ea typeface="Arial"/>
                <a:cs typeface="Arial"/>
                <a:sym typeface="Arial"/>
              </a:defRPr>
            </a:pPr>
            <a:r>
              <a:rPr lang="en-US" sz="1600" b="1" dirty="0">
                <a:solidFill>
                  <a:srgbClr val="811327"/>
                </a:solidFill>
              </a:rPr>
              <a:t>Operating on sites across Tower Hamlets</a:t>
            </a:r>
          </a:p>
          <a:p>
            <a:pPr marL="190500" indent="-190500" defTabSz="321469">
              <a:lnSpc>
                <a:spcPct val="110000"/>
              </a:lnSpc>
              <a:spcBef>
                <a:spcPts val="700"/>
              </a:spcBef>
              <a:buSzPct val="50000"/>
              <a:buBlip>
                <a:blip r:embed="rId3"/>
              </a:buBlip>
              <a:defRPr sz="2400">
                <a:solidFill>
                  <a:srgbClr val="000000"/>
                </a:solidFill>
                <a:latin typeface="Arial"/>
                <a:ea typeface="Arial"/>
                <a:cs typeface="Arial"/>
                <a:sym typeface="Arial"/>
              </a:defRPr>
            </a:pPr>
            <a:r>
              <a:rPr lang="en-US" sz="1600" b="1" dirty="0">
                <a:solidFill>
                  <a:srgbClr val="811327"/>
                </a:solidFill>
              </a:rPr>
              <a:t>Over 5,000 unique individuals supported each year</a:t>
            </a:r>
          </a:p>
          <a:p>
            <a:pPr marL="190500" indent="-190500" defTabSz="321469">
              <a:lnSpc>
                <a:spcPct val="110000"/>
              </a:lnSpc>
              <a:spcBef>
                <a:spcPts val="700"/>
              </a:spcBef>
              <a:buSzPct val="50000"/>
              <a:buBlip>
                <a:blip r:embed="rId3"/>
              </a:buBlip>
              <a:defRPr sz="2400">
                <a:solidFill>
                  <a:srgbClr val="000000"/>
                </a:solidFill>
                <a:latin typeface="Arial"/>
                <a:ea typeface="Arial"/>
                <a:cs typeface="Arial"/>
                <a:sym typeface="Arial"/>
              </a:defRPr>
            </a:pPr>
            <a:r>
              <a:rPr sz="1600" b="1" dirty="0">
                <a:solidFill>
                  <a:srgbClr val="811327"/>
                </a:solidFill>
              </a:rPr>
              <a:t>£</a:t>
            </a:r>
            <a:r>
              <a:rPr lang="en-GB" sz="1600" b="1" dirty="0">
                <a:solidFill>
                  <a:srgbClr val="811327"/>
                </a:solidFill>
              </a:rPr>
              <a:t>2.8</a:t>
            </a:r>
            <a:r>
              <a:rPr sz="1600" b="1" dirty="0">
                <a:solidFill>
                  <a:srgbClr val="811327"/>
                </a:solidFill>
              </a:rPr>
              <a:t>m </a:t>
            </a:r>
            <a:r>
              <a:rPr lang="en-GB" sz="1600" b="1" dirty="0">
                <a:solidFill>
                  <a:srgbClr val="811327"/>
                </a:solidFill>
              </a:rPr>
              <a:t>of services</a:t>
            </a:r>
            <a:endParaRPr sz="1600" b="1" dirty="0">
              <a:solidFill>
                <a:srgbClr val="811327"/>
              </a:solidFill>
            </a:endParaRPr>
          </a:p>
          <a:p>
            <a:pPr marL="190500" indent="-190500" defTabSz="321469">
              <a:lnSpc>
                <a:spcPct val="110000"/>
              </a:lnSpc>
              <a:spcBef>
                <a:spcPts val="700"/>
              </a:spcBef>
              <a:buSzPct val="50000"/>
              <a:buBlip>
                <a:blip r:embed="rId3"/>
              </a:buBlip>
              <a:defRPr sz="2400">
                <a:solidFill>
                  <a:srgbClr val="000000"/>
                </a:solidFill>
                <a:latin typeface="Arial"/>
                <a:ea typeface="Arial"/>
                <a:cs typeface="Arial"/>
                <a:sym typeface="Arial"/>
              </a:defRPr>
            </a:pPr>
            <a:r>
              <a:rPr lang="en-GB" sz="1600" b="1" dirty="0">
                <a:solidFill>
                  <a:srgbClr val="811327"/>
                </a:solidFill>
              </a:rPr>
              <a:t>70</a:t>
            </a:r>
            <a:r>
              <a:rPr sz="1600" b="1" dirty="0">
                <a:solidFill>
                  <a:srgbClr val="811327"/>
                </a:solidFill>
              </a:rPr>
              <a:t> staff</a:t>
            </a:r>
          </a:p>
        </p:txBody>
      </p:sp>
      <p:grpSp>
        <p:nvGrpSpPr>
          <p:cNvPr id="178" name="Group"/>
          <p:cNvGrpSpPr/>
          <p:nvPr/>
        </p:nvGrpSpPr>
        <p:grpSpPr>
          <a:xfrm>
            <a:off x="688896" y="1639212"/>
            <a:ext cx="5747198" cy="938134"/>
            <a:chOff x="1251522" y="2036003"/>
            <a:chExt cx="11494394" cy="1876267"/>
          </a:xfrm>
        </p:grpSpPr>
        <p:sp>
          <p:nvSpPr>
            <p:cNvPr id="173" name="Community hub"/>
            <p:cNvSpPr txBox="1"/>
            <p:nvPr/>
          </p:nvSpPr>
          <p:spPr>
            <a:xfrm>
              <a:off x="1251522" y="2036003"/>
              <a:ext cx="3459065" cy="187622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lgn="ctr">
                <a:lnSpc>
                  <a:spcPct val="100000"/>
                </a:lnSpc>
                <a:defRPr sz="3200" b="1">
                  <a:solidFill>
                    <a:srgbClr val="FFFFFF"/>
                  </a:solidFill>
                  <a:latin typeface="Arial"/>
                  <a:ea typeface="Arial"/>
                  <a:cs typeface="Arial"/>
                  <a:sym typeface="Arial"/>
                </a:defRPr>
              </a:lvl1pPr>
            </a:lstStyle>
            <a:p>
              <a:pPr algn="l"/>
              <a:r>
                <a:rPr sz="2000" dirty="0">
                  <a:solidFill>
                    <a:srgbClr val="F42E9D"/>
                  </a:solidFill>
                  <a:latin typeface="+mj-lt"/>
                </a:rPr>
                <a:t>Community </a:t>
              </a:r>
              <a:r>
                <a:rPr lang="en-GB" sz="2000" dirty="0">
                  <a:solidFill>
                    <a:srgbClr val="F42E9D"/>
                  </a:solidFill>
                  <a:latin typeface="+mj-lt"/>
                </a:rPr>
                <a:t>Charity</a:t>
              </a:r>
            </a:p>
          </p:txBody>
        </p:sp>
        <p:sp>
          <p:nvSpPr>
            <p:cNvPr id="175" name="Health partnership"/>
            <p:cNvSpPr txBox="1"/>
            <p:nvPr/>
          </p:nvSpPr>
          <p:spPr>
            <a:xfrm>
              <a:off x="8804721" y="2036043"/>
              <a:ext cx="3941195" cy="187622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p>
              <a:pPr>
                <a:lnSpc>
                  <a:spcPct val="100000"/>
                </a:lnSpc>
                <a:defRPr sz="3200" b="1">
                  <a:solidFill>
                    <a:srgbClr val="FFFFFF"/>
                  </a:solidFill>
                  <a:latin typeface="Arial"/>
                  <a:ea typeface="Arial"/>
                  <a:cs typeface="Arial"/>
                  <a:sym typeface="Arial"/>
                </a:defRPr>
              </a:pPr>
              <a:r>
                <a:rPr lang="en-GB" sz="2000" dirty="0">
                  <a:solidFill>
                    <a:srgbClr val="F42E9D"/>
                  </a:solidFill>
                  <a:latin typeface="+mn-ea"/>
                </a:rPr>
                <a:t>Primary Care</a:t>
              </a:r>
              <a:br>
                <a:rPr sz="2000" dirty="0">
                  <a:solidFill>
                    <a:srgbClr val="F42E9D"/>
                  </a:solidFill>
                  <a:latin typeface="+mn-ea"/>
                </a:rPr>
              </a:br>
              <a:r>
                <a:rPr lang="en-US" sz="2000" dirty="0">
                  <a:solidFill>
                    <a:srgbClr val="F42E9D"/>
                  </a:solidFill>
                  <a:latin typeface="+mn-ea"/>
                </a:rPr>
                <a:t>P</a:t>
              </a:r>
              <a:r>
                <a:rPr sz="2000" dirty="0">
                  <a:solidFill>
                    <a:srgbClr val="F42E9D"/>
                  </a:solidFill>
                  <a:latin typeface="+mn-ea"/>
                </a:rPr>
                <a:t>artnership</a:t>
              </a:r>
            </a:p>
          </p:txBody>
        </p:sp>
      </p:grpSp>
      <p:sp>
        <p:nvSpPr>
          <p:cNvPr id="2" name="TextBox 1">
            <a:extLst>
              <a:ext uri="{FF2B5EF4-FFF2-40B4-BE49-F238E27FC236}">
                <a16:creationId xmlns:a16="http://schemas.microsoft.com/office/drawing/2014/main" id="{8B203BD2-B8CC-DA40-87EC-BB019149CFE2}"/>
              </a:ext>
            </a:extLst>
          </p:cNvPr>
          <p:cNvSpPr txBox="1"/>
          <p:nvPr/>
        </p:nvSpPr>
        <p:spPr>
          <a:xfrm>
            <a:off x="6511637" y="4016805"/>
            <a:ext cx="72167" cy="379912"/>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rtlCol="0" anchor="t">
            <a:spAutoFit/>
          </a:bodyPr>
          <a:lstStyle/>
          <a:p>
            <a:pPr algn="l"/>
            <a:endParaRPr lang="en-GB" sz="2000">
              <a:solidFill>
                <a:srgbClr val="000000"/>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790B336-8ACB-3947-9C3D-63FA4FE2F6F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0063" y="640462"/>
            <a:ext cx="1875214" cy="852231"/>
          </a:xfrm>
          <a:prstGeom prst="rect">
            <a:avLst/>
          </a:prstGeom>
        </p:spPr>
      </p:pic>
      <p:pic>
        <p:nvPicPr>
          <p:cNvPr id="15" name="Picture 3">
            <a:extLst>
              <a:ext uri="{FF2B5EF4-FFF2-40B4-BE49-F238E27FC236}">
                <a16:creationId xmlns:a16="http://schemas.microsoft.com/office/drawing/2014/main" id="{12984C65-8458-1E44-A768-FB343BE2FE7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7548225" y="640462"/>
            <a:ext cx="4023713" cy="495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E60E0E80-CCD7-B04D-9AB8-8E184F120E1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69503" y="640462"/>
            <a:ext cx="1872604" cy="852231"/>
          </a:xfrm>
          <a:prstGeom prst="rect">
            <a:avLst/>
          </a:prstGeom>
        </p:spPr>
      </p:pic>
      <p:pic>
        <p:nvPicPr>
          <p:cNvPr id="4" name="Picture 3">
            <a:extLst>
              <a:ext uri="{FF2B5EF4-FFF2-40B4-BE49-F238E27FC236}">
                <a16:creationId xmlns:a16="http://schemas.microsoft.com/office/drawing/2014/main" id="{8784B010-5B9F-116B-C5AF-4512FC6D0A9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47569" y="5691713"/>
            <a:ext cx="405685" cy="693847"/>
          </a:xfrm>
          <a:prstGeom prst="rect">
            <a:avLst/>
          </a:prstGeom>
        </p:spPr>
      </p:pic>
      <p:pic>
        <p:nvPicPr>
          <p:cNvPr id="5" name="Picture 4">
            <a:extLst>
              <a:ext uri="{FF2B5EF4-FFF2-40B4-BE49-F238E27FC236}">
                <a16:creationId xmlns:a16="http://schemas.microsoft.com/office/drawing/2014/main" id="{366436A2-B8F1-0F04-6AEE-0D5300CA45C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02013" y="5663431"/>
            <a:ext cx="408341" cy="693848"/>
          </a:xfrm>
          <a:prstGeom prst="rect">
            <a:avLst/>
          </a:prstGeom>
        </p:spPr>
      </p:pic>
      <p:pic>
        <p:nvPicPr>
          <p:cNvPr id="6" name="Graphic 5">
            <a:extLst>
              <a:ext uri="{FF2B5EF4-FFF2-40B4-BE49-F238E27FC236}">
                <a16:creationId xmlns:a16="http://schemas.microsoft.com/office/drawing/2014/main" id="{F4798E80-7BEC-D8AC-1193-0DD7D5270857}"/>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42246" y="5730758"/>
            <a:ext cx="987226" cy="693847"/>
          </a:xfrm>
          <a:prstGeom prst="rect">
            <a:avLst/>
          </a:prstGeom>
        </p:spPr>
      </p:pic>
    </p:spTree>
    <p:extLst>
      <p:ext uri="{BB962C8B-B14F-4D97-AF65-F5344CB8AC3E}">
        <p14:creationId xmlns:p14="http://schemas.microsoft.com/office/powerpoint/2010/main" val="23216749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52003" y="1393686"/>
            <a:ext cx="5067477" cy="3703939"/>
          </a:xfrm>
          <a:prstGeom prst="rect">
            <a:avLst/>
          </a:prstGeom>
        </p:spPr>
      </p:pic>
      <p:sp>
        <p:nvSpPr>
          <p:cNvPr id="4" name="Shape 172"/>
          <p:cNvSpPr>
            <a:spLocks noChangeArrowheads="1"/>
          </p:cNvSpPr>
          <p:nvPr/>
        </p:nvSpPr>
        <p:spPr bwMode="auto">
          <a:xfrm>
            <a:off x="4128832" y="201239"/>
            <a:ext cx="2688485" cy="939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45718" tIns="45718" rIns="45718" bIns="45718">
            <a:spAutoFit/>
          </a:bodyPr>
          <a:lstStyle>
            <a:lvl1pPr eaLnBrk="0" hangingPunct="0">
              <a:spcBef>
                <a:spcPct val="20000"/>
              </a:spcBef>
              <a:buClr>
                <a:schemeClr val="accent2"/>
              </a:buClr>
              <a:buFont typeface="Arial" panose="020B0604020202020204" pitchFamily="34" charset="0"/>
              <a:buChar char="•"/>
              <a:defRPr sz="3200">
                <a:solidFill>
                  <a:srgbClr val="404040"/>
                </a:solidFill>
                <a:latin typeface="Century Gothic" panose="020B0502020202020204" pitchFamily="34" charset="0"/>
                <a:ea typeface="ＭＳ Ｐゴシック" panose="020B0600070205080204" pitchFamily="34" charset="-128"/>
              </a:defRPr>
            </a:lvl1pPr>
            <a:lvl2pPr marL="742950" indent="-285750" eaLnBrk="0" hangingPunct="0">
              <a:spcBef>
                <a:spcPct val="20000"/>
              </a:spcBef>
              <a:buClr>
                <a:schemeClr val="accent2"/>
              </a:buClr>
              <a:buFont typeface="Arial" panose="020B0604020202020204" pitchFamily="34" charset="0"/>
              <a:buChar char="•"/>
              <a:defRPr sz="2800">
                <a:solidFill>
                  <a:srgbClr val="404040"/>
                </a:solidFill>
                <a:latin typeface="Century Gothic" panose="020B0502020202020204" pitchFamily="34" charset="0"/>
                <a:ea typeface="ＭＳ Ｐゴシック" panose="020B0600070205080204" pitchFamily="34" charset="-128"/>
              </a:defRPr>
            </a:lvl2pPr>
            <a:lvl3pPr marL="1143000" indent="-228600" eaLnBrk="0" hangingPunct="0">
              <a:spcBef>
                <a:spcPct val="20000"/>
              </a:spcBef>
              <a:buClr>
                <a:schemeClr val="accent2"/>
              </a:buClr>
              <a:buFont typeface="Arial" panose="020B0604020202020204" pitchFamily="34" charset="0"/>
              <a:buChar char="•"/>
              <a:defRPr sz="2400">
                <a:solidFill>
                  <a:srgbClr val="404040"/>
                </a:solidFill>
                <a:latin typeface="Century Gothic" panose="020B0502020202020204" pitchFamily="34" charset="0"/>
                <a:ea typeface="ＭＳ Ｐゴシック" panose="020B0600070205080204" pitchFamily="34" charset="-128"/>
              </a:defRPr>
            </a:lvl3pPr>
            <a:lvl4pPr marL="1600200" indent="-228600" eaLnBrk="0" hangingPunct="0">
              <a:spcBef>
                <a:spcPct val="20000"/>
              </a:spcBef>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4pPr>
            <a:lvl5pPr marL="2057400" indent="-228600" eaLnBrk="0" hangingPunct="0">
              <a:spcBef>
                <a:spcPct val="20000"/>
              </a:spcBef>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9pPr>
          </a:lstStyle>
          <a:p>
            <a:pPr eaLnBrk="1" hangingPunct="1">
              <a:lnSpc>
                <a:spcPct val="90000"/>
              </a:lnSpc>
              <a:spcBef>
                <a:spcPct val="0"/>
              </a:spcBef>
              <a:buClrTx/>
              <a:buFontTx/>
              <a:buNone/>
            </a:pPr>
            <a:r>
              <a:rPr lang="en-US" altLang="en-US" sz="1700" b="1" dirty="0">
                <a:solidFill>
                  <a:srgbClr val="F42E9D"/>
                </a:solidFill>
                <a:latin typeface="Arial"/>
                <a:cs typeface="Arial"/>
                <a:sym typeface="Calibri" panose="020F0502020204030204" pitchFamily="34" charset="0"/>
              </a:rPr>
              <a:t>Welcome Hub</a:t>
            </a:r>
          </a:p>
          <a:p>
            <a:pPr eaLnBrk="1" hangingPunct="1">
              <a:lnSpc>
                <a:spcPct val="90000"/>
              </a:lnSpc>
              <a:spcBef>
                <a:spcPct val="0"/>
              </a:spcBef>
              <a:buClrTx/>
              <a:buFontTx/>
              <a:buNone/>
            </a:pPr>
            <a:r>
              <a:rPr lang="en-US" altLang="en-US" sz="1100" dirty="0">
                <a:solidFill>
                  <a:srgbClr val="F42E9D"/>
                </a:solidFill>
                <a:latin typeface="Arial"/>
                <a:cs typeface="Arial"/>
                <a:sym typeface="Calibri" panose="020F0502020204030204" pitchFamily="34" charset="0"/>
              </a:rPr>
              <a:t>A warm welcome with engagement staff. A place to meet, make friends and build social networks. Group activities, internet café with digital inclusion support. </a:t>
            </a:r>
          </a:p>
        </p:txBody>
      </p:sp>
      <p:sp>
        <p:nvSpPr>
          <p:cNvPr id="5" name="Shape 176"/>
          <p:cNvSpPr>
            <a:spLocks noChangeArrowheads="1"/>
          </p:cNvSpPr>
          <p:nvPr/>
        </p:nvSpPr>
        <p:spPr bwMode="auto">
          <a:xfrm>
            <a:off x="7322462" y="335561"/>
            <a:ext cx="1598510" cy="6491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45718" tIns="45718" rIns="45718" bIns="45718">
            <a:spAutoFit/>
          </a:bodyPr>
          <a:lstStyle>
            <a:lvl1pPr eaLnBrk="0" hangingPunct="0">
              <a:spcBef>
                <a:spcPct val="20000"/>
              </a:spcBef>
              <a:buClr>
                <a:schemeClr val="accent2"/>
              </a:buClr>
              <a:buFont typeface="Arial" panose="020B0604020202020204" pitchFamily="34" charset="0"/>
              <a:buChar char="•"/>
              <a:defRPr sz="3200">
                <a:solidFill>
                  <a:srgbClr val="404040"/>
                </a:solidFill>
                <a:latin typeface="Century Gothic" panose="020B0502020202020204" pitchFamily="34" charset="0"/>
                <a:ea typeface="ＭＳ Ｐゴシック" panose="020B0600070205080204" pitchFamily="34" charset="-128"/>
              </a:defRPr>
            </a:lvl1pPr>
            <a:lvl2pPr marL="742950" indent="-285750" eaLnBrk="0" hangingPunct="0">
              <a:spcBef>
                <a:spcPct val="20000"/>
              </a:spcBef>
              <a:buClr>
                <a:schemeClr val="accent2"/>
              </a:buClr>
              <a:buFont typeface="Arial" panose="020B0604020202020204" pitchFamily="34" charset="0"/>
              <a:buChar char="•"/>
              <a:defRPr sz="2800">
                <a:solidFill>
                  <a:srgbClr val="404040"/>
                </a:solidFill>
                <a:latin typeface="Century Gothic" panose="020B0502020202020204" pitchFamily="34" charset="0"/>
                <a:ea typeface="ＭＳ Ｐゴシック" panose="020B0600070205080204" pitchFamily="34" charset="-128"/>
              </a:defRPr>
            </a:lvl2pPr>
            <a:lvl3pPr marL="1143000" indent="-228600" eaLnBrk="0" hangingPunct="0">
              <a:spcBef>
                <a:spcPct val="20000"/>
              </a:spcBef>
              <a:buClr>
                <a:schemeClr val="accent2"/>
              </a:buClr>
              <a:buFont typeface="Arial" panose="020B0604020202020204" pitchFamily="34" charset="0"/>
              <a:buChar char="•"/>
              <a:defRPr sz="2400">
                <a:solidFill>
                  <a:srgbClr val="404040"/>
                </a:solidFill>
                <a:latin typeface="Century Gothic" panose="020B0502020202020204" pitchFamily="34" charset="0"/>
                <a:ea typeface="ＭＳ Ｐゴシック" panose="020B0600070205080204" pitchFamily="34" charset="-128"/>
              </a:defRPr>
            </a:lvl3pPr>
            <a:lvl4pPr marL="1600200" indent="-228600" eaLnBrk="0" hangingPunct="0">
              <a:spcBef>
                <a:spcPct val="20000"/>
              </a:spcBef>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4pPr>
            <a:lvl5pPr marL="2057400" indent="-228600" eaLnBrk="0" hangingPunct="0">
              <a:spcBef>
                <a:spcPct val="20000"/>
              </a:spcBef>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9pPr>
          </a:lstStyle>
          <a:p>
            <a:pPr eaLnBrk="1" hangingPunct="1">
              <a:lnSpc>
                <a:spcPct val="90000"/>
              </a:lnSpc>
              <a:spcBef>
                <a:spcPct val="0"/>
              </a:spcBef>
              <a:buClrTx/>
              <a:buFontTx/>
              <a:buNone/>
            </a:pPr>
            <a:r>
              <a:rPr lang="en-US" altLang="en-US" sz="1800" b="1" dirty="0">
                <a:solidFill>
                  <a:srgbClr val="F28F0F"/>
                </a:solidFill>
                <a:latin typeface="Arial" panose="020B0604020202020204" pitchFamily="34" charset="0"/>
                <a:cs typeface="Arial" panose="020B0604020202020204" pitchFamily="34" charset="0"/>
                <a:sym typeface="Calibri" panose="020F0502020204030204" pitchFamily="34" charset="0"/>
              </a:rPr>
              <a:t>Café </a:t>
            </a:r>
          </a:p>
          <a:p>
            <a:pPr eaLnBrk="1" hangingPunct="1">
              <a:lnSpc>
                <a:spcPct val="90000"/>
              </a:lnSpc>
              <a:spcBef>
                <a:spcPct val="0"/>
              </a:spcBef>
              <a:buClrTx/>
              <a:buFontTx/>
              <a:buNone/>
            </a:pPr>
            <a:r>
              <a:rPr lang="en-US" altLang="en-US" sz="1100" dirty="0">
                <a:solidFill>
                  <a:srgbClr val="F28F0F"/>
                </a:solidFill>
                <a:latin typeface="Arial" panose="020B0604020202020204" pitchFamily="34" charset="0"/>
                <a:cs typeface="Arial" panose="020B0604020202020204" pitchFamily="34" charset="0"/>
                <a:sym typeface="Calibri" panose="020F0502020204030204" pitchFamily="34" charset="0"/>
              </a:rPr>
              <a:t>Training café for young people with disabilities.</a:t>
            </a:r>
          </a:p>
        </p:txBody>
      </p:sp>
      <p:sp>
        <p:nvSpPr>
          <p:cNvPr id="6" name="Shape 190"/>
          <p:cNvSpPr>
            <a:spLocks noChangeArrowheads="1"/>
          </p:cNvSpPr>
          <p:nvPr/>
        </p:nvSpPr>
        <p:spPr bwMode="auto">
          <a:xfrm>
            <a:off x="9722303" y="2726415"/>
            <a:ext cx="2003611" cy="18817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45718" tIns="45718" rIns="45718" bIns="45718">
            <a:spAutoFit/>
          </a:bodyPr>
          <a:lstStyle>
            <a:lvl1pPr eaLnBrk="0" hangingPunct="0">
              <a:spcBef>
                <a:spcPct val="20000"/>
              </a:spcBef>
              <a:buClr>
                <a:schemeClr val="accent2"/>
              </a:buClr>
              <a:buFont typeface="Arial" panose="020B0604020202020204" pitchFamily="34" charset="0"/>
              <a:buChar char="•"/>
              <a:defRPr sz="3200">
                <a:solidFill>
                  <a:srgbClr val="404040"/>
                </a:solidFill>
                <a:latin typeface="Century Gothic" panose="020B0502020202020204" pitchFamily="34" charset="0"/>
                <a:ea typeface="ＭＳ Ｐゴシック" panose="020B0600070205080204" pitchFamily="34" charset="-128"/>
              </a:defRPr>
            </a:lvl1pPr>
            <a:lvl2pPr marL="742950" indent="-285750" eaLnBrk="0" hangingPunct="0">
              <a:spcBef>
                <a:spcPct val="20000"/>
              </a:spcBef>
              <a:buClr>
                <a:schemeClr val="accent2"/>
              </a:buClr>
              <a:buFont typeface="Arial" panose="020B0604020202020204" pitchFamily="34" charset="0"/>
              <a:buChar char="•"/>
              <a:defRPr sz="2800">
                <a:solidFill>
                  <a:srgbClr val="404040"/>
                </a:solidFill>
                <a:latin typeface="Century Gothic" panose="020B0502020202020204" pitchFamily="34" charset="0"/>
                <a:ea typeface="ＭＳ Ｐゴシック" panose="020B0600070205080204" pitchFamily="34" charset="-128"/>
              </a:defRPr>
            </a:lvl2pPr>
            <a:lvl3pPr marL="1143000" indent="-228600" eaLnBrk="0" hangingPunct="0">
              <a:spcBef>
                <a:spcPct val="20000"/>
              </a:spcBef>
              <a:buClr>
                <a:schemeClr val="accent2"/>
              </a:buClr>
              <a:buFont typeface="Arial" panose="020B0604020202020204" pitchFamily="34" charset="0"/>
              <a:buChar char="•"/>
              <a:defRPr sz="2400">
                <a:solidFill>
                  <a:srgbClr val="404040"/>
                </a:solidFill>
                <a:latin typeface="Century Gothic" panose="020B0502020202020204" pitchFamily="34" charset="0"/>
                <a:ea typeface="ＭＳ Ｐゴシック" panose="020B0600070205080204" pitchFamily="34" charset="-128"/>
              </a:defRPr>
            </a:lvl3pPr>
            <a:lvl4pPr marL="1600200" indent="-228600" eaLnBrk="0" hangingPunct="0">
              <a:spcBef>
                <a:spcPct val="20000"/>
              </a:spcBef>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4pPr>
            <a:lvl5pPr marL="2057400" indent="-228600" eaLnBrk="0" hangingPunct="0">
              <a:spcBef>
                <a:spcPct val="20000"/>
              </a:spcBef>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9pPr>
          </a:lstStyle>
          <a:p>
            <a:pPr eaLnBrk="1" hangingPunct="1">
              <a:lnSpc>
                <a:spcPct val="90000"/>
              </a:lnSpc>
              <a:spcBef>
                <a:spcPts val="0"/>
              </a:spcBef>
              <a:buClrTx/>
              <a:buNone/>
            </a:pPr>
            <a:r>
              <a:rPr lang="en-US" altLang="en-US" sz="1500" b="1" dirty="0">
                <a:solidFill>
                  <a:srgbClr val="149906"/>
                </a:solidFill>
                <a:latin typeface="Arial" panose="020B0604020202020204" pitchFamily="34" charset="0"/>
                <a:cs typeface="Arial" panose="020B0604020202020204" pitchFamily="34" charset="0"/>
                <a:sym typeface="Calibri" panose="020F0502020204030204" pitchFamily="34" charset="0"/>
              </a:rPr>
              <a:t>Impact and Insights teams</a:t>
            </a:r>
          </a:p>
          <a:p>
            <a:pPr marL="171450" indent="-171450" eaLnBrk="1" hangingPunct="1">
              <a:lnSpc>
                <a:spcPct val="90000"/>
              </a:lnSpc>
              <a:spcBef>
                <a:spcPts val="0"/>
              </a:spcBef>
              <a:buClrTx/>
              <a:buFont typeface="Arial"/>
              <a:buChar char="•"/>
            </a:pPr>
            <a:r>
              <a:rPr lang="en-US" altLang="en-US" sz="1100" dirty="0">
                <a:solidFill>
                  <a:srgbClr val="149906"/>
                </a:solidFill>
                <a:latin typeface="Arial" panose="020B0604020202020204" pitchFamily="34" charset="0"/>
                <a:cs typeface="Arial" panose="020B0604020202020204" pitchFamily="34" charset="0"/>
                <a:sym typeface="Calibri" panose="020F0502020204030204" pitchFamily="34" charset="0"/>
              </a:rPr>
              <a:t>Impact measurement</a:t>
            </a:r>
          </a:p>
          <a:p>
            <a:pPr marL="171450" indent="-171450" eaLnBrk="1" hangingPunct="1">
              <a:lnSpc>
                <a:spcPct val="90000"/>
              </a:lnSpc>
              <a:spcBef>
                <a:spcPts val="0"/>
              </a:spcBef>
              <a:buClrTx/>
              <a:buFont typeface="Arial"/>
              <a:buChar char="•"/>
            </a:pPr>
            <a:r>
              <a:rPr lang="en-US" altLang="en-US" sz="1100" dirty="0">
                <a:solidFill>
                  <a:srgbClr val="149906"/>
                </a:solidFill>
                <a:latin typeface="Arial" panose="020B0604020202020204" pitchFamily="34" charset="0"/>
                <a:cs typeface="Arial" panose="020B0604020202020204" pitchFamily="34" charset="0"/>
                <a:sym typeface="Calibri" panose="020F0502020204030204" pitchFamily="34" charset="0"/>
              </a:rPr>
              <a:t>Research and Evaluation On-going development of the Bromley by Bow model</a:t>
            </a:r>
          </a:p>
          <a:p>
            <a:pPr marL="171450" indent="-171450" eaLnBrk="1" hangingPunct="1">
              <a:lnSpc>
                <a:spcPct val="90000"/>
              </a:lnSpc>
              <a:spcBef>
                <a:spcPts val="0"/>
              </a:spcBef>
              <a:buClrTx/>
              <a:buFont typeface="Arial"/>
              <a:buChar char="•"/>
            </a:pPr>
            <a:r>
              <a:rPr lang="en-US" altLang="en-US" sz="1100" dirty="0">
                <a:solidFill>
                  <a:srgbClr val="149906"/>
                </a:solidFill>
                <a:latin typeface="Arial" panose="020B0604020202020204" pitchFamily="34" charset="0"/>
                <a:cs typeface="Arial" panose="020B0604020202020204" pitchFamily="34" charset="0"/>
                <a:sym typeface="Calibri" panose="020F0502020204030204" pitchFamily="34" charset="0"/>
              </a:rPr>
              <a:t>Knowledge Share and Exchange</a:t>
            </a:r>
          </a:p>
          <a:p>
            <a:pPr marL="171450" indent="-171450" eaLnBrk="1" hangingPunct="1">
              <a:lnSpc>
                <a:spcPct val="90000"/>
              </a:lnSpc>
              <a:spcBef>
                <a:spcPts val="0"/>
              </a:spcBef>
              <a:buClrTx/>
              <a:buFont typeface="Arial"/>
              <a:buChar char="•"/>
            </a:pPr>
            <a:r>
              <a:rPr lang="en-US" altLang="en-US" sz="1100" dirty="0">
                <a:solidFill>
                  <a:srgbClr val="149906"/>
                </a:solidFill>
                <a:latin typeface="Arial" panose="020B0604020202020204" pitchFamily="34" charset="0"/>
                <a:cs typeface="Arial" panose="020B0604020202020204" pitchFamily="34" charset="0"/>
                <a:sym typeface="Calibri" panose="020F0502020204030204" pitchFamily="34" charset="0"/>
              </a:rPr>
              <a:t>Consultancies</a:t>
            </a:r>
          </a:p>
          <a:p>
            <a:pPr marL="171450" indent="-171450" eaLnBrk="1" hangingPunct="1">
              <a:lnSpc>
                <a:spcPct val="90000"/>
              </a:lnSpc>
              <a:spcBef>
                <a:spcPts val="0"/>
              </a:spcBef>
              <a:buClrTx/>
              <a:buFont typeface="Arial"/>
              <a:buChar char="•"/>
            </a:pPr>
            <a:r>
              <a:rPr lang="en-US" altLang="en-US" sz="1100" dirty="0">
                <a:solidFill>
                  <a:srgbClr val="149906"/>
                </a:solidFill>
                <a:latin typeface="Arial" panose="020B0604020202020204" pitchFamily="34" charset="0"/>
                <a:cs typeface="Arial" panose="020B0604020202020204" pitchFamily="34" charset="0"/>
                <a:sym typeface="Calibri" panose="020F0502020204030204" pitchFamily="34" charset="0"/>
              </a:rPr>
              <a:t>Training  </a:t>
            </a:r>
          </a:p>
          <a:p>
            <a:pPr lvl="0" eaLnBrk="1" hangingPunct="1">
              <a:lnSpc>
                <a:spcPct val="90000"/>
              </a:lnSpc>
              <a:spcBef>
                <a:spcPct val="0"/>
              </a:spcBef>
              <a:buClrTx/>
              <a:buNone/>
            </a:pPr>
            <a:r>
              <a:rPr lang="en-US" altLang="en-US" sz="1100" dirty="0">
                <a:solidFill>
                  <a:srgbClr val="F42F9D"/>
                </a:solidFill>
                <a:latin typeface="Arial" panose="020B0604020202020204" pitchFamily="34" charset="0"/>
                <a:cs typeface="Arial" panose="020B0604020202020204" pitchFamily="34" charset="0"/>
                <a:sym typeface="Calibri" panose="020F0502020204030204" pitchFamily="34" charset="0"/>
              </a:rPr>
              <a:t>.</a:t>
            </a:r>
            <a:endParaRPr lang="en-US" altLang="en-US" b="1" dirty="0">
              <a:solidFill>
                <a:srgbClr val="F42F9D"/>
              </a:solidFill>
              <a:latin typeface="Arial" panose="020B0604020202020204" pitchFamily="34" charset="0"/>
              <a:cs typeface="Arial" panose="020B0604020202020204" pitchFamily="34" charset="0"/>
              <a:sym typeface="Calibri" panose="020F0502020204030204" pitchFamily="34" charset="0"/>
            </a:endParaRPr>
          </a:p>
        </p:txBody>
      </p:sp>
      <p:sp>
        <p:nvSpPr>
          <p:cNvPr id="8" name="Shape 170"/>
          <p:cNvSpPr>
            <a:spLocks noChangeArrowheads="1"/>
          </p:cNvSpPr>
          <p:nvPr/>
        </p:nvSpPr>
        <p:spPr bwMode="auto">
          <a:xfrm>
            <a:off x="417294" y="2307943"/>
            <a:ext cx="2671189" cy="13696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45718" tIns="45718" rIns="45718" bIns="45718">
            <a:spAutoFit/>
          </a:bodyPr>
          <a:lstStyle>
            <a:lvl1pPr eaLnBrk="0" hangingPunct="0">
              <a:spcBef>
                <a:spcPct val="20000"/>
              </a:spcBef>
              <a:buClr>
                <a:schemeClr val="accent2"/>
              </a:buClr>
              <a:buFont typeface="Arial" panose="020B0604020202020204" pitchFamily="34" charset="0"/>
              <a:buChar char="•"/>
              <a:defRPr sz="3200">
                <a:solidFill>
                  <a:srgbClr val="404040"/>
                </a:solidFill>
                <a:latin typeface="Century Gothic" panose="020B0502020202020204" pitchFamily="34" charset="0"/>
                <a:ea typeface="ＭＳ Ｐゴシック" panose="020B0600070205080204" pitchFamily="34" charset="-128"/>
              </a:defRPr>
            </a:lvl1pPr>
            <a:lvl2pPr marL="742950" indent="-285750" eaLnBrk="0" hangingPunct="0">
              <a:spcBef>
                <a:spcPct val="20000"/>
              </a:spcBef>
              <a:buClr>
                <a:schemeClr val="accent2"/>
              </a:buClr>
              <a:buFont typeface="Arial" panose="020B0604020202020204" pitchFamily="34" charset="0"/>
              <a:buChar char="•"/>
              <a:defRPr sz="2800">
                <a:solidFill>
                  <a:srgbClr val="404040"/>
                </a:solidFill>
                <a:latin typeface="Century Gothic" panose="020B0502020202020204" pitchFamily="34" charset="0"/>
                <a:ea typeface="ＭＳ Ｐゴシック" panose="020B0600070205080204" pitchFamily="34" charset="-128"/>
              </a:defRPr>
            </a:lvl2pPr>
            <a:lvl3pPr marL="1143000" indent="-228600" eaLnBrk="0" hangingPunct="0">
              <a:spcBef>
                <a:spcPct val="20000"/>
              </a:spcBef>
              <a:buClr>
                <a:schemeClr val="accent2"/>
              </a:buClr>
              <a:buFont typeface="Arial" panose="020B0604020202020204" pitchFamily="34" charset="0"/>
              <a:buChar char="•"/>
              <a:defRPr sz="2400">
                <a:solidFill>
                  <a:srgbClr val="404040"/>
                </a:solidFill>
                <a:latin typeface="Century Gothic" panose="020B0502020202020204" pitchFamily="34" charset="0"/>
                <a:ea typeface="ＭＳ Ｐゴシック" panose="020B0600070205080204" pitchFamily="34" charset="-128"/>
              </a:defRPr>
            </a:lvl3pPr>
            <a:lvl4pPr marL="1600200" indent="-228600" eaLnBrk="0" hangingPunct="0">
              <a:spcBef>
                <a:spcPct val="20000"/>
              </a:spcBef>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4pPr>
            <a:lvl5pPr marL="2057400" indent="-228600" eaLnBrk="0" hangingPunct="0">
              <a:spcBef>
                <a:spcPct val="20000"/>
              </a:spcBef>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9pPr>
          </a:lstStyle>
          <a:p>
            <a:pPr eaLnBrk="1" hangingPunct="1">
              <a:spcBef>
                <a:spcPct val="0"/>
              </a:spcBef>
              <a:buClrTx/>
              <a:buFontTx/>
              <a:buNone/>
            </a:pPr>
            <a:r>
              <a:rPr lang="en-US" altLang="en-US" sz="1700" b="1" dirty="0">
                <a:solidFill>
                  <a:srgbClr val="F42E9D"/>
                </a:solidFill>
                <a:latin typeface="Arial"/>
                <a:cs typeface="Arial"/>
                <a:sym typeface="Calibri" panose="020F0502020204030204" pitchFamily="34" charset="0"/>
              </a:rPr>
              <a:t>Employment &amp; Skills</a:t>
            </a:r>
          </a:p>
          <a:p>
            <a:pPr marL="171450" indent="-171450" eaLnBrk="1" hangingPunct="1">
              <a:spcBef>
                <a:spcPct val="0"/>
              </a:spcBef>
              <a:buClrTx/>
            </a:pPr>
            <a:r>
              <a:rPr lang="en-GB" altLang="en-US" sz="1100" dirty="0">
                <a:solidFill>
                  <a:srgbClr val="F42E9D"/>
                </a:solidFill>
                <a:latin typeface="Arial"/>
                <a:cs typeface="Arial"/>
                <a:sym typeface="Calibri" panose="020F0502020204030204" pitchFamily="34" charset="0"/>
              </a:rPr>
              <a:t>Learning options for young people and adults, including English for Speakers of Other Languages, digital inclusion.</a:t>
            </a:r>
          </a:p>
          <a:p>
            <a:pPr marL="171450" indent="-171450" eaLnBrk="1" hangingPunct="1">
              <a:spcBef>
                <a:spcPct val="0"/>
              </a:spcBef>
              <a:buClrTx/>
            </a:pPr>
            <a:r>
              <a:rPr lang="en-GB" altLang="en-US" sz="1100" dirty="0">
                <a:solidFill>
                  <a:srgbClr val="F42E9D"/>
                </a:solidFill>
                <a:latin typeface="Arial"/>
                <a:cs typeface="Arial"/>
                <a:sym typeface="Calibri" panose="020F0502020204030204" pitchFamily="34" charset="0"/>
              </a:rPr>
              <a:t>Creative sector career advice and support to find sustainable employment.</a:t>
            </a:r>
          </a:p>
        </p:txBody>
      </p:sp>
      <p:sp>
        <p:nvSpPr>
          <p:cNvPr id="9" name="Shape 168"/>
          <p:cNvSpPr>
            <a:spLocks noChangeArrowheads="1"/>
          </p:cNvSpPr>
          <p:nvPr/>
        </p:nvSpPr>
        <p:spPr bwMode="auto">
          <a:xfrm>
            <a:off x="8999398" y="4753819"/>
            <a:ext cx="1871662" cy="7876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lIns="45718" tIns="45718" rIns="45718" bIns="45718">
            <a:spAutoFit/>
          </a:bodyPr>
          <a:lstStyle>
            <a:lvl1pPr eaLnBrk="0" hangingPunct="0">
              <a:spcBef>
                <a:spcPct val="20000"/>
              </a:spcBef>
              <a:buClr>
                <a:schemeClr val="accent2"/>
              </a:buClr>
              <a:buFont typeface="Arial" panose="020B0604020202020204" pitchFamily="34" charset="0"/>
              <a:buChar char="•"/>
              <a:defRPr sz="3200">
                <a:solidFill>
                  <a:srgbClr val="404040"/>
                </a:solidFill>
                <a:latin typeface="Century Gothic" panose="020B0502020202020204" pitchFamily="34" charset="0"/>
                <a:ea typeface="ＭＳ Ｐゴシック" panose="020B0600070205080204" pitchFamily="34" charset="-128"/>
              </a:defRPr>
            </a:lvl1pPr>
            <a:lvl2pPr marL="742950" indent="-285750" eaLnBrk="0" hangingPunct="0">
              <a:spcBef>
                <a:spcPct val="20000"/>
              </a:spcBef>
              <a:buClr>
                <a:schemeClr val="accent2"/>
              </a:buClr>
              <a:buFont typeface="Arial" panose="020B0604020202020204" pitchFamily="34" charset="0"/>
              <a:buChar char="•"/>
              <a:defRPr sz="2800">
                <a:solidFill>
                  <a:srgbClr val="404040"/>
                </a:solidFill>
                <a:latin typeface="Century Gothic" panose="020B0502020202020204" pitchFamily="34" charset="0"/>
                <a:ea typeface="ＭＳ Ｐゴシック" panose="020B0600070205080204" pitchFamily="34" charset="-128"/>
              </a:defRPr>
            </a:lvl2pPr>
            <a:lvl3pPr marL="1143000" indent="-228600" eaLnBrk="0" hangingPunct="0">
              <a:spcBef>
                <a:spcPct val="20000"/>
              </a:spcBef>
              <a:buClr>
                <a:schemeClr val="accent2"/>
              </a:buClr>
              <a:buFont typeface="Arial" panose="020B0604020202020204" pitchFamily="34" charset="0"/>
              <a:buChar char="•"/>
              <a:defRPr sz="2400">
                <a:solidFill>
                  <a:srgbClr val="404040"/>
                </a:solidFill>
                <a:latin typeface="Century Gothic" panose="020B0502020202020204" pitchFamily="34" charset="0"/>
                <a:ea typeface="ＭＳ Ｐゴシック" panose="020B0600070205080204" pitchFamily="34" charset="-128"/>
              </a:defRPr>
            </a:lvl3pPr>
            <a:lvl4pPr marL="1600200" indent="-228600" eaLnBrk="0" hangingPunct="0">
              <a:spcBef>
                <a:spcPct val="20000"/>
              </a:spcBef>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4pPr>
            <a:lvl5pPr marL="2057400" indent="-228600" eaLnBrk="0" hangingPunct="0">
              <a:spcBef>
                <a:spcPct val="20000"/>
              </a:spcBef>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9pPr>
          </a:lstStyle>
          <a:p>
            <a:pPr eaLnBrk="1" hangingPunct="1">
              <a:lnSpc>
                <a:spcPct val="90000"/>
              </a:lnSpc>
              <a:spcBef>
                <a:spcPct val="0"/>
              </a:spcBef>
              <a:buClrTx/>
              <a:buFontTx/>
              <a:buNone/>
            </a:pPr>
            <a:r>
              <a:rPr lang="en-US" altLang="en-US" sz="1700" b="1" dirty="0">
                <a:solidFill>
                  <a:srgbClr val="F42E9D"/>
                </a:solidFill>
                <a:latin typeface="Arial"/>
                <a:cs typeface="Arial"/>
                <a:sym typeface="Calibri" panose="020F0502020204030204" pitchFamily="34" charset="0"/>
              </a:rPr>
              <a:t>Health Centre</a:t>
            </a:r>
          </a:p>
          <a:p>
            <a:pPr eaLnBrk="1" hangingPunct="1">
              <a:lnSpc>
                <a:spcPct val="90000"/>
              </a:lnSpc>
              <a:spcBef>
                <a:spcPct val="0"/>
              </a:spcBef>
              <a:buClrTx/>
              <a:buFontTx/>
              <a:buNone/>
            </a:pPr>
            <a:r>
              <a:rPr lang="en-US" altLang="en-US" sz="1100" dirty="0">
                <a:solidFill>
                  <a:srgbClr val="F42E9D"/>
                </a:solidFill>
                <a:latin typeface="Arial"/>
                <a:cs typeface="Arial"/>
                <a:sym typeface="Calibri" panose="020F0502020204030204" pitchFamily="34" charset="0"/>
              </a:rPr>
              <a:t>General Practice, Community Health Services</a:t>
            </a:r>
          </a:p>
          <a:p>
            <a:pPr eaLnBrk="1" hangingPunct="1">
              <a:lnSpc>
                <a:spcPct val="90000"/>
              </a:lnSpc>
              <a:spcBef>
                <a:spcPct val="0"/>
              </a:spcBef>
              <a:buClrTx/>
              <a:buFontTx/>
              <a:buNone/>
            </a:pPr>
            <a:r>
              <a:rPr lang="en-US" altLang="en-US" sz="1100" dirty="0">
                <a:solidFill>
                  <a:srgbClr val="F42E9D"/>
                </a:solidFill>
                <a:latin typeface="Arial"/>
                <a:cs typeface="Arial"/>
                <a:sym typeface="Calibri" panose="020F0502020204030204" pitchFamily="34" charset="0"/>
              </a:rPr>
              <a:t>Social Prescribing referrals </a:t>
            </a:r>
          </a:p>
        </p:txBody>
      </p:sp>
      <p:sp>
        <p:nvSpPr>
          <p:cNvPr id="10" name="Shape 171"/>
          <p:cNvSpPr>
            <a:spLocks noChangeArrowheads="1"/>
          </p:cNvSpPr>
          <p:nvPr/>
        </p:nvSpPr>
        <p:spPr bwMode="auto">
          <a:xfrm>
            <a:off x="6033230" y="5607987"/>
            <a:ext cx="2526935" cy="7848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45718" tIns="45718" rIns="45718" bIns="45718">
            <a:spAutoFit/>
          </a:bodyPr>
          <a:lstStyle>
            <a:lvl1pPr eaLnBrk="0" hangingPunct="0">
              <a:spcBef>
                <a:spcPct val="20000"/>
              </a:spcBef>
              <a:buClr>
                <a:schemeClr val="accent2"/>
              </a:buClr>
              <a:buFont typeface="Arial" panose="020B0604020202020204" pitchFamily="34" charset="0"/>
              <a:buChar char="•"/>
              <a:defRPr sz="3200">
                <a:solidFill>
                  <a:srgbClr val="404040"/>
                </a:solidFill>
                <a:latin typeface="Century Gothic" panose="020B0502020202020204" pitchFamily="34" charset="0"/>
                <a:ea typeface="ＭＳ Ｐゴシック" panose="020B0600070205080204" pitchFamily="34" charset="-128"/>
              </a:defRPr>
            </a:lvl1pPr>
            <a:lvl2pPr marL="742950" indent="-285750" eaLnBrk="0" hangingPunct="0">
              <a:spcBef>
                <a:spcPct val="20000"/>
              </a:spcBef>
              <a:buClr>
                <a:schemeClr val="accent2"/>
              </a:buClr>
              <a:buFont typeface="Arial" panose="020B0604020202020204" pitchFamily="34" charset="0"/>
              <a:buChar char="•"/>
              <a:defRPr sz="2800">
                <a:solidFill>
                  <a:srgbClr val="404040"/>
                </a:solidFill>
                <a:latin typeface="Century Gothic" panose="020B0502020202020204" pitchFamily="34" charset="0"/>
                <a:ea typeface="ＭＳ Ｐゴシック" panose="020B0600070205080204" pitchFamily="34" charset="-128"/>
              </a:defRPr>
            </a:lvl2pPr>
            <a:lvl3pPr marL="1143000" indent="-228600" eaLnBrk="0" hangingPunct="0">
              <a:spcBef>
                <a:spcPct val="20000"/>
              </a:spcBef>
              <a:buClr>
                <a:schemeClr val="accent2"/>
              </a:buClr>
              <a:buFont typeface="Arial" panose="020B0604020202020204" pitchFamily="34" charset="0"/>
              <a:buChar char="•"/>
              <a:defRPr sz="2400">
                <a:solidFill>
                  <a:srgbClr val="404040"/>
                </a:solidFill>
                <a:latin typeface="Century Gothic" panose="020B0502020202020204" pitchFamily="34" charset="0"/>
                <a:ea typeface="ＭＳ Ｐゴシック" panose="020B0600070205080204" pitchFamily="34" charset="-128"/>
              </a:defRPr>
            </a:lvl3pPr>
            <a:lvl4pPr marL="1600200" indent="-228600" eaLnBrk="0" hangingPunct="0">
              <a:spcBef>
                <a:spcPct val="20000"/>
              </a:spcBef>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4pPr>
            <a:lvl5pPr marL="2057400" indent="-228600" eaLnBrk="0" hangingPunct="0">
              <a:spcBef>
                <a:spcPct val="20000"/>
              </a:spcBef>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9pPr>
          </a:lstStyle>
          <a:p>
            <a:pPr eaLnBrk="1" hangingPunct="1">
              <a:lnSpc>
                <a:spcPct val="90000"/>
              </a:lnSpc>
              <a:spcBef>
                <a:spcPct val="0"/>
              </a:spcBef>
              <a:buClrTx/>
              <a:buFontTx/>
              <a:buNone/>
            </a:pPr>
            <a:r>
              <a:rPr lang="en-GB" sz="1700" b="1" noProof="0" dirty="0">
                <a:solidFill>
                  <a:srgbClr val="F28F0F"/>
                </a:solidFill>
                <a:latin typeface="Arial"/>
                <a:cs typeface="Arial"/>
                <a:sym typeface="Calibri" panose="020F0502020204030204" pitchFamily="34" charset="0"/>
              </a:rPr>
              <a:t>Population Health </a:t>
            </a:r>
          </a:p>
          <a:p>
            <a:pPr eaLnBrk="1" hangingPunct="1">
              <a:lnSpc>
                <a:spcPct val="90000"/>
              </a:lnSpc>
              <a:spcBef>
                <a:spcPct val="0"/>
              </a:spcBef>
              <a:buClrTx/>
              <a:buFontTx/>
              <a:buNone/>
            </a:pPr>
            <a:r>
              <a:rPr lang="en-GB" sz="1100" noProof="0" dirty="0">
                <a:solidFill>
                  <a:srgbClr val="F28F0F"/>
                </a:solidFill>
                <a:latin typeface="Arial"/>
                <a:cs typeface="Arial"/>
                <a:sym typeface="Calibri" panose="020F0502020204030204" pitchFamily="34" charset="0"/>
              </a:rPr>
              <a:t>A programme to support health and wellbeing  in our community across the life course</a:t>
            </a:r>
            <a:endParaRPr lang="en-GB" sz="1100" b="1" noProof="0" dirty="0">
              <a:solidFill>
                <a:srgbClr val="F28F0F"/>
              </a:solidFill>
              <a:latin typeface="Arial"/>
              <a:cs typeface="Arial"/>
              <a:sym typeface="Calibri" panose="020F0502020204030204" pitchFamily="34" charset="0"/>
            </a:endParaRPr>
          </a:p>
        </p:txBody>
      </p:sp>
      <p:sp>
        <p:nvSpPr>
          <p:cNvPr id="14" name="Shape 177"/>
          <p:cNvSpPr>
            <a:spLocks noChangeArrowheads="1"/>
          </p:cNvSpPr>
          <p:nvPr/>
        </p:nvSpPr>
        <p:spPr bwMode="auto">
          <a:xfrm>
            <a:off x="537800" y="3830339"/>
            <a:ext cx="1871663" cy="6352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lIns="45718" tIns="45718" rIns="45718" bIns="45718">
            <a:spAutoFit/>
          </a:bodyPr>
          <a:lstStyle>
            <a:lvl1pPr eaLnBrk="0" hangingPunct="0">
              <a:spcBef>
                <a:spcPct val="20000"/>
              </a:spcBef>
              <a:buClr>
                <a:schemeClr val="accent2"/>
              </a:buClr>
              <a:buFont typeface="Arial" panose="020B0604020202020204" pitchFamily="34" charset="0"/>
              <a:buChar char="•"/>
              <a:defRPr sz="3200">
                <a:solidFill>
                  <a:srgbClr val="404040"/>
                </a:solidFill>
                <a:latin typeface="Century Gothic" panose="020B0502020202020204" pitchFamily="34" charset="0"/>
                <a:ea typeface="ＭＳ Ｐゴシック" panose="020B0600070205080204" pitchFamily="34" charset="-128"/>
              </a:defRPr>
            </a:lvl1pPr>
            <a:lvl2pPr marL="742950" indent="-285750" eaLnBrk="0" hangingPunct="0">
              <a:spcBef>
                <a:spcPct val="20000"/>
              </a:spcBef>
              <a:buClr>
                <a:schemeClr val="accent2"/>
              </a:buClr>
              <a:buFont typeface="Arial" panose="020B0604020202020204" pitchFamily="34" charset="0"/>
              <a:buChar char="•"/>
              <a:defRPr sz="2800">
                <a:solidFill>
                  <a:srgbClr val="404040"/>
                </a:solidFill>
                <a:latin typeface="Century Gothic" panose="020B0502020202020204" pitchFamily="34" charset="0"/>
                <a:ea typeface="ＭＳ Ｐゴシック" panose="020B0600070205080204" pitchFamily="34" charset="-128"/>
              </a:defRPr>
            </a:lvl2pPr>
            <a:lvl3pPr marL="1143000" indent="-228600" eaLnBrk="0" hangingPunct="0">
              <a:spcBef>
                <a:spcPct val="20000"/>
              </a:spcBef>
              <a:buClr>
                <a:schemeClr val="accent2"/>
              </a:buClr>
              <a:buFont typeface="Arial" panose="020B0604020202020204" pitchFamily="34" charset="0"/>
              <a:buChar char="•"/>
              <a:defRPr sz="2400">
                <a:solidFill>
                  <a:srgbClr val="404040"/>
                </a:solidFill>
                <a:latin typeface="Century Gothic" panose="020B0502020202020204" pitchFamily="34" charset="0"/>
                <a:ea typeface="ＭＳ Ｐゴシック" panose="020B0600070205080204" pitchFamily="34" charset="-128"/>
              </a:defRPr>
            </a:lvl3pPr>
            <a:lvl4pPr marL="1600200" indent="-228600" eaLnBrk="0" hangingPunct="0">
              <a:spcBef>
                <a:spcPct val="20000"/>
              </a:spcBef>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4pPr>
            <a:lvl5pPr marL="2057400" indent="-228600" eaLnBrk="0" hangingPunct="0">
              <a:spcBef>
                <a:spcPct val="20000"/>
              </a:spcBef>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9pPr>
          </a:lstStyle>
          <a:p>
            <a:pPr eaLnBrk="1" hangingPunct="1">
              <a:lnSpc>
                <a:spcPct val="90000"/>
              </a:lnSpc>
              <a:spcBef>
                <a:spcPct val="0"/>
              </a:spcBef>
              <a:buClrTx/>
              <a:buFontTx/>
              <a:buNone/>
            </a:pPr>
            <a:r>
              <a:rPr lang="en-US" altLang="en-US" sz="1700" b="1" dirty="0">
                <a:solidFill>
                  <a:srgbClr val="149906"/>
                </a:solidFill>
                <a:latin typeface="Arial"/>
                <a:cs typeface="Arial"/>
                <a:sym typeface="Calibri" panose="020F0502020204030204" pitchFamily="34" charset="0"/>
              </a:rPr>
              <a:t>Growing spaces </a:t>
            </a:r>
          </a:p>
          <a:p>
            <a:pPr eaLnBrk="1" hangingPunct="1">
              <a:lnSpc>
                <a:spcPct val="90000"/>
              </a:lnSpc>
              <a:spcBef>
                <a:spcPct val="0"/>
              </a:spcBef>
              <a:buClrTx/>
              <a:buFontTx/>
              <a:buNone/>
            </a:pPr>
            <a:r>
              <a:rPr lang="en-US" altLang="en-US" sz="1100" dirty="0">
                <a:solidFill>
                  <a:srgbClr val="149906"/>
                </a:solidFill>
                <a:latin typeface="Arial"/>
                <a:cs typeface="Arial"/>
                <a:sym typeface="Calibri" panose="020F0502020204030204" pitchFamily="34" charset="0"/>
              </a:rPr>
              <a:t>Social and therapeutic horticulture, food growing.</a:t>
            </a:r>
          </a:p>
        </p:txBody>
      </p:sp>
      <p:sp>
        <p:nvSpPr>
          <p:cNvPr id="15" name="Shape 169"/>
          <p:cNvSpPr>
            <a:spLocks noChangeArrowheads="1"/>
          </p:cNvSpPr>
          <p:nvPr/>
        </p:nvSpPr>
        <p:spPr bwMode="auto">
          <a:xfrm>
            <a:off x="9166104" y="385839"/>
            <a:ext cx="2526935" cy="102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45718" tIns="45718" rIns="45718" bIns="45718">
            <a:spAutoFit/>
          </a:bodyPr>
          <a:lstStyle>
            <a:lvl1pPr eaLnBrk="0" hangingPunct="0">
              <a:spcBef>
                <a:spcPct val="20000"/>
              </a:spcBef>
              <a:buClr>
                <a:schemeClr val="accent2"/>
              </a:buClr>
              <a:buFont typeface="Arial" panose="020B0604020202020204" pitchFamily="34" charset="0"/>
              <a:buChar char="•"/>
              <a:defRPr sz="3200">
                <a:solidFill>
                  <a:srgbClr val="404040"/>
                </a:solidFill>
                <a:latin typeface="Century Gothic" panose="020B0502020202020204" pitchFamily="34" charset="0"/>
                <a:ea typeface="ＭＳ Ｐゴシック" panose="020B0600070205080204" pitchFamily="34" charset="-128"/>
              </a:defRPr>
            </a:lvl1pPr>
            <a:lvl2pPr marL="742950" indent="-285750" eaLnBrk="0" hangingPunct="0">
              <a:spcBef>
                <a:spcPct val="20000"/>
              </a:spcBef>
              <a:buClr>
                <a:schemeClr val="accent2"/>
              </a:buClr>
              <a:buFont typeface="Arial" panose="020B0604020202020204" pitchFamily="34" charset="0"/>
              <a:buChar char="•"/>
              <a:defRPr sz="2800">
                <a:solidFill>
                  <a:srgbClr val="404040"/>
                </a:solidFill>
                <a:latin typeface="Century Gothic" panose="020B0502020202020204" pitchFamily="34" charset="0"/>
                <a:ea typeface="ＭＳ Ｐゴシック" panose="020B0600070205080204" pitchFamily="34" charset="-128"/>
              </a:defRPr>
            </a:lvl2pPr>
            <a:lvl3pPr marL="1143000" indent="-228600" eaLnBrk="0" hangingPunct="0">
              <a:spcBef>
                <a:spcPct val="20000"/>
              </a:spcBef>
              <a:buClr>
                <a:schemeClr val="accent2"/>
              </a:buClr>
              <a:buFont typeface="Arial" panose="020B0604020202020204" pitchFamily="34" charset="0"/>
              <a:buChar char="•"/>
              <a:defRPr sz="2400">
                <a:solidFill>
                  <a:srgbClr val="404040"/>
                </a:solidFill>
                <a:latin typeface="Century Gothic" panose="020B0502020202020204" pitchFamily="34" charset="0"/>
                <a:ea typeface="ＭＳ Ｐゴシック" panose="020B0600070205080204" pitchFamily="34" charset="-128"/>
              </a:defRPr>
            </a:lvl3pPr>
            <a:lvl4pPr marL="1600200" indent="-228600" eaLnBrk="0" hangingPunct="0">
              <a:spcBef>
                <a:spcPct val="20000"/>
              </a:spcBef>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4pPr>
            <a:lvl5pPr marL="2057400" indent="-228600" eaLnBrk="0" hangingPunct="0">
              <a:spcBef>
                <a:spcPct val="20000"/>
              </a:spcBef>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9pPr>
          </a:lstStyle>
          <a:p>
            <a:pPr eaLnBrk="1" hangingPunct="1">
              <a:lnSpc>
                <a:spcPct val="90000"/>
              </a:lnSpc>
              <a:spcBef>
                <a:spcPct val="0"/>
              </a:spcBef>
              <a:buClrTx/>
              <a:buFontTx/>
              <a:buNone/>
            </a:pPr>
            <a:r>
              <a:rPr lang="en-US" altLang="en-US" sz="1700" b="1" dirty="0">
                <a:solidFill>
                  <a:srgbClr val="149906"/>
                </a:solidFill>
                <a:latin typeface="Arial"/>
                <a:cs typeface="Arial"/>
                <a:sym typeface="Calibri" panose="020F0502020204030204" pitchFamily="34" charset="0"/>
              </a:rPr>
              <a:t>Beyond Business</a:t>
            </a:r>
          </a:p>
          <a:p>
            <a:pPr eaLnBrk="1" hangingPunct="1">
              <a:lnSpc>
                <a:spcPct val="90000"/>
              </a:lnSpc>
              <a:spcBef>
                <a:spcPct val="0"/>
              </a:spcBef>
              <a:buClrTx/>
              <a:buFontTx/>
              <a:buNone/>
            </a:pPr>
            <a:r>
              <a:rPr lang="en-US" altLang="en-US" sz="1700" b="1" dirty="0">
                <a:solidFill>
                  <a:srgbClr val="149906"/>
                </a:solidFill>
                <a:latin typeface="Arial"/>
                <a:cs typeface="Arial"/>
                <a:sym typeface="Calibri" panose="020F0502020204030204" pitchFamily="34" charset="0"/>
              </a:rPr>
              <a:t>Social Enterprise</a:t>
            </a:r>
          </a:p>
          <a:p>
            <a:pPr eaLnBrk="1" hangingPunct="1">
              <a:lnSpc>
                <a:spcPct val="90000"/>
              </a:lnSpc>
              <a:spcBef>
                <a:spcPct val="0"/>
              </a:spcBef>
              <a:buClrTx/>
              <a:buFontTx/>
              <a:buNone/>
            </a:pPr>
            <a:r>
              <a:rPr lang="en-US" altLang="en-US" sz="1100" dirty="0">
                <a:solidFill>
                  <a:srgbClr val="149906"/>
                </a:solidFill>
                <a:latin typeface="Arial"/>
                <a:cs typeface="Arial"/>
                <a:sym typeface="Calibri" panose="020F0502020204030204" pitchFamily="34" charset="0"/>
              </a:rPr>
              <a:t>Supports establishment of new social enterprises, creates service provision and employment</a:t>
            </a:r>
            <a:r>
              <a:rPr lang="en-US" altLang="en-US" sz="1100" dirty="0">
                <a:solidFill>
                  <a:srgbClr val="149906"/>
                </a:solidFill>
                <a:sym typeface="Calibri" panose="020F0502020204030204" pitchFamily="34" charset="0"/>
              </a:rPr>
              <a:t>.</a:t>
            </a:r>
          </a:p>
        </p:txBody>
      </p:sp>
      <p:sp>
        <p:nvSpPr>
          <p:cNvPr id="16" name="Shape 173"/>
          <p:cNvSpPr>
            <a:spLocks noChangeArrowheads="1"/>
          </p:cNvSpPr>
          <p:nvPr/>
        </p:nvSpPr>
        <p:spPr bwMode="auto">
          <a:xfrm>
            <a:off x="433636" y="1357752"/>
            <a:ext cx="2704949" cy="7876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45718" tIns="45718" rIns="45718" bIns="45718">
            <a:spAutoFit/>
          </a:bodyPr>
          <a:lstStyle>
            <a:lvl1pPr eaLnBrk="0" hangingPunct="0">
              <a:spcBef>
                <a:spcPct val="20000"/>
              </a:spcBef>
              <a:buClr>
                <a:schemeClr val="accent2"/>
              </a:buClr>
              <a:buFont typeface="Arial" panose="020B0604020202020204" pitchFamily="34" charset="0"/>
              <a:buChar char="•"/>
              <a:defRPr sz="3200">
                <a:solidFill>
                  <a:srgbClr val="404040"/>
                </a:solidFill>
                <a:latin typeface="Century Gothic" panose="020B0502020202020204" pitchFamily="34" charset="0"/>
                <a:ea typeface="ＭＳ Ｐゴシック" panose="020B0600070205080204" pitchFamily="34" charset="-128"/>
              </a:defRPr>
            </a:lvl1pPr>
            <a:lvl2pPr marL="742950" indent="-285750" eaLnBrk="0" hangingPunct="0">
              <a:spcBef>
                <a:spcPct val="20000"/>
              </a:spcBef>
              <a:buClr>
                <a:schemeClr val="accent2"/>
              </a:buClr>
              <a:buFont typeface="Arial" panose="020B0604020202020204" pitchFamily="34" charset="0"/>
              <a:buChar char="•"/>
              <a:defRPr sz="2800">
                <a:solidFill>
                  <a:srgbClr val="404040"/>
                </a:solidFill>
                <a:latin typeface="Century Gothic" panose="020B0502020202020204" pitchFamily="34" charset="0"/>
                <a:ea typeface="ＭＳ Ｐゴシック" panose="020B0600070205080204" pitchFamily="34" charset="-128"/>
              </a:defRPr>
            </a:lvl2pPr>
            <a:lvl3pPr marL="1143000" indent="-228600" eaLnBrk="0" hangingPunct="0">
              <a:spcBef>
                <a:spcPct val="20000"/>
              </a:spcBef>
              <a:buClr>
                <a:schemeClr val="accent2"/>
              </a:buClr>
              <a:buFont typeface="Arial" panose="020B0604020202020204" pitchFamily="34" charset="0"/>
              <a:buChar char="•"/>
              <a:defRPr sz="2400">
                <a:solidFill>
                  <a:srgbClr val="404040"/>
                </a:solidFill>
                <a:latin typeface="Century Gothic" panose="020B0502020202020204" pitchFamily="34" charset="0"/>
                <a:ea typeface="ＭＳ Ｐゴシック" panose="020B0600070205080204" pitchFamily="34" charset="-128"/>
              </a:defRPr>
            </a:lvl3pPr>
            <a:lvl4pPr marL="1600200" indent="-228600" eaLnBrk="0" hangingPunct="0">
              <a:spcBef>
                <a:spcPct val="20000"/>
              </a:spcBef>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4pPr>
            <a:lvl5pPr marL="2057400" indent="-228600" eaLnBrk="0" hangingPunct="0">
              <a:spcBef>
                <a:spcPct val="20000"/>
              </a:spcBef>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9pPr>
          </a:lstStyle>
          <a:p>
            <a:pPr eaLnBrk="1" hangingPunct="1">
              <a:lnSpc>
                <a:spcPct val="90000"/>
              </a:lnSpc>
              <a:spcBef>
                <a:spcPct val="0"/>
              </a:spcBef>
              <a:buClrTx/>
              <a:buFontTx/>
              <a:buNone/>
            </a:pPr>
            <a:r>
              <a:rPr lang="en-US" altLang="en-US" sz="1700" b="1" dirty="0">
                <a:solidFill>
                  <a:srgbClr val="F28F0F"/>
                </a:solidFill>
                <a:latin typeface="Arial"/>
                <a:cs typeface="Arial"/>
                <a:sym typeface="Calibri" panose="020F0502020204030204" pitchFamily="34" charset="0"/>
              </a:rPr>
              <a:t>Advice services</a:t>
            </a:r>
          </a:p>
          <a:p>
            <a:pPr marL="171450" indent="-171450" eaLnBrk="1" hangingPunct="1">
              <a:lnSpc>
                <a:spcPct val="90000"/>
              </a:lnSpc>
              <a:spcBef>
                <a:spcPct val="0"/>
              </a:spcBef>
              <a:buClrTx/>
            </a:pPr>
            <a:r>
              <a:rPr lang="en-US" altLang="en-US" sz="1100" dirty="0">
                <a:solidFill>
                  <a:srgbClr val="F28F0F"/>
                </a:solidFill>
                <a:latin typeface="Arial"/>
                <a:cs typeface="Arial"/>
                <a:sym typeface="Calibri" panose="020F0502020204030204" pitchFamily="34" charset="0"/>
              </a:rPr>
              <a:t>Social welfare, employment law advice, benefits, housing, and debt.</a:t>
            </a:r>
          </a:p>
          <a:p>
            <a:pPr marL="171450" indent="-171450" eaLnBrk="1" hangingPunct="1">
              <a:lnSpc>
                <a:spcPct val="90000"/>
              </a:lnSpc>
              <a:spcBef>
                <a:spcPct val="0"/>
              </a:spcBef>
              <a:buClrTx/>
            </a:pPr>
            <a:r>
              <a:rPr lang="en-US" altLang="en-US" sz="1100" dirty="0">
                <a:solidFill>
                  <a:srgbClr val="F28F0F"/>
                </a:solidFill>
                <a:latin typeface="Arial"/>
                <a:cs typeface="Arial"/>
                <a:sym typeface="Calibri" panose="020F0502020204030204" pitchFamily="34" charset="0"/>
              </a:rPr>
              <a:t>Money management, energy advice.</a:t>
            </a:r>
          </a:p>
        </p:txBody>
      </p:sp>
      <p:sp>
        <p:nvSpPr>
          <p:cNvPr id="17" name="Shape 174"/>
          <p:cNvSpPr>
            <a:spLocks noChangeArrowheads="1"/>
          </p:cNvSpPr>
          <p:nvPr/>
        </p:nvSpPr>
        <p:spPr bwMode="auto">
          <a:xfrm>
            <a:off x="1139184" y="4568948"/>
            <a:ext cx="2761531" cy="6352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45718" tIns="45718" rIns="45718" bIns="45718">
            <a:spAutoFit/>
          </a:bodyPr>
          <a:lstStyle>
            <a:lvl1pPr eaLnBrk="0" hangingPunct="0">
              <a:spcBef>
                <a:spcPct val="20000"/>
              </a:spcBef>
              <a:buClr>
                <a:schemeClr val="accent2"/>
              </a:buClr>
              <a:buFont typeface="Arial" panose="020B0604020202020204" pitchFamily="34" charset="0"/>
              <a:buChar char="•"/>
              <a:defRPr sz="3200">
                <a:solidFill>
                  <a:srgbClr val="404040"/>
                </a:solidFill>
                <a:latin typeface="Century Gothic" panose="020B0502020202020204" pitchFamily="34" charset="0"/>
                <a:ea typeface="ＭＳ Ｐゴシック" panose="020B0600070205080204" pitchFamily="34" charset="-128"/>
              </a:defRPr>
            </a:lvl1pPr>
            <a:lvl2pPr marL="742950" indent="-285750" eaLnBrk="0" hangingPunct="0">
              <a:spcBef>
                <a:spcPct val="20000"/>
              </a:spcBef>
              <a:buClr>
                <a:schemeClr val="accent2"/>
              </a:buClr>
              <a:buFont typeface="Arial" panose="020B0604020202020204" pitchFamily="34" charset="0"/>
              <a:buChar char="•"/>
              <a:defRPr sz="2800">
                <a:solidFill>
                  <a:srgbClr val="404040"/>
                </a:solidFill>
                <a:latin typeface="Century Gothic" panose="020B0502020202020204" pitchFamily="34" charset="0"/>
                <a:ea typeface="ＭＳ Ｐゴシック" panose="020B0600070205080204" pitchFamily="34" charset="-128"/>
              </a:defRPr>
            </a:lvl2pPr>
            <a:lvl3pPr marL="1143000" indent="-228600" eaLnBrk="0" hangingPunct="0">
              <a:spcBef>
                <a:spcPct val="20000"/>
              </a:spcBef>
              <a:buClr>
                <a:schemeClr val="accent2"/>
              </a:buClr>
              <a:buFont typeface="Arial" panose="020B0604020202020204" pitchFamily="34" charset="0"/>
              <a:buChar char="•"/>
              <a:defRPr sz="2400">
                <a:solidFill>
                  <a:srgbClr val="404040"/>
                </a:solidFill>
                <a:latin typeface="Century Gothic" panose="020B0502020202020204" pitchFamily="34" charset="0"/>
                <a:ea typeface="ＭＳ Ｐゴシック" panose="020B0600070205080204" pitchFamily="34" charset="-128"/>
              </a:defRPr>
            </a:lvl3pPr>
            <a:lvl4pPr marL="1600200" indent="-228600" eaLnBrk="0" hangingPunct="0">
              <a:spcBef>
                <a:spcPct val="20000"/>
              </a:spcBef>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4pPr>
            <a:lvl5pPr marL="2057400" indent="-228600" eaLnBrk="0" hangingPunct="0">
              <a:spcBef>
                <a:spcPct val="20000"/>
              </a:spcBef>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9pPr>
          </a:lstStyle>
          <a:p>
            <a:pPr eaLnBrk="1" hangingPunct="1">
              <a:lnSpc>
                <a:spcPct val="90000"/>
              </a:lnSpc>
              <a:spcBef>
                <a:spcPct val="0"/>
              </a:spcBef>
              <a:buClrTx/>
              <a:buFontTx/>
              <a:buNone/>
            </a:pPr>
            <a:r>
              <a:rPr lang="en-US" altLang="en-US" sz="1700" b="1" dirty="0">
                <a:solidFill>
                  <a:srgbClr val="F28F0F"/>
                </a:solidFill>
                <a:latin typeface="Arial"/>
                <a:cs typeface="Arial"/>
                <a:sym typeface="Calibri" panose="020F0502020204030204" pitchFamily="34" charset="0"/>
              </a:rPr>
              <a:t>Social Care </a:t>
            </a:r>
          </a:p>
          <a:p>
            <a:pPr eaLnBrk="1" hangingPunct="1">
              <a:lnSpc>
                <a:spcPct val="90000"/>
              </a:lnSpc>
              <a:spcBef>
                <a:spcPct val="0"/>
              </a:spcBef>
              <a:buClrTx/>
              <a:buFontTx/>
              <a:buNone/>
            </a:pPr>
            <a:r>
              <a:rPr lang="en-GB" altLang="en-US" sz="1100" dirty="0">
                <a:solidFill>
                  <a:srgbClr val="F28F0F"/>
                </a:solidFill>
                <a:latin typeface="Arial"/>
                <a:cs typeface="Arial"/>
                <a:sym typeface="Calibri" panose="020F0502020204030204" pitchFamily="34" charset="0"/>
              </a:rPr>
              <a:t>Social care day-centre with </a:t>
            </a:r>
            <a:r>
              <a:rPr lang="en-US" altLang="en-US" sz="1100" dirty="0">
                <a:solidFill>
                  <a:srgbClr val="F28F0F"/>
                </a:solidFill>
                <a:latin typeface="Arial"/>
                <a:cs typeface="Arial"/>
                <a:sym typeface="Calibri" panose="020F0502020204030204" pitchFamily="34" charset="0"/>
              </a:rPr>
              <a:t>inclusive arts space and programmes.</a:t>
            </a:r>
          </a:p>
        </p:txBody>
      </p:sp>
      <p:sp>
        <p:nvSpPr>
          <p:cNvPr id="18" name="Shape 186"/>
          <p:cNvSpPr>
            <a:spLocks noChangeShapeType="1"/>
          </p:cNvSpPr>
          <p:nvPr/>
        </p:nvSpPr>
        <p:spPr bwMode="auto">
          <a:xfrm>
            <a:off x="3138586" y="1941248"/>
            <a:ext cx="3102115" cy="349650"/>
          </a:xfrm>
          <a:prstGeom prst="line">
            <a:avLst/>
          </a:prstGeom>
          <a:noFill/>
          <a:ln w="28575">
            <a:solidFill>
              <a:srgbClr val="7F7F7F"/>
            </a:solidFill>
            <a:round/>
            <a:headEnd/>
            <a:tailEnd/>
          </a:ln>
          <a:extLst>
            <a:ext uri="{909E8E84-426E-40dd-AFC4-6F175D3DCCD1}">
              <a14:hiddenFill xmlns:a14="http://schemas.microsoft.com/office/drawing/2010/main" xmlns="">
                <a:noFill/>
              </a14:hiddenFill>
            </a:ext>
          </a:extLst>
        </p:spPr>
        <p:txBody>
          <a:bodyPr lIns="0" tIns="0" rIns="0" bIns="0"/>
          <a:lstStyle/>
          <a:p>
            <a:endParaRPr lang="en-GB" sz="6600"/>
          </a:p>
        </p:txBody>
      </p:sp>
      <p:sp>
        <p:nvSpPr>
          <p:cNvPr id="19" name="Shape 180"/>
          <p:cNvSpPr>
            <a:spLocks noChangeShapeType="1"/>
          </p:cNvSpPr>
          <p:nvPr/>
        </p:nvSpPr>
        <p:spPr bwMode="auto">
          <a:xfrm>
            <a:off x="6427782" y="1137441"/>
            <a:ext cx="359544" cy="639451"/>
          </a:xfrm>
          <a:prstGeom prst="line">
            <a:avLst/>
          </a:prstGeom>
          <a:noFill/>
          <a:ln w="28575">
            <a:solidFill>
              <a:srgbClr val="7F7F7F"/>
            </a:solidFill>
            <a:round/>
            <a:headEnd/>
            <a:tailEnd/>
          </a:ln>
          <a:extLst>
            <a:ext uri="{909E8E84-426E-40dd-AFC4-6F175D3DCCD1}">
              <a14:hiddenFill xmlns:a14="http://schemas.microsoft.com/office/drawing/2010/main" xmlns="">
                <a:noFill/>
              </a14:hiddenFill>
            </a:ext>
          </a:extLst>
        </p:spPr>
        <p:txBody>
          <a:bodyPr lIns="0" tIns="0" rIns="0" bIns="0"/>
          <a:lstStyle/>
          <a:p>
            <a:endParaRPr lang="en-GB" sz="6600"/>
          </a:p>
        </p:txBody>
      </p:sp>
      <p:sp>
        <p:nvSpPr>
          <p:cNvPr id="20" name="Shape 181"/>
          <p:cNvSpPr>
            <a:spLocks noChangeShapeType="1"/>
          </p:cNvSpPr>
          <p:nvPr/>
        </p:nvSpPr>
        <p:spPr bwMode="auto">
          <a:xfrm flipV="1">
            <a:off x="6909971" y="1063769"/>
            <a:ext cx="653895" cy="1392906"/>
          </a:xfrm>
          <a:prstGeom prst="line">
            <a:avLst/>
          </a:prstGeom>
          <a:noFill/>
          <a:ln w="28575">
            <a:solidFill>
              <a:srgbClr val="7F7F7F"/>
            </a:solidFill>
            <a:round/>
            <a:headEnd/>
            <a:tailEnd/>
          </a:ln>
          <a:extLst>
            <a:ext uri="{909E8E84-426E-40dd-AFC4-6F175D3DCCD1}">
              <a14:hiddenFill xmlns:a14="http://schemas.microsoft.com/office/drawing/2010/main" xmlns="">
                <a:noFill/>
              </a14:hiddenFill>
            </a:ext>
          </a:extLst>
        </p:spPr>
        <p:txBody>
          <a:bodyPr lIns="0" tIns="0" rIns="0" bIns="0"/>
          <a:lstStyle/>
          <a:p>
            <a:endParaRPr lang="en-GB" sz="6600"/>
          </a:p>
        </p:txBody>
      </p:sp>
      <p:sp>
        <p:nvSpPr>
          <p:cNvPr id="21" name="Shape 182"/>
          <p:cNvSpPr>
            <a:spLocks noChangeShapeType="1"/>
          </p:cNvSpPr>
          <p:nvPr/>
        </p:nvSpPr>
        <p:spPr bwMode="auto">
          <a:xfrm flipV="1">
            <a:off x="7978613" y="1776891"/>
            <a:ext cx="1482380" cy="240939"/>
          </a:xfrm>
          <a:prstGeom prst="line">
            <a:avLst/>
          </a:prstGeom>
          <a:noFill/>
          <a:ln w="28575">
            <a:solidFill>
              <a:srgbClr val="7F7F7F"/>
            </a:solidFill>
            <a:round/>
            <a:headEnd/>
            <a:tailEnd/>
          </a:ln>
          <a:extLst>
            <a:ext uri="{909E8E84-426E-40dd-AFC4-6F175D3DCCD1}">
              <a14:hiddenFill xmlns:a14="http://schemas.microsoft.com/office/drawing/2010/main" xmlns="">
                <a:noFill/>
              </a14:hiddenFill>
            </a:ext>
          </a:extLst>
        </p:spPr>
        <p:txBody>
          <a:bodyPr lIns="0" tIns="0" rIns="0" bIns="0"/>
          <a:lstStyle/>
          <a:p>
            <a:endParaRPr lang="en-GB" sz="6600"/>
          </a:p>
        </p:txBody>
      </p:sp>
      <p:sp>
        <p:nvSpPr>
          <p:cNvPr id="22" name="Shape 182"/>
          <p:cNvSpPr>
            <a:spLocks noChangeShapeType="1"/>
          </p:cNvSpPr>
          <p:nvPr/>
        </p:nvSpPr>
        <p:spPr bwMode="auto">
          <a:xfrm>
            <a:off x="7656520" y="2368272"/>
            <a:ext cx="2020880" cy="667027"/>
          </a:xfrm>
          <a:prstGeom prst="line">
            <a:avLst/>
          </a:prstGeom>
          <a:noFill/>
          <a:ln w="28575">
            <a:solidFill>
              <a:srgbClr val="7F7F7F"/>
            </a:solidFill>
            <a:round/>
            <a:headEnd/>
            <a:tailEnd/>
          </a:ln>
          <a:extLst>
            <a:ext uri="{909E8E84-426E-40dd-AFC4-6F175D3DCCD1}">
              <a14:hiddenFill xmlns:a14="http://schemas.microsoft.com/office/drawing/2010/main" xmlns="">
                <a:noFill/>
              </a14:hiddenFill>
            </a:ext>
          </a:extLst>
        </p:spPr>
        <p:txBody>
          <a:bodyPr lIns="0" tIns="0" rIns="0" bIns="0"/>
          <a:lstStyle/>
          <a:p>
            <a:endParaRPr lang="en-GB" sz="6600" dirty="0"/>
          </a:p>
        </p:txBody>
      </p:sp>
      <p:sp>
        <p:nvSpPr>
          <p:cNvPr id="23" name="Shape 183"/>
          <p:cNvSpPr>
            <a:spLocks noChangeShapeType="1"/>
          </p:cNvSpPr>
          <p:nvPr/>
        </p:nvSpPr>
        <p:spPr bwMode="auto">
          <a:xfrm>
            <a:off x="7954971" y="3247096"/>
            <a:ext cx="1714500" cy="1394793"/>
          </a:xfrm>
          <a:prstGeom prst="line">
            <a:avLst/>
          </a:prstGeom>
          <a:noFill/>
          <a:ln w="28575">
            <a:solidFill>
              <a:srgbClr val="7F7F7F"/>
            </a:solidFill>
            <a:round/>
            <a:headEnd/>
            <a:tailEnd/>
          </a:ln>
          <a:extLst>
            <a:ext uri="{909E8E84-426E-40dd-AFC4-6F175D3DCCD1}">
              <a14:hiddenFill xmlns:a14="http://schemas.microsoft.com/office/drawing/2010/main" xmlns="">
                <a:noFill/>
              </a14:hiddenFill>
            </a:ext>
          </a:extLst>
        </p:spPr>
        <p:txBody>
          <a:bodyPr lIns="0" tIns="0" rIns="0" bIns="0"/>
          <a:lstStyle/>
          <a:p>
            <a:endParaRPr lang="en-GB" sz="6600"/>
          </a:p>
        </p:txBody>
      </p:sp>
      <p:sp>
        <p:nvSpPr>
          <p:cNvPr id="24" name="Shape 183"/>
          <p:cNvSpPr>
            <a:spLocks noChangeShapeType="1"/>
          </p:cNvSpPr>
          <p:nvPr/>
        </p:nvSpPr>
        <p:spPr bwMode="auto">
          <a:xfrm flipH="1">
            <a:off x="5020460" y="3309267"/>
            <a:ext cx="753988" cy="2040808"/>
          </a:xfrm>
          <a:prstGeom prst="line">
            <a:avLst/>
          </a:prstGeom>
          <a:noFill/>
          <a:ln w="28575">
            <a:solidFill>
              <a:schemeClr val="tx2">
                <a:lumMod val="50000"/>
              </a:schemeClr>
            </a:solidFill>
            <a:round/>
            <a:headEnd/>
            <a:tailEnd/>
          </a:ln>
          <a:extLst>
            <a:ext uri="{909E8E84-426E-40dd-AFC4-6F175D3DCCD1}">
              <a14:hiddenFill xmlns:a14="http://schemas.microsoft.com/office/drawing/2010/main" xmlns="">
                <a:noFill/>
              </a14:hiddenFill>
            </a:ext>
          </a:extLst>
        </p:spPr>
        <p:txBody>
          <a:bodyPr lIns="0" tIns="0" rIns="0" bIns="0"/>
          <a:lstStyle/>
          <a:p>
            <a:endParaRPr lang="en-GB" sz="6600"/>
          </a:p>
        </p:txBody>
      </p:sp>
      <p:sp>
        <p:nvSpPr>
          <p:cNvPr id="25" name="Shape 186"/>
          <p:cNvSpPr>
            <a:spLocks noChangeShapeType="1"/>
          </p:cNvSpPr>
          <p:nvPr/>
        </p:nvSpPr>
        <p:spPr bwMode="auto">
          <a:xfrm flipV="1">
            <a:off x="3210684" y="2505131"/>
            <a:ext cx="2998591" cy="448582"/>
          </a:xfrm>
          <a:prstGeom prst="line">
            <a:avLst/>
          </a:prstGeom>
          <a:noFill/>
          <a:ln w="28575">
            <a:solidFill>
              <a:srgbClr val="7F7F7F"/>
            </a:solidFill>
            <a:round/>
            <a:headEnd/>
            <a:tailEnd/>
          </a:ln>
          <a:extLst>
            <a:ext uri="{909E8E84-426E-40dd-AFC4-6F175D3DCCD1}">
              <a14:hiddenFill xmlns:a14="http://schemas.microsoft.com/office/drawing/2010/main" xmlns="">
                <a:noFill/>
              </a14:hiddenFill>
            </a:ext>
          </a:extLst>
        </p:spPr>
        <p:txBody>
          <a:bodyPr lIns="0" tIns="0" rIns="0" bIns="0"/>
          <a:lstStyle/>
          <a:p>
            <a:endParaRPr lang="en-GB" sz="6600"/>
          </a:p>
        </p:txBody>
      </p:sp>
      <p:sp>
        <p:nvSpPr>
          <p:cNvPr id="26" name="Shape 186"/>
          <p:cNvSpPr>
            <a:spLocks noChangeShapeType="1"/>
          </p:cNvSpPr>
          <p:nvPr/>
        </p:nvSpPr>
        <p:spPr bwMode="auto">
          <a:xfrm flipV="1">
            <a:off x="2499230" y="3003972"/>
            <a:ext cx="2875072" cy="927303"/>
          </a:xfrm>
          <a:prstGeom prst="line">
            <a:avLst/>
          </a:prstGeom>
          <a:noFill/>
          <a:ln w="28575">
            <a:solidFill>
              <a:srgbClr val="7F7F7F"/>
            </a:solidFill>
            <a:round/>
            <a:headEnd/>
            <a:tailEnd/>
          </a:ln>
          <a:extLst>
            <a:ext uri="{909E8E84-426E-40dd-AFC4-6F175D3DCCD1}">
              <a14:hiddenFill xmlns:a14="http://schemas.microsoft.com/office/drawing/2010/main" xmlns="">
                <a:noFill/>
              </a14:hiddenFill>
            </a:ext>
          </a:extLst>
        </p:spPr>
        <p:txBody>
          <a:bodyPr lIns="0" tIns="0" rIns="0" bIns="0"/>
          <a:lstStyle/>
          <a:p>
            <a:endParaRPr lang="en-GB" sz="6600"/>
          </a:p>
        </p:txBody>
      </p:sp>
      <p:sp>
        <p:nvSpPr>
          <p:cNvPr id="27" name="Shape 186"/>
          <p:cNvSpPr>
            <a:spLocks noChangeShapeType="1"/>
          </p:cNvSpPr>
          <p:nvPr/>
        </p:nvSpPr>
        <p:spPr bwMode="auto">
          <a:xfrm flipV="1">
            <a:off x="3403996" y="3262340"/>
            <a:ext cx="2247742" cy="1277839"/>
          </a:xfrm>
          <a:prstGeom prst="line">
            <a:avLst/>
          </a:prstGeom>
          <a:noFill/>
          <a:ln w="28575">
            <a:solidFill>
              <a:srgbClr val="7F7F7F"/>
            </a:solidFill>
            <a:round/>
            <a:headEnd/>
            <a:tailEnd/>
          </a:ln>
          <a:extLst>
            <a:ext uri="{909E8E84-426E-40dd-AFC4-6F175D3DCCD1}">
              <a14:hiddenFill xmlns:a14="http://schemas.microsoft.com/office/drawing/2010/main" xmlns="">
                <a:noFill/>
              </a14:hiddenFill>
            </a:ext>
          </a:extLst>
        </p:spPr>
        <p:txBody>
          <a:bodyPr lIns="0" tIns="0" rIns="0" bIns="0"/>
          <a:lstStyle/>
          <a:p>
            <a:endParaRPr lang="en-GB" sz="6600"/>
          </a:p>
        </p:txBody>
      </p:sp>
      <p:sp>
        <p:nvSpPr>
          <p:cNvPr id="33" name="Shape 183"/>
          <p:cNvSpPr>
            <a:spLocks noChangeShapeType="1"/>
          </p:cNvSpPr>
          <p:nvPr/>
        </p:nvSpPr>
        <p:spPr bwMode="auto">
          <a:xfrm flipH="1">
            <a:off x="7344347" y="3306187"/>
            <a:ext cx="85152" cy="2222740"/>
          </a:xfrm>
          <a:prstGeom prst="line">
            <a:avLst/>
          </a:prstGeom>
          <a:noFill/>
          <a:ln w="28575">
            <a:solidFill>
              <a:srgbClr val="7F7F7F"/>
            </a:solidFill>
            <a:round/>
            <a:headEnd/>
            <a:tailEnd/>
          </a:ln>
          <a:extLst>
            <a:ext uri="{909E8E84-426E-40dd-AFC4-6F175D3DCCD1}">
              <a14:hiddenFill xmlns:a14="http://schemas.microsoft.com/office/drawing/2010/main" xmlns="">
                <a:noFill/>
              </a14:hiddenFill>
            </a:ext>
          </a:extLst>
        </p:spPr>
        <p:txBody>
          <a:bodyPr lIns="0" tIns="0" rIns="0" bIns="0"/>
          <a:lstStyle/>
          <a:p>
            <a:endParaRPr lang="en-GB" sz="6600"/>
          </a:p>
        </p:txBody>
      </p:sp>
      <p:sp>
        <p:nvSpPr>
          <p:cNvPr id="34" name="Shape 174"/>
          <p:cNvSpPr>
            <a:spLocks noChangeArrowheads="1"/>
          </p:cNvSpPr>
          <p:nvPr/>
        </p:nvSpPr>
        <p:spPr bwMode="auto">
          <a:xfrm>
            <a:off x="686719" y="295028"/>
            <a:ext cx="2895489" cy="7876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45718" tIns="45718" rIns="45718" bIns="45718">
            <a:spAutoFit/>
          </a:bodyPr>
          <a:lstStyle>
            <a:lvl1pPr eaLnBrk="0" hangingPunct="0">
              <a:spcBef>
                <a:spcPct val="20000"/>
              </a:spcBef>
              <a:buClr>
                <a:schemeClr val="accent2"/>
              </a:buClr>
              <a:buFont typeface="Arial" panose="020B0604020202020204" pitchFamily="34" charset="0"/>
              <a:buChar char="•"/>
              <a:defRPr sz="3200">
                <a:solidFill>
                  <a:srgbClr val="404040"/>
                </a:solidFill>
                <a:latin typeface="Century Gothic" panose="020B0502020202020204" pitchFamily="34" charset="0"/>
                <a:ea typeface="ＭＳ Ｐゴシック" panose="020B0600070205080204" pitchFamily="34" charset="-128"/>
              </a:defRPr>
            </a:lvl1pPr>
            <a:lvl2pPr marL="742950" indent="-285750" eaLnBrk="0" hangingPunct="0">
              <a:spcBef>
                <a:spcPct val="20000"/>
              </a:spcBef>
              <a:buClr>
                <a:schemeClr val="accent2"/>
              </a:buClr>
              <a:buFont typeface="Arial" panose="020B0604020202020204" pitchFamily="34" charset="0"/>
              <a:buChar char="•"/>
              <a:defRPr sz="2800">
                <a:solidFill>
                  <a:srgbClr val="404040"/>
                </a:solidFill>
                <a:latin typeface="Century Gothic" panose="020B0502020202020204" pitchFamily="34" charset="0"/>
                <a:ea typeface="ＭＳ Ｐゴシック" panose="020B0600070205080204" pitchFamily="34" charset="-128"/>
              </a:defRPr>
            </a:lvl2pPr>
            <a:lvl3pPr marL="1143000" indent="-228600" eaLnBrk="0" hangingPunct="0">
              <a:spcBef>
                <a:spcPct val="20000"/>
              </a:spcBef>
              <a:buClr>
                <a:schemeClr val="accent2"/>
              </a:buClr>
              <a:buFont typeface="Arial" panose="020B0604020202020204" pitchFamily="34" charset="0"/>
              <a:buChar char="•"/>
              <a:defRPr sz="2400">
                <a:solidFill>
                  <a:srgbClr val="404040"/>
                </a:solidFill>
                <a:latin typeface="Century Gothic" panose="020B0502020202020204" pitchFamily="34" charset="0"/>
                <a:ea typeface="ＭＳ Ｐゴシック" panose="020B0600070205080204" pitchFamily="34" charset="-128"/>
              </a:defRPr>
            </a:lvl3pPr>
            <a:lvl4pPr marL="1600200" indent="-228600" eaLnBrk="0" hangingPunct="0">
              <a:spcBef>
                <a:spcPct val="20000"/>
              </a:spcBef>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4pPr>
            <a:lvl5pPr marL="2057400" indent="-228600" eaLnBrk="0" hangingPunct="0">
              <a:spcBef>
                <a:spcPct val="20000"/>
              </a:spcBef>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9pPr>
          </a:lstStyle>
          <a:p>
            <a:pPr eaLnBrk="1" hangingPunct="1">
              <a:lnSpc>
                <a:spcPct val="90000"/>
              </a:lnSpc>
              <a:spcBef>
                <a:spcPct val="0"/>
              </a:spcBef>
              <a:buClrTx/>
              <a:buFontTx/>
              <a:buNone/>
            </a:pPr>
            <a:r>
              <a:rPr lang="en-US" altLang="en-US" sz="1700" b="1" dirty="0">
                <a:solidFill>
                  <a:srgbClr val="149906"/>
                </a:solidFill>
                <a:latin typeface="Arial"/>
                <a:cs typeface="Arial"/>
                <a:sym typeface="Calibri" panose="020F0502020204030204" pitchFamily="34" charset="0"/>
              </a:rPr>
              <a:t>Creative Arts</a:t>
            </a:r>
          </a:p>
          <a:p>
            <a:pPr eaLnBrk="1" hangingPunct="1">
              <a:lnSpc>
                <a:spcPct val="90000"/>
              </a:lnSpc>
              <a:spcBef>
                <a:spcPct val="0"/>
              </a:spcBef>
              <a:buClrTx/>
              <a:buNone/>
            </a:pPr>
            <a:r>
              <a:rPr lang="en-US" altLang="en-US" sz="1100" dirty="0">
                <a:solidFill>
                  <a:srgbClr val="149906"/>
                </a:solidFill>
                <a:latin typeface="Arial"/>
                <a:cs typeface="Arial"/>
                <a:sym typeface="Calibri" panose="020F0502020204030204" pitchFamily="34" charset="0"/>
              </a:rPr>
              <a:t>Community creative activities including choir, photography and film-making courses, and theatre group. Artists</a:t>
            </a:r>
            <a:r>
              <a:rPr lang="ja-JP" altLang="en-US" sz="1100" dirty="0">
                <a:solidFill>
                  <a:srgbClr val="149906"/>
                </a:solidFill>
                <a:latin typeface="Arial"/>
                <a:cs typeface="Arial"/>
                <a:sym typeface="Calibri" panose="020F0502020204030204" pitchFamily="34" charset="0"/>
              </a:rPr>
              <a:t>’</a:t>
            </a:r>
            <a:r>
              <a:rPr lang="en-US" altLang="ja-JP" sz="1100" dirty="0">
                <a:solidFill>
                  <a:srgbClr val="149906"/>
                </a:solidFill>
                <a:latin typeface="Arial"/>
                <a:cs typeface="Arial"/>
                <a:sym typeface="Calibri" panose="020F0502020204030204" pitchFamily="34" charset="0"/>
              </a:rPr>
              <a:t>studios. </a:t>
            </a:r>
            <a:endParaRPr lang="en-US" altLang="en-US" sz="1100" dirty="0">
              <a:solidFill>
                <a:srgbClr val="149906"/>
              </a:solidFill>
              <a:latin typeface="Arial"/>
              <a:cs typeface="Arial"/>
              <a:sym typeface="Calibri" panose="020F0502020204030204" pitchFamily="34" charset="0"/>
            </a:endParaRPr>
          </a:p>
        </p:txBody>
      </p:sp>
      <p:sp>
        <p:nvSpPr>
          <p:cNvPr id="11" name="TextBox 10"/>
          <p:cNvSpPr txBox="1"/>
          <p:nvPr/>
        </p:nvSpPr>
        <p:spPr>
          <a:xfrm>
            <a:off x="9505735" y="1438318"/>
            <a:ext cx="2436745" cy="518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lvl="0">
              <a:lnSpc>
                <a:spcPct val="90000"/>
              </a:lnSpc>
              <a:spcBef>
                <a:spcPct val="0"/>
              </a:spcBef>
            </a:pPr>
            <a:r>
              <a:rPr lang="en-US" altLang="en-US" sz="1600" b="1" dirty="0">
                <a:solidFill>
                  <a:srgbClr val="F42F9D"/>
                </a:solidFill>
                <a:latin typeface="Arial" panose="020B0604020202020204" pitchFamily="34" charset="0"/>
                <a:cs typeface="Arial" panose="020B0604020202020204" pitchFamily="34" charset="0"/>
                <a:sym typeface="Calibri" panose="020F0502020204030204" pitchFamily="34" charset="0"/>
              </a:rPr>
              <a:t>Church </a:t>
            </a:r>
          </a:p>
          <a:p>
            <a:pPr lvl="0">
              <a:lnSpc>
                <a:spcPct val="90000"/>
              </a:lnSpc>
              <a:spcBef>
                <a:spcPct val="0"/>
              </a:spcBef>
            </a:pPr>
            <a:r>
              <a:rPr lang="en-US" altLang="en-US" sz="1100" dirty="0">
                <a:solidFill>
                  <a:srgbClr val="F42F9D"/>
                </a:solidFill>
                <a:latin typeface="Arial" panose="020B0604020202020204" pitchFamily="34" charset="0"/>
                <a:cs typeface="Arial" panose="020B0604020202020204" pitchFamily="34" charset="0"/>
                <a:sym typeface="Calibri" panose="020F0502020204030204" pitchFamily="34" charset="0"/>
              </a:rPr>
              <a:t>Community Celebration space </a:t>
            </a:r>
            <a:endParaRPr lang="en-US" altLang="en-US" sz="1600" b="1" dirty="0">
              <a:solidFill>
                <a:srgbClr val="F42F9D"/>
              </a:solidFill>
              <a:latin typeface="Arial" panose="020B0604020202020204" pitchFamily="34" charset="0"/>
              <a:cs typeface="Arial" panose="020B0604020202020204" pitchFamily="34" charset="0"/>
              <a:sym typeface="Calibri" panose="020F0502020204030204" pitchFamily="34" charset="0"/>
            </a:endParaRPr>
          </a:p>
        </p:txBody>
      </p:sp>
      <p:sp>
        <p:nvSpPr>
          <p:cNvPr id="37" name="Shape 186"/>
          <p:cNvSpPr>
            <a:spLocks noChangeShapeType="1"/>
          </p:cNvSpPr>
          <p:nvPr/>
        </p:nvSpPr>
        <p:spPr bwMode="auto">
          <a:xfrm>
            <a:off x="3291590" y="1085058"/>
            <a:ext cx="2949111" cy="794848"/>
          </a:xfrm>
          <a:prstGeom prst="line">
            <a:avLst/>
          </a:prstGeom>
          <a:noFill/>
          <a:ln w="28575">
            <a:solidFill>
              <a:srgbClr val="7F7F7F"/>
            </a:solidFill>
            <a:round/>
            <a:headEnd/>
            <a:tailEnd/>
          </a:ln>
          <a:extLst>
            <a:ext uri="{909E8E84-426E-40dd-AFC4-6F175D3DCCD1}">
              <a14:hiddenFill xmlns:a14="http://schemas.microsoft.com/office/drawing/2010/main" xmlns="">
                <a:noFill/>
              </a14:hiddenFill>
            </a:ext>
          </a:extLst>
        </p:spPr>
        <p:txBody>
          <a:bodyPr lIns="0" tIns="0" rIns="0" bIns="0"/>
          <a:lstStyle/>
          <a:p>
            <a:endParaRPr lang="en-GB" sz="6600"/>
          </a:p>
        </p:txBody>
      </p:sp>
      <p:sp>
        <p:nvSpPr>
          <p:cNvPr id="38" name="Shape 182"/>
          <p:cNvSpPr>
            <a:spLocks noChangeShapeType="1"/>
          </p:cNvSpPr>
          <p:nvPr/>
        </p:nvSpPr>
        <p:spPr bwMode="auto">
          <a:xfrm flipV="1">
            <a:off x="7202073" y="1181470"/>
            <a:ext cx="1880928" cy="841878"/>
          </a:xfrm>
          <a:prstGeom prst="line">
            <a:avLst/>
          </a:prstGeom>
          <a:noFill/>
          <a:ln w="28575">
            <a:solidFill>
              <a:srgbClr val="7F7F7F"/>
            </a:solidFill>
            <a:round/>
            <a:headEnd/>
            <a:tailEnd/>
          </a:ln>
          <a:extLst>
            <a:ext uri="{909E8E84-426E-40dd-AFC4-6F175D3DCCD1}">
              <a14:hiddenFill xmlns:a14="http://schemas.microsoft.com/office/drawing/2010/main" xmlns="">
                <a:noFill/>
              </a14:hiddenFill>
            </a:ext>
          </a:extLst>
        </p:spPr>
        <p:txBody>
          <a:bodyPr lIns="0" tIns="0" rIns="0" bIns="0"/>
          <a:lstStyle/>
          <a:p>
            <a:endParaRPr lang="en-GB" sz="6600"/>
          </a:p>
        </p:txBody>
      </p:sp>
      <p:sp>
        <p:nvSpPr>
          <p:cNvPr id="42" name="TextBox 41"/>
          <p:cNvSpPr txBox="1"/>
          <p:nvPr/>
        </p:nvSpPr>
        <p:spPr>
          <a:xfrm>
            <a:off x="8822266" y="5663430"/>
            <a:ext cx="2675093" cy="7598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defTabSz="821531" hangingPunct="0"/>
            <a:r>
              <a:rPr lang="en-GB" sz="2000" dirty="0">
                <a:solidFill>
                  <a:srgbClr val="7F1327"/>
                </a:solidFill>
                <a:sym typeface="Arial Black"/>
              </a:rPr>
              <a:t>Bromley by Bow Health Campus </a:t>
            </a:r>
          </a:p>
        </p:txBody>
      </p:sp>
      <p:sp>
        <p:nvSpPr>
          <p:cNvPr id="30" name="Shape 171"/>
          <p:cNvSpPr>
            <a:spLocks noChangeArrowheads="1"/>
          </p:cNvSpPr>
          <p:nvPr/>
        </p:nvSpPr>
        <p:spPr bwMode="auto">
          <a:xfrm>
            <a:off x="3262693" y="5442549"/>
            <a:ext cx="2111609" cy="826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45718" tIns="45718" rIns="45718" bIns="45718">
            <a:spAutoFit/>
          </a:bodyPr>
          <a:lstStyle>
            <a:lvl1pPr eaLnBrk="0" hangingPunct="0">
              <a:spcBef>
                <a:spcPct val="20000"/>
              </a:spcBef>
              <a:buClr>
                <a:schemeClr val="accent2"/>
              </a:buClr>
              <a:buFont typeface="Arial" panose="020B0604020202020204" pitchFamily="34" charset="0"/>
              <a:buChar char="•"/>
              <a:defRPr sz="3200">
                <a:solidFill>
                  <a:srgbClr val="404040"/>
                </a:solidFill>
                <a:latin typeface="Century Gothic" panose="020B0502020202020204" pitchFamily="34" charset="0"/>
                <a:ea typeface="ＭＳ Ｐゴシック" panose="020B0600070205080204" pitchFamily="34" charset="-128"/>
              </a:defRPr>
            </a:lvl1pPr>
            <a:lvl2pPr marL="742950" indent="-285750" eaLnBrk="0" hangingPunct="0">
              <a:spcBef>
                <a:spcPct val="20000"/>
              </a:spcBef>
              <a:buClr>
                <a:schemeClr val="accent2"/>
              </a:buClr>
              <a:buFont typeface="Arial" panose="020B0604020202020204" pitchFamily="34" charset="0"/>
              <a:buChar char="•"/>
              <a:defRPr sz="2800">
                <a:solidFill>
                  <a:srgbClr val="404040"/>
                </a:solidFill>
                <a:latin typeface="Century Gothic" panose="020B0502020202020204" pitchFamily="34" charset="0"/>
                <a:ea typeface="ＭＳ Ｐゴシック" panose="020B0600070205080204" pitchFamily="34" charset="-128"/>
              </a:defRPr>
            </a:lvl2pPr>
            <a:lvl3pPr marL="1143000" indent="-228600" eaLnBrk="0" hangingPunct="0">
              <a:spcBef>
                <a:spcPct val="20000"/>
              </a:spcBef>
              <a:buClr>
                <a:schemeClr val="accent2"/>
              </a:buClr>
              <a:buFont typeface="Arial" panose="020B0604020202020204" pitchFamily="34" charset="0"/>
              <a:buChar char="•"/>
              <a:defRPr sz="2400">
                <a:solidFill>
                  <a:srgbClr val="404040"/>
                </a:solidFill>
                <a:latin typeface="Century Gothic" panose="020B0502020202020204" pitchFamily="34" charset="0"/>
                <a:ea typeface="ＭＳ Ｐゴシック" panose="020B0600070205080204" pitchFamily="34" charset="-128"/>
              </a:defRPr>
            </a:lvl3pPr>
            <a:lvl4pPr marL="1600200" indent="-228600" eaLnBrk="0" hangingPunct="0">
              <a:spcBef>
                <a:spcPct val="20000"/>
              </a:spcBef>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4pPr>
            <a:lvl5pPr marL="2057400" indent="-228600" eaLnBrk="0" hangingPunct="0">
              <a:spcBef>
                <a:spcPct val="20000"/>
              </a:spcBef>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accent2"/>
              </a:buClr>
              <a:buFont typeface="Arial" panose="020B0604020202020204" pitchFamily="34" charset="0"/>
              <a:buChar char="•"/>
              <a:defRPr sz="2000">
                <a:solidFill>
                  <a:srgbClr val="404040"/>
                </a:solidFill>
                <a:latin typeface="Century Gothic" panose="020B0502020202020204" pitchFamily="34" charset="0"/>
                <a:ea typeface="ＭＳ Ｐゴシック" panose="020B0600070205080204" pitchFamily="34" charset="-128"/>
              </a:defRPr>
            </a:lvl9pPr>
          </a:lstStyle>
          <a:p>
            <a:pPr eaLnBrk="1" hangingPunct="1">
              <a:spcBef>
                <a:spcPct val="0"/>
              </a:spcBef>
              <a:buClrTx/>
              <a:buFontTx/>
              <a:buNone/>
            </a:pPr>
            <a:r>
              <a:rPr lang="en-US" altLang="en-US" sz="1800" b="1" dirty="0">
                <a:solidFill>
                  <a:srgbClr val="F42E9D"/>
                </a:solidFill>
                <a:latin typeface="Arial"/>
                <a:cs typeface="Arial"/>
                <a:sym typeface="Calibri" panose="020F0502020204030204" pitchFamily="34" charset="0"/>
              </a:rPr>
              <a:t>Social Prescribing </a:t>
            </a:r>
          </a:p>
          <a:p>
            <a:pPr eaLnBrk="1" hangingPunct="1">
              <a:lnSpc>
                <a:spcPct val="90000"/>
              </a:lnSpc>
              <a:spcBef>
                <a:spcPct val="0"/>
              </a:spcBef>
              <a:buClrTx/>
              <a:buFontTx/>
              <a:buNone/>
            </a:pPr>
            <a:r>
              <a:rPr lang="en-US" altLang="en-US" sz="1100" dirty="0">
                <a:solidFill>
                  <a:srgbClr val="F42E9D"/>
                </a:solidFill>
                <a:latin typeface="Arial"/>
                <a:cs typeface="Arial"/>
                <a:sym typeface="Calibri" panose="020F0502020204030204" pitchFamily="34" charset="0"/>
              </a:rPr>
              <a:t>Provides 1-to-1 person-centred support and connects people to relevant community services.</a:t>
            </a: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12283" y="5313747"/>
            <a:ext cx="787450" cy="1346783"/>
          </a:xfrm>
          <a:prstGeom prst="rect">
            <a:avLst/>
          </a:prstGeom>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4987" y="5275854"/>
            <a:ext cx="790347" cy="1342947"/>
          </a:xfrm>
          <a:prstGeom prst="rect">
            <a:avLst/>
          </a:prstGeom>
        </p:spPr>
      </p:pic>
      <p:pic>
        <p:nvPicPr>
          <p:cNvPr id="39" name="Picture 38">
            <a:extLst>
              <a:ext uri="{FF2B5EF4-FFF2-40B4-BE49-F238E27FC236}">
                <a16:creationId xmlns:a16="http://schemas.microsoft.com/office/drawing/2014/main" id="{981FC77C-E4E5-D040-B19D-742E81A52CB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185894" y="5842793"/>
            <a:ext cx="521732" cy="682995"/>
          </a:xfrm>
          <a:prstGeom prst="rect">
            <a:avLst/>
          </a:prstGeom>
        </p:spPr>
      </p:pic>
      <p:cxnSp>
        <p:nvCxnSpPr>
          <p:cNvPr id="7" name="Straight Arrow Connector 6">
            <a:extLst>
              <a:ext uri="{FF2B5EF4-FFF2-40B4-BE49-F238E27FC236}">
                <a16:creationId xmlns:a16="http://schemas.microsoft.com/office/drawing/2014/main" id="{584E5AAB-D4CC-4634-AFC2-CE9606C7EBF7}"/>
              </a:ext>
            </a:extLst>
          </p:cNvPr>
          <p:cNvCxnSpPr>
            <a:cxnSpLocks/>
          </p:cNvCxnSpPr>
          <p:nvPr/>
        </p:nvCxnSpPr>
        <p:spPr>
          <a:xfrm flipH="1">
            <a:off x="5163149" y="3048001"/>
            <a:ext cx="2223774" cy="2352822"/>
          </a:xfrm>
          <a:prstGeom prst="straightConnector1">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40" name="Shape 182"/>
          <p:cNvSpPr>
            <a:spLocks noChangeShapeType="1"/>
          </p:cNvSpPr>
          <p:nvPr/>
        </p:nvSpPr>
        <p:spPr bwMode="auto">
          <a:xfrm>
            <a:off x="7774315" y="2203011"/>
            <a:ext cx="2003612" cy="54601"/>
          </a:xfrm>
          <a:prstGeom prst="line">
            <a:avLst/>
          </a:prstGeom>
          <a:noFill/>
          <a:ln w="28575">
            <a:solidFill>
              <a:srgbClr val="7F7F7F"/>
            </a:solidFill>
            <a:round/>
            <a:headEnd/>
            <a:tailEnd/>
          </a:ln>
          <a:extLst>
            <a:ext uri="{909E8E84-426E-40dd-AFC4-6F175D3DCCD1}">
              <a14:hiddenFill xmlns:a14="http://schemas.microsoft.com/office/drawing/2010/main" xmlns="">
                <a:noFill/>
              </a14:hiddenFill>
            </a:ext>
          </a:extLst>
        </p:spPr>
        <p:txBody>
          <a:bodyPr lIns="0" tIns="0" rIns="0" bIns="0"/>
          <a:lstStyle/>
          <a:p>
            <a:endParaRPr lang="en-GB" sz="6600" dirty="0"/>
          </a:p>
        </p:txBody>
      </p:sp>
      <p:sp>
        <p:nvSpPr>
          <p:cNvPr id="41" name="TextBox 40"/>
          <p:cNvSpPr txBox="1"/>
          <p:nvPr/>
        </p:nvSpPr>
        <p:spPr>
          <a:xfrm>
            <a:off x="9813926" y="2039489"/>
            <a:ext cx="2436745" cy="5210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lvl="0">
              <a:lnSpc>
                <a:spcPct val="90000"/>
              </a:lnSpc>
              <a:spcBef>
                <a:spcPct val="0"/>
              </a:spcBef>
            </a:pPr>
            <a:r>
              <a:rPr lang="en-US" altLang="en-US" sz="1600" b="1" dirty="0">
                <a:solidFill>
                  <a:srgbClr val="F28F0F"/>
                </a:solidFill>
                <a:latin typeface="Arial" panose="020B0604020202020204" pitchFamily="34" charset="0"/>
                <a:cs typeface="Arial" panose="020B0604020202020204" pitchFamily="34" charset="0"/>
                <a:sym typeface="Calibri" panose="020F0502020204030204" pitchFamily="34" charset="0"/>
              </a:rPr>
              <a:t>Food pantry </a:t>
            </a:r>
          </a:p>
          <a:p>
            <a:pPr lvl="0">
              <a:lnSpc>
                <a:spcPct val="90000"/>
              </a:lnSpc>
              <a:spcBef>
                <a:spcPct val="0"/>
              </a:spcBef>
            </a:pPr>
            <a:r>
              <a:rPr lang="en-US" altLang="en-US" sz="1100" dirty="0">
                <a:solidFill>
                  <a:srgbClr val="F28F0F"/>
                </a:solidFill>
                <a:latin typeface="Arial" panose="020B0604020202020204" pitchFamily="34" charset="0"/>
                <a:cs typeface="Arial" panose="020B0604020202020204" pitchFamily="34" charset="0"/>
                <a:sym typeface="Calibri" panose="020F0502020204030204" pitchFamily="34" charset="0"/>
              </a:rPr>
              <a:t>Providing emergency food </a:t>
            </a:r>
            <a:endParaRPr lang="en-US" altLang="en-US" sz="1600" b="1" dirty="0">
              <a:solidFill>
                <a:srgbClr val="F28F0F"/>
              </a:solidFill>
              <a:latin typeface="Arial" panose="020B0604020202020204" pitchFamily="34" charset="0"/>
              <a:cs typeface="Arial" panose="020B0604020202020204" pitchFamily="34" charset="0"/>
              <a:sym typeface="Calibri" panose="020F0502020204030204" pitchFamily="34" charset="0"/>
            </a:endParaRPr>
          </a:p>
        </p:txBody>
      </p:sp>
      <p:sp>
        <p:nvSpPr>
          <p:cNvPr id="43" name="Shape 182"/>
          <p:cNvSpPr>
            <a:spLocks noChangeShapeType="1"/>
          </p:cNvSpPr>
          <p:nvPr/>
        </p:nvSpPr>
        <p:spPr bwMode="auto">
          <a:xfrm flipV="1">
            <a:off x="7734300" y="3048001"/>
            <a:ext cx="1917700" cy="12700"/>
          </a:xfrm>
          <a:prstGeom prst="line">
            <a:avLst/>
          </a:prstGeom>
          <a:noFill/>
          <a:ln w="28575">
            <a:solidFill>
              <a:srgbClr val="7F7F7F"/>
            </a:solidFill>
            <a:round/>
            <a:headEnd/>
            <a:tailEnd/>
          </a:ln>
          <a:extLst>
            <a:ext uri="{909E8E84-426E-40dd-AFC4-6F175D3DCCD1}">
              <a14:hiddenFill xmlns:a14="http://schemas.microsoft.com/office/drawing/2010/main" xmlns="">
                <a:noFill/>
              </a14:hiddenFill>
            </a:ext>
          </a:extLst>
        </p:spPr>
        <p:txBody>
          <a:bodyPr lIns="0" tIns="0" rIns="0" bIns="0"/>
          <a:lstStyle/>
          <a:p>
            <a:endParaRPr lang="en-GB" sz="6600" dirty="0"/>
          </a:p>
        </p:txBody>
      </p:sp>
    </p:spTree>
    <p:extLst>
      <p:ext uri="{BB962C8B-B14F-4D97-AF65-F5344CB8AC3E}">
        <p14:creationId xmlns:p14="http://schemas.microsoft.com/office/powerpoint/2010/main" val="10271391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2AA43-9254-D2E0-FC90-46CFAE0448B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B99486F2-AFE1-26B0-8323-3B3D030FF4B3}"/>
              </a:ext>
            </a:extLst>
          </p:cNvPr>
          <p:cNvSpPr txBox="1">
            <a:spLocks/>
          </p:cNvSpPr>
          <p:nvPr/>
        </p:nvSpPr>
        <p:spPr>
          <a:xfrm>
            <a:off x="838200" y="343528"/>
            <a:ext cx="10375900" cy="1307606"/>
          </a:xfrm>
          <a:prstGeom prst="rect">
            <a:avLst/>
          </a:prstGeom>
        </p:spPr>
        <p:txBody>
          <a:bodyPr>
            <a:noAutofit/>
          </a:bodyPr>
          <a:lstStyle>
            <a:lvl1pPr marL="0" marR="0" indent="0" algn="l" defTabSz="914400" latinLnBrk="0">
              <a:lnSpc>
                <a:spcPct val="100000"/>
              </a:lnSpc>
              <a:spcBef>
                <a:spcPts val="0"/>
              </a:spcBef>
              <a:spcAft>
                <a:spcPts val="0"/>
              </a:spcAft>
              <a:buClrTx/>
              <a:buSzTx/>
              <a:buFontTx/>
              <a:buNone/>
              <a:tabLst/>
              <a:defRPr sz="2800" b="0" i="0" u="none" strike="noStrike" cap="none" spc="0" baseline="0">
                <a:ln>
                  <a:noFill/>
                </a:ln>
                <a:solidFill>
                  <a:srgbClr val="FF3496"/>
                </a:solidFill>
                <a:uFillTx/>
                <a:latin typeface="Arial Black"/>
                <a:ea typeface="Arial Black"/>
                <a:cs typeface="Arial Black"/>
                <a:sym typeface="Arial Black"/>
              </a:defRPr>
            </a:lvl1pPr>
            <a:lvl2pPr marL="0" marR="0" indent="114300" algn="l" defTabSz="410766" latinLnBrk="0">
              <a:lnSpc>
                <a:spcPct val="80000"/>
              </a:lnSpc>
              <a:spcBef>
                <a:spcPts val="0"/>
              </a:spcBef>
              <a:spcAft>
                <a:spcPts val="0"/>
              </a:spcAft>
              <a:buClrTx/>
              <a:buSzTx/>
              <a:buFontTx/>
              <a:buNone/>
              <a:tabLst/>
              <a:defRPr sz="2500" b="1" i="0" u="none" strike="noStrike" cap="all" spc="0" baseline="0">
                <a:ln>
                  <a:noFill/>
                </a:ln>
                <a:solidFill>
                  <a:srgbClr val="FFFFFF"/>
                </a:solidFill>
                <a:uFillTx/>
                <a:latin typeface="Helvetica"/>
                <a:ea typeface="Helvetica"/>
                <a:cs typeface="Helvetica"/>
                <a:sym typeface="Helvetica"/>
              </a:defRPr>
            </a:lvl2pPr>
            <a:lvl3pPr marL="0" marR="0" indent="228600" algn="l" defTabSz="410766" latinLnBrk="0">
              <a:lnSpc>
                <a:spcPct val="80000"/>
              </a:lnSpc>
              <a:spcBef>
                <a:spcPts val="0"/>
              </a:spcBef>
              <a:spcAft>
                <a:spcPts val="0"/>
              </a:spcAft>
              <a:buClrTx/>
              <a:buSzTx/>
              <a:buFontTx/>
              <a:buNone/>
              <a:tabLst/>
              <a:defRPr sz="2500" b="1" i="0" u="none" strike="noStrike" cap="all" spc="0" baseline="0">
                <a:ln>
                  <a:noFill/>
                </a:ln>
                <a:solidFill>
                  <a:srgbClr val="FFFFFF"/>
                </a:solidFill>
                <a:uFillTx/>
                <a:latin typeface="Helvetica"/>
                <a:ea typeface="Helvetica"/>
                <a:cs typeface="Helvetica"/>
                <a:sym typeface="Helvetica"/>
              </a:defRPr>
            </a:lvl3pPr>
            <a:lvl4pPr marL="0" marR="0" indent="342900" algn="l" defTabSz="410766" latinLnBrk="0">
              <a:lnSpc>
                <a:spcPct val="80000"/>
              </a:lnSpc>
              <a:spcBef>
                <a:spcPts val="0"/>
              </a:spcBef>
              <a:spcAft>
                <a:spcPts val="0"/>
              </a:spcAft>
              <a:buClrTx/>
              <a:buSzTx/>
              <a:buFontTx/>
              <a:buNone/>
              <a:tabLst/>
              <a:defRPr sz="2500" b="1" i="0" u="none" strike="noStrike" cap="all" spc="0" baseline="0">
                <a:ln>
                  <a:noFill/>
                </a:ln>
                <a:solidFill>
                  <a:srgbClr val="FFFFFF"/>
                </a:solidFill>
                <a:uFillTx/>
                <a:latin typeface="Helvetica"/>
                <a:ea typeface="Helvetica"/>
                <a:cs typeface="Helvetica"/>
                <a:sym typeface="Helvetica"/>
              </a:defRPr>
            </a:lvl4pPr>
            <a:lvl5pPr marL="0" marR="0" indent="457200" algn="l" defTabSz="410766" latinLnBrk="0">
              <a:lnSpc>
                <a:spcPct val="80000"/>
              </a:lnSpc>
              <a:spcBef>
                <a:spcPts val="0"/>
              </a:spcBef>
              <a:spcAft>
                <a:spcPts val="0"/>
              </a:spcAft>
              <a:buClrTx/>
              <a:buSzTx/>
              <a:buFontTx/>
              <a:buNone/>
              <a:tabLst/>
              <a:defRPr sz="2500" b="1" i="0" u="none" strike="noStrike" cap="all" spc="0" baseline="0">
                <a:ln>
                  <a:noFill/>
                </a:ln>
                <a:solidFill>
                  <a:srgbClr val="FFFFFF"/>
                </a:solidFill>
                <a:uFillTx/>
                <a:latin typeface="Helvetica"/>
                <a:ea typeface="Helvetica"/>
                <a:cs typeface="Helvetica"/>
                <a:sym typeface="Helvetica"/>
              </a:defRPr>
            </a:lvl5pPr>
            <a:lvl6pPr marL="0" marR="0" indent="571500" algn="l" defTabSz="410766" latinLnBrk="0">
              <a:lnSpc>
                <a:spcPct val="80000"/>
              </a:lnSpc>
              <a:spcBef>
                <a:spcPts val="0"/>
              </a:spcBef>
              <a:spcAft>
                <a:spcPts val="0"/>
              </a:spcAft>
              <a:buClrTx/>
              <a:buSzTx/>
              <a:buFontTx/>
              <a:buNone/>
              <a:tabLst/>
              <a:defRPr sz="2500" b="1" i="0" u="none" strike="noStrike" cap="all" spc="0" baseline="0">
                <a:ln>
                  <a:noFill/>
                </a:ln>
                <a:solidFill>
                  <a:srgbClr val="FFFFFF"/>
                </a:solidFill>
                <a:uFillTx/>
                <a:latin typeface="Helvetica"/>
                <a:ea typeface="Helvetica"/>
                <a:cs typeface="Helvetica"/>
                <a:sym typeface="Helvetica"/>
              </a:defRPr>
            </a:lvl6pPr>
            <a:lvl7pPr marL="0" marR="0" indent="685800" algn="l" defTabSz="410766" latinLnBrk="0">
              <a:lnSpc>
                <a:spcPct val="80000"/>
              </a:lnSpc>
              <a:spcBef>
                <a:spcPts val="0"/>
              </a:spcBef>
              <a:spcAft>
                <a:spcPts val="0"/>
              </a:spcAft>
              <a:buClrTx/>
              <a:buSzTx/>
              <a:buFontTx/>
              <a:buNone/>
              <a:tabLst/>
              <a:defRPr sz="2500" b="1" i="0" u="none" strike="noStrike" cap="all" spc="0" baseline="0">
                <a:ln>
                  <a:noFill/>
                </a:ln>
                <a:solidFill>
                  <a:srgbClr val="FFFFFF"/>
                </a:solidFill>
                <a:uFillTx/>
                <a:latin typeface="Helvetica"/>
                <a:ea typeface="Helvetica"/>
                <a:cs typeface="Helvetica"/>
                <a:sym typeface="Helvetica"/>
              </a:defRPr>
            </a:lvl7pPr>
            <a:lvl8pPr marL="0" marR="0" indent="800100" algn="l" defTabSz="410766" latinLnBrk="0">
              <a:lnSpc>
                <a:spcPct val="80000"/>
              </a:lnSpc>
              <a:spcBef>
                <a:spcPts val="0"/>
              </a:spcBef>
              <a:spcAft>
                <a:spcPts val="0"/>
              </a:spcAft>
              <a:buClrTx/>
              <a:buSzTx/>
              <a:buFontTx/>
              <a:buNone/>
              <a:tabLst/>
              <a:defRPr sz="2500" b="1" i="0" u="none" strike="noStrike" cap="all" spc="0" baseline="0">
                <a:ln>
                  <a:noFill/>
                </a:ln>
                <a:solidFill>
                  <a:srgbClr val="FFFFFF"/>
                </a:solidFill>
                <a:uFillTx/>
                <a:latin typeface="Helvetica"/>
                <a:ea typeface="Helvetica"/>
                <a:cs typeface="Helvetica"/>
                <a:sym typeface="Helvetica"/>
              </a:defRPr>
            </a:lvl8pPr>
            <a:lvl9pPr marL="0" marR="0" indent="914400" algn="l" defTabSz="410766" latinLnBrk="0">
              <a:lnSpc>
                <a:spcPct val="80000"/>
              </a:lnSpc>
              <a:spcBef>
                <a:spcPts val="0"/>
              </a:spcBef>
              <a:spcAft>
                <a:spcPts val="0"/>
              </a:spcAft>
              <a:buClrTx/>
              <a:buSzTx/>
              <a:buFontTx/>
              <a:buNone/>
              <a:tabLst/>
              <a:defRPr sz="2500" b="1" i="0" u="none" strike="noStrike" cap="all" spc="0" baseline="0">
                <a:ln>
                  <a:noFill/>
                </a:ln>
                <a:solidFill>
                  <a:srgbClr val="FFFFFF"/>
                </a:solidFill>
                <a:uFillTx/>
                <a:latin typeface="Helvetica"/>
                <a:ea typeface="Helvetica"/>
                <a:cs typeface="Helvetica"/>
                <a:sym typeface="Helvetica"/>
              </a:defRPr>
            </a:lvl9pPr>
          </a:lstStyle>
          <a:p>
            <a:r>
              <a:rPr lang="en-GB" sz="3200" kern="0" spc="-75" noProof="0" dirty="0">
                <a:solidFill>
                  <a:srgbClr val="F42E9D"/>
                </a:solidFill>
                <a:sym typeface="Helvetica"/>
              </a:rPr>
              <a:t>Developments in social prescribing</a:t>
            </a:r>
            <a:r>
              <a:rPr lang="en-GB" sz="3200" kern="0" noProof="0" dirty="0">
                <a:solidFill>
                  <a:srgbClr val="F42E9D"/>
                </a:solidFill>
              </a:rPr>
              <a:t> at Bromley by Bow and with our Primary Care Network </a:t>
            </a:r>
          </a:p>
          <a:p>
            <a:r>
              <a:rPr lang="en-GB" sz="3200" kern="0" dirty="0">
                <a:solidFill>
                  <a:srgbClr val="F28F0F"/>
                </a:solidFill>
              </a:rPr>
              <a:t>Growth, diversification and innovation</a:t>
            </a:r>
            <a:endParaRPr lang="en-GB" sz="3200" kern="0" noProof="0" dirty="0">
              <a:solidFill>
                <a:srgbClr val="F28F0F"/>
              </a:solidFill>
            </a:endParaRPr>
          </a:p>
          <a:p>
            <a:endParaRPr lang="en-GB" sz="3000" kern="0" dirty="0">
              <a:solidFill>
                <a:srgbClr val="F42E9D"/>
              </a:solidFill>
            </a:endParaRPr>
          </a:p>
        </p:txBody>
      </p:sp>
      <p:sp>
        <p:nvSpPr>
          <p:cNvPr id="4" name="Title 1">
            <a:extLst>
              <a:ext uri="{FF2B5EF4-FFF2-40B4-BE49-F238E27FC236}">
                <a16:creationId xmlns:a16="http://schemas.microsoft.com/office/drawing/2014/main" id="{37C84A5F-9791-4F65-52A1-E418D17897C5}"/>
              </a:ext>
            </a:extLst>
          </p:cNvPr>
          <p:cNvSpPr txBox="1">
            <a:spLocks/>
          </p:cNvSpPr>
          <p:nvPr/>
        </p:nvSpPr>
        <p:spPr bwMode="auto">
          <a:xfrm>
            <a:off x="940468" y="2108334"/>
            <a:ext cx="10273632" cy="5247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lnSpc>
                <a:spcPct val="90000"/>
              </a:lnSpc>
              <a:spcBef>
                <a:spcPct val="0"/>
              </a:spcBef>
              <a:spcAft>
                <a:spcPct val="0"/>
              </a:spcAft>
              <a:defRPr sz="4400" b="1" i="0" kern="1200" baseline="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panose="020B0604020202020204" pitchFamily="34" charset="0"/>
              </a:defRPr>
            </a:lvl2pPr>
            <a:lvl3pPr algn="l" rtl="0" eaLnBrk="1" fontAlgn="base" hangingPunct="1">
              <a:lnSpc>
                <a:spcPct val="90000"/>
              </a:lnSpc>
              <a:spcBef>
                <a:spcPct val="0"/>
              </a:spcBef>
              <a:spcAft>
                <a:spcPct val="0"/>
              </a:spcAft>
              <a:defRPr sz="4400">
                <a:solidFill>
                  <a:schemeClr val="tx1"/>
                </a:solidFill>
                <a:latin typeface="Arial" panose="020B0604020202020204" pitchFamily="34" charset="0"/>
              </a:defRPr>
            </a:lvl3pPr>
            <a:lvl4pPr algn="l" rtl="0" eaLnBrk="1" fontAlgn="base" hangingPunct="1">
              <a:lnSpc>
                <a:spcPct val="90000"/>
              </a:lnSpc>
              <a:spcBef>
                <a:spcPct val="0"/>
              </a:spcBef>
              <a:spcAft>
                <a:spcPct val="0"/>
              </a:spcAft>
              <a:defRPr sz="4400">
                <a:solidFill>
                  <a:schemeClr val="tx1"/>
                </a:solidFill>
                <a:latin typeface="Arial" panose="020B0604020202020204" pitchFamily="34" charset="0"/>
              </a:defRPr>
            </a:lvl4pPr>
            <a:lvl5pPr algn="l" rtl="0" eaLnBrk="1" fontAlgn="base" hangingPunct="1">
              <a:lnSpc>
                <a:spcPct val="90000"/>
              </a:lnSpc>
              <a:spcBef>
                <a:spcPct val="0"/>
              </a:spcBef>
              <a:spcAft>
                <a:spcPct val="0"/>
              </a:spcAft>
              <a:defRPr sz="4400">
                <a:solidFill>
                  <a:schemeClr val="tx1"/>
                </a:solidFill>
                <a:latin typeface="Arial" panose="020B0604020202020204" pitchFamily="34" charset="0"/>
              </a:defRPr>
            </a:lvl5pPr>
            <a:lvl6pPr marL="457200" algn="l" rtl="0" eaLnBrk="1" fontAlgn="base" hangingPunct="1">
              <a:lnSpc>
                <a:spcPct val="90000"/>
              </a:lnSpc>
              <a:spcBef>
                <a:spcPct val="0"/>
              </a:spcBef>
              <a:spcAft>
                <a:spcPct val="0"/>
              </a:spcAft>
              <a:defRPr sz="4400">
                <a:solidFill>
                  <a:schemeClr val="tx1"/>
                </a:solidFill>
                <a:latin typeface="Arial" panose="020B0604020202020204" pitchFamily="34" charset="0"/>
              </a:defRPr>
            </a:lvl6pPr>
            <a:lvl7pPr marL="914400" algn="l" rtl="0" eaLnBrk="1" fontAlgn="base" hangingPunct="1">
              <a:lnSpc>
                <a:spcPct val="90000"/>
              </a:lnSpc>
              <a:spcBef>
                <a:spcPct val="0"/>
              </a:spcBef>
              <a:spcAft>
                <a:spcPct val="0"/>
              </a:spcAft>
              <a:defRPr sz="4400">
                <a:solidFill>
                  <a:schemeClr val="tx1"/>
                </a:solidFill>
                <a:latin typeface="Arial" panose="020B0604020202020204" pitchFamily="34" charset="0"/>
              </a:defRPr>
            </a:lvl7pPr>
            <a:lvl8pPr marL="1371600" algn="l" rtl="0" eaLnBrk="1" fontAlgn="base" hangingPunct="1">
              <a:lnSpc>
                <a:spcPct val="90000"/>
              </a:lnSpc>
              <a:spcBef>
                <a:spcPct val="0"/>
              </a:spcBef>
              <a:spcAft>
                <a:spcPct val="0"/>
              </a:spcAft>
              <a:defRPr sz="4400">
                <a:solidFill>
                  <a:schemeClr val="tx1"/>
                </a:solidFill>
                <a:latin typeface="Arial" panose="020B0604020202020204" pitchFamily="34" charset="0"/>
              </a:defRPr>
            </a:lvl8pPr>
            <a:lvl9pPr marL="1828800" algn="l" rtl="0" eaLnBrk="1" fontAlgn="base" hangingPunct="1">
              <a:lnSpc>
                <a:spcPct val="90000"/>
              </a:lnSpc>
              <a:spcBef>
                <a:spcPct val="0"/>
              </a:spcBef>
              <a:spcAft>
                <a:spcPct val="0"/>
              </a:spcAft>
              <a:defRPr sz="4400">
                <a:solidFill>
                  <a:schemeClr val="tx1"/>
                </a:solidFill>
                <a:latin typeface="Arial" panose="020B0604020202020204" pitchFamily="34" charset="0"/>
              </a:defRPr>
            </a:lvl9pPr>
          </a:lstStyle>
          <a:p>
            <a:pPr>
              <a:lnSpc>
                <a:spcPct val="100000"/>
              </a:lnSpc>
            </a:pPr>
            <a:r>
              <a:rPr lang="en-GB" sz="2400" noProof="0" dirty="0">
                <a:solidFill>
                  <a:schemeClr val="accent1">
                    <a:lumMod val="75000"/>
                  </a:schemeClr>
                </a:solidFill>
                <a:cs typeface="Arial"/>
              </a:rPr>
              <a:t>Social Prescribing and social prescribing link workers in and working with teams delivering in:</a:t>
            </a:r>
            <a:endParaRPr lang="en-GB" sz="1200" noProof="0" dirty="0">
              <a:solidFill>
                <a:schemeClr val="accent1">
                  <a:lumMod val="75000"/>
                </a:schemeClr>
              </a:solidFill>
              <a:cs typeface="Arial"/>
            </a:endParaRPr>
          </a:p>
          <a:p>
            <a:pPr marL="457200" indent="-457200">
              <a:lnSpc>
                <a:spcPct val="100000"/>
              </a:lnSpc>
              <a:buFont typeface="Arial" panose="020B0604020202020204" pitchFamily="34" charset="0"/>
              <a:buChar char="•"/>
            </a:pPr>
            <a:r>
              <a:rPr lang="en-GB" sz="2300" b="0" noProof="0" dirty="0">
                <a:solidFill>
                  <a:schemeClr val="accent1">
                    <a:lumMod val="75000"/>
                  </a:schemeClr>
                </a:solidFill>
                <a:latin typeface="Arial" panose="020B0604020202020204" pitchFamily="34" charset="0"/>
                <a:cs typeface="Arial" panose="020B0604020202020204" pitchFamily="34" charset="0"/>
              </a:rPr>
              <a:t>General Practice and across the PCN</a:t>
            </a:r>
          </a:p>
          <a:p>
            <a:pPr marL="457200" indent="-457200">
              <a:lnSpc>
                <a:spcPct val="100000"/>
              </a:lnSpc>
              <a:buFont typeface="Arial" panose="020B0604020202020204" pitchFamily="34" charset="0"/>
              <a:buChar char="•"/>
            </a:pPr>
            <a:r>
              <a:rPr lang="en-GB" sz="2300" b="0" dirty="0">
                <a:solidFill>
                  <a:schemeClr val="accent1">
                    <a:lumMod val="75000"/>
                  </a:schemeClr>
                </a:solidFill>
                <a:latin typeface="Arial" panose="020B0604020202020204" pitchFamily="34" charset="0"/>
                <a:cs typeface="Arial" panose="020B0604020202020204" pitchFamily="34" charset="0"/>
              </a:rPr>
              <a:t>Embedded within Planned Care and Long Term Condition pathways</a:t>
            </a:r>
            <a:r>
              <a:rPr lang="en-GB" sz="2300" b="0" noProof="0" dirty="0">
                <a:solidFill>
                  <a:schemeClr val="accent1">
                    <a:lumMod val="75000"/>
                  </a:schemeClr>
                </a:solidFill>
                <a:latin typeface="Arial" panose="020B0604020202020204" pitchFamily="34" charset="0"/>
                <a:cs typeface="Arial" panose="020B0604020202020204" pitchFamily="34" charset="0"/>
              </a:rPr>
              <a:t> </a:t>
            </a:r>
          </a:p>
          <a:p>
            <a:pPr marL="457200" indent="-457200">
              <a:lnSpc>
                <a:spcPct val="100000"/>
              </a:lnSpc>
              <a:buFont typeface="Arial" panose="020B0604020202020204" pitchFamily="34" charset="0"/>
              <a:buChar char="•"/>
            </a:pPr>
            <a:r>
              <a:rPr lang="en-GB" sz="2300" b="0" noProof="0" dirty="0">
                <a:solidFill>
                  <a:schemeClr val="accent1">
                    <a:lumMod val="75000"/>
                  </a:schemeClr>
                </a:solidFill>
                <a:latin typeface="Arial" panose="020B0604020202020204" pitchFamily="34" charset="0"/>
                <a:cs typeface="Arial" panose="020B0604020202020204" pitchFamily="34" charset="0"/>
              </a:rPr>
              <a:t>Social Prescribing and Welfare Advice </a:t>
            </a:r>
          </a:p>
          <a:p>
            <a:pPr marL="457200" indent="-457200">
              <a:lnSpc>
                <a:spcPct val="100000"/>
              </a:lnSpc>
              <a:buFont typeface="Arial" panose="020B0604020202020204" pitchFamily="34" charset="0"/>
              <a:buChar char="•"/>
            </a:pPr>
            <a:r>
              <a:rPr lang="en-GB" sz="2300" b="0" noProof="0" dirty="0">
                <a:solidFill>
                  <a:schemeClr val="accent1">
                    <a:lumMod val="75000"/>
                  </a:schemeClr>
                </a:solidFill>
                <a:latin typeface="Arial" panose="020B0604020202020204" pitchFamily="34" charset="0"/>
                <a:cs typeface="Arial" panose="020B0604020202020204" pitchFamily="34" charset="0"/>
              </a:rPr>
              <a:t>Children &amp; Young People’s social prescribing, in schools and youth venues  </a:t>
            </a:r>
          </a:p>
          <a:p>
            <a:pPr marL="457200" indent="-457200">
              <a:lnSpc>
                <a:spcPct val="100000"/>
              </a:lnSpc>
              <a:buFont typeface="Arial" panose="020B0604020202020204" pitchFamily="34" charset="0"/>
              <a:buChar char="•"/>
            </a:pPr>
            <a:r>
              <a:rPr lang="en-GB" sz="2300" b="0" noProof="0" dirty="0">
                <a:solidFill>
                  <a:schemeClr val="accent1">
                    <a:lumMod val="75000"/>
                  </a:schemeClr>
                </a:solidFill>
                <a:latin typeface="Arial" panose="020B0604020202020204" pitchFamily="34" charset="0"/>
                <a:cs typeface="Arial" panose="020B0604020202020204" pitchFamily="34" charset="0"/>
              </a:rPr>
              <a:t>As part of neighbourhood Mental Health </a:t>
            </a:r>
            <a:r>
              <a:rPr lang="en-GB" sz="2300" b="0" dirty="0">
                <a:solidFill>
                  <a:schemeClr val="accent1">
                    <a:lumMod val="75000"/>
                  </a:schemeClr>
                </a:solidFill>
                <a:latin typeface="Arial" panose="020B0604020202020204" pitchFamily="34" charset="0"/>
                <a:cs typeface="Arial" panose="020B0604020202020204" pitchFamily="34" charset="0"/>
              </a:rPr>
              <a:t>teams</a:t>
            </a:r>
          </a:p>
          <a:p>
            <a:pPr marL="457200" indent="-457200">
              <a:lnSpc>
                <a:spcPct val="100000"/>
              </a:lnSpc>
              <a:buFont typeface="Arial" panose="020B0604020202020204" pitchFamily="34" charset="0"/>
              <a:buChar char="•"/>
            </a:pPr>
            <a:r>
              <a:rPr lang="en-GB" sz="2300" b="0" dirty="0">
                <a:solidFill>
                  <a:schemeClr val="accent1">
                    <a:lumMod val="75000"/>
                  </a:schemeClr>
                </a:solidFill>
                <a:latin typeface="Arial" panose="020B0604020202020204" pitchFamily="34" charset="0"/>
                <a:cs typeface="Arial" panose="020B0604020202020204" pitchFamily="34" charset="0"/>
              </a:rPr>
              <a:t>Hospitals</a:t>
            </a:r>
          </a:p>
          <a:p>
            <a:pPr>
              <a:lnSpc>
                <a:spcPct val="100000"/>
              </a:lnSpc>
            </a:pPr>
            <a:r>
              <a:rPr lang="en-GB" sz="2300" dirty="0">
                <a:solidFill>
                  <a:schemeClr val="accent1">
                    <a:lumMod val="75000"/>
                  </a:schemeClr>
                </a:solidFill>
                <a:latin typeface="Arial Black" panose="020B0604020202020204" pitchFamily="34" charset="0"/>
                <a:cs typeface="Arial Black" panose="020B0604020202020204" pitchFamily="34" charset="0"/>
              </a:rPr>
              <a:t>Where next? </a:t>
            </a:r>
          </a:p>
          <a:p>
            <a:pPr marL="457200" indent="-457200">
              <a:lnSpc>
                <a:spcPct val="100000"/>
              </a:lnSpc>
              <a:buFont typeface="Arial" panose="020B0604020202020204" pitchFamily="34" charset="0"/>
              <a:buChar char="•"/>
            </a:pPr>
            <a:r>
              <a:rPr lang="en-GB" sz="2300" b="0" dirty="0">
                <a:solidFill>
                  <a:schemeClr val="accent1">
                    <a:lumMod val="75000"/>
                  </a:schemeClr>
                </a:solidFill>
                <a:latin typeface="Arial" panose="020B0604020202020204" pitchFamily="34" charset="0"/>
                <a:cs typeface="Arial" panose="020B0604020202020204" pitchFamily="34" charset="0"/>
              </a:rPr>
              <a:t>Children’s Centres and Family Hubs</a:t>
            </a:r>
          </a:p>
          <a:p>
            <a:pPr marL="457200" indent="-457200">
              <a:lnSpc>
                <a:spcPct val="100000"/>
              </a:lnSpc>
              <a:buFont typeface="Arial" panose="020B0604020202020204" pitchFamily="34" charset="0"/>
              <a:buChar char="•"/>
            </a:pPr>
            <a:r>
              <a:rPr lang="en-GB" sz="2300" b="0" dirty="0">
                <a:solidFill>
                  <a:schemeClr val="accent1">
                    <a:lumMod val="75000"/>
                  </a:schemeClr>
                </a:solidFill>
                <a:latin typeface="Arial" panose="020B0604020202020204" pitchFamily="34" charset="0"/>
                <a:cs typeface="Arial" panose="020B0604020202020204" pitchFamily="34" charset="0"/>
              </a:rPr>
              <a:t>As part of support for older people </a:t>
            </a:r>
            <a:endParaRPr lang="en-GB" sz="2300" b="0" noProof="0" dirty="0">
              <a:solidFill>
                <a:schemeClr val="accent1">
                  <a:lumMod val="75000"/>
                </a:schemeClr>
              </a:solidFill>
              <a:latin typeface="Arial" panose="020B0604020202020204" pitchFamily="34" charset="0"/>
              <a:cs typeface="Arial" panose="020B0604020202020204" pitchFamily="34" charset="0"/>
            </a:endParaRPr>
          </a:p>
          <a:p>
            <a:pPr marL="457200" indent="-457200">
              <a:lnSpc>
                <a:spcPct val="100000"/>
              </a:lnSpc>
              <a:buFont typeface="Arial" panose="020B0604020202020204" pitchFamily="34" charset="0"/>
              <a:buChar char="•"/>
            </a:pPr>
            <a:r>
              <a:rPr lang="en-GB" sz="2300" b="0" noProof="0" dirty="0">
                <a:solidFill>
                  <a:schemeClr val="accent1">
                    <a:lumMod val="75000"/>
                  </a:schemeClr>
                </a:solidFill>
                <a:latin typeface="Arial" panose="020B0604020202020204" pitchFamily="34" charset="0"/>
                <a:cs typeface="Arial" panose="020B0604020202020204" pitchFamily="34" charset="0"/>
              </a:rPr>
              <a:t>The adoption of elements of the social prescribing link worker role, (SP lite), in a wide range of NHS, LA and VCFSE frontline roles</a:t>
            </a:r>
          </a:p>
          <a:p>
            <a:pPr>
              <a:lnSpc>
                <a:spcPct val="100000"/>
              </a:lnSpc>
            </a:pPr>
            <a:endParaRPr lang="en-US" dirty="0">
              <a:cs typeface="Arial"/>
            </a:endParaRPr>
          </a:p>
          <a:p>
            <a:endParaRPr lang="en-US" dirty="0">
              <a:cs typeface="Arial"/>
            </a:endParaRPr>
          </a:p>
        </p:txBody>
      </p:sp>
    </p:spTree>
    <p:extLst>
      <p:ext uri="{BB962C8B-B14F-4D97-AF65-F5344CB8AC3E}">
        <p14:creationId xmlns:p14="http://schemas.microsoft.com/office/powerpoint/2010/main" val="322312982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852825" y="1352934"/>
            <a:ext cx="9892146" cy="4897751"/>
          </a:xfrm>
          <a:prstGeom prst="rect">
            <a:avLst/>
          </a:prstGeom>
        </p:spPr>
        <p:txBody>
          <a:bodyPr wrap="square">
            <a:spAutoFit/>
          </a:bodyPr>
          <a:lstStyle/>
          <a:p>
            <a:r>
              <a:rPr lang="en-GB" sz="2400" dirty="0">
                <a:solidFill>
                  <a:srgbClr val="8CC63F"/>
                </a:solidFill>
              </a:rPr>
              <a:t>1. It was built with and by the community</a:t>
            </a:r>
          </a:p>
          <a:p>
            <a:pPr marL="457200" indent="-457200">
              <a:buAutoNum type="arabicPeriod"/>
            </a:pPr>
            <a:endParaRPr lang="en-GB" sz="1400" dirty="0">
              <a:solidFill>
                <a:srgbClr val="8CC63F"/>
              </a:solidFill>
            </a:endParaRPr>
          </a:p>
          <a:p>
            <a:r>
              <a:rPr lang="en-GB" sz="2400" dirty="0">
                <a:solidFill>
                  <a:srgbClr val="8CC63F"/>
                </a:solidFill>
              </a:rPr>
              <a:t>2. It meets need AND creates opportunity</a:t>
            </a:r>
          </a:p>
          <a:p>
            <a:endParaRPr lang="en-GB" sz="1400" dirty="0">
              <a:solidFill>
                <a:srgbClr val="8CC63F"/>
              </a:solidFill>
            </a:endParaRPr>
          </a:p>
          <a:p>
            <a:r>
              <a:rPr lang="en-GB" sz="2400" dirty="0">
                <a:solidFill>
                  <a:srgbClr val="8CC63F"/>
                </a:solidFill>
              </a:rPr>
              <a:t>3. It’s a place that has remained</a:t>
            </a:r>
          </a:p>
          <a:p>
            <a:endParaRPr lang="en-GB" sz="1400" dirty="0">
              <a:solidFill>
                <a:srgbClr val="8CC63F"/>
              </a:solidFill>
            </a:endParaRPr>
          </a:p>
          <a:p>
            <a:r>
              <a:rPr lang="en-GB" sz="2400" dirty="0">
                <a:solidFill>
                  <a:srgbClr val="8CC63F"/>
                </a:solidFill>
              </a:rPr>
              <a:t>4. Creativity and fun are core work</a:t>
            </a:r>
          </a:p>
          <a:p>
            <a:endParaRPr lang="en-GB" sz="1400" dirty="0">
              <a:solidFill>
                <a:srgbClr val="8CC63F"/>
              </a:solidFill>
            </a:endParaRPr>
          </a:p>
          <a:p>
            <a:r>
              <a:rPr lang="en-GB" sz="2400" dirty="0">
                <a:solidFill>
                  <a:srgbClr val="8CC63F"/>
                </a:solidFill>
              </a:rPr>
              <a:t>5. Connection is the main mechanism</a:t>
            </a:r>
          </a:p>
          <a:p>
            <a:endParaRPr lang="en-GB" sz="1400" dirty="0">
              <a:solidFill>
                <a:srgbClr val="8CC63F"/>
              </a:solidFill>
            </a:endParaRPr>
          </a:p>
          <a:p>
            <a:pPr>
              <a:lnSpc>
                <a:spcPct val="130000"/>
              </a:lnSpc>
            </a:pPr>
            <a:r>
              <a:rPr lang="en-GB" sz="2400" dirty="0">
                <a:solidFill>
                  <a:srgbClr val="8CC63F"/>
                </a:solidFill>
              </a:rPr>
              <a:t>6. It sits in the messy middle, between:</a:t>
            </a:r>
          </a:p>
          <a:p>
            <a:pPr marL="400050" lvl="2">
              <a:lnSpc>
                <a:spcPct val="130000"/>
              </a:lnSpc>
              <a:buFont typeface="Arial" panose="020B0604020202020204" pitchFamily="34" charset="0"/>
              <a:buChar char="•"/>
            </a:pPr>
            <a:r>
              <a:rPr lang="en-GB" sz="2400" dirty="0">
                <a:solidFill>
                  <a:srgbClr val="8CC63F"/>
                </a:solidFill>
              </a:rPr>
              <a:t> community-based interventions, </a:t>
            </a:r>
          </a:p>
          <a:p>
            <a:pPr marL="400050" lvl="2">
              <a:lnSpc>
                <a:spcPct val="130000"/>
              </a:lnSpc>
              <a:buFont typeface="Arial" panose="020B0604020202020204" pitchFamily="34" charset="0"/>
              <a:buChar char="•"/>
            </a:pPr>
            <a:r>
              <a:rPr lang="en-GB" sz="2400" dirty="0">
                <a:solidFill>
                  <a:srgbClr val="8CC63F"/>
                </a:solidFill>
              </a:rPr>
              <a:t> civic interventions, </a:t>
            </a:r>
          </a:p>
          <a:p>
            <a:pPr marL="400050" lvl="2">
              <a:lnSpc>
                <a:spcPct val="130000"/>
              </a:lnSpc>
              <a:buFont typeface="Arial" panose="020B0604020202020204" pitchFamily="34" charset="0"/>
              <a:buChar char="•"/>
            </a:pPr>
            <a:r>
              <a:rPr lang="en-GB" sz="2400" dirty="0">
                <a:solidFill>
                  <a:srgbClr val="8CC63F"/>
                </a:solidFill>
              </a:rPr>
              <a:t> service-based interventions</a:t>
            </a:r>
          </a:p>
        </p:txBody>
      </p:sp>
      <p:sp>
        <p:nvSpPr>
          <p:cNvPr id="3" name="Rectangle 2"/>
          <p:cNvSpPr/>
          <p:nvPr/>
        </p:nvSpPr>
        <p:spPr>
          <a:xfrm>
            <a:off x="1039090" y="436561"/>
            <a:ext cx="10183595" cy="646331"/>
          </a:xfrm>
          <a:prstGeom prst="rect">
            <a:avLst/>
          </a:prstGeom>
        </p:spPr>
        <p:txBody>
          <a:bodyPr wrap="square">
            <a:spAutoFit/>
          </a:bodyPr>
          <a:lstStyle/>
          <a:p>
            <a:r>
              <a:rPr lang="en-GB" sz="3600" dirty="0">
                <a:solidFill>
                  <a:srgbClr val="F42F9D"/>
                </a:solidFill>
              </a:rPr>
              <a:t>Principles of the Bromley by Bow model</a:t>
            </a:r>
          </a:p>
        </p:txBody>
      </p:sp>
      <p:pic>
        <p:nvPicPr>
          <p:cNvPr id="5" name="Picture 4"/>
          <p:cNvPicPr>
            <a:picLocks noChangeAspect="1"/>
          </p:cNvPicPr>
          <p:nvPr/>
        </p:nvPicPr>
        <p:blipFill>
          <a:blip r:embed="rId3"/>
          <a:stretch>
            <a:fillRect/>
          </a:stretch>
        </p:blipFill>
        <p:spPr>
          <a:xfrm rot="20526536">
            <a:off x="7599012" y="1980127"/>
            <a:ext cx="4648200" cy="3492500"/>
          </a:xfrm>
          <a:prstGeom prst="rect">
            <a:avLst/>
          </a:prstGeom>
          <a:effectLst>
            <a:outerShdw blurRad="50800" dist="63500" dir="6780000" algn="tl" rotWithShape="0">
              <a:srgbClr val="000000">
                <a:alpha val="43000"/>
              </a:srgbClr>
            </a:outerShdw>
          </a:effectLst>
        </p:spPr>
      </p:pic>
    </p:spTree>
    <p:extLst>
      <p:ext uri="{BB962C8B-B14F-4D97-AF65-F5344CB8AC3E}">
        <p14:creationId xmlns:p14="http://schemas.microsoft.com/office/powerpoint/2010/main" val="316177522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Insights\Research doc cover pic.jpg"/>
          <p:cNvPicPr/>
          <p:nvPr/>
        </p:nvPicPr>
        <p:blipFill rotWithShape="1">
          <a:blip r:embed="rId3" cstate="email">
            <a:extLst>
              <a:ext uri="{28A0092B-C50C-407E-A947-70E740481C1C}">
                <a14:useLocalDpi xmlns:a14="http://schemas.microsoft.com/office/drawing/2010/main"/>
              </a:ext>
            </a:extLst>
          </a:blip>
          <a:srcRect/>
          <a:stretch/>
        </p:blipFill>
        <p:spPr bwMode="auto">
          <a:xfrm rot="380695">
            <a:off x="1193411" y="23490"/>
            <a:ext cx="4962677" cy="6580443"/>
          </a:xfrm>
          <a:prstGeom prst="rect">
            <a:avLst/>
          </a:prstGeom>
          <a:noFill/>
          <a:ln>
            <a:noFill/>
          </a:ln>
        </p:spPr>
      </p:pic>
      <p:sp>
        <p:nvSpPr>
          <p:cNvPr id="3" name="We’re made up of 3 constituent parts…"/>
          <p:cNvSpPr txBox="1"/>
          <p:nvPr/>
        </p:nvSpPr>
        <p:spPr>
          <a:xfrm>
            <a:off x="7023694" y="459861"/>
            <a:ext cx="5049773" cy="598625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nSpc>
                <a:spcPct val="100000"/>
              </a:lnSpc>
              <a:spcBef>
                <a:spcPts val="4200"/>
              </a:spcBef>
              <a:defRPr sz="3200" b="1">
                <a:latin typeface="Arial"/>
                <a:ea typeface="Arial"/>
                <a:cs typeface="Arial"/>
                <a:sym typeface="Arial"/>
              </a:defRPr>
            </a:lvl1pPr>
          </a:lstStyle>
          <a:p>
            <a:pPr lvl="0"/>
            <a:r>
              <a:rPr lang="en-GB" b="0" spc="-75" dirty="0">
                <a:solidFill>
                  <a:srgbClr val="F42E9D"/>
                </a:solidFill>
                <a:latin typeface="Arial Black"/>
                <a:cs typeface="Arial Black"/>
                <a:sym typeface="Helvetica"/>
              </a:rPr>
              <a:t>Our outcomes framework - Measuring what matters to our community </a:t>
            </a:r>
            <a:endParaRPr lang="en-GB" sz="300" b="0" spc="-75" dirty="0">
              <a:solidFill>
                <a:srgbClr val="F42E9D"/>
              </a:solidFill>
              <a:latin typeface="Arial Black"/>
              <a:cs typeface="Arial Black"/>
              <a:sym typeface="Helvetica"/>
            </a:endParaRPr>
          </a:p>
          <a:p>
            <a:pPr marL="433125" indent="-342900">
              <a:spcBef>
                <a:spcPts val="900"/>
              </a:spcBef>
              <a:buFont typeface="Arial"/>
              <a:buChar char="•"/>
            </a:pPr>
            <a:r>
              <a:rPr lang="en-GB" sz="2400" dirty="0">
                <a:solidFill>
                  <a:srgbClr val="8ABE3F"/>
                </a:solidFill>
                <a:latin typeface="+mj-lt"/>
              </a:rPr>
              <a:t>Strengthened personal resources</a:t>
            </a:r>
          </a:p>
          <a:p>
            <a:pPr marL="433125" indent="-342900">
              <a:spcBef>
                <a:spcPts val="900"/>
              </a:spcBef>
              <a:buFont typeface="Arial"/>
              <a:buChar char="•"/>
            </a:pPr>
            <a:r>
              <a:rPr lang="en-GB" sz="2400" dirty="0">
                <a:solidFill>
                  <a:srgbClr val="F28F0F"/>
                </a:solidFill>
                <a:latin typeface="+mj-lt"/>
              </a:rPr>
              <a:t>Basic needs met</a:t>
            </a:r>
          </a:p>
          <a:p>
            <a:pPr marL="433125" indent="-342900">
              <a:spcBef>
                <a:spcPts val="900"/>
              </a:spcBef>
              <a:buFont typeface="Arial"/>
              <a:buChar char="•"/>
            </a:pPr>
            <a:r>
              <a:rPr lang="en-GB" sz="2400" dirty="0">
                <a:solidFill>
                  <a:srgbClr val="8ABE3F"/>
                </a:solidFill>
                <a:latin typeface="+mj-lt"/>
              </a:rPr>
              <a:t>Built knowledge, skills and opportunity</a:t>
            </a:r>
          </a:p>
          <a:p>
            <a:pPr marL="433125" indent="-342900">
              <a:spcBef>
                <a:spcPts val="900"/>
              </a:spcBef>
              <a:buFont typeface="Arial"/>
              <a:buChar char="•"/>
            </a:pPr>
            <a:r>
              <a:rPr lang="en-GB" sz="2400" dirty="0">
                <a:solidFill>
                  <a:srgbClr val="F28F0F"/>
                </a:solidFill>
                <a:latin typeface="+mj-lt"/>
              </a:rPr>
              <a:t>Contributed </a:t>
            </a:r>
          </a:p>
          <a:p>
            <a:pPr marL="433125" indent="-342900">
              <a:spcBef>
                <a:spcPts val="900"/>
              </a:spcBef>
              <a:buFont typeface="Arial"/>
              <a:buChar char="•"/>
            </a:pPr>
            <a:r>
              <a:rPr lang="en-GB" sz="2400" dirty="0">
                <a:solidFill>
                  <a:srgbClr val="7DB139"/>
                </a:solidFill>
                <a:latin typeface="+mj-lt"/>
              </a:rPr>
              <a:t>Connected to others</a:t>
            </a:r>
          </a:p>
          <a:p>
            <a:pPr marL="433125" indent="-342900">
              <a:spcBef>
                <a:spcPts val="900"/>
              </a:spcBef>
              <a:buFont typeface="Arial"/>
              <a:buChar char="•"/>
            </a:pPr>
            <a:r>
              <a:rPr lang="en-GB" sz="2400" dirty="0">
                <a:solidFill>
                  <a:srgbClr val="F28F0F"/>
                </a:solidFill>
                <a:latin typeface="+mj-lt"/>
              </a:rPr>
              <a:t>Connected to place and community</a:t>
            </a:r>
            <a:endParaRPr lang="en-GB" sz="2400" b="0" spc="-75" dirty="0">
              <a:solidFill>
                <a:srgbClr val="F28F0F"/>
              </a:solidFill>
              <a:latin typeface="Arial Black"/>
              <a:cs typeface="Arial Black"/>
              <a:sym typeface="Helvetica"/>
            </a:endParaRPr>
          </a:p>
        </p:txBody>
      </p:sp>
    </p:spTree>
    <p:extLst>
      <p:ext uri="{BB962C8B-B14F-4D97-AF65-F5344CB8AC3E}">
        <p14:creationId xmlns:p14="http://schemas.microsoft.com/office/powerpoint/2010/main" val="229025974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336E746-F45A-C596-36B7-F54E2A7E7CE2}"/>
            </a:ext>
          </a:extLst>
        </p:cNvPr>
        <p:cNvGrpSpPr/>
        <p:nvPr/>
      </p:nvGrpSpPr>
      <p:grpSpPr>
        <a:xfrm>
          <a:off x="0" y="0"/>
          <a:ext cx="0" cy="0"/>
          <a:chOff x="0" y="0"/>
          <a:chExt cx="0" cy="0"/>
        </a:xfrm>
      </p:grpSpPr>
      <p:sp>
        <p:nvSpPr>
          <p:cNvPr id="7" name="Index of Multiple…">
            <a:extLst>
              <a:ext uri="{FF2B5EF4-FFF2-40B4-BE49-F238E27FC236}">
                <a16:creationId xmlns:a16="http://schemas.microsoft.com/office/drawing/2014/main" id="{09EA59D0-290A-63FC-CD18-6ECDF93A25BE}"/>
              </a:ext>
            </a:extLst>
          </p:cNvPr>
          <p:cNvSpPr txBox="1"/>
          <p:nvPr/>
        </p:nvSpPr>
        <p:spPr>
          <a:xfrm>
            <a:off x="678184" y="543011"/>
            <a:ext cx="10752457" cy="55399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r>
              <a:rPr lang="en-GB" sz="3600" spc="-56" dirty="0">
                <a:solidFill>
                  <a:srgbClr val="F42E9D"/>
                </a:solidFill>
                <a:latin typeface="+mj-lt"/>
              </a:rPr>
              <a:t>Last year’s impact – after support:</a:t>
            </a:r>
          </a:p>
        </p:txBody>
      </p:sp>
      <p:sp>
        <p:nvSpPr>
          <p:cNvPr id="6" name="TextBox 5">
            <a:extLst>
              <a:ext uri="{FF2B5EF4-FFF2-40B4-BE49-F238E27FC236}">
                <a16:creationId xmlns:a16="http://schemas.microsoft.com/office/drawing/2014/main" id="{38335A49-F9AF-0E17-ADB4-53994A950D2A}"/>
              </a:ext>
            </a:extLst>
          </p:cNvPr>
          <p:cNvSpPr txBox="1"/>
          <p:nvPr/>
        </p:nvSpPr>
        <p:spPr>
          <a:xfrm>
            <a:off x="678179" y="1470525"/>
            <a:ext cx="3284217" cy="400110"/>
          </a:xfrm>
          <a:prstGeom prst="rect">
            <a:avLst/>
          </a:prstGeom>
          <a:solidFill>
            <a:srgbClr val="92D050"/>
          </a:solidFill>
          <a:ln w="12700">
            <a:miter lim="400000"/>
          </a:ln>
          <a:extLst>
            <a:ext uri="{C572A759-6A51-4108-AA02-DFA0A04FC94B}">
              <ma14:wrappingTextBoxFlag xmlns="" xmlns:ma14="http://schemas.microsoft.com/office/mac/drawingml/2011/main" val="1"/>
            </a:ext>
          </a:extLst>
        </p:spPr>
        <p:txBody>
          <a:bodyPr wrap="square">
            <a:spAutoFit/>
          </a:bodyPr>
          <a:lstStyle/>
          <a:p>
            <a:r>
              <a:rPr lang="en-GB" sz="2000" b="0" i="0" dirty="0">
                <a:solidFill>
                  <a:srgbClr val="FFFFFF"/>
                </a:solidFill>
                <a:effectLst/>
                <a:latin typeface="+mj-lt"/>
              </a:rPr>
              <a:t>Basic needs</a:t>
            </a:r>
            <a:endParaRPr lang="en-GB" sz="2000" dirty="0">
              <a:solidFill>
                <a:srgbClr val="FFFFFF"/>
              </a:solidFill>
              <a:latin typeface="+mj-lt"/>
            </a:endParaRPr>
          </a:p>
        </p:txBody>
      </p:sp>
      <p:sp>
        <p:nvSpPr>
          <p:cNvPr id="8" name="TextBox 7">
            <a:extLst>
              <a:ext uri="{FF2B5EF4-FFF2-40B4-BE49-F238E27FC236}">
                <a16:creationId xmlns:a16="http://schemas.microsoft.com/office/drawing/2014/main" id="{E7DA3FFB-1D2E-9FA3-C3DD-003B274ADFEA}"/>
              </a:ext>
            </a:extLst>
          </p:cNvPr>
          <p:cNvSpPr txBox="1"/>
          <p:nvPr/>
        </p:nvSpPr>
        <p:spPr>
          <a:xfrm>
            <a:off x="678178" y="5721372"/>
            <a:ext cx="3284216" cy="400110"/>
          </a:xfrm>
          <a:prstGeom prst="rect">
            <a:avLst/>
          </a:prstGeom>
          <a:solidFill>
            <a:srgbClr val="92D050"/>
          </a:solidFill>
          <a:ln w="12700">
            <a:miter lim="400000"/>
          </a:ln>
          <a:extLst>
            <a:ext uri="{C572A759-6A51-4108-AA02-DFA0A04FC94B}">
              <ma14:wrappingTextBoxFlag xmlns="" xmlns:ma14="http://schemas.microsoft.com/office/mac/drawingml/2011/main" val="1"/>
            </a:ext>
          </a:extLst>
        </p:spPr>
        <p:txBody>
          <a:bodyPr wrap="square">
            <a:spAutoFit/>
          </a:bodyPr>
          <a:lstStyle/>
          <a:p>
            <a:r>
              <a:rPr lang="en-GB" sz="2000" dirty="0">
                <a:solidFill>
                  <a:srgbClr val="FFFFFF"/>
                </a:solidFill>
                <a:latin typeface="+mj-lt"/>
              </a:rPr>
              <a:t>Overall wellbeing</a:t>
            </a:r>
          </a:p>
        </p:txBody>
      </p:sp>
      <p:sp>
        <p:nvSpPr>
          <p:cNvPr id="11" name="TextBox 10">
            <a:extLst>
              <a:ext uri="{FF2B5EF4-FFF2-40B4-BE49-F238E27FC236}">
                <a16:creationId xmlns:a16="http://schemas.microsoft.com/office/drawing/2014/main" id="{7A85A82C-3CCB-15B6-04D8-E582FF89C144}"/>
              </a:ext>
            </a:extLst>
          </p:cNvPr>
          <p:cNvSpPr txBox="1"/>
          <p:nvPr/>
        </p:nvSpPr>
        <p:spPr>
          <a:xfrm>
            <a:off x="678177" y="2886185"/>
            <a:ext cx="3284217" cy="400110"/>
          </a:xfrm>
          <a:prstGeom prst="rect">
            <a:avLst/>
          </a:prstGeom>
          <a:solidFill>
            <a:srgbClr val="92D050"/>
          </a:solidFill>
          <a:ln w="12700">
            <a:miter lim="400000"/>
          </a:ln>
          <a:extLst>
            <a:ext uri="{C572A759-6A51-4108-AA02-DFA0A04FC94B}">
              <ma14:wrappingTextBoxFlag xmlns="" xmlns:ma14="http://schemas.microsoft.com/office/mac/drawingml/2011/main" val="1"/>
            </a:ext>
          </a:extLst>
        </p:spPr>
        <p:txBody>
          <a:bodyPr wrap="square">
            <a:spAutoFit/>
          </a:bodyPr>
          <a:lstStyle/>
          <a:p>
            <a:r>
              <a:rPr lang="en-GB" sz="2000" dirty="0">
                <a:solidFill>
                  <a:srgbClr val="FFFFFF"/>
                </a:solidFill>
                <a:latin typeface="+mj-lt"/>
              </a:rPr>
              <a:t>Knowledge and skills</a:t>
            </a:r>
          </a:p>
        </p:txBody>
      </p:sp>
      <p:sp>
        <p:nvSpPr>
          <p:cNvPr id="12" name="TextBox 11">
            <a:extLst>
              <a:ext uri="{FF2B5EF4-FFF2-40B4-BE49-F238E27FC236}">
                <a16:creationId xmlns:a16="http://schemas.microsoft.com/office/drawing/2014/main" id="{6C48184C-B457-B4CC-D838-8AA3186427F6}"/>
              </a:ext>
            </a:extLst>
          </p:cNvPr>
          <p:cNvSpPr txBox="1"/>
          <p:nvPr/>
        </p:nvSpPr>
        <p:spPr>
          <a:xfrm>
            <a:off x="678178" y="2178355"/>
            <a:ext cx="3284217" cy="400110"/>
          </a:xfrm>
          <a:prstGeom prst="rect">
            <a:avLst/>
          </a:prstGeom>
          <a:solidFill>
            <a:srgbClr val="92D050"/>
          </a:solidFill>
          <a:ln w="12700">
            <a:miter lim="400000"/>
          </a:ln>
          <a:extLst>
            <a:ext uri="{C572A759-6A51-4108-AA02-DFA0A04FC94B}">
              <ma14:wrappingTextBoxFlag xmlns="" xmlns:ma14="http://schemas.microsoft.com/office/mac/drawingml/2011/main" val="1"/>
            </a:ext>
          </a:extLst>
        </p:spPr>
        <p:txBody>
          <a:bodyPr wrap="square">
            <a:spAutoFit/>
          </a:bodyPr>
          <a:lstStyle/>
          <a:p>
            <a:r>
              <a:rPr lang="en-GB" sz="2000" dirty="0">
                <a:solidFill>
                  <a:srgbClr val="FFFFFF"/>
                </a:solidFill>
                <a:latin typeface="+mj-lt"/>
              </a:rPr>
              <a:t>Personal resources</a:t>
            </a:r>
          </a:p>
        </p:txBody>
      </p:sp>
      <p:sp>
        <p:nvSpPr>
          <p:cNvPr id="13" name="TextBox 12">
            <a:extLst>
              <a:ext uri="{FF2B5EF4-FFF2-40B4-BE49-F238E27FC236}">
                <a16:creationId xmlns:a16="http://schemas.microsoft.com/office/drawing/2014/main" id="{A07AFBD8-503E-BD54-2980-7FB1DF8E4B44}"/>
              </a:ext>
            </a:extLst>
          </p:cNvPr>
          <p:cNvSpPr txBox="1"/>
          <p:nvPr/>
        </p:nvSpPr>
        <p:spPr>
          <a:xfrm>
            <a:off x="678177" y="5012253"/>
            <a:ext cx="3284217" cy="400110"/>
          </a:xfrm>
          <a:prstGeom prst="rect">
            <a:avLst/>
          </a:prstGeom>
          <a:solidFill>
            <a:srgbClr val="92D050"/>
          </a:solidFill>
          <a:ln w="12700">
            <a:miter lim="400000"/>
          </a:ln>
          <a:extLst>
            <a:ext uri="{C572A759-6A51-4108-AA02-DFA0A04FC94B}">
              <ma14:wrappingTextBoxFlag xmlns="" xmlns:ma14="http://schemas.microsoft.com/office/mac/drawingml/2011/main" val="1"/>
            </a:ext>
          </a:extLst>
        </p:spPr>
        <p:txBody>
          <a:bodyPr wrap="square">
            <a:spAutoFit/>
          </a:bodyPr>
          <a:lstStyle/>
          <a:p>
            <a:r>
              <a:rPr lang="en-GB" sz="2000" dirty="0">
                <a:solidFill>
                  <a:srgbClr val="FFFFFF"/>
                </a:solidFill>
                <a:latin typeface="+mj-lt"/>
              </a:rPr>
              <a:t>Taking action</a:t>
            </a:r>
          </a:p>
        </p:txBody>
      </p:sp>
      <p:sp>
        <p:nvSpPr>
          <p:cNvPr id="14" name="TextBox 13">
            <a:extLst>
              <a:ext uri="{FF2B5EF4-FFF2-40B4-BE49-F238E27FC236}">
                <a16:creationId xmlns:a16="http://schemas.microsoft.com/office/drawing/2014/main" id="{62871AD1-2B2B-0615-C24B-5F6FA17C1E02}"/>
              </a:ext>
            </a:extLst>
          </p:cNvPr>
          <p:cNvSpPr txBox="1"/>
          <p:nvPr/>
        </p:nvSpPr>
        <p:spPr>
          <a:xfrm>
            <a:off x="678177" y="3594015"/>
            <a:ext cx="3284217" cy="400110"/>
          </a:xfrm>
          <a:prstGeom prst="rect">
            <a:avLst/>
          </a:prstGeom>
          <a:solidFill>
            <a:srgbClr val="92D050"/>
          </a:solidFill>
          <a:ln w="12700">
            <a:miter lim="400000"/>
          </a:ln>
          <a:extLst>
            <a:ext uri="{C572A759-6A51-4108-AA02-DFA0A04FC94B}">
              <ma14:wrappingTextBoxFlag xmlns="" xmlns:ma14="http://schemas.microsoft.com/office/mac/drawingml/2011/main" val="1"/>
            </a:ext>
          </a:extLst>
        </p:spPr>
        <p:txBody>
          <a:bodyPr wrap="square">
            <a:spAutoFit/>
          </a:bodyPr>
          <a:lstStyle/>
          <a:p>
            <a:r>
              <a:rPr lang="en-GB" sz="2000" dirty="0">
                <a:solidFill>
                  <a:srgbClr val="FFFFFF"/>
                </a:solidFill>
                <a:latin typeface="+mj-lt"/>
              </a:rPr>
              <a:t>Connection to others</a:t>
            </a:r>
          </a:p>
        </p:txBody>
      </p:sp>
      <p:sp>
        <p:nvSpPr>
          <p:cNvPr id="16" name="TextBox 15">
            <a:extLst>
              <a:ext uri="{FF2B5EF4-FFF2-40B4-BE49-F238E27FC236}">
                <a16:creationId xmlns:a16="http://schemas.microsoft.com/office/drawing/2014/main" id="{4D035CB4-ADF2-1F81-4D94-4B42B7474293}"/>
              </a:ext>
            </a:extLst>
          </p:cNvPr>
          <p:cNvSpPr txBox="1"/>
          <p:nvPr/>
        </p:nvSpPr>
        <p:spPr>
          <a:xfrm>
            <a:off x="678177" y="4303134"/>
            <a:ext cx="3284217" cy="400110"/>
          </a:xfrm>
          <a:prstGeom prst="rect">
            <a:avLst/>
          </a:prstGeom>
          <a:solidFill>
            <a:srgbClr val="92D050"/>
          </a:solidFill>
          <a:ln w="12700">
            <a:miter lim="400000"/>
          </a:ln>
          <a:extLst>
            <a:ext uri="{C572A759-6A51-4108-AA02-DFA0A04FC94B}">
              <ma14:wrappingTextBoxFlag xmlns="" xmlns:ma14="http://schemas.microsoft.com/office/mac/drawingml/2011/main" val="1"/>
            </a:ext>
          </a:extLst>
        </p:spPr>
        <p:txBody>
          <a:bodyPr wrap="square">
            <a:spAutoFit/>
          </a:bodyPr>
          <a:lstStyle/>
          <a:p>
            <a:r>
              <a:rPr lang="en-GB" sz="2000" dirty="0">
                <a:solidFill>
                  <a:srgbClr val="FFFFFF"/>
                </a:solidFill>
                <a:latin typeface="+mj-lt"/>
              </a:rPr>
              <a:t>Community and place</a:t>
            </a:r>
          </a:p>
        </p:txBody>
      </p:sp>
      <p:sp>
        <p:nvSpPr>
          <p:cNvPr id="18" name="TextBox 17">
            <a:extLst>
              <a:ext uri="{FF2B5EF4-FFF2-40B4-BE49-F238E27FC236}">
                <a16:creationId xmlns:a16="http://schemas.microsoft.com/office/drawing/2014/main" id="{236F3447-694C-AE4C-AD18-6F0387CA6F82}"/>
              </a:ext>
            </a:extLst>
          </p:cNvPr>
          <p:cNvSpPr txBox="1"/>
          <p:nvPr/>
        </p:nvSpPr>
        <p:spPr>
          <a:xfrm>
            <a:off x="3696924" y="5734882"/>
            <a:ext cx="6668729" cy="369332"/>
          </a:xfrm>
          <a:prstGeom prst="rect">
            <a:avLst/>
          </a:prstGeom>
          <a:noFill/>
          <a:ln w="12700">
            <a:miter lim="400000"/>
          </a:ln>
          <a:extLst>
            <a:ext uri="{C572A759-6A51-4108-AA02-DFA0A04FC94B}">
              <ma14:wrappingTextBoxFlag xmlns="" xmlns:ma14="http://schemas.microsoft.com/office/mac/drawingml/2011/main" val="1"/>
            </a:ext>
          </a:extLst>
        </p:spPr>
        <p:txBody>
          <a:bodyPr wrap="square">
            <a:spAutoFit/>
          </a:bodyPr>
          <a:lstStyle/>
          <a:p>
            <a:pPr marL="742950" lvl="1" indent="-285750">
              <a:buFont typeface="Arial" panose="020B0604020202020204" pitchFamily="34" charset="0"/>
              <a:buChar char="•"/>
            </a:pPr>
            <a:r>
              <a:rPr lang="en-GB" b="1" dirty="0">
                <a:solidFill>
                  <a:schemeClr val="accent5">
                    <a:lumMod val="50000"/>
                  </a:schemeClr>
                </a:solidFill>
                <a:latin typeface="Arial" panose="020B0604020202020204" pitchFamily="34" charset="0"/>
                <a:ea typeface="Times New Roman" panose="02020603050405020304" pitchFamily="18" charset="0"/>
              </a:rPr>
              <a:t>Increase in overall wellbeing – improved by 38%</a:t>
            </a:r>
          </a:p>
        </p:txBody>
      </p:sp>
      <p:sp>
        <p:nvSpPr>
          <p:cNvPr id="20" name="TextBox 19">
            <a:extLst>
              <a:ext uri="{FF2B5EF4-FFF2-40B4-BE49-F238E27FC236}">
                <a16:creationId xmlns:a16="http://schemas.microsoft.com/office/drawing/2014/main" id="{89CC92CB-030F-62AD-8262-C30AF1CDEE5D}"/>
              </a:ext>
            </a:extLst>
          </p:cNvPr>
          <p:cNvSpPr txBox="1"/>
          <p:nvPr/>
        </p:nvSpPr>
        <p:spPr>
          <a:xfrm>
            <a:off x="4141690" y="5033474"/>
            <a:ext cx="7406149" cy="369332"/>
          </a:xfrm>
          <a:prstGeom prst="rect">
            <a:avLst/>
          </a:prstGeom>
          <a:noFill/>
          <a:ln w="12700">
            <a:miter lim="400000"/>
          </a:ln>
          <a:extLst>
            <a:ext uri="{C572A759-6A51-4108-AA02-DFA0A04FC94B}">
              <ma14:wrappingTextBoxFlag xmlns="" xmlns:ma14="http://schemas.microsoft.com/office/mac/drawingml/2011/main" val="1"/>
            </a:ext>
          </a:extLst>
        </p:spPr>
        <p:txBody>
          <a:bodyPr wrap="square">
            <a:spAutoFit/>
          </a:bodyPr>
          <a:lstStyle/>
          <a:p>
            <a:pPr marL="285750" indent="-285750">
              <a:buFont typeface="Arial" panose="020B0604020202020204" pitchFamily="34" charset="0"/>
              <a:buChar char="•"/>
            </a:pPr>
            <a:r>
              <a:rPr lang="en-GB" sz="1800" b="1" dirty="0">
                <a:effectLst/>
                <a:latin typeface="Arial" panose="020B0604020202020204" pitchFamily="34" charset="0"/>
                <a:ea typeface="Arial" panose="020B0604020202020204" pitchFamily="34" charset="0"/>
                <a:cs typeface="Times New Roman" panose="02020603050405020304" pitchFamily="18" charset="0"/>
              </a:rPr>
              <a:t>73% regularly help others in their community</a:t>
            </a:r>
            <a:endParaRPr lang="en-GB" b="1" dirty="0"/>
          </a:p>
        </p:txBody>
      </p:sp>
      <p:sp>
        <p:nvSpPr>
          <p:cNvPr id="22" name="TextBox 21">
            <a:extLst>
              <a:ext uri="{FF2B5EF4-FFF2-40B4-BE49-F238E27FC236}">
                <a16:creationId xmlns:a16="http://schemas.microsoft.com/office/drawing/2014/main" id="{CA94720C-BDCE-307B-6FD1-D5D020E90F1E}"/>
              </a:ext>
            </a:extLst>
          </p:cNvPr>
          <p:cNvSpPr txBox="1"/>
          <p:nvPr/>
        </p:nvSpPr>
        <p:spPr>
          <a:xfrm>
            <a:off x="4141690" y="2902472"/>
            <a:ext cx="7008910" cy="383759"/>
          </a:xfrm>
          <a:prstGeom prst="rect">
            <a:avLst/>
          </a:prstGeom>
          <a:noFill/>
          <a:ln w="12700">
            <a:miter lim="400000"/>
          </a:ln>
          <a:extLst>
            <a:ext uri="{C572A759-6A51-4108-AA02-DFA0A04FC94B}">
              <ma14:wrappingTextBoxFlag xmlns="" xmlns:ma14="http://schemas.microsoft.com/office/mac/drawingml/2011/main" val="1"/>
            </a:ext>
          </a:extLst>
        </p:spPr>
        <p:txBody>
          <a:bodyPr wrap="square">
            <a:spAutoFit/>
          </a:bodyPr>
          <a:lstStyle/>
          <a:p>
            <a:pPr marL="285750" lvl="0" indent="-285750">
              <a:lnSpc>
                <a:spcPct val="115000"/>
              </a:lnSpc>
              <a:spcAft>
                <a:spcPts val="800"/>
              </a:spcAft>
              <a:buFont typeface="Arial" panose="020B0604020202020204" pitchFamily="34" charset="0"/>
              <a:buChar char="•"/>
            </a:pPr>
            <a:r>
              <a:rPr lang="en-GB" b="1" dirty="0">
                <a:latin typeface="Arial" panose="020B0604020202020204" pitchFamily="34" charset="0"/>
                <a:cs typeface="Times New Roman" panose="02020603050405020304" pitchFamily="18" charset="0"/>
              </a:rPr>
              <a:t>77% feel more confident to use online and digital resources</a:t>
            </a:r>
          </a:p>
        </p:txBody>
      </p:sp>
      <p:sp>
        <p:nvSpPr>
          <p:cNvPr id="23" name="TextBox 22">
            <a:extLst>
              <a:ext uri="{FF2B5EF4-FFF2-40B4-BE49-F238E27FC236}">
                <a16:creationId xmlns:a16="http://schemas.microsoft.com/office/drawing/2014/main" id="{07BFD154-9736-736D-9F74-5417C781E9AD}"/>
              </a:ext>
            </a:extLst>
          </p:cNvPr>
          <p:cNvSpPr txBox="1"/>
          <p:nvPr/>
        </p:nvSpPr>
        <p:spPr>
          <a:xfrm>
            <a:off x="4141690" y="1486812"/>
            <a:ext cx="6668730" cy="383823"/>
          </a:xfrm>
          <a:prstGeom prst="rect">
            <a:avLst/>
          </a:prstGeom>
          <a:noFill/>
          <a:ln w="12700">
            <a:miter lim="400000"/>
          </a:ln>
          <a:extLst>
            <a:ext uri="{C572A759-6A51-4108-AA02-DFA0A04FC94B}">
              <ma14:wrappingTextBoxFlag xmlns="" xmlns:ma14="http://schemas.microsoft.com/office/mac/drawingml/2011/main" val="1"/>
            </a:ext>
          </a:extLst>
        </p:spPr>
        <p:txBody>
          <a:bodyPr wrap="square">
            <a:spAutoFit/>
          </a:bodyPr>
          <a:lstStyle/>
          <a:p>
            <a:pPr marL="285750" lvl="0" indent="-285750">
              <a:lnSpc>
                <a:spcPct val="115000"/>
              </a:lnSpc>
              <a:spcAft>
                <a:spcPts val="800"/>
              </a:spcAft>
              <a:buFont typeface="Arial" panose="020B0604020202020204" pitchFamily="34" charset="0"/>
              <a:buChar char="•"/>
            </a:pPr>
            <a:r>
              <a:rPr lang="en-GB" b="1" dirty="0">
                <a:latin typeface="Arial" panose="020B0604020202020204" pitchFamily="34" charset="0"/>
                <a:cs typeface="Times New Roman" panose="02020603050405020304" pitchFamily="18" charset="0"/>
              </a:rPr>
              <a:t>Concerns allayed – improved by 86%</a:t>
            </a:r>
          </a:p>
        </p:txBody>
      </p:sp>
      <p:sp>
        <p:nvSpPr>
          <p:cNvPr id="25" name="TextBox 24">
            <a:extLst>
              <a:ext uri="{FF2B5EF4-FFF2-40B4-BE49-F238E27FC236}">
                <a16:creationId xmlns:a16="http://schemas.microsoft.com/office/drawing/2014/main" id="{FE885B16-DCF9-6AF6-34FD-C6A826BD12CB}"/>
              </a:ext>
            </a:extLst>
          </p:cNvPr>
          <p:cNvSpPr txBox="1"/>
          <p:nvPr/>
        </p:nvSpPr>
        <p:spPr>
          <a:xfrm>
            <a:off x="4141690" y="4304736"/>
            <a:ext cx="6336890" cy="369332"/>
          </a:xfrm>
          <a:prstGeom prst="rect">
            <a:avLst/>
          </a:prstGeom>
          <a:noFill/>
          <a:ln w="12700">
            <a:miter lim="400000"/>
          </a:ln>
          <a:extLst>
            <a:ext uri="{C572A759-6A51-4108-AA02-DFA0A04FC94B}">
              <ma14:wrappingTextBoxFlag xmlns="" xmlns:ma14="http://schemas.microsoft.com/office/mac/drawingml/2011/main" val="1"/>
            </a:ext>
          </a:extLst>
        </p:spPr>
        <p:txBody>
          <a:bodyPr wrap="square">
            <a:spAutoFit/>
          </a:bodyPr>
          <a:lstStyle/>
          <a:p>
            <a:pPr marL="285750" indent="-285750">
              <a:buFont typeface="Arial" panose="020B0604020202020204" pitchFamily="34" charset="0"/>
              <a:buChar char="•"/>
            </a:pPr>
            <a:r>
              <a:rPr lang="en-GB" sz="1800" b="1" dirty="0">
                <a:effectLst/>
                <a:latin typeface="Arial" panose="020B0604020202020204" pitchFamily="34" charset="0"/>
                <a:ea typeface="Arial" panose="020B0604020202020204" pitchFamily="34" charset="0"/>
                <a:cs typeface="Times New Roman" panose="02020603050405020304" pitchFamily="18" charset="0"/>
              </a:rPr>
              <a:t>83% know what </a:t>
            </a:r>
            <a:r>
              <a:rPr lang="en-GB" b="1" dirty="0">
                <a:latin typeface="Arial" panose="020B0604020202020204" pitchFamily="34" charset="0"/>
                <a:ea typeface="Arial" panose="020B0604020202020204" pitchFamily="34" charset="0"/>
                <a:cs typeface="Times New Roman" panose="02020603050405020304" pitchFamily="18" charset="0"/>
              </a:rPr>
              <a:t>i</a:t>
            </a:r>
            <a:r>
              <a:rPr lang="en-GB" sz="1800" b="1" dirty="0">
                <a:effectLst/>
                <a:latin typeface="Arial" panose="020B0604020202020204" pitchFamily="34" charset="0"/>
                <a:ea typeface="Arial" panose="020B0604020202020204" pitchFamily="34" charset="0"/>
                <a:cs typeface="Times New Roman" panose="02020603050405020304" pitchFamily="18" charset="0"/>
              </a:rPr>
              <a:t>s available in their community</a:t>
            </a:r>
            <a:endParaRPr lang="en-GB" b="1" dirty="0"/>
          </a:p>
        </p:txBody>
      </p:sp>
      <p:sp>
        <p:nvSpPr>
          <p:cNvPr id="27" name="TextBox 26">
            <a:extLst>
              <a:ext uri="{FF2B5EF4-FFF2-40B4-BE49-F238E27FC236}">
                <a16:creationId xmlns:a16="http://schemas.microsoft.com/office/drawing/2014/main" id="{CA29734D-DDFC-7BBF-4C23-50AF347F5DF0}"/>
              </a:ext>
            </a:extLst>
          </p:cNvPr>
          <p:cNvSpPr txBox="1"/>
          <p:nvPr/>
        </p:nvSpPr>
        <p:spPr>
          <a:xfrm>
            <a:off x="4141690" y="3594015"/>
            <a:ext cx="6668730" cy="383823"/>
          </a:xfrm>
          <a:prstGeom prst="rect">
            <a:avLst/>
          </a:prstGeom>
          <a:noFill/>
          <a:ln w="12700">
            <a:miter lim="400000"/>
          </a:ln>
          <a:extLst>
            <a:ext uri="{C572A759-6A51-4108-AA02-DFA0A04FC94B}">
              <ma14:wrappingTextBoxFlag xmlns="" xmlns:ma14="http://schemas.microsoft.com/office/mac/drawingml/2011/main" val="1"/>
            </a:ext>
          </a:extLst>
        </p:spPr>
        <p:txBody>
          <a:bodyPr wrap="square">
            <a:spAutoFit/>
          </a:bodyPr>
          <a:lstStyle/>
          <a:p>
            <a:pPr marL="285750" lvl="0" indent="-285750">
              <a:lnSpc>
                <a:spcPct val="115000"/>
              </a:lnSpc>
              <a:spcAft>
                <a:spcPts val="800"/>
              </a:spcAft>
              <a:buFont typeface="Arial" panose="020B0604020202020204" pitchFamily="34" charset="0"/>
              <a:buChar char="•"/>
            </a:pPr>
            <a:r>
              <a:rPr lang="en-GB" b="1" dirty="0">
                <a:latin typeface="Arial" panose="020B0604020202020204" pitchFamily="34" charset="0"/>
                <a:cs typeface="Times New Roman" panose="02020603050405020304" pitchFamily="18" charset="0"/>
              </a:rPr>
              <a:t>63% feel more connected to others</a:t>
            </a:r>
          </a:p>
        </p:txBody>
      </p:sp>
      <p:sp>
        <p:nvSpPr>
          <p:cNvPr id="28" name="TextBox 27">
            <a:extLst>
              <a:ext uri="{FF2B5EF4-FFF2-40B4-BE49-F238E27FC236}">
                <a16:creationId xmlns:a16="http://schemas.microsoft.com/office/drawing/2014/main" id="{B0E23951-200E-B635-63FB-48D356A46295}"/>
              </a:ext>
            </a:extLst>
          </p:cNvPr>
          <p:cNvSpPr txBox="1"/>
          <p:nvPr/>
        </p:nvSpPr>
        <p:spPr>
          <a:xfrm>
            <a:off x="4141690" y="2062187"/>
            <a:ext cx="7598026" cy="702308"/>
          </a:xfrm>
          <a:prstGeom prst="rect">
            <a:avLst/>
          </a:prstGeom>
          <a:noFill/>
          <a:ln w="12700">
            <a:miter lim="400000"/>
          </a:ln>
          <a:extLst>
            <a:ext uri="{C572A759-6A51-4108-AA02-DFA0A04FC94B}">
              <ma14:wrappingTextBoxFlag xmlns="" xmlns:ma14="http://schemas.microsoft.com/office/mac/drawingml/2011/main" val="1"/>
            </a:ext>
          </a:extLst>
        </p:spPr>
        <p:txBody>
          <a:bodyPr wrap="square">
            <a:spAutoFit/>
          </a:bodyPr>
          <a:lstStyle/>
          <a:p>
            <a:pPr marL="285750" lvl="0" indent="-285750">
              <a:lnSpc>
                <a:spcPct val="115000"/>
              </a:lnSpc>
              <a:spcAft>
                <a:spcPts val="800"/>
              </a:spcAft>
              <a:buFont typeface="Arial" panose="020B0604020202020204" pitchFamily="34" charset="0"/>
              <a:buChar char="•"/>
            </a:pPr>
            <a:r>
              <a:rPr lang="en-GB" b="1" dirty="0">
                <a:latin typeface="Arial" panose="020B0604020202020204" pitchFamily="34" charset="0"/>
                <a:ea typeface="Arial" panose="020B0604020202020204" pitchFamily="34" charset="0"/>
                <a:cs typeface="Times New Roman" panose="02020603050405020304" pitchFamily="18" charset="0"/>
              </a:rPr>
              <a:t>76% regularly make choices to support their own health and wellbeing</a:t>
            </a:r>
            <a:endParaRPr lang="en-GB" b="1" dirty="0">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03692335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FB3BE8B4-553B-1372-CDE1-FC4D6A47CD90}"/>
              </a:ext>
            </a:extLst>
          </p:cNvPr>
          <p:cNvSpPr>
            <a:spLocks noGrp="1"/>
          </p:cNvSpPr>
          <p:nvPr>
            <p:ph type="body" sz="quarter" idx="13"/>
          </p:nvPr>
        </p:nvSpPr>
        <p:spPr>
          <a:xfrm>
            <a:off x="782554" y="413050"/>
            <a:ext cx="11233150" cy="1482201"/>
          </a:xfrm>
        </p:spPr>
        <p:txBody>
          <a:bodyPr/>
          <a:lstStyle/>
          <a:p>
            <a:pPr algn="l">
              <a:lnSpc>
                <a:spcPct val="100000"/>
              </a:lnSpc>
            </a:pPr>
            <a:r>
              <a:rPr lang="en-GB" sz="3100" dirty="0">
                <a:solidFill>
                  <a:srgbClr val="F42E9D"/>
                </a:solidFill>
              </a:rPr>
              <a:t>Population Health approaches, embedding screening for poor social determinants of health with all patients with long term health conditions</a:t>
            </a:r>
          </a:p>
        </p:txBody>
      </p:sp>
      <p:sp>
        <p:nvSpPr>
          <p:cNvPr id="7" name="TextBox 6">
            <a:extLst>
              <a:ext uri="{FF2B5EF4-FFF2-40B4-BE49-F238E27FC236}">
                <a16:creationId xmlns:a16="http://schemas.microsoft.com/office/drawing/2014/main" id="{7E1487A7-D265-2DC0-0712-ED9CD4FEBDFB}"/>
              </a:ext>
            </a:extLst>
          </p:cNvPr>
          <p:cNvSpPr txBox="1"/>
          <p:nvPr/>
        </p:nvSpPr>
        <p:spPr>
          <a:xfrm>
            <a:off x="782554" y="1834358"/>
            <a:ext cx="5101955" cy="4687051"/>
          </a:xfrm>
          <a:prstGeom prst="rect">
            <a:avLst/>
          </a:prstGeom>
          <a:solidFill>
            <a:srgbClr val="FFFFFF">
              <a:alpha val="60000"/>
            </a:srgbClr>
          </a:solidFill>
          <a:ln w="12700" cap="flat">
            <a:noFill/>
            <a:miter lim="400000"/>
          </a:ln>
          <a:effectLst>
            <a:softEdge rad="12700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l" defTabSz="821531" rtl="0" eaLnBrk="1" fontAlgn="auto" latinLnBrk="0" hangingPunct="0">
              <a:lnSpc>
                <a:spcPct val="9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801328"/>
                </a:solidFill>
                <a:effectLst/>
                <a:uLnTx/>
                <a:uFillTx/>
                <a:latin typeface="Arial "/>
                <a:cs typeface="Arial Black"/>
                <a:sym typeface="Arial Black"/>
              </a:rPr>
              <a:t>Embedding questions about the Social Determinants of Health into every Long-Term Condition review.</a:t>
            </a:r>
            <a:endParaRPr kumimoji="0" lang="en-GB" sz="2200" b="0" i="0" u="none" strike="noStrike" kern="1200" cap="none" spc="0" normalizeH="0" baseline="0" noProof="0" dirty="0">
              <a:ln>
                <a:noFill/>
              </a:ln>
              <a:solidFill>
                <a:prstClr val="black"/>
              </a:solidFill>
              <a:effectLst/>
              <a:uLnTx/>
              <a:uFillTx/>
              <a:latin typeface="Arial "/>
              <a:cs typeface="Arial Black"/>
            </a:endParaRPr>
          </a:p>
          <a:p>
            <a:pPr marL="0" marR="0" lvl="0" indent="0" algn="l" defTabSz="821531" rtl="0" eaLnBrk="1" fontAlgn="auto" latinLnBrk="0" hangingPunct="0">
              <a:lnSpc>
                <a:spcPct val="9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801328"/>
              </a:solidFill>
              <a:effectLst/>
              <a:uLnTx/>
              <a:uFillTx/>
              <a:latin typeface="Arial "/>
              <a:cs typeface="Arial Black"/>
              <a:sym typeface="Arial Black"/>
            </a:endParaRPr>
          </a:p>
          <a:p>
            <a:pPr marL="0" marR="0" lvl="0" indent="0" algn="l" defTabSz="821531" rtl="0" eaLnBrk="1" fontAlgn="auto" latinLnBrk="0" hangingPunct="0">
              <a:lnSpc>
                <a:spcPct val="9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801328"/>
                </a:solidFill>
                <a:effectLst/>
                <a:uLnTx/>
                <a:uFillTx/>
                <a:latin typeface="Arial "/>
                <a:cs typeface="Arial Black"/>
                <a:sym typeface="Arial Black"/>
              </a:rPr>
              <a:t>Routinely discussing social context with patients with long term health conditions, in a ‘what matters to you’ conversation, and </a:t>
            </a:r>
            <a:r>
              <a:rPr kumimoji="0" lang="en-GB" sz="2200" b="1" u="none" strike="noStrike" kern="1200" cap="none" spc="0" normalizeH="0" baseline="0" noProof="0" dirty="0">
                <a:ln>
                  <a:noFill/>
                </a:ln>
                <a:solidFill>
                  <a:srgbClr val="801328"/>
                </a:solidFill>
                <a:effectLst/>
                <a:uLnTx/>
                <a:uFillTx/>
                <a:latin typeface="Arial Black" panose="020B0604020202020204" pitchFamily="34" charset="0"/>
                <a:cs typeface="Arial Black" panose="020B0604020202020204" pitchFamily="34" charset="0"/>
                <a:sym typeface="Arial Black"/>
              </a:rPr>
              <a:t>socially prescribing </a:t>
            </a:r>
            <a:r>
              <a:rPr kumimoji="0" lang="en-GB" sz="2200" b="0" i="0" u="none" strike="noStrike" kern="1200" cap="none" spc="0" normalizeH="0" baseline="0" noProof="0" dirty="0">
                <a:ln>
                  <a:noFill/>
                </a:ln>
                <a:solidFill>
                  <a:srgbClr val="801328"/>
                </a:solidFill>
                <a:effectLst/>
                <a:uLnTx/>
                <a:uFillTx/>
                <a:latin typeface="Arial "/>
                <a:cs typeface="Arial Black"/>
                <a:sym typeface="Arial Black"/>
              </a:rPr>
              <a:t>appropriately.  </a:t>
            </a:r>
          </a:p>
          <a:p>
            <a:pPr marL="0" marR="0" lvl="0" indent="0" algn="l" defTabSz="821531" rtl="0" eaLnBrk="1" fontAlgn="auto" latinLnBrk="0" hangingPunct="0">
              <a:lnSpc>
                <a:spcPct val="90000"/>
              </a:lnSpc>
              <a:spcBef>
                <a:spcPts val="0"/>
              </a:spcBef>
              <a:spcAft>
                <a:spcPts val="0"/>
              </a:spcAft>
              <a:buClrTx/>
              <a:buSzTx/>
              <a:buFontTx/>
              <a:buNone/>
              <a:tabLst/>
              <a:defRPr/>
            </a:pPr>
            <a:endParaRPr lang="en-GB" sz="1400" dirty="0">
              <a:solidFill>
                <a:srgbClr val="801328"/>
              </a:solidFill>
              <a:latin typeface="Arial "/>
              <a:cs typeface="Arial Black"/>
              <a:sym typeface="Arial Black"/>
            </a:endParaRPr>
          </a:p>
          <a:p>
            <a:pPr marL="0" marR="0" lvl="0" indent="0" algn="l" defTabSz="821531" rtl="0" eaLnBrk="1" fontAlgn="auto" latinLnBrk="0" hangingPunct="0">
              <a:lnSpc>
                <a:spcPct val="9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801328"/>
                </a:solidFill>
                <a:effectLst/>
                <a:uLnTx/>
                <a:uFillTx/>
                <a:latin typeface="Arial "/>
                <a:cs typeface="Arial Black"/>
                <a:sym typeface="Arial Black"/>
              </a:rPr>
              <a:t>Responses are coded in the patient’s medical record </a:t>
            </a:r>
          </a:p>
          <a:p>
            <a:pPr marL="0" marR="0" lvl="0" indent="0" algn="l" defTabSz="821531" rtl="0" eaLnBrk="1" fontAlgn="auto" latinLnBrk="0" hangingPunct="0">
              <a:lnSpc>
                <a:spcPct val="9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801328"/>
              </a:solidFill>
              <a:effectLst/>
              <a:uLnTx/>
              <a:uFillTx/>
              <a:latin typeface="Arial "/>
              <a:cs typeface="Arial Black"/>
              <a:sym typeface="Arial Black"/>
            </a:endParaRPr>
          </a:p>
          <a:p>
            <a:pPr marL="0" marR="0" lvl="0" indent="0" algn="l" defTabSz="821531" rtl="0" eaLnBrk="1" fontAlgn="auto" latinLnBrk="0" hangingPunct="0">
              <a:lnSpc>
                <a:spcPct val="90000"/>
              </a:lnSpc>
              <a:spcBef>
                <a:spcPts val="0"/>
              </a:spcBef>
              <a:spcAft>
                <a:spcPts val="0"/>
              </a:spcAft>
              <a:buClrTx/>
              <a:buSzTx/>
              <a:buFontTx/>
              <a:buNone/>
              <a:tabLst/>
              <a:defRPr/>
            </a:pPr>
            <a:r>
              <a:rPr lang="en-GB" sz="2200" dirty="0">
                <a:solidFill>
                  <a:srgbClr val="801328"/>
                </a:solidFill>
                <a:latin typeface="Arial "/>
                <a:cs typeface="Arial Black"/>
                <a:sym typeface="Arial Black"/>
              </a:rPr>
              <a:t>This innovation has been</a:t>
            </a:r>
            <a:r>
              <a:rPr kumimoji="0" lang="en-GB" sz="2200" b="0" i="0" u="none" strike="noStrike" kern="1200" cap="none" spc="0" normalizeH="0" baseline="0" noProof="0" dirty="0">
                <a:ln>
                  <a:noFill/>
                </a:ln>
                <a:solidFill>
                  <a:srgbClr val="801328"/>
                </a:solidFill>
                <a:effectLst/>
                <a:uLnTx/>
                <a:uFillTx/>
                <a:latin typeface="Arial "/>
                <a:cs typeface="Arial Black"/>
                <a:sym typeface="Arial Black"/>
              </a:rPr>
              <a:t> extended to all Health Centres, (serving 2.2 million patients), in North East London. </a:t>
            </a:r>
          </a:p>
        </p:txBody>
      </p:sp>
      <p:sp>
        <p:nvSpPr>
          <p:cNvPr id="9" name="TextBox 8">
            <a:extLst>
              <a:ext uri="{FF2B5EF4-FFF2-40B4-BE49-F238E27FC236}">
                <a16:creationId xmlns:a16="http://schemas.microsoft.com/office/drawing/2014/main" id="{145997FE-E585-819A-9B2D-BCDFAF2537CF}"/>
              </a:ext>
            </a:extLst>
          </p:cNvPr>
          <p:cNvSpPr txBox="1"/>
          <p:nvPr/>
        </p:nvSpPr>
        <p:spPr>
          <a:xfrm>
            <a:off x="6208504" y="1959007"/>
            <a:ext cx="5983496" cy="2073965"/>
          </a:xfrm>
          <a:prstGeom prst="rect">
            <a:avLst/>
          </a:prstGeom>
          <a:solidFill>
            <a:srgbClr val="FFFFFF">
              <a:alpha val="55000"/>
            </a:srgbClr>
          </a:solidFill>
          <a:ln w="12700" cap="flat">
            <a:noFill/>
            <a:miter lim="400000"/>
          </a:ln>
          <a:effectLst>
            <a:softEdge rad="7620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l" defTabSz="821531" rtl="0" eaLnBrk="1" fontAlgn="auto" latinLnBrk="0" hangingPunct="0">
              <a:lnSpc>
                <a:spcPct val="114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801328"/>
                </a:solidFill>
                <a:effectLst/>
                <a:uLnTx/>
                <a:uFillTx/>
                <a:latin typeface="Arial "/>
                <a:cs typeface="Arial Black"/>
                <a:sym typeface="Arial Black"/>
              </a:rPr>
              <a:t>1. Smoking, exercise and healthy eating</a:t>
            </a:r>
          </a:p>
          <a:p>
            <a:pPr marL="0" marR="0" lvl="0" indent="0" algn="l" defTabSz="821531" rtl="0" eaLnBrk="1" fontAlgn="auto" latinLnBrk="0" hangingPunct="0">
              <a:lnSpc>
                <a:spcPct val="114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801328"/>
                </a:solidFill>
                <a:effectLst/>
                <a:uLnTx/>
                <a:uFillTx/>
                <a:latin typeface="Arial "/>
                <a:cs typeface="Arial Black"/>
                <a:sym typeface="Arial Black"/>
              </a:rPr>
              <a:t>2. Connection to groups/activities</a:t>
            </a:r>
          </a:p>
          <a:p>
            <a:pPr marL="0" marR="0" lvl="0" indent="0" algn="l" defTabSz="821531" rtl="0" eaLnBrk="1" fontAlgn="auto" latinLnBrk="0" hangingPunct="0">
              <a:lnSpc>
                <a:spcPct val="114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801328"/>
                </a:solidFill>
                <a:effectLst/>
                <a:uLnTx/>
                <a:uFillTx/>
                <a:latin typeface="Arial "/>
                <a:cs typeface="Arial Black"/>
                <a:sym typeface="Arial Black"/>
              </a:rPr>
              <a:t>3. Building skills, volunteering &amp; employability</a:t>
            </a:r>
          </a:p>
          <a:p>
            <a:pPr marL="0" marR="0" lvl="0" indent="0" algn="l" defTabSz="821531" rtl="0" eaLnBrk="1" fontAlgn="auto" latinLnBrk="0" hangingPunct="0">
              <a:lnSpc>
                <a:spcPct val="114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801328"/>
                </a:solidFill>
                <a:effectLst/>
                <a:uLnTx/>
                <a:uFillTx/>
                <a:latin typeface="Arial "/>
                <a:cs typeface="Arial Black"/>
                <a:sym typeface="Arial Black"/>
              </a:rPr>
              <a:t>4. Managing money and benefits</a:t>
            </a:r>
          </a:p>
          <a:p>
            <a:pPr marL="0" marR="0" lvl="0" indent="0" algn="l" defTabSz="821531" rtl="0" eaLnBrk="1" fontAlgn="auto" latinLnBrk="0" hangingPunct="0">
              <a:lnSpc>
                <a:spcPct val="114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801328"/>
                </a:solidFill>
                <a:effectLst/>
                <a:uLnTx/>
                <a:uFillTx/>
                <a:latin typeface="Arial "/>
                <a:cs typeface="Arial Black"/>
                <a:sym typeface="Arial Black"/>
              </a:rPr>
              <a:t>5. Housing</a:t>
            </a:r>
          </a:p>
        </p:txBody>
      </p:sp>
      <p:pic>
        <p:nvPicPr>
          <p:cNvPr id="2" name="Picture 1">
            <a:extLst>
              <a:ext uri="{FF2B5EF4-FFF2-40B4-BE49-F238E27FC236}">
                <a16:creationId xmlns:a16="http://schemas.microsoft.com/office/drawing/2014/main" id="{F4A2CD93-2BB6-D8C6-77AB-D55D97A728E8}"/>
              </a:ext>
            </a:extLst>
          </p:cNvPr>
          <p:cNvPicPr>
            <a:picLocks noChangeAspect="1" noChangeArrowheads="1"/>
          </p:cNvPicPr>
          <p:nvPr/>
        </p:nvPicPr>
        <p:blipFill>
          <a:blip r:embed="rId3" r:link="rId4" cstate="print">
            <a:extLst>
              <a:ext uri="{28A0092B-C50C-407E-A947-70E740481C1C}">
                <a14:useLocalDpi xmlns:a14="http://schemas.microsoft.com/office/drawing/2010/main"/>
              </a:ext>
            </a:extLst>
          </a:blip>
          <a:srcRect/>
          <a:stretch>
            <a:fillRect/>
          </a:stretch>
        </p:blipFill>
        <p:spPr bwMode="auto">
          <a:xfrm rot="21307937">
            <a:off x="6658594" y="4080122"/>
            <a:ext cx="4759321" cy="258060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346797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542ED73-1E8C-5174-BD5D-8167451A0F0F}"/>
            </a:ext>
          </a:extLst>
        </p:cNvPr>
        <p:cNvGrpSpPr/>
        <p:nvPr/>
      </p:nvGrpSpPr>
      <p:grpSpPr>
        <a:xfrm>
          <a:off x="0" y="0"/>
          <a:ext cx="0" cy="0"/>
          <a:chOff x="0" y="0"/>
          <a:chExt cx="0" cy="0"/>
        </a:xfrm>
      </p:grpSpPr>
      <p:pic>
        <p:nvPicPr>
          <p:cNvPr id="11" name="Picture 3" descr="Map&#10;&#10;Description automatically generated">
            <a:extLst>
              <a:ext uri="{FF2B5EF4-FFF2-40B4-BE49-F238E27FC236}">
                <a16:creationId xmlns:a16="http://schemas.microsoft.com/office/drawing/2014/main" id="{9AD887B9-DD71-3749-8B7E-8725FA65D9F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28613"/>
            <a:ext cx="12192000" cy="6886613"/>
          </a:xfrm>
          <a:prstGeom prst="rect">
            <a:avLst/>
          </a:prstGeom>
        </p:spPr>
      </p:pic>
      <p:sp>
        <p:nvSpPr>
          <p:cNvPr id="14" name="TextBox 14">
            <a:extLst>
              <a:ext uri="{FF2B5EF4-FFF2-40B4-BE49-F238E27FC236}">
                <a16:creationId xmlns:a16="http://schemas.microsoft.com/office/drawing/2014/main" id="{66A2165E-5406-ABD5-FC92-1C7BF7CADFF2}"/>
              </a:ext>
            </a:extLst>
          </p:cNvPr>
          <p:cNvSpPr txBox="1"/>
          <p:nvPr/>
        </p:nvSpPr>
        <p:spPr>
          <a:xfrm>
            <a:off x="710222" y="2132926"/>
            <a:ext cx="10381847" cy="3609083"/>
          </a:xfrm>
          <a:prstGeom prst="rect">
            <a:avLst/>
          </a:prstGeom>
          <a:solidFill>
            <a:schemeClr val="bg1"/>
          </a:solidFill>
        </p:spPr>
        <p:txBody>
          <a:bodyPr lIns="47625" tIns="47625" rIns="47625" bIns="47625" rtlCol="0" anchor="ctr"/>
          <a:lstStyle/>
          <a:p>
            <a:pPr marL="0" marR="0" lvl="0" indent="0" algn="ctr" defTabSz="857250" rtl="0" eaLnBrk="1" fontAlgn="auto" latinLnBrk="0" hangingPunct="1">
              <a:lnSpc>
                <a:spcPts val="1838"/>
              </a:lnSpc>
              <a:spcBef>
                <a:spcPts val="0"/>
              </a:spcBef>
              <a:spcAft>
                <a:spcPts val="0"/>
              </a:spcAft>
              <a:buClrTx/>
              <a:buSzTx/>
              <a:buFontTx/>
              <a:buNone/>
              <a:tabLst/>
              <a:defRPr/>
            </a:pPr>
            <a:endParaRPr kumimoji="0" sz="1688"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a:extLst>
              <a:ext uri="{FF2B5EF4-FFF2-40B4-BE49-F238E27FC236}">
                <a16:creationId xmlns:a16="http://schemas.microsoft.com/office/drawing/2014/main" id="{C19D0817-9B5D-D4D7-1FDA-79F7CF39648A}"/>
              </a:ext>
            </a:extLst>
          </p:cNvPr>
          <p:cNvSpPr/>
          <p:nvPr/>
        </p:nvSpPr>
        <p:spPr>
          <a:xfrm>
            <a:off x="853223" y="3566283"/>
            <a:ext cx="742370" cy="742370"/>
          </a:xfrm>
          <a:custGeom>
            <a:avLst/>
            <a:gdLst/>
            <a:ahLst/>
            <a:cxnLst/>
            <a:rect l="l" t="t" r="r" b="b"/>
            <a:pathLst>
              <a:path w="791861" h="791861">
                <a:moveTo>
                  <a:pt x="0" y="0"/>
                </a:moveTo>
                <a:lnTo>
                  <a:pt x="791861" y="0"/>
                </a:lnTo>
                <a:lnTo>
                  <a:pt x="791861" y="791861"/>
                </a:lnTo>
                <a:lnTo>
                  <a:pt x="0" y="79186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6" name="Freeform 16">
            <a:extLst>
              <a:ext uri="{FF2B5EF4-FFF2-40B4-BE49-F238E27FC236}">
                <a16:creationId xmlns:a16="http://schemas.microsoft.com/office/drawing/2014/main" id="{A2C87834-B9BA-017B-F64C-AB76AE757EEE}"/>
              </a:ext>
            </a:extLst>
          </p:cNvPr>
          <p:cNvSpPr/>
          <p:nvPr/>
        </p:nvSpPr>
        <p:spPr>
          <a:xfrm>
            <a:off x="840970" y="4777440"/>
            <a:ext cx="861839" cy="490171"/>
          </a:xfrm>
          <a:custGeom>
            <a:avLst/>
            <a:gdLst/>
            <a:ahLst/>
            <a:cxnLst/>
            <a:rect l="l" t="t" r="r" b="b"/>
            <a:pathLst>
              <a:path w="919295" h="522849">
                <a:moveTo>
                  <a:pt x="0" y="0"/>
                </a:moveTo>
                <a:lnTo>
                  <a:pt x="919294" y="0"/>
                </a:lnTo>
                <a:lnTo>
                  <a:pt x="919294" y="522848"/>
                </a:lnTo>
                <a:lnTo>
                  <a:pt x="0" y="52284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7" name="Freeform 17">
            <a:extLst>
              <a:ext uri="{FF2B5EF4-FFF2-40B4-BE49-F238E27FC236}">
                <a16:creationId xmlns:a16="http://schemas.microsoft.com/office/drawing/2014/main" id="{CFB72C66-07EF-971A-B5D2-A10B9C63BFD7}"/>
              </a:ext>
            </a:extLst>
          </p:cNvPr>
          <p:cNvSpPr/>
          <p:nvPr/>
        </p:nvSpPr>
        <p:spPr>
          <a:xfrm>
            <a:off x="867111" y="2394395"/>
            <a:ext cx="714594" cy="676915"/>
          </a:xfrm>
          <a:custGeom>
            <a:avLst/>
            <a:gdLst/>
            <a:ahLst/>
            <a:cxnLst/>
            <a:rect l="l" t="t" r="r" b="b"/>
            <a:pathLst>
              <a:path w="762234" h="722043">
                <a:moveTo>
                  <a:pt x="0" y="0"/>
                </a:moveTo>
                <a:lnTo>
                  <a:pt x="762234" y="0"/>
                </a:lnTo>
                <a:lnTo>
                  <a:pt x="762234" y="722043"/>
                </a:lnTo>
                <a:lnTo>
                  <a:pt x="0" y="72204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8" name="TextBox 18">
            <a:extLst>
              <a:ext uri="{FF2B5EF4-FFF2-40B4-BE49-F238E27FC236}">
                <a16:creationId xmlns:a16="http://schemas.microsoft.com/office/drawing/2014/main" id="{F98C5139-C3A7-F0B3-AFCC-0EC5DD7CD87F}"/>
              </a:ext>
            </a:extLst>
          </p:cNvPr>
          <p:cNvSpPr txBox="1"/>
          <p:nvPr/>
        </p:nvSpPr>
        <p:spPr>
          <a:xfrm>
            <a:off x="1980768" y="3567777"/>
            <a:ext cx="8583703" cy="1052532"/>
          </a:xfrm>
          <a:prstGeom prst="rect">
            <a:avLst/>
          </a:prstGeom>
        </p:spPr>
        <p:txBody>
          <a:bodyPr wrap="square" lIns="0" tIns="0" rIns="0" bIns="0" rtlCol="0" anchor="t">
            <a:spAutoFit/>
          </a:bodyPr>
          <a:lstStyle/>
          <a:p>
            <a:pPr marL="0" marR="0" lvl="0" indent="0" algn="l" defTabSz="857250" rtl="0" eaLnBrk="1" fontAlgn="auto" latinLnBrk="0" hangingPunct="1">
              <a:lnSpc>
                <a:spcPts val="2755"/>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82152A"/>
                </a:solidFill>
                <a:effectLst/>
                <a:uLnTx/>
                <a:uFillTx/>
                <a:latin typeface="Canva Sans Bold"/>
                <a:ea typeface="Canva Sans Bold"/>
                <a:cs typeface="Canva Sans Bold"/>
                <a:sym typeface="Canva Sans Bold"/>
              </a:rPr>
              <a:t>Support based on needs, shaped with patients, building confidence and skills.</a:t>
            </a:r>
            <a:endParaRPr kumimoji="0" lang="en-US" sz="2600" b="1" i="0" u="none" strike="noStrike" kern="1200" cap="none" spc="0" normalizeH="0" baseline="0" noProof="0" dirty="0">
              <a:ln>
                <a:noFill/>
              </a:ln>
              <a:solidFill>
                <a:srgbClr val="82152A"/>
              </a:solidFill>
              <a:effectLst/>
              <a:uLnTx/>
              <a:uFillTx/>
              <a:latin typeface="Canva Sans Bold"/>
              <a:ea typeface="Canva Sans Bold"/>
              <a:cs typeface="Canva Sans Bold"/>
            </a:endParaRPr>
          </a:p>
          <a:p>
            <a:pPr marL="0" marR="0" lvl="0" indent="0" algn="just" defTabSz="857250" rtl="0" eaLnBrk="1" fontAlgn="auto" latinLnBrk="0" hangingPunct="1">
              <a:lnSpc>
                <a:spcPts val="2755"/>
              </a:lnSpc>
              <a:spcBef>
                <a:spcPct val="0"/>
              </a:spcBef>
              <a:spcAft>
                <a:spcPts val="0"/>
              </a:spcAft>
              <a:buClrTx/>
              <a:buSzTx/>
              <a:buFontTx/>
              <a:buNone/>
              <a:tabLst/>
              <a:defRPr/>
            </a:pPr>
            <a:endParaRPr kumimoji="0" lang="en-US" sz="1922" b="1" i="0" u="none" strike="noStrike" kern="1200" cap="none" spc="0" normalizeH="0" baseline="0" noProof="0" dirty="0">
              <a:ln>
                <a:noFill/>
              </a:ln>
              <a:solidFill>
                <a:srgbClr val="82152A"/>
              </a:solidFill>
              <a:effectLst/>
              <a:uLnTx/>
              <a:uFillTx/>
              <a:latin typeface="Canva Sans Bold"/>
              <a:ea typeface="Canva Sans Bold"/>
              <a:cs typeface="Canva Sans Bold"/>
            </a:endParaRPr>
          </a:p>
        </p:txBody>
      </p:sp>
      <p:sp>
        <p:nvSpPr>
          <p:cNvPr id="19" name="TextBox 19">
            <a:extLst>
              <a:ext uri="{FF2B5EF4-FFF2-40B4-BE49-F238E27FC236}">
                <a16:creationId xmlns:a16="http://schemas.microsoft.com/office/drawing/2014/main" id="{3262B5C1-EC98-424D-B989-A34FE8C8E110}"/>
              </a:ext>
            </a:extLst>
          </p:cNvPr>
          <p:cNvSpPr txBox="1"/>
          <p:nvPr/>
        </p:nvSpPr>
        <p:spPr>
          <a:xfrm>
            <a:off x="2078182" y="2567001"/>
            <a:ext cx="8583703" cy="359073"/>
          </a:xfrm>
          <a:prstGeom prst="rect">
            <a:avLst/>
          </a:prstGeom>
        </p:spPr>
        <p:txBody>
          <a:bodyPr wrap="square" lIns="0" tIns="0" rIns="0" bIns="0" rtlCol="0" anchor="t">
            <a:spAutoFit/>
          </a:bodyPr>
          <a:lstStyle/>
          <a:p>
            <a:pPr marL="0" marR="0" lvl="0" indent="0" algn="l" defTabSz="857250" rtl="0" eaLnBrk="1" fontAlgn="auto" latinLnBrk="0" hangingPunct="1">
              <a:lnSpc>
                <a:spcPts val="2755"/>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82152A"/>
                </a:solidFill>
                <a:effectLst/>
                <a:uLnTx/>
                <a:uFillTx/>
                <a:latin typeface="Canva Sans Bold"/>
                <a:ea typeface="Canva Sans Bold"/>
                <a:cs typeface="Canva Sans Bold"/>
                <a:sym typeface="Canva Sans Bold"/>
              </a:rPr>
              <a:t>Non-clinical, focus on prevention, wellbeing and connection. </a:t>
            </a:r>
          </a:p>
        </p:txBody>
      </p:sp>
      <p:sp>
        <p:nvSpPr>
          <p:cNvPr id="20" name="TextBox 20">
            <a:extLst>
              <a:ext uri="{FF2B5EF4-FFF2-40B4-BE49-F238E27FC236}">
                <a16:creationId xmlns:a16="http://schemas.microsoft.com/office/drawing/2014/main" id="{B91E79AD-67DA-CBE0-2E78-A15EC6673B07}"/>
              </a:ext>
            </a:extLst>
          </p:cNvPr>
          <p:cNvSpPr txBox="1"/>
          <p:nvPr/>
        </p:nvSpPr>
        <p:spPr>
          <a:xfrm>
            <a:off x="2087984" y="4577178"/>
            <a:ext cx="8525055" cy="718145"/>
          </a:xfrm>
          <a:prstGeom prst="rect">
            <a:avLst/>
          </a:prstGeom>
        </p:spPr>
        <p:txBody>
          <a:bodyPr wrap="square" lIns="0" tIns="0" rIns="0" bIns="0" rtlCol="0" anchor="t">
            <a:spAutoFit/>
          </a:bodyPr>
          <a:lstStyle/>
          <a:p>
            <a:pPr marL="0" marR="0" lvl="0" indent="0" algn="l" defTabSz="857250" rtl="0" eaLnBrk="1" fontAlgn="auto" latinLnBrk="0" hangingPunct="1">
              <a:lnSpc>
                <a:spcPts val="2755"/>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82152A"/>
                </a:solidFill>
                <a:effectLst/>
                <a:uLnTx/>
                <a:uFillTx/>
                <a:latin typeface="Canva Sans Bold"/>
                <a:ea typeface="Canva Sans Bold"/>
                <a:cs typeface="Canva Sans Bold"/>
                <a:sym typeface="Canva Sans Bold"/>
              </a:rPr>
              <a:t>We work with local people, GP practices, social prescribers, schools, housing providers and community groups</a:t>
            </a:r>
          </a:p>
        </p:txBody>
      </p:sp>
      <p:sp>
        <p:nvSpPr>
          <p:cNvPr id="2" name="We’re made up of 3 constituent parts…">
            <a:extLst>
              <a:ext uri="{FF2B5EF4-FFF2-40B4-BE49-F238E27FC236}">
                <a16:creationId xmlns:a16="http://schemas.microsoft.com/office/drawing/2014/main" id="{4D19C26B-9EF1-AEFC-CE0E-D91BD18C5720}"/>
              </a:ext>
            </a:extLst>
          </p:cNvPr>
          <p:cNvSpPr txBox="1"/>
          <p:nvPr/>
        </p:nvSpPr>
        <p:spPr>
          <a:xfrm>
            <a:off x="710223" y="459771"/>
            <a:ext cx="10381847" cy="98488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nSpc>
                <a:spcPct val="100000"/>
              </a:lnSpc>
              <a:spcBef>
                <a:spcPts val="4200"/>
              </a:spcBef>
              <a:defRPr sz="3200" b="1">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75" normalizeH="0" baseline="0" noProof="0" dirty="0">
                <a:ln>
                  <a:noFill/>
                </a:ln>
                <a:solidFill>
                  <a:srgbClr val="F42E9D"/>
                </a:solidFill>
                <a:effectLst/>
                <a:uLnTx/>
                <a:uFillTx/>
                <a:latin typeface="Arial Black"/>
                <a:cs typeface="Arial Black"/>
                <a:sym typeface="Helvetica"/>
              </a:rPr>
              <a:t> </a:t>
            </a:r>
            <a:r>
              <a:rPr kumimoji="0" lang="en-GB" sz="3000" b="0" i="0" u="none" strike="noStrike" kern="1200" cap="none" spc="-75" normalizeH="0" baseline="0" noProof="0" dirty="0">
                <a:ln>
                  <a:noFill/>
                </a:ln>
                <a:solidFill>
                  <a:srgbClr val="F42E9D"/>
                </a:solidFill>
                <a:effectLst/>
                <a:uLnTx/>
                <a:uFillTx/>
                <a:latin typeface="Arial Black"/>
                <a:cs typeface="Arial Black"/>
                <a:sym typeface="Helvetica"/>
              </a:rPr>
              <a:t>A Population Health team within General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75" normalizeH="0" baseline="0" noProof="0" dirty="0">
                <a:ln>
                  <a:noFill/>
                </a:ln>
                <a:solidFill>
                  <a:srgbClr val="F42E9D"/>
                </a:solidFill>
                <a:effectLst/>
                <a:uLnTx/>
                <a:uFillTx/>
                <a:latin typeface="Arial Black"/>
                <a:cs typeface="Arial Black"/>
                <a:sym typeface="Helvetica"/>
              </a:rPr>
              <a:t> Practice and working across our neighbourhood</a:t>
            </a:r>
          </a:p>
        </p:txBody>
      </p:sp>
    </p:spTree>
    <p:extLst>
      <p:ext uri="{BB962C8B-B14F-4D97-AF65-F5344CB8AC3E}">
        <p14:creationId xmlns:p14="http://schemas.microsoft.com/office/powerpoint/2010/main" val="3554288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BEA7CE4-A8C2-470F-7C25-9D7DD125FB7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65CB2CD-EB0F-80CA-5B63-3034D0C8562E}"/>
              </a:ext>
            </a:extLst>
          </p:cNvPr>
          <p:cNvSpPr/>
          <p:nvPr/>
        </p:nvSpPr>
        <p:spPr>
          <a:xfrm>
            <a:off x="4478562" y="1224617"/>
            <a:ext cx="762757" cy="762757"/>
          </a:xfrm>
          <a:custGeom>
            <a:avLst/>
            <a:gdLst/>
            <a:ahLst/>
            <a:cxnLst/>
            <a:rect l="l" t="t" r="r" b="b"/>
            <a:pathLst>
              <a:path w="813607" h="813607">
                <a:moveTo>
                  <a:pt x="0" y="0"/>
                </a:moveTo>
                <a:lnTo>
                  <a:pt x="813607" y="0"/>
                </a:lnTo>
                <a:lnTo>
                  <a:pt x="813607" y="813607"/>
                </a:lnTo>
                <a:lnTo>
                  <a:pt x="0" y="813607"/>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GB"/>
          </a:p>
        </p:txBody>
      </p:sp>
      <p:grpSp>
        <p:nvGrpSpPr>
          <p:cNvPr id="3" name="Group 3">
            <a:extLst>
              <a:ext uri="{FF2B5EF4-FFF2-40B4-BE49-F238E27FC236}">
                <a16:creationId xmlns:a16="http://schemas.microsoft.com/office/drawing/2014/main" id="{7A22DA11-B4CE-622B-16B0-FB584559A7D0}"/>
              </a:ext>
            </a:extLst>
          </p:cNvPr>
          <p:cNvGrpSpPr/>
          <p:nvPr/>
        </p:nvGrpSpPr>
        <p:grpSpPr>
          <a:xfrm>
            <a:off x="-1485204" y="3631604"/>
            <a:ext cx="15162407" cy="10485062"/>
            <a:chOff x="0" y="0"/>
            <a:chExt cx="1175387" cy="812800"/>
          </a:xfrm>
        </p:grpSpPr>
        <p:sp>
          <p:nvSpPr>
            <p:cNvPr id="4" name="Freeform 4">
              <a:extLst>
                <a:ext uri="{FF2B5EF4-FFF2-40B4-BE49-F238E27FC236}">
                  <a16:creationId xmlns:a16="http://schemas.microsoft.com/office/drawing/2014/main" id="{B122FAF2-2F4A-1CCD-CB06-A940ECFF718F}"/>
                </a:ext>
              </a:extLst>
            </p:cNvPr>
            <p:cNvSpPr/>
            <p:nvPr/>
          </p:nvSpPr>
          <p:spPr>
            <a:xfrm>
              <a:off x="0" y="0"/>
              <a:ext cx="1175387" cy="812800"/>
            </a:xfrm>
            <a:custGeom>
              <a:avLst/>
              <a:gdLst/>
              <a:ahLst/>
              <a:cxnLst/>
              <a:rect l="l" t="t" r="r" b="b"/>
              <a:pathLst>
                <a:path w="1175387" h="812800">
                  <a:moveTo>
                    <a:pt x="587693" y="0"/>
                  </a:moveTo>
                  <a:cubicBezTo>
                    <a:pt x="263119" y="0"/>
                    <a:pt x="0" y="181951"/>
                    <a:pt x="0" y="406400"/>
                  </a:cubicBezTo>
                  <a:cubicBezTo>
                    <a:pt x="0" y="630849"/>
                    <a:pt x="263119" y="812800"/>
                    <a:pt x="587693" y="812800"/>
                  </a:cubicBezTo>
                  <a:cubicBezTo>
                    <a:pt x="912268" y="812800"/>
                    <a:pt x="1175387" y="630849"/>
                    <a:pt x="1175387" y="406400"/>
                  </a:cubicBezTo>
                  <a:cubicBezTo>
                    <a:pt x="1175387" y="181951"/>
                    <a:pt x="912268" y="0"/>
                    <a:pt x="587693" y="0"/>
                  </a:cubicBezTo>
                  <a:close/>
                </a:path>
              </a:pathLst>
            </a:custGeom>
            <a:solidFill>
              <a:srgbClr val="8CC13E"/>
            </a:solidFill>
          </p:spPr>
          <p:txBody>
            <a:bodyPr/>
            <a:lstStyle/>
            <a:p>
              <a:endParaRPr lang="en-GB"/>
            </a:p>
          </p:txBody>
        </p:sp>
        <p:sp>
          <p:nvSpPr>
            <p:cNvPr id="5" name="TextBox 5">
              <a:extLst>
                <a:ext uri="{FF2B5EF4-FFF2-40B4-BE49-F238E27FC236}">
                  <a16:creationId xmlns:a16="http://schemas.microsoft.com/office/drawing/2014/main" id="{3846A730-BFF7-601A-05AB-DAC36D8D01A0}"/>
                </a:ext>
              </a:extLst>
            </p:cNvPr>
            <p:cNvSpPr txBox="1"/>
            <p:nvPr/>
          </p:nvSpPr>
          <p:spPr>
            <a:xfrm>
              <a:off x="110193" y="47625"/>
              <a:ext cx="955002" cy="688975"/>
            </a:xfrm>
            <a:prstGeom prst="rect">
              <a:avLst/>
            </a:prstGeom>
          </p:spPr>
          <p:txBody>
            <a:bodyPr lIns="47625" tIns="47625" rIns="47625" bIns="47625" rtlCol="0" anchor="ctr"/>
            <a:lstStyle/>
            <a:p>
              <a:pPr marL="0" marR="0" lvl="0" indent="0" algn="ctr" defTabSz="857250" rtl="0" eaLnBrk="1" fontAlgn="auto" latinLnBrk="0" hangingPunct="1">
                <a:lnSpc>
                  <a:spcPts val="1838"/>
                </a:lnSpc>
                <a:spcBef>
                  <a:spcPts val="0"/>
                </a:spcBef>
                <a:spcAft>
                  <a:spcPts val="0"/>
                </a:spcAft>
                <a:buClrTx/>
                <a:buSzTx/>
                <a:buFontTx/>
                <a:buNone/>
                <a:tabLst/>
                <a:defRPr/>
              </a:pPr>
              <a:endParaRPr kumimoji="0" sz="1688" b="0" i="0" u="none" strike="noStrike" kern="1200" cap="none" spc="0" normalizeH="0" baseline="0" noProof="0">
                <a:ln>
                  <a:noFill/>
                </a:ln>
                <a:solidFill>
                  <a:prstClr val="black"/>
                </a:solidFill>
                <a:effectLst/>
                <a:uLnTx/>
                <a:uFillTx/>
                <a:latin typeface="Calibri"/>
                <a:cs typeface="Arial Black"/>
              </a:endParaRPr>
            </a:p>
          </p:txBody>
        </p:sp>
      </p:grpSp>
      <p:grpSp>
        <p:nvGrpSpPr>
          <p:cNvPr id="6" name="Group 6">
            <a:extLst>
              <a:ext uri="{FF2B5EF4-FFF2-40B4-BE49-F238E27FC236}">
                <a16:creationId xmlns:a16="http://schemas.microsoft.com/office/drawing/2014/main" id="{18FC575F-052C-BA86-8490-B7EE1A788E7B}"/>
              </a:ext>
            </a:extLst>
          </p:cNvPr>
          <p:cNvGrpSpPr/>
          <p:nvPr/>
        </p:nvGrpSpPr>
        <p:grpSpPr>
          <a:xfrm>
            <a:off x="6130646" y="-10021"/>
            <a:ext cx="2315920" cy="4334368"/>
            <a:chOff x="0" y="0"/>
            <a:chExt cx="914931" cy="1712343"/>
          </a:xfrm>
        </p:grpSpPr>
        <p:sp>
          <p:nvSpPr>
            <p:cNvPr id="7" name="Freeform 7">
              <a:extLst>
                <a:ext uri="{FF2B5EF4-FFF2-40B4-BE49-F238E27FC236}">
                  <a16:creationId xmlns:a16="http://schemas.microsoft.com/office/drawing/2014/main" id="{A8B42BB4-4E7B-1A23-BC2A-803B7441E92E}"/>
                </a:ext>
              </a:extLst>
            </p:cNvPr>
            <p:cNvSpPr/>
            <p:nvPr/>
          </p:nvSpPr>
          <p:spPr>
            <a:xfrm>
              <a:off x="0" y="0"/>
              <a:ext cx="914931" cy="1712343"/>
            </a:xfrm>
            <a:custGeom>
              <a:avLst/>
              <a:gdLst/>
              <a:ahLst/>
              <a:cxnLst/>
              <a:rect l="l" t="t" r="r" b="b"/>
              <a:pathLst>
                <a:path w="914931" h="1712343">
                  <a:moveTo>
                    <a:pt x="0" y="0"/>
                  </a:moveTo>
                  <a:lnTo>
                    <a:pt x="914931" y="0"/>
                  </a:lnTo>
                  <a:lnTo>
                    <a:pt x="914931" y="1712343"/>
                  </a:lnTo>
                  <a:lnTo>
                    <a:pt x="0" y="1712343"/>
                  </a:lnTo>
                  <a:close/>
                </a:path>
              </a:pathLst>
            </a:custGeom>
            <a:solidFill>
              <a:srgbClr val="8CC13E">
                <a:alpha val="40000"/>
              </a:srgbClr>
            </a:solidFill>
          </p:spPr>
          <p:txBody>
            <a:bodyPr/>
            <a:lstStyle/>
            <a:p>
              <a:endParaRPr lang="en-GB"/>
            </a:p>
          </p:txBody>
        </p:sp>
        <p:sp>
          <p:nvSpPr>
            <p:cNvPr id="8" name="TextBox 8">
              <a:extLst>
                <a:ext uri="{FF2B5EF4-FFF2-40B4-BE49-F238E27FC236}">
                  <a16:creationId xmlns:a16="http://schemas.microsoft.com/office/drawing/2014/main" id="{280A2394-63B0-95C6-8AEC-7E5A0A3D503D}"/>
                </a:ext>
              </a:extLst>
            </p:cNvPr>
            <p:cNvSpPr txBox="1"/>
            <p:nvPr/>
          </p:nvSpPr>
          <p:spPr>
            <a:xfrm>
              <a:off x="0" y="-28575"/>
              <a:ext cx="914931" cy="1740918"/>
            </a:xfrm>
            <a:prstGeom prst="rect">
              <a:avLst/>
            </a:prstGeom>
          </p:spPr>
          <p:txBody>
            <a:bodyPr lIns="47625" tIns="47625" rIns="47625" bIns="47625" rtlCol="0" anchor="ctr"/>
            <a:lstStyle/>
            <a:p>
              <a:pPr marL="0" marR="0" lvl="0" indent="0" algn="ctr" defTabSz="857250" rtl="0" eaLnBrk="1" fontAlgn="auto" latinLnBrk="0" hangingPunct="1">
                <a:lnSpc>
                  <a:spcPts val="1838"/>
                </a:lnSpc>
                <a:spcBef>
                  <a:spcPts val="0"/>
                </a:spcBef>
                <a:spcAft>
                  <a:spcPts val="0"/>
                </a:spcAft>
                <a:buClrTx/>
                <a:buSzTx/>
                <a:buFontTx/>
                <a:buNone/>
                <a:tabLst/>
                <a:defRPr/>
              </a:pPr>
              <a:endParaRPr kumimoji="0" sz="1688" b="0" i="0" u="none" strike="noStrike" kern="1200" cap="none" spc="0" normalizeH="0" baseline="0" noProof="0">
                <a:ln>
                  <a:noFill/>
                </a:ln>
                <a:solidFill>
                  <a:prstClr val="black"/>
                </a:solidFill>
                <a:effectLst/>
                <a:uLnTx/>
                <a:uFillTx/>
                <a:latin typeface="Calibri"/>
                <a:cs typeface="Arial Black"/>
              </a:endParaRPr>
            </a:p>
          </p:txBody>
        </p:sp>
      </p:grpSp>
      <p:sp>
        <p:nvSpPr>
          <p:cNvPr id="9" name="Freeform 9">
            <a:extLst>
              <a:ext uri="{FF2B5EF4-FFF2-40B4-BE49-F238E27FC236}">
                <a16:creationId xmlns:a16="http://schemas.microsoft.com/office/drawing/2014/main" id="{3AF477CF-60F6-AD27-A010-EF972A316141}"/>
              </a:ext>
            </a:extLst>
          </p:cNvPr>
          <p:cNvSpPr/>
          <p:nvPr/>
        </p:nvSpPr>
        <p:spPr>
          <a:xfrm>
            <a:off x="6574966" y="1315628"/>
            <a:ext cx="728585" cy="704604"/>
          </a:xfrm>
          <a:custGeom>
            <a:avLst/>
            <a:gdLst/>
            <a:ahLst/>
            <a:cxnLst/>
            <a:rect l="l" t="t" r="r" b="b"/>
            <a:pathLst>
              <a:path w="633016" h="643472">
                <a:moveTo>
                  <a:pt x="0" y="0"/>
                </a:moveTo>
                <a:lnTo>
                  <a:pt x="633016" y="0"/>
                </a:lnTo>
                <a:lnTo>
                  <a:pt x="633016" y="643473"/>
                </a:lnTo>
                <a:lnTo>
                  <a:pt x="0" y="643473"/>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GB"/>
          </a:p>
        </p:txBody>
      </p:sp>
      <p:grpSp>
        <p:nvGrpSpPr>
          <p:cNvPr id="10" name="Group 10">
            <a:extLst>
              <a:ext uri="{FF2B5EF4-FFF2-40B4-BE49-F238E27FC236}">
                <a16:creationId xmlns:a16="http://schemas.microsoft.com/office/drawing/2014/main" id="{3E0B4F31-C1C6-9080-90ED-55AFEC93B865}"/>
              </a:ext>
            </a:extLst>
          </p:cNvPr>
          <p:cNvGrpSpPr/>
          <p:nvPr/>
        </p:nvGrpSpPr>
        <p:grpSpPr>
          <a:xfrm>
            <a:off x="4042790" y="2657471"/>
            <a:ext cx="1679352" cy="858047"/>
            <a:chOff x="0" y="0"/>
            <a:chExt cx="663448" cy="338981"/>
          </a:xfrm>
        </p:grpSpPr>
        <p:sp>
          <p:nvSpPr>
            <p:cNvPr id="11" name="Freeform 11">
              <a:extLst>
                <a:ext uri="{FF2B5EF4-FFF2-40B4-BE49-F238E27FC236}">
                  <a16:creationId xmlns:a16="http://schemas.microsoft.com/office/drawing/2014/main" id="{0B902F2D-A28A-F86B-6C5E-E8E254D02043}"/>
                </a:ext>
              </a:extLst>
            </p:cNvPr>
            <p:cNvSpPr/>
            <p:nvPr/>
          </p:nvSpPr>
          <p:spPr>
            <a:xfrm>
              <a:off x="0" y="0"/>
              <a:ext cx="663448" cy="338981"/>
            </a:xfrm>
            <a:custGeom>
              <a:avLst/>
              <a:gdLst/>
              <a:ahLst/>
              <a:cxnLst/>
              <a:rect l="l" t="t" r="r" b="b"/>
              <a:pathLst>
                <a:path w="663448" h="338981">
                  <a:moveTo>
                    <a:pt x="73473" y="0"/>
                  </a:moveTo>
                  <a:lnTo>
                    <a:pt x="589975" y="0"/>
                  </a:lnTo>
                  <a:cubicBezTo>
                    <a:pt x="630553" y="0"/>
                    <a:pt x="663448" y="32895"/>
                    <a:pt x="663448" y="73473"/>
                  </a:cubicBezTo>
                  <a:lnTo>
                    <a:pt x="663448" y="265509"/>
                  </a:lnTo>
                  <a:cubicBezTo>
                    <a:pt x="663448" y="306087"/>
                    <a:pt x="630553" y="338981"/>
                    <a:pt x="589975" y="338981"/>
                  </a:cubicBezTo>
                  <a:lnTo>
                    <a:pt x="73473" y="338981"/>
                  </a:lnTo>
                  <a:cubicBezTo>
                    <a:pt x="32895" y="338981"/>
                    <a:pt x="0" y="306087"/>
                    <a:pt x="0" y="265509"/>
                  </a:cubicBezTo>
                  <a:lnTo>
                    <a:pt x="0" y="73473"/>
                  </a:lnTo>
                  <a:cubicBezTo>
                    <a:pt x="0" y="32895"/>
                    <a:pt x="32895" y="0"/>
                    <a:pt x="73473" y="0"/>
                  </a:cubicBezTo>
                  <a:close/>
                </a:path>
              </a:pathLst>
            </a:custGeom>
            <a:solidFill>
              <a:srgbClr val="4C95D0">
                <a:alpha val="22745"/>
              </a:srgbClr>
            </a:solidFill>
          </p:spPr>
          <p:txBody>
            <a:bodyPr/>
            <a:lstStyle/>
            <a:p>
              <a:endParaRPr lang="en-GB"/>
            </a:p>
          </p:txBody>
        </p:sp>
        <p:sp>
          <p:nvSpPr>
            <p:cNvPr id="12" name="TextBox 12">
              <a:extLst>
                <a:ext uri="{FF2B5EF4-FFF2-40B4-BE49-F238E27FC236}">
                  <a16:creationId xmlns:a16="http://schemas.microsoft.com/office/drawing/2014/main" id="{07461E32-2479-0E1D-E1FF-07371E932E4E}"/>
                </a:ext>
              </a:extLst>
            </p:cNvPr>
            <p:cNvSpPr txBox="1"/>
            <p:nvPr/>
          </p:nvSpPr>
          <p:spPr>
            <a:xfrm>
              <a:off x="0" y="-28575"/>
              <a:ext cx="663448" cy="367556"/>
            </a:xfrm>
            <a:prstGeom prst="rect">
              <a:avLst/>
            </a:prstGeom>
          </p:spPr>
          <p:txBody>
            <a:bodyPr lIns="47625" tIns="47625" rIns="47625" bIns="47625" rtlCol="0" anchor="ctr"/>
            <a:lstStyle/>
            <a:p>
              <a:pPr marL="0" marR="0" lvl="0" indent="0" algn="ctr" defTabSz="857250" rtl="0" eaLnBrk="1" fontAlgn="auto" latinLnBrk="0" hangingPunct="1">
                <a:lnSpc>
                  <a:spcPts val="1838"/>
                </a:lnSpc>
                <a:spcBef>
                  <a:spcPts val="0"/>
                </a:spcBef>
                <a:spcAft>
                  <a:spcPts val="0"/>
                </a:spcAft>
                <a:buClrTx/>
                <a:buSzTx/>
                <a:buFontTx/>
                <a:buNone/>
                <a:tabLst/>
                <a:defRPr/>
              </a:pPr>
              <a:endParaRPr kumimoji="0" sz="1688" b="0" i="0" u="none" strike="noStrike" kern="1200" cap="none" spc="0" normalizeH="0" baseline="0" noProof="0">
                <a:ln>
                  <a:noFill/>
                </a:ln>
                <a:solidFill>
                  <a:prstClr val="black"/>
                </a:solidFill>
                <a:effectLst/>
                <a:uLnTx/>
                <a:uFillTx/>
                <a:latin typeface="Calibri"/>
                <a:cs typeface="Arial Black"/>
              </a:endParaRPr>
            </a:p>
          </p:txBody>
        </p:sp>
      </p:grpSp>
      <p:grpSp>
        <p:nvGrpSpPr>
          <p:cNvPr id="13" name="Group 13">
            <a:extLst>
              <a:ext uri="{FF2B5EF4-FFF2-40B4-BE49-F238E27FC236}">
                <a16:creationId xmlns:a16="http://schemas.microsoft.com/office/drawing/2014/main" id="{FA331259-F085-E4F3-B2A6-A96C4E515186}"/>
              </a:ext>
            </a:extLst>
          </p:cNvPr>
          <p:cNvGrpSpPr/>
          <p:nvPr/>
        </p:nvGrpSpPr>
        <p:grpSpPr>
          <a:xfrm>
            <a:off x="6307381" y="2656066"/>
            <a:ext cx="1895407" cy="844108"/>
            <a:chOff x="0" y="0"/>
            <a:chExt cx="663448" cy="338981"/>
          </a:xfrm>
        </p:grpSpPr>
        <p:sp>
          <p:nvSpPr>
            <p:cNvPr id="14" name="Freeform 14">
              <a:extLst>
                <a:ext uri="{FF2B5EF4-FFF2-40B4-BE49-F238E27FC236}">
                  <a16:creationId xmlns:a16="http://schemas.microsoft.com/office/drawing/2014/main" id="{A031E224-1B74-5BD8-BBAA-69DECC97573A}"/>
                </a:ext>
              </a:extLst>
            </p:cNvPr>
            <p:cNvSpPr/>
            <p:nvPr/>
          </p:nvSpPr>
          <p:spPr>
            <a:xfrm>
              <a:off x="0" y="0"/>
              <a:ext cx="663448" cy="338981"/>
            </a:xfrm>
            <a:custGeom>
              <a:avLst/>
              <a:gdLst/>
              <a:ahLst/>
              <a:cxnLst/>
              <a:rect l="l" t="t" r="r" b="b"/>
              <a:pathLst>
                <a:path w="663448" h="338981">
                  <a:moveTo>
                    <a:pt x="73473" y="0"/>
                  </a:moveTo>
                  <a:lnTo>
                    <a:pt x="589975" y="0"/>
                  </a:lnTo>
                  <a:cubicBezTo>
                    <a:pt x="630553" y="0"/>
                    <a:pt x="663448" y="32895"/>
                    <a:pt x="663448" y="73473"/>
                  </a:cubicBezTo>
                  <a:lnTo>
                    <a:pt x="663448" y="265509"/>
                  </a:lnTo>
                  <a:cubicBezTo>
                    <a:pt x="663448" y="306087"/>
                    <a:pt x="630553" y="338981"/>
                    <a:pt x="589975" y="338981"/>
                  </a:cubicBezTo>
                  <a:lnTo>
                    <a:pt x="73473" y="338981"/>
                  </a:lnTo>
                  <a:cubicBezTo>
                    <a:pt x="32895" y="338981"/>
                    <a:pt x="0" y="306087"/>
                    <a:pt x="0" y="265509"/>
                  </a:cubicBezTo>
                  <a:lnTo>
                    <a:pt x="0" y="73473"/>
                  </a:lnTo>
                  <a:cubicBezTo>
                    <a:pt x="0" y="32895"/>
                    <a:pt x="32895" y="0"/>
                    <a:pt x="73473" y="0"/>
                  </a:cubicBezTo>
                  <a:close/>
                </a:path>
              </a:pathLst>
            </a:custGeom>
            <a:solidFill>
              <a:srgbClr val="F89D25">
                <a:alpha val="22745"/>
              </a:srgbClr>
            </a:solidFill>
          </p:spPr>
          <p:txBody>
            <a:bodyPr/>
            <a:lstStyle/>
            <a:p>
              <a:endParaRPr lang="en-GB"/>
            </a:p>
          </p:txBody>
        </p:sp>
        <p:sp>
          <p:nvSpPr>
            <p:cNvPr id="15" name="TextBox 15">
              <a:extLst>
                <a:ext uri="{FF2B5EF4-FFF2-40B4-BE49-F238E27FC236}">
                  <a16:creationId xmlns:a16="http://schemas.microsoft.com/office/drawing/2014/main" id="{154DCC32-68D0-4D15-C9B6-B6D0B281058A}"/>
                </a:ext>
              </a:extLst>
            </p:cNvPr>
            <p:cNvSpPr txBox="1"/>
            <p:nvPr/>
          </p:nvSpPr>
          <p:spPr>
            <a:xfrm>
              <a:off x="0" y="-28575"/>
              <a:ext cx="663448" cy="367556"/>
            </a:xfrm>
            <a:prstGeom prst="rect">
              <a:avLst/>
            </a:prstGeom>
          </p:spPr>
          <p:txBody>
            <a:bodyPr lIns="47625" tIns="47625" rIns="47625" bIns="47625" rtlCol="0" anchor="ctr"/>
            <a:lstStyle/>
            <a:p>
              <a:pPr marL="0" marR="0" lvl="0" indent="0" algn="ctr" defTabSz="857250" rtl="0" eaLnBrk="1" fontAlgn="auto" latinLnBrk="0" hangingPunct="1">
                <a:lnSpc>
                  <a:spcPts val="1838"/>
                </a:lnSpc>
                <a:spcBef>
                  <a:spcPts val="0"/>
                </a:spcBef>
                <a:spcAft>
                  <a:spcPts val="0"/>
                </a:spcAft>
                <a:buClrTx/>
                <a:buSzTx/>
                <a:buFontTx/>
                <a:buNone/>
                <a:tabLst/>
                <a:defRPr/>
              </a:pPr>
              <a:endParaRPr kumimoji="0" sz="1688" b="0" i="0" u="none" strike="noStrike" kern="1200" cap="none" spc="0" normalizeH="0" baseline="0" noProof="0">
                <a:ln>
                  <a:noFill/>
                </a:ln>
                <a:solidFill>
                  <a:prstClr val="black"/>
                </a:solidFill>
                <a:effectLst/>
                <a:uLnTx/>
                <a:uFillTx/>
                <a:latin typeface="Calibri"/>
                <a:cs typeface="Arial Black"/>
              </a:endParaRPr>
            </a:p>
          </p:txBody>
        </p:sp>
      </p:grpSp>
      <p:grpSp>
        <p:nvGrpSpPr>
          <p:cNvPr id="19" name="Group 19">
            <a:extLst>
              <a:ext uri="{FF2B5EF4-FFF2-40B4-BE49-F238E27FC236}">
                <a16:creationId xmlns:a16="http://schemas.microsoft.com/office/drawing/2014/main" id="{B3113CE6-58DB-A6E5-5494-C28276ED7C23}"/>
              </a:ext>
            </a:extLst>
          </p:cNvPr>
          <p:cNvGrpSpPr/>
          <p:nvPr/>
        </p:nvGrpSpPr>
        <p:grpSpPr>
          <a:xfrm>
            <a:off x="1539359" y="-10021"/>
            <a:ext cx="2206735" cy="6863841"/>
            <a:chOff x="0" y="0"/>
            <a:chExt cx="871797" cy="2711641"/>
          </a:xfrm>
        </p:grpSpPr>
        <p:sp>
          <p:nvSpPr>
            <p:cNvPr id="20" name="Freeform 20">
              <a:extLst>
                <a:ext uri="{FF2B5EF4-FFF2-40B4-BE49-F238E27FC236}">
                  <a16:creationId xmlns:a16="http://schemas.microsoft.com/office/drawing/2014/main" id="{2D06E1E5-34A2-96CD-4FF4-1B3415CA8462}"/>
                </a:ext>
              </a:extLst>
            </p:cNvPr>
            <p:cNvSpPr/>
            <p:nvPr/>
          </p:nvSpPr>
          <p:spPr>
            <a:xfrm>
              <a:off x="0" y="0"/>
              <a:ext cx="871797" cy="2711640"/>
            </a:xfrm>
            <a:custGeom>
              <a:avLst/>
              <a:gdLst/>
              <a:ahLst/>
              <a:cxnLst/>
              <a:rect l="l" t="t" r="r" b="b"/>
              <a:pathLst>
                <a:path w="871797" h="2711640">
                  <a:moveTo>
                    <a:pt x="0" y="0"/>
                  </a:moveTo>
                  <a:lnTo>
                    <a:pt x="871797" y="0"/>
                  </a:lnTo>
                  <a:lnTo>
                    <a:pt x="871797" y="2711640"/>
                  </a:lnTo>
                  <a:lnTo>
                    <a:pt x="0" y="2711640"/>
                  </a:lnTo>
                  <a:close/>
                </a:path>
              </a:pathLst>
            </a:custGeom>
            <a:solidFill>
              <a:srgbClr val="8CC13E">
                <a:alpha val="40000"/>
              </a:srgbClr>
            </a:solidFill>
          </p:spPr>
          <p:txBody>
            <a:bodyPr/>
            <a:lstStyle/>
            <a:p>
              <a:endParaRPr lang="en-GB"/>
            </a:p>
          </p:txBody>
        </p:sp>
        <p:sp>
          <p:nvSpPr>
            <p:cNvPr id="21" name="TextBox 21">
              <a:extLst>
                <a:ext uri="{FF2B5EF4-FFF2-40B4-BE49-F238E27FC236}">
                  <a16:creationId xmlns:a16="http://schemas.microsoft.com/office/drawing/2014/main" id="{26F1D6D6-1868-46C8-CB8A-3FBD9ACD0DC4}"/>
                </a:ext>
              </a:extLst>
            </p:cNvPr>
            <p:cNvSpPr txBox="1"/>
            <p:nvPr/>
          </p:nvSpPr>
          <p:spPr>
            <a:xfrm>
              <a:off x="0" y="-28575"/>
              <a:ext cx="871797" cy="2740216"/>
            </a:xfrm>
            <a:prstGeom prst="rect">
              <a:avLst/>
            </a:prstGeom>
          </p:spPr>
          <p:txBody>
            <a:bodyPr lIns="47625" tIns="47625" rIns="47625" bIns="47625" rtlCol="0" anchor="ctr"/>
            <a:lstStyle/>
            <a:p>
              <a:pPr marL="0" marR="0" lvl="0" indent="0" algn="ctr" defTabSz="857250" rtl="0" eaLnBrk="1" fontAlgn="auto" latinLnBrk="0" hangingPunct="1">
                <a:lnSpc>
                  <a:spcPts val="1838"/>
                </a:lnSpc>
                <a:spcBef>
                  <a:spcPts val="0"/>
                </a:spcBef>
                <a:spcAft>
                  <a:spcPts val="0"/>
                </a:spcAft>
                <a:buClrTx/>
                <a:buSzTx/>
                <a:buFontTx/>
                <a:buNone/>
                <a:tabLst/>
                <a:defRPr/>
              </a:pPr>
              <a:endParaRPr kumimoji="0" sz="1688" b="0" i="0" u="none" strike="noStrike" kern="1200" cap="none" spc="0" normalizeH="0" baseline="0" noProof="0">
                <a:ln>
                  <a:noFill/>
                </a:ln>
                <a:solidFill>
                  <a:prstClr val="black"/>
                </a:solidFill>
                <a:effectLst/>
                <a:uLnTx/>
                <a:uFillTx/>
                <a:latin typeface="Calibri"/>
                <a:cs typeface="Arial Black"/>
              </a:endParaRPr>
            </a:p>
          </p:txBody>
        </p:sp>
      </p:grpSp>
      <p:grpSp>
        <p:nvGrpSpPr>
          <p:cNvPr id="22" name="Group 22">
            <a:extLst>
              <a:ext uri="{FF2B5EF4-FFF2-40B4-BE49-F238E27FC236}">
                <a16:creationId xmlns:a16="http://schemas.microsoft.com/office/drawing/2014/main" id="{CF947179-FF7F-E184-9434-424BA4B4ACF1}"/>
              </a:ext>
            </a:extLst>
          </p:cNvPr>
          <p:cNvGrpSpPr/>
          <p:nvPr/>
        </p:nvGrpSpPr>
        <p:grpSpPr>
          <a:xfrm>
            <a:off x="1780479" y="2666609"/>
            <a:ext cx="1736502" cy="858047"/>
            <a:chOff x="0" y="0"/>
            <a:chExt cx="686026" cy="338981"/>
          </a:xfrm>
        </p:grpSpPr>
        <p:sp>
          <p:nvSpPr>
            <p:cNvPr id="23" name="Freeform 23">
              <a:extLst>
                <a:ext uri="{FF2B5EF4-FFF2-40B4-BE49-F238E27FC236}">
                  <a16:creationId xmlns:a16="http://schemas.microsoft.com/office/drawing/2014/main" id="{F47E68C3-6437-B7F8-69C8-38E8D883553A}"/>
                </a:ext>
              </a:extLst>
            </p:cNvPr>
            <p:cNvSpPr/>
            <p:nvPr/>
          </p:nvSpPr>
          <p:spPr>
            <a:xfrm>
              <a:off x="0" y="0"/>
              <a:ext cx="686026" cy="338981"/>
            </a:xfrm>
            <a:custGeom>
              <a:avLst/>
              <a:gdLst/>
              <a:ahLst/>
              <a:cxnLst/>
              <a:rect l="l" t="t" r="r" b="b"/>
              <a:pathLst>
                <a:path w="686026" h="338981">
                  <a:moveTo>
                    <a:pt x="71055" y="0"/>
                  </a:moveTo>
                  <a:lnTo>
                    <a:pt x="614971" y="0"/>
                  </a:lnTo>
                  <a:cubicBezTo>
                    <a:pt x="654213" y="0"/>
                    <a:pt x="686026" y="31812"/>
                    <a:pt x="686026" y="71055"/>
                  </a:cubicBezTo>
                  <a:lnTo>
                    <a:pt x="686026" y="267927"/>
                  </a:lnTo>
                  <a:cubicBezTo>
                    <a:pt x="686026" y="307169"/>
                    <a:pt x="654213" y="338981"/>
                    <a:pt x="614971" y="338981"/>
                  </a:cubicBezTo>
                  <a:lnTo>
                    <a:pt x="71055" y="338981"/>
                  </a:lnTo>
                  <a:cubicBezTo>
                    <a:pt x="31812" y="338981"/>
                    <a:pt x="0" y="307169"/>
                    <a:pt x="0" y="267927"/>
                  </a:cubicBezTo>
                  <a:lnTo>
                    <a:pt x="0" y="71055"/>
                  </a:lnTo>
                  <a:cubicBezTo>
                    <a:pt x="0" y="31812"/>
                    <a:pt x="31812" y="0"/>
                    <a:pt x="71055" y="0"/>
                  </a:cubicBezTo>
                  <a:close/>
                </a:path>
              </a:pathLst>
            </a:custGeom>
            <a:solidFill>
              <a:srgbClr val="5FB764">
                <a:alpha val="22745"/>
              </a:srgbClr>
            </a:solidFill>
          </p:spPr>
          <p:txBody>
            <a:bodyPr/>
            <a:lstStyle/>
            <a:p>
              <a:endParaRPr lang="en-GB"/>
            </a:p>
          </p:txBody>
        </p:sp>
        <p:sp>
          <p:nvSpPr>
            <p:cNvPr id="24" name="TextBox 24">
              <a:extLst>
                <a:ext uri="{FF2B5EF4-FFF2-40B4-BE49-F238E27FC236}">
                  <a16:creationId xmlns:a16="http://schemas.microsoft.com/office/drawing/2014/main" id="{58B7051C-6DCF-E074-703E-D590D1DD6D24}"/>
                </a:ext>
              </a:extLst>
            </p:cNvPr>
            <p:cNvSpPr txBox="1"/>
            <p:nvPr/>
          </p:nvSpPr>
          <p:spPr>
            <a:xfrm>
              <a:off x="0" y="-28575"/>
              <a:ext cx="686026" cy="367556"/>
            </a:xfrm>
            <a:prstGeom prst="rect">
              <a:avLst/>
            </a:prstGeom>
          </p:spPr>
          <p:txBody>
            <a:bodyPr lIns="47625" tIns="47625" rIns="47625" bIns="47625" rtlCol="0" anchor="ctr"/>
            <a:lstStyle/>
            <a:p>
              <a:pPr marL="0" marR="0" lvl="0" indent="0" algn="ctr" defTabSz="857250" rtl="0" eaLnBrk="1" fontAlgn="auto" latinLnBrk="0" hangingPunct="1">
                <a:lnSpc>
                  <a:spcPts val="1838"/>
                </a:lnSpc>
                <a:spcBef>
                  <a:spcPts val="0"/>
                </a:spcBef>
                <a:spcAft>
                  <a:spcPts val="0"/>
                </a:spcAft>
                <a:buClrTx/>
                <a:buSzTx/>
                <a:buFontTx/>
                <a:buNone/>
                <a:tabLst/>
                <a:defRPr/>
              </a:pPr>
              <a:endParaRPr kumimoji="0" sz="1688" b="0" i="0" u="none" strike="noStrike" kern="1200" cap="none" spc="0" normalizeH="0" baseline="0" noProof="0">
                <a:ln>
                  <a:noFill/>
                </a:ln>
                <a:solidFill>
                  <a:prstClr val="black"/>
                </a:solidFill>
                <a:effectLst/>
                <a:uLnTx/>
                <a:uFillTx/>
                <a:latin typeface="Calibri"/>
                <a:cs typeface="Arial Black"/>
              </a:endParaRPr>
            </a:p>
          </p:txBody>
        </p:sp>
      </p:grpSp>
      <p:grpSp>
        <p:nvGrpSpPr>
          <p:cNvPr id="25" name="Group 25">
            <a:extLst>
              <a:ext uri="{FF2B5EF4-FFF2-40B4-BE49-F238E27FC236}">
                <a16:creationId xmlns:a16="http://schemas.microsoft.com/office/drawing/2014/main" id="{A95540F8-7BFC-82A4-0380-F2E3C7CAB76B}"/>
              </a:ext>
            </a:extLst>
          </p:cNvPr>
          <p:cNvGrpSpPr/>
          <p:nvPr/>
        </p:nvGrpSpPr>
        <p:grpSpPr>
          <a:xfrm>
            <a:off x="8660915" y="2666609"/>
            <a:ext cx="1736502" cy="858047"/>
            <a:chOff x="0" y="0"/>
            <a:chExt cx="686026" cy="338981"/>
          </a:xfrm>
        </p:grpSpPr>
        <p:sp>
          <p:nvSpPr>
            <p:cNvPr id="26" name="Freeform 26">
              <a:extLst>
                <a:ext uri="{FF2B5EF4-FFF2-40B4-BE49-F238E27FC236}">
                  <a16:creationId xmlns:a16="http://schemas.microsoft.com/office/drawing/2014/main" id="{0B3666FD-2F91-2917-B6D2-BCF5E84B4B0B}"/>
                </a:ext>
              </a:extLst>
            </p:cNvPr>
            <p:cNvSpPr/>
            <p:nvPr/>
          </p:nvSpPr>
          <p:spPr>
            <a:xfrm>
              <a:off x="0" y="0"/>
              <a:ext cx="686026" cy="338981"/>
            </a:xfrm>
            <a:custGeom>
              <a:avLst/>
              <a:gdLst/>
              <a:ahLst/>
              <a:cxnLst/>
              <a:rect l="l" t="t" r="r" b="b"/>
              <a:pathLst>
                <a:path w="686026" h="338981">
                  <a:moveTo>
                    <a:pt x="71055" y="0"/>
                  </a:moveTo>
                  <a:lnTo>
                    <a:pt x="614971" y="0"/>
                  </a:lnTo>
                  <a:cubicBezTo>
                    <a:pt x="654213" y="0"/>
                    <a:pt x="686026" y="31812"/>
                    <a:pt x="686026" y="71055"/>
                  </a:cubicBezTo>
                  <a:lnTo>
                    <a:pt x="686026" y="267927"/>
                  </a:lnTo>
                  <a:cubicBezTo>
                    <a:pt x="686026" y="307169"/>
                    <a:pt x="654213" y="338981"/>
                    <a:pt x="614971" y="338981"/>
                  </a:cubicBezTo>
                  <a:lnTo>
                    <a:pt x="71055" y="338981"/>
                  </a:lnTo>
                  <a:cubicBezTo>
                    <a:pt x="31812" y="338981"/>
                    <a:pt x="0" y="307169"/>
                    <a:pt x="0" y="267927"/>
                  </a:cubicBezTo>
                  <a:lnTo>
                    <a:pt x="0" y="71055"/>
                  </a:lnTo>
                  <a:cubicBezTo>
                    <a:pt x="0" y="31812"/>
                    <a:pt x="31812" y="0"/>
                    <a:pt x="71055" y="0"/>
                  </a:cubicBezTo>
                  <a:close/>
                </a:path>
              </a:pathLst>
            </a:custGeom>
            <a:solidFill>
              <a:srgbClr val="F26A40">
                <a:alpha val="22745"/>
              </a:srgbClr>
            </a:solidFill>
          </p:spPr>
          <p:txBody>
            <a:bodyPr/>
            <a:lstStyle/>
            <a:p>
              <a:endParaRPr lang="en-GB"/>
            </a:p>
          </p:txBody>
        </p:sp>
        <p:sp>
          <p:nvSpPr>
            <p:cNvPr id="27" name="TextBox 27">
              <a:extLst>
                <a:ext uri="{FF2B5EF4-FFF2-40B4-BE49-F238E27FC236}">
                  <a16:creationId xmlns:a16="http://schemas.microsoft.com/office/drawing/2014/main" id="{A799D18E-ECDB-3380-E866-FC5A4F6EE4C9}"/>
                </a:ext>
              </a:extLst>
            </p:cNvPr>
            <p:cNvSpPr txBox="1"/>
            <p:nvPr/>
          </p:nvSpPr>
          <p:spPr>
            <a:xfrm>
              <a:off x="0" y="-28575"/>
              <a:ext cx="686026" cy="367556"/>
            </a:xfrm>
            <a:prstGeom prst="rect">
              <a:avLst/>
            </a:prstGeom>
          </p:spPr>
          <p:txBody>
            <a:bodyPr lIns="47625" tIns="47625" rIns="47625" bIns="47625" rtlCol="0" anchor="ctr"/>
            <a:lstStyle/>
            <a:p>
              <a:pPr marL="0" marR="0" lvl="0" indent="0" algn="ctr" defTabSz="857250" rtl="0" eaLnBrk="1" fontAlgn="auto" latinLnBrk="0" hangingPunct="1">
                <a:lnSpc>
                  <a:spcPts val="1838"/>
                </a:lnSpc>
                <a:spcBef>
                  <a:spcPts val="0"/>
                </a:spcBef>
                <a:spcAft>
                  <a:spcPts val="0"/>
                </a:spcAft>
                <a:buClrTx/>
                <a:buSzTx/>
                <a:buFontTx/>
                <a:buNone/>
                <a:tabLst/>
                <a:defRPr/>
              </a:pPr>
              <a:endParaRPr kumimoji="0" sz="1688" b="0" i="0" u="none" strike="noStrike" kern="1200" cap="none" spc="0" normalizeH="0" baseline="0" noProof="0">
                <a:ln>
                  <a:noFill/>
                </a:ln>
                <a:solidFill>
                  <a:prstClr val="black"/>
                </a:solidFill>
                <a:effectLst/>
                <a:uLnTx/>
                <a:uFillTx/>
                <a:latin typeface="Calibri"/>
                <a:cs typeface="Arial Black"/>
              </a:endParaRPr>
            </a:p>
          </p:txBody>
        </p:sp>
      </p:grpSp>
      <p:sp>
        <p:nvSpPr>
          <p:cNvPr id="28" name="Freeform 28">
            <a:extLst>
              <a:ext uri="{FF2B5EF4-FFF2-40B4-BE49-F238E27FC236}">
                <a16:creationId xmlns:a16="http://schemas.microsoft.com/office/drawing/2014/main" id="{A40A6CA1-28F0-F7F7-1DE4-D6C771ECF6DA}"/>
              </a:ext>
            </a:extLst>
          </p:cNvPr>
          <p:cNvSpPr/>
          <p:nvPr/>
        </p:nvSpPr>
        <p:spPr>
          <a:xfrm>
            <a:off x="6598819" y="4755890"/>
            <a:ext cx="1345228" cy="1666386"/>
          </a:xfrm>
          <a:custGeom>
            <a:avLst/>
            <a:gdLst/>
            <a:ahLst/>
            <a:cxnLst/>
            <a:rect l="l" t="t" r="r" b="b"/>
            <a:pathLst>
              <a:path w="1434910" h="1777478">
                <a:moveTo>
                  <a:pt x="0" y="0"/>
                </a:moveTo>
                <a:lnTo>
                  <a:pt x="1434910" y="0"/>
                </a:lnTo>
                <a:lnTo>
                  <a:pt x="1434910" y="1777478"/>
                </a:lnTo>
                <a:lnTo>
                  <a:pt x="0" y="177747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GB"/>
          </a:p>
        </p:txBody>
      </p:sp>
      <p:sp>
        <p:nvSpPr>
          <p:cNvPr id="29" name="Freeform 29">
            <a:extLst>
              <a:ext uri="{FF2B5EF4-FFF2-40B4-BE49-F238E27FC236}">
                <a16:creationId xmlns:a16="http://schemas.microsoft.com/office/drawing/2014/main" id="{812F8A8C-5817-9441-6195-ED6CEAD882F6}"/>
              </a:ext>
            </a:extLst>
          </p:cNvPr>
          <p:cNvSpPr/>
          <p:nvPr/>
        </p:nvSpPr>
        <p:spPr>
          <a:xfrm>
            <a:off x="8588786" y="4703241"/>
            <a:ext cx="1906378" cy="1771684"/>
          </a:xfrm>
          <a:custGeom>
            <a:avLst/>
            <a:gdLst/>
            <a:ahLst/>
            <a:cxnLst/>
            <a:rect l="l" t="t" r="r" b="b"/>
            <a:pathLst>
              <a:path w="2033470" h="1889796">
                <a:moveTo>
                  <a:pt x="0" y="0"/>
                </a:moveTo>
                <a:lnTo>
                  <a:pt x="2033470" y="0"/>
                </a:lnTo>
                <a:lnTo>
                  <a:pt x="2033470" y="1889796"/>
                </a:lnTo>
                <a:lnTo>
                  <a:pt x="0" y="1889796"/>
                </a:lnTo>
                <a:lnTo>
                  <a:pt x="0" y="0"/>
                </a:lnTo>
                <a:close/>
              </a:path>
            </a:pathLst>
          </a:custGeom>
          <a:blipFill>
            <a:blip>
              <a:extLst>
                <a:ext uri="{96DAC541-7B7A-43D3-8B79-37D633B846F1}">
                  <asvg:svgBlip xmlns:asvg="http://schemas.microsoft.com/office/drawing/2016/SVG/main" r:embed="rId6"/>
                </a:ext>
              </a:extLst>
            </a:blip>
            <a:stretch>
              <a:fillRect t="-46149"/>
            </a:stretch>
          </a:blipFill>
        </p:spPr>
        <p:txBody>
          <a:bodyPr/>
          <a:lstStyle/>
          <a:p>
            <a:endParaRPr lang="en-GB"/>
          </a:p>
        </p:txBody>
      </p:sp>
      <p:sp>
        <p:nvSpPr>
          <p:cNvPr id="30" name="Freeform 30">
            <a:extLst>
              <a:ext uri="{FF2B5EF4-FFF2-40B4-BE49-F238E27FC236}">
                <a16:creationId xmlns:a16="http://schemas.microsoft.com/office/drawing/2014/main" id="{0AEAB094-85AD-37CF-41E2-5846C0CD5828}"/>
              </a:ext>
            </a:extLst>
          </p:cNvPr>
          <p:cNvSpPr/>
          <p:nvPr/>
        </p:nvSpPr>
        <p:spPr>
          <a:xfrm>
            <a:off x="3942858" y="5067423"/>
            <a:ext cx="2011222" cy="1043321"/>
          </a:xfrm>
          <a:custGeom>
            <a:avLst/>
            <a:gdLst/>
            <a:ahLst/>
            <a:cxnLst/>
            <a:rect l="l" t="t" r="r" b="b"/>
            <a:pathLst>
              <a:path w="2145303" h="1112876">
                <a:moveTo>
                  <a:pt x="0" y="0"/>
                </a:moveTo>
                <a:lnTo>
                  <a:pt x="2145303" y="0"/>
                </a:lnTo>
                <a:lnTo>
                  <a:pt x="2145303" y="1112876"/>
                </a:lnTo>
                <a:lnTo>
                  <a:pt x="0" y="1112876"/>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GB"/>
          </a:p>
        </p:txBody>
      </p:sp>
      <p:sp>
        <p:nvSpPr>
          <p:cNvPr id="31" name="Freeform 31">
            <a:extLst>
              <a:ext uri="{FF2B5EF4-FFF2-40B4-BE49-F238E27FC236}">
                <a16:creationId xmlns:a16="http://schemas.microsoft.com/office/drawing/2014/main" id="{0EBC3623-D8AC-B67F-BA6A-0A66321A7491}"/>
              </a:ext>
            </a:extLst>
          </p:cNvPr>
          <p:cNvSpPr/>
          <p:nvPr/>
        </p:nvSpPr>
        <p:spPr>
          <a:xfrm>
            <a:off x="1888059" y="4891105"/>
            <a:ext cx="1410058" cy="1395957"/>
          </a:xfrm>
          <a:custGeom>
            <a:avLst/>
            <a:gdLst/>
            <a:ahLst/>
            <a:cxnLst/>
            <a:rect l="l" t="t" r="r" b="b"/>
            <a:pathLst>
              <a:path w="1504062" h="1489021">
                <a:moveTo>
                  <a:pt x="0" y="0"/>
                </a:moveTo>
                <a:lnTo>
                  <a:pt x="1504062" y="0"/>
                </a:lnTo>
                <a:lnTo>
                  <a:pt x="1504062" y="1489021"/>
                </a:lnTo>
                <a:lnTo>
                  <a:pt x="0" y="148902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GB"/>
          </a:p>
        </p:txBody>
      </p:sp>
      <p:sp>
        <p:nvSpPr>
          <p:cNvPr id="32" name="Freeform 32">
            <a:extLst>
              <a:ext uri="{FF2B5EF4-FFF2-40B4-BE49-F238E27FC236}">
                <a16:creationId xmlns:a16="http://schemas.microsoft.com/office/drawing/2014/main" id="{2292D2B4-8C89-FEEF-443C-DE058B1C2320}"/>
              </a:ext>
            </a:extLst>
          </p:cNvPr>
          <p:cNvSpPr/>
          <p:nvPr/>
        </p:nvSpPr>
        <p:spPr>
          <a:xfrm>
            <a:off x="2209800" y="1209254"/>
            <a:ext cx="841890" cy="793481"/>
          </a:xfrm>
          <a:custGeom>
            <a:avLst/>
            <a:gdLst/>
            <a:ahLst/>
            <a:cxnLst/>
            <a:rect l="l" t="t" r="r" b="b"/>
            <a:pathLst>
              <a:path w="898016" h="846380">
                <a:moveTo>
                  <a:pt x="0" y="0"/>
                </a:moveTo>
                <a:lnTo>
                  <a:pt x="898016" y="0"/>
                </a:lnTo>
                <a:lnTo>
                  <a:pt x="898016" y="846381"/>
                </a:lnTo>
                <a:lnTo>
                  <a:pt x="0" y="846381"/>
                </a:lnTo>
                <a:lnTo>
                  <a:pt x="0" y="0"/>
                </a:lnTo>
                <a:close/>
              </a:path>
            </a:pathLst>
          </a:custGeom>
          <a:blipFill>
            <a:blip r:embed="rId9" cstate="email">
              <a:extLst>
                <a:ext uri="{28A0092B-C50C-407E-A947-70E740481C1C}">
                  <a14:useLocalDpi xmlns:a14="http://schemas.microsoft.com/office/drawing/2010/main"/>
                </a:ext>
              </a:extLst>
            </a:blip>
            <a:stretch>
              <a:fillRect/>
            </a:stretch>
          </a:blipFill>
        </p:spPr>
        <p:txBody>
          <a:bodyPr/>
          <a:lstStyle/>
          <a:p>
            <a:endParaRPr lang="en-GB"/>
          </a:p>
        </p:txBody>
      </p:sp>
      <p:sp>
        <p:nvSpPr>
          <p:cNvPr id="33" name="Freeform 33">
            <a:extLst>
              <a:ext uri="{FF2B5EF4-FFF2-40B4-BE49-F238E27FC236}">
                <a16:creationId xmlns:a16="http://schemas.microsoft.com/office/drawing/2014/main" id="{477C8A24-7142-4A6E-EAD8-D3E359DBB3B4}"/>
              </a:ext>
            </a:extLst>
          </p:cNvPr>
          <p:cNvSpPr/>
          <p:nvPr/>
        </p:nvSpPr>
        <p:spPr>
          <a:xfrm>
            <a:off x="9106403" y="1224617"/>
            <a:ext cx="845528" cy="767317"/>
          </a:xfrm>
          <a:custGeom>
            <a:avLst/>
            <a:gdLst/>
            <a:ahLst/>
            <a:cxnLst/>
            <a:rect l="l" t="t" r="r" b="b"/>
            <a:pathLst>
              <a:path w="901897" h="818471">
                <a:moveTo>
                  <a:pt x="0" y="0"/>
                </a:moveTo>
                <a:lnTo>
                  <a:pt x="901896" y="0"/>
                </a:lnTo>
                <a:lnTo>
                  <a:pt x="901896" y="818471"/>
                </a:lnTo>
                <a:lnTo>
                  <a:pt x="0" y="818471"/>
                </a:lnTo>
                <a:lnTo>
                  <a:pt x="0" y="0"/>
                </a:lnTo>
                <a:close/>
              </a:path>
            </a:pathLst>
          </a:custGeom>
          <a:blipFill>
            <a:blip r:embed="rId10" cstate="email">
              <a:extLst>
                <a:ext uri="{28A0092B-C50C-407E-A947-70E740481C1C}">
                  <a14:useLocalDpi xmlns:a14="http://schemas.microsoft.com/office/drawing/2010/main"/>
                </a:ext>
              </a:extLst>
            </a:blip>
            <a:stretch>
              <a:fillRect/>
            </a:stretch>
          </a:blipFill>
        </p:spPr>
        <p:txBody>
          <a:bodyPr/>
          <a:lstStyle/>
          <a:p>
            <a:endParaRPr lang="en-GB"/>
          </a:p>
        </p:txBody>
      </p:sp>
      <p:grpSp>
        <p:nvGrpSpPr>
          <p:cNvPr id="34" name="Group 34">
            <a:extLst>
              <a:ext uri="{FF2B5EF4-FFF2-40B4-BE49-F238E27FC236}">
                <a16:creationId xmlns:a16="http://schemas.microsoft.com/office/drawing/2014/main" id="{0E339A5D-DB45-1DF2-D431-C090E4A075CC}"/>
              </a:ext>
            </a:extLst>
          </p:cNvPr>
          <p:cNvGrpSpPr/>
          <p:nvPr/>
        </p:nvGrpSpPr>
        <p:grpSpPr>
          <a:xfrm>
            <a:off x="8363355" y="4324347"/>
            <a:ext cx="544261" cy="525739"/>
            <a:chOff x="0" y="0"/>
            <a:chExt cx="215017" cy="207699"/>
          </a:xfrm>
        </p:grpSpPr>
        <p:sp>
          <p:nvSpPr>
            <p:cNvPr id="35" name="Freeform 35">
              <a:extLst>
                <a:ext uri="{FF2B5EF4-FFF2-40B4-BE49-F238E27FC236}">
                  <a16:creationId xmlns:a16="http://schemas.microsoft.com/office/drawing/2014/main" id="{1943AD49-3DFD-312F-3296-B8C9DD002C97}"/>
                </a:ext>
              </a:extLst>
            </p:cNvPr>
            <p:cNvSpPr/>
            <p:nvPr/>
          </p:nvSpPr>
          <p:spPr>
            <a:xfrm>
              <a:off x="0" y="0"/>
              <a:ext cx="215017" cy="207699"/>
            </a:xfrm>
            <a:custGeom>
              <a:avLst/>
              <a:gdLst/>
              <a:ahLst/>
              <a:cxnLst/>
              <a:rect l="l" t="t" r="r" b="b"/>
              <a:pathLst>
                <a:path w="215017" h="207699">
                  <a:moveTo>
                    <a:pt x="0" y="0"/>
                  </a:moveTo>
                  <a:lnTo>
                    <a:pt x="215017" y="0"/>
                  </a:lnTo>
                  <a:lnTo>
                    <a:pt x="215017" y="207699"/>
                  </a:lnTo>
                  <a:lnTo>
                    <a:pt x="0" y="207699"/>
                  </a:lnTo>
                  <a:close/>
                </a:path>
              </a:pathLst>
            </a:custGeom>
            <a:solidFill>
              <a:srgbClr val="8CC13E"/>
            </a:solidFill>
          </p:spPr>
          <p:txBody>
            <a:bodyPr/>
            <a:lstStyle/>
            <a:p>
              <a:endParaRPr lang="en-GB"/>
            </a:p>
          </p:txBody>
        </p:sp>
        <p:sp>
          <p:nvSpPr>
            <p:cNvPr id="36" name="TextBox 36">
              <a:extLst>
                <a:ext uri="{FF2B5EF4-FFF2-40B4-BE49-F238E27FC236}">
                  <a16:creationId xmlns:a16="http://schemas.microsoft.com/office/drawing/2014/main" id="{70203456-1EA6-EFBF-041F-AE6157C4A77B}"/>
                </a:ext>
              </a:extLst>
            </p:cNvPr>
            <p:cNvSpPr txBox="1"/>
            <p:nvPr/>
          </p:nvSpPr>
          <p:spPr>
            <a:xfrm>
              <a:off x="0" y="-28575"/>
              <a:ext cx="215017" cy="236274"/>
            </a:xfrm>
            <a:prstGeom prst="rect">
              <a:avLst/>
            </a:prstGeom>
          </p:spPr>
          <p:txBody>
            <a:bodyPr lIns="47625" tIns="47625" rIns="47625" bIns="47625" rtlCol="0" anchor="ctr"/>
            <a:lstStyle/>
            <a:p>
              <a:pPr marL="0" marR="0" lvl="0" indent="0" algn="ctr" defTabSz="857250" rtl="0" eaLnBrk="1" fontAlgn="auto" latinLnBrk="0" hangingPunct="1">
                <a:lnSpc>
                  <a:spcPts val="1838"/>
                </a:lnSpc>
                <a:spcBef>
                  <a:spcPts val="0"/>
                </a:spcBef>
                <a:spcAft>
                  <a:spcPts val="0"/>
                </a:spcAft>
                <a:buClrTx/>
                <a:buSzTx/>
                <a:buFontTx/>
                <a:buNone/>
                <a:tabLst/>
                <a:defRPr/>
              </a:pPr>
              <a:endParaRPr kumimoji="0" sz="1688" b="0" i="0" u="none" strike="noStrike" kern="1200" cap="none" spc="0" normalizeH="0" baseline="0" noProof="0">
                <a:ln>
                  <a:noFill/>
                </a:ln>
                <a:solidFill>
                  <a:prstClr val="black"/>
                </a:solidFill>
                <a:effectLst/>
                <a:uLnTx/>
                <a:uFillTx/>
                <a:latin typeface="Calibri"/>
                <a:cs typeface="Arial Black"/>
              </a:endParaRPr>
            </a:p>
          </p:txBody>
        </p:sp>
      </p:grpSp>
      <p:sp>
        <p:nvSpPr>
          <p:cNvPr id="37" name="TextBox 37">
            <a:extLst>
              <a:ext uri="{FF2B5EF4-FFF2-40B4-BE49-F238E27FC236}">
                <a16:creationId xmlns:a16="http://schemas.microsoft.com/office/drawing/2014/main" id="{8B4361B2-88D3-9939-D85F-0D31E2BFEDA9}"/>
              </a:ext>
            </a:extLst>
          </p:cNvPr>
          <p:cNvSpPr txBox="1"/>
          <p:nvPr/>
        </p:nvSpPr>
        <p:spPr>
          <a:xfrm>
            <a:off x="8686533" y="407215"/>
            <a:ext cx="1710885" cy="645369"/>
          </a:xfrm>
          <a:prstGeom prst="rect">
            <a:avLst/>
          </a:prstGeom>
        </p:spPr>
        <p:txBody>
          <a:bodyPr lIns="0" tIns="0" rIns="0" bIns="0" rtlCol="0" anchor="t">
            <a:spAutoFit/>
          </a:bodyPr>
          <a:lstStyle/>
          <a:p>
            <a:pPr marL="0" marR="0" lvl="0" indent="0" algn="ctr" defTabSz="857250" rtl="0" eaLnBrk="1" fontAlgn="auto" latinLnBrk="0" hangingPunct="1">
              <a:lnSpc>
                <a:spcPts val="2597"/>
              </a:lnSpc>
              <a:spcBef>
                <a:spcPct val="0"/>
              </a:spcBef>
              <a:spcAft>
                <a:spcPts val="0"/>
              </a:spcAft>
              <a:buClrTx/>
              <a:buSzTx/>
              <a:buFontTx/>
              <a:buNone/>
              <a:tabLst/>
              <a:defRPr/>
            </a:pPr>
            <a:r>
              <a:rPr kumimoji="0" lang="en-US" sz="1828" b="0" i="0" u="none" strike="noStrike" kern="1200" cap="none" spc="0" normalizeH="0" baseline="0" noProof="0">
                <a:ln>
                  <a:noFill/>
                </a:ln>
                <a:solidFill>
                  <a:srgbClr val="82152A"/>
                </a:solidFill>
                <a:effectLst/>
                <a:uLnTx/>
                <a:uFillTx/>
                <a:latin typeface="Rubik One"/>
                <a:ea typeface="Rubik One"/>
                <a:cs typeface="Rubik One"/>
                <a:sym typeface="Rubik One"/>
              </a:rPr>
              <a:t>Elders &amp; 60+:</a:t>
            </a:r>
          </a:p>
          <a:p>
            <a:pPr marL="0" marR="0" lvl="0" indent="0" algn="ctr" defTabSz="857250" rtl="0" eaLnBrk="1" fontAlgn="auto" latinLnBrk="0" hangingPunct="1">
              <a:lnSpc>
                <a:spcPts val="2597"/>
              </a:lnSpc>
              <a:spcBef>
                <a:spcPct val="0"/>
              </a:spcBef>
              <a:spcAft>
                <a:spcPts val="0"/>
              </a:spcAft>
              <a:buClrTx/>
              <a:buSzTx/>
              <a:buFontTx/>
              <a:buNone/>
              <a:tabLst/>
              <a:defRPr/>
            </a:pPr>
            <a:r>
              <a:rPr kumimoji="0" lang="en-US" sz="1828" b="0" i="0" u="none" strike="noStrike" kern="1200" cap="none" spc="0" normalizeH="0" baseline="0" noProof="0">
                <a:ln>
                  <a:noFill/>
                </a:ln>
                <a:solidFill>
                  <a:srgbClr val="82152A"/>
                </a:solidFill>
                <a:effectLst/>
                <a:uLnTx/>
                <a:uFillTx/>
                <a:latin typeface="Rubik One"/>
                <a:ea typeface="Rubik One"/>
                <a:cs typeface="Rubik One"/>
              </a:rPr>
              <a:t>Abdul</a:t>
            </a:r>
          </a:p>
        </p:txBody>
      </p:sp>
      <p:sp>
        <p:nvSpPr>
          <p:cNvPr id="38" name="TextBox 38">
            <a:extLst>
              <a:ext uri="{FF2B5EF4-FFF2-40B4-BE49-F238E27FC236}">
                <a16:creationId xmlns:a16="http://schemas.microsoft.com/office/drawing/2014/main" id="{82B669B5-996A-44C9-1864-5FE658E038E1}"/>
              </a:ext>
            </a:extLst>
          </p:cNvPr>
          <p:cNvSpPr txBox="1"/>
          <p:nvPr/>
        </p:nvSpPr>
        <p:spPr>
          <a:xfrm>
            <a:off x="1891534" y="204267"/>
            <a:ext cx="1543373" cy="978794"/>
          </a:xfrm>
          <a:prstGeom prst="rect">
            <a:avLst/>
          </a:prstGeom>
        </p:spPr>
        <p:txBody>
          <a:bodyPr wrap="square" lIns="0" tIns="0" rIns="0" bIns="0" rtlCol="0" anchor="t">
            <a:spAutoFit/>
          </a:bodyPr>
          <a:lstStyle/>
          <a:p>
            <a:pPr marL="0" marR="0" lvl="0" indent="0" algn="ctr" defTabSz="857250" rtl="0" eaLnBrk="1" fontAlgn="auto" latinLnBrk="0" hangingPunct="1">
              <a:lnSpc>
                <a:spcPts val="2597"/>
              </a:lnSpc>
              <a:spcBef>
                <a:spcPct val="0"/>
              </a:spcBef>
              <a:spcAft>
                <a:spcPts val="0"/>
              </a:spcAft>
              <a:buClrTx/>
              <a:buSzTx/>
              <a:buFontTx/>
              <a:buNone/>
              <a:tabLst/>
              <a:defRPr/>
            </a:pPr>
            <a:r>
              <a:rPr kumimoji="0" lang="en-US" sz="1828" b="0" i="0" u="none" strike="noStrike" kern="1200" cap="none" spc="0" normalizeH="0" baseline="0" noProof="0">
                <a:ln>
                  <a:noFill/>
                </a:ln>
                <a:solidFill>
                  <a:srgbClr val="82152A"/>
                </a:solidFill>
                <a:effectLst/>
                <a:uLnTx/>
                <a:uFillTx/>
                <a:latin typeface="Rubik One"/>
                <a:ea typeface="Rubik One"/>
                <a:cs typeface="Rubik One"/>
                <a:sym typeface="Rubik One"/>
              </a:rPr>
              <a:t>Children &amp; Families:</a:t>
            </a:r>
            <a:endParaRPr kumimoji="0" lang="en-US" sz="1854" b="0" i="0" u="none" strike="noStrike" kern="1200" cap="none" spc="0" normalizeH="0" baseline="0" noProof="0">
              <a:ln>
                <a:noFill/>
              </a:ln>
              <a:solidFill>
                <a:srgbClr val="82152A"/>
              </a:solidFill>
              <a:effectLst/>
              <a:uLnTx/>
              <a:uFillTx/>
              <a:latin typeface="Rubik One"/>
              <a:ea typeface="Rubik One"/>
              <a:cs typeface="Rubik One"/>
            </a:endParaRPr>
          </a:p>
          <a:p>
            <a:pPr marL="0" marR="0" lvl="0" indent="0" algn="ctr" defTabSz="857250" rtl="0" eaLnBrk="1" fontAlgn="auto" latinLnBrk="0" hangingPunct="1">
              <a:lnSpc>
                <a:spcPts val="2597"/>
              </a:lnSpc>
              <a:spcBef>
                <a:spcPct val="0"/>
              </a:spcBef>
              <a:spcAft>
                <a:spcPts val="0"/>
              </a:spcAft>
              <a:buClrTx/>
              <a:buSzTx/>
              <a:buFontTx/>
              <a:buNone/>
              <a:tabLst/>
              <a:defRPr/>
            </a:pPr>
            <a:r>
              <a:rPr kumimoji="0" lang="en-US" sz="1828" b="0" i="0" u="none" strike="noStrike" kern="1200" cap="none" spc="0" normalizeH="0" baseline="0" noProof="0">
                <a:ln>
                  <a:noFill/>
                </a:ln>
                <a:solidFill>
                  <a:srgbClr val="82152A"/>
                </a:solidFill>
                <a:effectLst/>
                <a:uLnTx/>
                <a:uFillTx/>
                <a:latin typeface="Rubik One"/>
                <a:ea typeface="Rubik One"/>
                <a:cs typeface="Rubik One"/>
              </a:rPr>
              <a:t>Becky </a:t>
            </a:r>
          </a:p>
        </p:txBody>
      </p:sp>
      <p:sp>
        <p:nvSpPr>
          <p:cNvPr id="39" name="TextBox 39">
            <a:extLst>
              <a:ext uri="{FF2B5EF4-FFF2-40B4-BE49-F238E27FC236}">
                <a16:creationId xmlns:a16="http://schemas.microsoft.com/office/drawing/2014/main" id="{31F41CB6-B825-5EFD-6BCE-35E307DA9FEF}"/>
              </a:ext>
            </a:extLst>
          </p:cNvPr>
          <p:cNvSpPr txBox="1"/>
          <p:nvPr/>
        </p:nvSpPr>
        <p:spPr>
          <a:xfrm>
            <a:off x="2103767" y="2109893"/>
            <a:ext cx="1093430" cy="384721"/>
          </a:xfrm>
          <a:prstGeom prst="rect">
            <a:avLst/>
          </a:prstGeom>
        </p:spPr>
        <p:txBody>
          <a:bodyPr lIns="0" tIns="0" rIns="0" bIns="0" rtlCol="0" anchor="t">
            <a:spAutoFit/>
          </a:bodyPr>
          <a:lstStyle/>
          <a:p>
            <a:pPr marL="0" marR="0" lvl="0" indent="0" algn="ctr" defTabSz="857250" rtl="0" eaLnBrk="1" fontAlgn="auto" latinLnBrk="0" hangingPunct="1">
              <a:lnSpc>
                <a:spcPts val="1468"/>
              </a:lnSpc>
              <a:spcBef>
                <a:spcPts val="0"/>
              </a:spcBef>
              <a:spcAft>
                <a:spcPts val="0"/>
              </a:spcAft>
              <a:buClrTx/>
              <a:buSzTx/>
              <a:buFontTx/>
              <a:buNone/>
              <a:tabLst/>
              <a:defRPr/>
            </a:pPr>
            <a:r>
              <a:rPr kumimoji="0" lang="en-US" sz="1359" b="1" i="0" u="none" strike="noStrike" kern="1200" cap="none" spc="0" normalizeH="0" baseline="0" noProof="0" dirty="0">
                <a:ln>
                  <a:noFill/>
                </a:ln>
                <a:solidFill>
                  <a:srgbClr val="000000"/>
                </a:solidFill>
                <a:effectLst/>
                <a:uLnTx/>
                <a:uFillTx/>
                <a:latin typeface="Canva Sans Bold"/>
                <a:ea typeface="Canva Sans Bold"/>
                <a:cs typeface="Canva Sans Bold"/>
                <a:sym typeface="Canva Sans Bold"/>
              </a:rPr>
              <a:t>Building Foundations</a:t>
            </a:r>
          </a:p>
        </p:txBody>
      </p:sp>
      <p:sp>
        <p:nvSpPr>
          <p:cNvPr id="40" name="TextBox 40">
            <a:extLst>
              <a:ext uri="{FF2B5EF4-FFF2-40B4-BE49-F238E27FC236}">
                <a16:creationId xmlns:a16="http://schemas.microsoft.com/office/drawing/2014/main" id="{4B9A9D37-2A82-1628-71A1-24489A70AC2E}"/>
              </a:ext>
            </a:extLst>
          </p:cNvPr>
          <p:cNvSpPr txBox="1"/>
          <p:nvPr/>
        </p:nvSpPr>
        <p:spPr>
          <a:xfrm>
            <a:off x="1894063" y="2711078"/>
            <a:ext cx="1579678" cy="641201"/>
          </a:xfrm>
          <a:prstGeom prst="rect">
            <a:avLst/>
          </a:prstGeom>
        </p:spPr>
        <p:txBody>
          <a:bodyPr lIns="0" tIns="0" rIns="0" bIns="0" rtlCol="0" anchor="t">
            <a:spAutoFit/>
          </a:bodyPr>
          <a:lstStyle/>
          <a:p>
            <a:pPr marL="0" marR="0" lvl="0" indent="0" algn="ctr" defTabSz="857250" rtl="0" eaLnBrk="1" fontAlgn="auto" latinLnBrk="0" hangingPunct="1">
              <a:lnSpc>
                <a:spcPts val="1020"/>
              </a:lnSpc>
              <a:spcBef>
                <a:spcPts val="0"/>
              </a:spcBef>
              <a:spcAft>
                <a:spcPts val="0"/>
              </a:spcAft>
              <a:buClrTx/>
              <a:buSzTx/>
              <a:buFontTx/>
              <a:buNone/>
              <a:tabLst/>
              <a:defRPr/>
            </a:pPr>
            <a:r>
              <a:rPr kumimoji="0" lang="en-US" sz="938" b="1" i="0" u="none" strike="noStrike" kern="1200" cap="none" spc="0" normalizeH="0" baseline="0" noProof="0">
                <a:ln>
                  <a:noFill/>
                </a:ln>
                <a:solidFill>
                  <a:srgbClr val="000000"/>
                </a:solidFill>
                <a:effectLst/>
                <a:uLnTx/>
                <a:uFillTx/>
                <a:latin typeface="Canva Sans Bold"/>
                <a:ea typeface="Canva Sans Bold"/>
                <a:cs typeface="Canva Sans Bold"/>
                <a:sym typeface="Canva Sans Bold"/>
              </a:rPr>
              <a:t>Parents and carers confident to manage their children’s health through health education workshops and learning through play</a:t>
            </a:r>
            <a:endParaRPr kumimoji="0" lang="en-US" sz="938" b="1" i="0" u="none" strike="noStrike" kern="1200" cap="none" spc="0" normalizeH="0" baseline="0" noProof="0">
              <a:ln>
                <a:noFill/>
              </a:ln>
              <a:solidFill>
                <a:srgbClr val="000000"/>
              </a:solidFill>
              <a:effectLst/>
              <a:uLnTx/>
              <a:uFillTx/>
              <a:latin typeface="Canva Sans Bold"/>
              <a:ea typeface="Canva Sans Bold"/>
              <a:cs typeface="Canva Sans Bold"/>
            </a:endParaRPr>
          </a:p>
        </p:txBody>
      </p:sp>
      <p:sp>
        <p:nvSpPr>
          <p:cNvPr id="41" name="TextBox 41">
            <a:extLst>
              <a:ext uri="{FF2B5EF4-FFF2-40B4-BE49-F238E27FC236}">
                <a16:creationId xmlns:a16="http://schemas.microsoft.com/office/drawing/2014/main" id="{7D1C5295-81FD-1385-D4AA-15A4E40BD5F4}"/>
              </a:ext>
            </a:extLst>
          </p:cNvPr>
          <p:cNvSpPr txBox="1"/>
          <p:nvPr/>
        </p:nvSpPr>
        <p:spPr>
          <a:xfrm>
            <a:off x="8731616" y="2836430"/>
            <a:ext cx="1579678" cy="384721"/>
          </a:xfrm>
          <a:prstGeom prst="rect">
            <a:avLst/>
          </a:prstGeom>
        </p:spPr>
        <p:txBody>
          <a:bodyPr lIns="0" tIns="0" rIns="0" bIns="0" rtlCol="0" anchor="t">
            <a:spAutoFit/>
          </a:bodyPr>
          <a:lstStyle/>
          <a:p>
            <a:pPr marL="0" marR="0" lvl="0" indent="0" algn="ctr" defTabSz="857250" rtl="0" eaLnBrk="1" fontAlgn="auto" latinLnBrk="0" hangingPunct="1">
              <a:lnSpc>
                <a:spcPts val="1020"/>
              </a:lnSpc>
              <a:spcBef>
                <a:spcPts val="0"/>
              </a:spcBef>
              <a:spcAft>
                <a:spcPts val="0"/>
              </a:spcAft>
              <a:buClrTx/>
              <a:buSzTx/>
              <a:buFontTx/>
              <a:buNone/>
              <a:tabLst/>
              <a:defRPr/>
            </a:pPr>
            <a:r>
              <a:rPr kumimoji="0" lang="en-US" sz="938" b="1" i="0" u="none" strike="noStrike" kern="1200" cap="none" spc="0" normalizeH="0" baseline="0" noProof="0">
                <a:ln>
                  <a:noFill/>
                </a:ln>
                <a:solidFill>
                  <a:srgbClr val="000000"/>
                </a:solidFill>
                <a:effectLst/>
                <a:uLnTx/>
                <a:uFillTx/>
                <a:latin typeface="Canva Sans Bold"/>
                <a:ea typeface="Canva Sans Bold"/>
                <a:cs typeface="Canva Sans Bold"/>
                <a:sym typeface="Canva Sans Bold"/>
              </a:rPr>
              <a:t>Older adults are less isolated as a result of strengthened connections</a:t>
            </a:r>
            <a:endParaRPr kumimoji="0" lang="en-US" sz="938" b="1" i="0" u="none" strike="noStrike" kern="1200" cap="none" spc="0" normalizeH="0" baseline="0" noProof="0">
              <a:ln>
                <a:noFill/>
              </a:ln>
              <a:solidFill>
                <a:srgbClr val="000000"/>
              </a:solidFill>
              <a:effectLst/>
              <a:uLnTx/>
              <a:uFillTx/>
              <a:latin typeface="Canva Sans Bold"/>
              <a:ea typeface="Canva Sans Bold"/>
              <a:cs typeface="Canva Sans Bold"/>
            </a:endParaRPr>
          </a:p>
        </p:txBody>
      </p:sp>
      <p:sp>
        <p:nvSpPr>
          <p:cNvPr id="42" name="TextBox 42">
            <a:extLst>
              <a:ext uri="{FF2B5EF4-FFF2-40B4-BE49-F238E27FC236}">
                <a16:creationId xmlns:a16="http://schemas.microsoft.com/office/drawing/2014/main" id="{B1C84BAF-D068-8B2C-BAA8-C2866855EFCD}"/>
              </a:ext>
            </a:extLst>
          </p:cNvPr>
          <p:cNvSpPr txBox="1"/>
          <p:nvPr/>
        </p:nvSpPr>
        <p:spPr>
          <a:xfrm>
            <a:off x="4092627" y="2731950"/>
            <a:ext cx="1579678" cy="512961"/>
          </a:xfrm>
          <a:prstGeom prst="rect">
            <a:avLst/>
          </a:prstGeom>
        </p:spPr>
        <p:txBody>
          <a:bodyPr lIns="0" tIns="0" rIns="0" bIns="0" rtlCol="0" anchor="t">
            <a:spAutoFit/>
          </a:bodyPr>
          <a:lstStyle/>
          <a:p>
            <a:pPr marL="0" marR="0" lvl="0" indent="0" algn="ctr" defTabSz="857250" rtl="0" eaLnBrk="1" fontAlgn="auto" latinLnBrk="0" hangingPunct="1">
              <a:lnSpc>
                <a:spcPts val="1020"/>
              </a:lnSpc>
              <a:spcBef>
                <a:spcPts val="0"/>
              </a:spcBef>
              <a:spcAft>
                <a:spcPts val="0"/>
              </a:spcAft>
              <a:buClrTx/>
              <a:buSzTx/>
              <a:buFontTx/>
              <a:buNone/>
              <a:tabLst/>
              <a:defRPr/>
            </a:pPr>
            <a:r>
              <a:rPr kumimoji="0" lang="en-US" sz="938" b="1" i="0" u="none" strike="noStrike" kern="1200" cap="none" spc="0" normalizeH="0" baseline="0" noProof="0">
                <a:ln>
                  <a:noFill/>
                </a:ln>
                <a:solidFill>
                  <a:srgbClr val="000000"/>
                </a:solidFill>
                <a:effectLst/>
                <a:uLnTx/>
                <a:uFillTx/>
                <a:latin typeface="Canva Sans Bold"/>
                <a:ea typeface="Canva Sans Bold"/>
                <a:cs typeface="Canva Sans Bold"/>
                <a:sym typeface="Canva Sans Bold"/>
              </a:rPr>
              <a:t>Young people have a greater likelihood of getting a job through work experience placements at GP practices  </a:t>
            </a:r>
          </a:p>
        </p:txBody>
      </p:sp>
      <p:sp>
        <p:nvSpPr>
          <p:cNvPr id="43" name="TextBox 43">
            <a:extLst>
              <a:ext uri="{FF2B5EF4-FFF2-40B4-BE49-F238E27FC236}">
                <a16:creationId xmlns:a16="http://schemas.microsoft.com/office/drawing/2014/main" id="{1610D97C-924B-EEAE-CC9A-7B88A6344B95}"/>
              </a:ext>
            </a:extLst>
          </p:cNvPr>
          <p:cNvSpPr txBox="1"/>
          <p:nvPr/>
        </p:nvSpPr>
        <p:spPr>
          <a:xfrm>
            <a:off x="8888803" y="2109893"/>
            <a:ext cx="1268721" cy="384721"/>
          </a:xfrm>
          <a:prstGeom prst="rect">
            <a:avLst/>
          </a:prstGeom>
        </p:spPr>
        <p:txBody>
          <a:bodyPr lIns="0" tIns="0" rIns="0" bIns="0" rtlCol="0" anchor="t">
            <a:spAutoFit/>
          </a:bodyPr>
          <a:lstStyle/>
          <a:p>
            <a:pPr marL="0" marR="0" lvl="0" indent="0" algn="ctr" defTabSz="857250" rtl="0" eaLnBrk="1" fontAlgn="auto" latinLnBrk="0" hangingPunct="1">
              <a:lnSpc>
                <a:spcPts val="1468"/>
              </a:lnSpc>
              <a:spcBef>
                <a:spcPts val="0"/>
              </a:spcBef>
              <a:spcAft>
                <a:spcPts val="0"/>
              </a:spcAft>
              <a:buClrTx/>
              <a:buSzTx/>
              <a:buFontTx/>
              <a:buNone/>
              <a:tabLst/>
              <a:defRPr/>
            </a:pPr>
            <a:r>
              <a:rPr kumimoji="0" lang="en-US" sz="1359" b="1" i="0" u="none" strike="noStrike" kern="1200" cap="none" spc="0" normalizeH="0" baseline="0" noProof="0">
                <a:ln>
                  <a:noFill/>
                </a:ln>
                <a:solidFill>
                  <a:srgbClr val="000000"/>
                </a:solidFill>
                <a:effectLst/>
                <a:uLnTx/>
                <a:uFillTx/>
                <a:latin typeface="Canva Sans Bold"/>
                <a:ea typeface="Canva Sans Bold"/>
                <a:cs typeface="Canva Sans Bold"/>
                <a:sym typeface="Canva Sans Bold"/>
              </a:rPr>
              <a:t>Strengthening connections</a:t>
            </a:r>
          </a:p>
        </p:txBody>
      </p:sp>
      <p:sp>
        <p:nvSpPr>
          <p:cNvPr id="44" name="TextBox 44">
            <a:extLst>
              <a:ext uri="{FF2B5EF4-FFF2-40B4-BE49-F238E27FC236}">
                <a16:creationId xmlns:a16="http://schemas.microsoft.com/office/drawing/2014/main" id="{00EB0FB6-4DD0-F653-7E4F-C67A24FD4013}"/>
              </a:ext>
            </a:extLst>
          </p:cNvPr>
          <p:cNvSpPr txBox="1"/>
          <p:nvPr/>
        </p:nvSpPr>
        <p:spPr>
          <a:xfrm>
            <a:off x="4342242" y="2109893"/>
            <a:ext cx="1047238" cy="384721"/>
          </a:xfrm>
          <a:prstGeom prst="rect">
            <a:avLst/>
          </a:prstGeom>
        </p:spPr>
        <p:txBody>
          <a:bodyPr lIns="0" tIns="0" rIns="0" bIns="0" rtlCol="0" anchor="t">
            <a:spAutoFit/>
          </a:bodyPr>
          <a:lstStyle/>
          <a:p>
            <a:pPr marL="0" marR="0" lvl="0" indent="0" algn="ctr" defTabSz="857250" rtl="0" eaLnBrk="1" fontAlgn="auto" latinLnBrk="0" hangingPunct="1">
              <a:lnSpc>
                <a:spcPts val="1468"/>
              </a:lnSpc>
              <a:spcBef>
                <a:spcPts val="0"/>
              </a:spcBef>
              <a:spcAft>
                <a:spcPts val="0"/>
              </a:spcAft>
              <a:buClrTx/>
              <a:buSzTx/>
              <a:buFontTx/>
              <a:buNone/>
              <a:tabLst/>
              <a:defRPr/>
            </a:pPr>
            <a:r>
              <a:rPr kumimoji="0" lang="en-US" sz="1359" b="1" i="0" u="none" strike="noStrike" kern="1200" cap="none" spc="0" normalizeH="0" baseline="0" noProof="0">
                <a:ln>
                  <a:noFill/>
                </a:ln>
                <a:solidFill>
                  <a:srgbClr val="000000"/>
                </a:solidFill>
                <a:effectLst/>
                <a:uLnTx/>
                <a:uFillTx/>
                <a:latin typeface="Canva Sans Bold"/>
                <a:ea typeface="Canva Sans Bold"/>
                <a:cs typeface="Canva Sans Bold"/>
                <a:sym typeface="Canva Sans Bold"/>
              </a:rPr>
              <a:t>Ready for what’s next</a:t>
            </a:r>
          </a:p>
        </p:txBody>
      </p:sp>
      <p:sp>
        <p:nvSpPr>
          <p:cNvPr id="45" name="TextBox 45">
            <a:extLst>
              <a:ext uri="{FF2B5EF4-FFF2-40B4-BE49-F238E27FC236}">
                <a16:creationId xmlns:a16="http://schemas.microsoft.com/office/drawing/2014/main" id="{2970621C-C3D3-0A4C-8623-8949887A55A8}"/>
              </a:ext>
            </a:extLst>
          </p:cNvPr>
          <p:cNvSpPr txBox="1"/>
          <p:nvPr/>
        </p:nvSpPr>
        <p:spPr>
          <a:xfrm>
            <a:off x="6453860" y="2109893"/>
            <a:ext cx="1694376" cy="384721"/>
          </a:xfrm>
          <a:prstGeom prst="rect">
            <a:avLst/>
          </a:prstGeom>
        </p:spPr>
        <p:txBody>
          <a:bodyPr lIns="0" tIns="0" rIns="0" bIns="0" rtlCol="0" anchor="t">
            <a:spAutoFit/>
          </a:bodyPr>
          <a:lstStyle/>
          <a:p>
            <a:pPr marL="0" marR="0" lvl="0" indent="0" algn="ctr" defTabSz="857250" rtl="0" eaLnBrk="1" fontAlgn="auto" latinLnBrk="0" hangingPunct="1">
              <a:lnSpc>
                <a:spcPts val="1468"/>
              </a:lnSpc>
              <a:spcBef>
                <a:spcPts val="0"/>
              </a:spcBef>
              <a:spcAft>
                <a:spcPts val="0"/>
              </a:spcAft>
              <a:buClrTx/>
              <a:buSzTx/>
              <a:buFontTx/>
              <a:buNone/>
              <a:tabLst/>
              <a:defRPr/>
            </a:pPr>
            <a:r>
              <a:rPr kumimoji="0" lang="en-US" sz="1359" b="1" i="0" u="none" strike="noStrike" kern="1200" cap="none" spc="0" normalizeH="0" baseline="0" noProof="0">
                <a:ln>
                  <a:noFill/>
                </a:ln>
                <a:solidFill>
                  <a:srgbClr val="000000"/>
                </a:solidFill>
                <a:effectLst/>
                <a:uLnTx/>
                <a:uFillTx/>
                <a:latin typeface="Canva Sans Bold"/>
                <a:ea typeface="Canva Sans Bold"/>
                <a:cs typeface="Canva Sans Bold"/>
                <a:sym typeface="Canva Sans Bold"/>
              </a:rPr>
              <a:t>Improving Screening Uptake</a:t>
            </a:r>
          </a:p>
        </p:txBody>
      </p:sp>
      <p:sp>
        <p:nvSpPr>
          <p:cNvPr id="46" name="TextBox 46">
            <a:extLst>
              <a:ext uri="{FF2B5EF4-FFF2-40B4-BE49-F238E27FC236}">
                <a16:creationId xmlns:a16="http://schemas.microsoft.com/office/drawing/2014/main" id="{ED1189B5-1B50-2A5F-D3CF-BEF011D263FC}"/>
              </a:ext>
            </a:extLst>
          </p:cNvPr>
          <p:cNvSpPr txBox="1"/>
          <p:nvPr/>
        </p:nvSpPr>
        <p:spPr>
          <a:xfrm>
            <a:off x="3942858" y="407215"/>
            <a:ext cx="2011222" cy="645369"/>
          </a:xfrm>
          <a:prstGeom prst="rect">
            <a:avLst/>
          </a:prstGeom>
        </p:spPr>
        <p:txBody>
          <a:bodyPr lIns="0" tIns="0" rIns="0" bIns="0" rtlCol="0" anchor="t">
            <a:spAutoFit/>
          </a:bodyPr>
          <a:lstStyle/>
          <a:p>
            <a:pPr marL="0" marR="0" lvl="0" indent="0" algn="ctr" defTabSz="857250" rtl="0" eaLnBrk="1" fontAlgn="auto" latinLnBrk="0" hangingPunct="1">
              <a:lnSpc>
                <a:spcPts val="2597"/>
              </a:lnSpc>
              <a:spcBef>
                <a:spcPct val="0"/>
              </a:spcBef>
              <a:spcAft>
                <a:spcPts val="0"/>
              </a:spcAft>
              <a:buClrTx/>
              <a:buSzTx/>
              <a:buFontTx/>
              <a:buNone/>
              <a:tabLst/>
              <a:defRPr/>
            </a:pPr>
            <a:r>
              <a:rPr kumimoji="0" lang="en-US" sz="1828" b="0" i="0" u="none" strike="noStrike" kern="1200" cap="none" spc="0" normalizeH="0" baseline="0" noProof="0">
                <a:ln>
                  <a:noFill/>
                </a:ln>
                <a:solidFill>
                  <a:srgbClr val="82152A"/>
                </a:solidFill>
                <a:effectLst/>
                <a:uLnTx/>
                <a:uFillTx/>
                <a:latin typeface="Rubik One"/>
                <a:ea typeface="Rubik One"/>
                <a:cs typeface="Rubik One"/>
                <a:sym typeface="Rubik One"/>
              </a:rPr>
              <a:t>Young People:</a:t>
            </a:r>
            <a:endParaRPr kumimoji="0" lang="en-US" sz="1854" b="0" i="0" u="none" strike="noStrike" kern="1200" cap="none" spc="0" normalizeH="0" baseline="0" noProof="0">
              <a:ln>
                <a:noFill/>
              </a:ln>
              <a:solidFill>
                <a:srgbClr val="82152A"/>
              </a:solidFill>
              <a:effectLst/>
              <a:uLnTx/>
              <a:uFillTx/>
              <a:latin typeface="Rubik One"/>
              <a:ea typeface="Rubik One"/>
              <a:cs typeface="Rubik One"/>
            </a:endParaRPr>
          </a:p>
          <a:p>
            <a:pPr marL="0" marR="0" lvl="0" indent="0" algn="ctr" defTabSz="857250" rtl="0" eaLnBrk="1" fontAlgn="auto" latinLnBrk="0" hangingPunct="1">
              <a:lnSpc>
                <a:spcPts val="2597"/>
              </a:lnSpc>
              <a:spcBef>
                <a:spcPct val="0"/>
              </a:spcBef>
              <a:spcAft>
                <a:spcPts val="0"/>
              </a:spcAft>
              <a:buClrTx/>
              <a:buSzTx/>
              <a:buFontTx/>
              <a:buNone/>
              <a:tabLst/>
              <a:defRPr/>
            </a:pPr>
            <a:r>
              <a:rPr kumimoji="0" lang="en-US" sz="1828" b="0" i="0" u="none" strike="noStrike" kern="1200" cap="none" spc="0" normalizeH="0" baseline="0" noProof="0" err="1">
                <a:ln>
                  <a:noFill/>
                </a:ln>
                <a:solidFill>
                  <a:srgbClr val="82152A"/>
                </a:solidFill>
                <a:effectLst/>
                <a:uLnTx/>
                <a:uFillTx/>
                <a:latin typeface="Rubik One"/>
                <a:ea typeface="Rubik One"/>
                <a:cs typeface="Rubik One"/>
              </a:rPr>
              <a:t>Lutfa</a:t>
            </a:r>
          </a:p>
        </p:txBody>
      </p:sp>
      <p:sp>
        <p:nvSpPr>
          <p:cNvPr id="47" name="TextBox 47">
            <a:extLst>
              <a:ext uri="{FF2B5EF4-FFF2-40B4-BE49-F238E27FC236}">
                <a16:creationId xmlns:a16="http://schemas.microsoft.com/office/drawing/2014/main" id="{FEB4C3AE-53FA-AECA-9B27-52836E268338}"/>
              </a:ext>
            </a:extLst>
          </p:cNvPr>
          <p:cNvSpPr txBox="1"/>
          <p:nvPr/>
        </p:nvSpPr>
        <p:spPr>
          <a:xfrm>
            <a:off x="2573248" y="3828268"/>
            <a:ext cx="7150083" cy="968663"/>
          </a:xfrm>
          <a:prstGeom prst="rect">
            <a:avLst/>
          </a:prstGeom>
        </p:spPr>
        <p:txBody>
          <a:bodyPr wrap="square" lIns="0" tIns="0" rIns="0" bIns="0" rtlCol="0" anchor="t">
            <a:spAutoFit/>
          </a:bodyPr>
          <a:lstStyle/>
          <a:p>
            <a:pPr marL="0" marR="0" lvl="0" indent="0" algn="ctr" defTabSz="857250" rtl="0" eaLnBrk="1" fontAlgn="auto" latinLnBrk="0" hangingPunct="1">
              <a:lnSpc>
                <a:spcPts val="3909"/>
              </a:lnSpc>
              <a:spcBef>
                <a:spcPct val="0"/>
              </a:spcBef>
              <a:spcAft>
                <a:spcPts val="0"/>
              </a:spcAft>
              <a:buClrTx/>
              <a:buSzTx/>
              <a:buFontTx/>
              <a:buNone/>
              <a:tabLst/>
              <a:defRPr/>
            </a:pPr>
            <a:r>
              <a:rPr kumimoji="0" lang="en-US" sz="2766" b="0" i="0" u="none" strike="noStrike" kern="1200" cap="none" spc="0" normalizeH="0" baseline="0" noProof="0" dirty="0">
                <a:ln>
                  <a:noFill/>
                </a:ln>
                <a:solidFill>
                  <a:srgbClr val="F42E9D"/>
                </a:solidFill>
                <a:effectLst/>
                <a:uLnTx/>
                <a:uFillTx/>
                <a:latin typeface="+mj-lt"/>
                <a:ea typeface="Rubik One"/>
                <a:cs typeface="Rubik One"/>
                <a:sym typeface="Rubik One"/>
              </a:rPr>
              <a:t>Population Health </a:t>
            </a:r>
          </a:p>
          <a:p>
            <a:pPr marL="0" marR="0" lvl="0" indent="0" algn="ctr" defTabSz="857250" rtl="0" eaLnBrk="1" fontAlgn="auto" latinLnBrk="0" hangingPunct="1">
              <a:lnSpc>
                <a:spcPts val="3909"/>
              </a:lnSpc>
              <a:spcBef>
                <a:spcPct val="0"/>
              </a:spcBef>
              <a:spcAft>
                <a:spcPts val="0"/>
              </a:spcAft>
              <a:buClrTx/>
              <a:buSzTx/>
              <a:buFontTx/>
              <a:buNone/>
              <a:tabLst/>
              <a:defRPr/>
            </a:pPr>
            <a:r>
              <a:rPr kumimoji="0" lang="en-US" sz="2766" b="0" i="0" u="none" strike="noStrike" kern="1200" cap="none" spc="0" normalizeH="0" baseline="0" noProof="0" dirty="0">
                <a:ln>
                  <a:noFill/>
                </a:ln>
                <a:solidFill>
                  <a:srgbClr val="F42E9D"/>
                </a:solidFill>
                <a:effectLst/>
                <a:uLnTx/>
                <a:uFillTx/>
                <a:latin typeface="+mj-lt"/>
                <a:ea typeface="Rubik One"/>
                <a:cs typeface="Rubik One"/>
                <a:sym typeface="Rubik One"/>
              </a:rPr>
              <a:t>programme across life’s stages</a:t>
            </a:r>
            <a:endParaRPr kumimoji="0" lang="en-US" sz="2766" b="0" i="0" u="none" strike="noStrike" kern="1200" cap="none" spc="0" normalizeH="0" baseline="0" noProof="0" dirty="0">
              <a:ln>
                <a:noFill/>
              </a:ln>
              <a:solidFill>
                <a:srgbClr val="F42E9D"/>
              </a:solidFill>
              <a:effectLst/>
              <a:uLnTx/>
              <a:uFillTx/>
              <a:latin typeface="+mj-lt"/>
              <a:cs typeface="Arial Black"/>
            </a:endParaRPr>
          </a:p>
        </p:txBody>
      </p:sp>
      <p:sp>
        <p:nvSpPr>
          <p:cNvPr id="48" name="TextBox 48">
            <a:extLst>
              <a:ext uri="{FF2B5EF4-FFF2-40B4-BE49-F238E27FC236}">
                <a16:creationId xmlns:a16="http://schemas.microsoft.com/office/drawing/2014/main" id="{9AC8F0A1-682A-36F9-E850-973B4C6C534E}"/>
              </a:ext>
            </a:extLst>
          </p:cNvPr>
          <p:cNvSpPr txBox="1"/>
          <p:nvPr/>
        </p:nvSpPr>
        <p:spPr>
          <a:xfrm>
            <a:off x="6358059" y="2738745"/>
            <a:ext cx="1839292" cy="641201"/>
          </a:xfrm>
          <a:prstGeom prst="rect">
            <a:avLst/>
          </a:prstGeom>
        </p:spPr>
        <p:txBody>
          <a:bodyPr wrap="square" lIns="0" tIns="0" rIns="0" bIns="0" rtlCol="0" anchor="t">
            <a:spAutoFit/>
          </a:bodyPr>
          <a:lstStyle/>
          <a:p>
            <a:pPr marL="0" marR="0" lvl="0" indent="0" algn="ctr" defTabSz="857250" rtl="0" eaLnBrk="1" fontAlgn="auto" latinLnBrk="0" hangingPunct="1">
              <a:lnSpc>
                <a:spcPts val="1020"/>
              </a:lnSpc>
              <a:spcBef>
                <a:spcPts val="0"/>
              </a:spcBef>
              <a:spcAft>
                <a:spcPts val="0"/>
              </a:spcAft>
              <a:buClrTx/>
              <a:buSzTx/>
              <a:buFontTx/>
              <a:buNone/>
              <a:tabLst/>
              <a:defRPr/>
            </a:pPr>
            <a:r>
              <a:rPr kumimoji="0" lang="en-US" sz="938" b="1" i="0" u="none" strike="noStrike" kern="1200" cap="none" spc="0" normalizeH="0" baseline="0" noProof="0">
                <a:ln>
                  <a:noFill/>
                </a:ln>
                <a:solidFill>
                  <a:srgbClr val="000000"/>
                </a:solidFill>
                <a:effectLst/>
                <a:uLnTx/>
                <a:uFillTx/>
                <a:latin typeface="Canva Sans Bold"/>
                <a:ea typeface="Canva Sans Bold"/>
                <a:cs typeface="Canva Sans Bold"/>
                <a:sym typeface="Canva Sans Bold"/>
              </a:rPr>
              <a:t>People are supported to stay healthier for longer by higher uptake of screening and</a:t>
            </a:r>
          </a:p>
          <a:p>
            <a:pPr marL="0" marR="0" lvl="0" indent="0" algn="ctr" defTabSz="857250" rtl="0" eaLnBrk="1" fontAlgn="auto" latinLnBrk="0" hangingPunct="1">
              <a:lnSpc>
                <a:spcPts val="1020"/>
              </a:lnSpc>
              <a:spcBef>
                <a:spcPts val="0"/>
              </a:spcBef>
              <a:spcAft>
                <a:spcPts val="0"/>
              </a:spcAft>
              <a:buClrTx/>
              <a:buSzTx/>
              <a:buFontTx/>
              <a:buNone/>
              <a:tabLst/>
              <a:defRPr/>
            </a:pPr>
            <a:r>
              <a:rPr kumimoji="0" lang="en-US" sz="938" b="1" i="0" u="none" strike="noStrike" kern="1200" cap="none" spc="0" normalizeH="0" baseline="0" noProof="0">
                <a:ln>
                  <a:noFill/>
                </a:ln>
                <a:solidFill>
                  <a:srgbClr val="000000"/>
                </a:solidFill>
                <a:effectLst/>
                <a:uLnTx/>
                <a:uFillTx/>
                <a:latin typeface="Canva Sans Bold"/>
                <a:cs typeface="Arial Black"/>
              </a:rPr>
              <a:t>greater support for parents and carers of neurodiverse children </a:t>
            </a:r>
            <a:endParaRPr kumimoji="0" lang="en-US" sz="1688" b="0" i="0" u="none" strike="noStrike" kern="1200" cap="none" spc="0" normalizeH="0" baseline="0" noProof="0">
              <a:ln>
                <a:noFill/>
              </a:ln>
              <a:solidFill>
                <a:prstClr val="black"/>
              </a:solidFill>
              <a:effectLst/>
              <a:uLnTx/>
              <a:uFillTx/>
              <a:latin typeface="Calibri"/>
              <a:cs typeface="Arial Black"/>
            </a:endParaRPr>
          </a:p>
        </p:txBody>
      </p:sp>
      <p:sp>
        <p:nvSpPr>
          <p:cNvPr id="49" name="TextBox 49">
            <a:extLst>
              <a:ext uri="{FF2B5EF4-FFF2-40B4-BE49-F238E27FC236}">
                <a16:creationId xmlns:a16="http://schemas.microsoft.com/office/drawing/2014/main" id="{A13E7866-0FC1-1B55-90FC-BC1487B10FFB}"/>
              </a:ext>
            </a:extLst>
          </p:cNvPr>
          <p:cNvSpPr txBox="1"/>
          <p:nvPr/>
        </p:nvSpPr>
        <p:spPr>
          <a:xfrm>
            <a:off x="6341392" y="317918"/>
            <a:ext cx="1960917" cy="645369"/>
          </a:xfrm>
          <a:prstGeom prst="rect">
            <a:avLst/>
          </a:prstGeom>
        </p:spPr>
        <p:txBody>
          <a:bodyPr wrap="square" lIns="0" tIns="0" rIns="0" bIns="0" rtlCol="0" anchor="t">
            <a:spAutoFit/>
          </a:bodyPr>
          <a:lstStyle/>
          <a:p>
            <a:pPr marL="0" marR="0" lvl="0" indent="0" algn="ctr" defTabSz="857250" rtl="0" eaLnBrk="1" fontAlgn="auto" latinLnBrk="0" hangingPunct="1">
              <a:lnSpc>
                <a:spcPts val="2597"/>
              </a:lnSpc>
              <a:spcBef>
                <a:spcPct val="0"/>
              </a:spcBef>
              <a:spcAft>
                <a:spcPts val="0"/>
              </a:spcAft>
              <a:buClrTx/>
              <a:buSzTx/>
              <a:buFontTx/>
              <a:buNone/>
              <a:tabLst/>
              <a:defRPr/>
            </a:pPr>
            <a:r>
              <a:rPr kumimoji="0" lang="en-US" sz="1828" b="0" i="0" u="none" strike="noStrike" kern="1200" cap="none" spc="0" normalizeH="0" baseline="0" noProof="0">
                <a:ln>
                  <a:noFill/>
                </a:ln>
                <a:solidFill>
                  <a:srgbClr val="82152A"/>
                </a:solidFill>
                <a:effectLst/>
                <a:uLnTx/>
                <a:uFillTx/>
                <a:latin typeface="Rubik One"/>
                <a:ea typeface="Rubik One"/>
                <a:cs typeface="Rubik One"/>
                <a:sym typeface="Rubik One"/>
              </a:rPr>
              <a:t>Adults + Changemakers: </a:t>
            </a:r>
            <a:r>
              <a:rPr kumimoji="0" lang="en-US" sz="1828" b="0" i="0" u="none" strike="noStrike" kern="1200" cap="none" spc="0" normalizeH="0" baseline="0" noProof="0" err="1">
                <a:ln>
                  <a:noFill/>
                </a:ln>
                <a:solidFill>
                  <a:srgbClr val="82152A"/>
                </a:solidFill>
                <a:effectLst/>
                <a:uLnTx/>
                <a:uFillTx/>
                <a:latin typeface="Rubik One"/>
                <a:ea typeface="Rubik One"/>
                <a:cs typeface="Rubik One"/>
                <a:sym typeface="Rubik One"/>
              </a:rPr>
              <a:t>Rujie</a:t>
            </a:r>
            <a:endParaRPr kumimoji="0" lang="en-US" sz="1854" b="0" i="0" u="none" strike="noStrike" kern="1200" cap="none" spc="0" normalizeH="0" baseline="0" noProof="0" err="1">
              <a:ln>
                <a:noFill/>
              </a:ln>
              <a:solidFill>
                <a:srgbClr val="82152A"/>
              </a:solidFill>
              <a:effectLst/>
              <a:uLnTx/>
              <a:uFillTx/>
              <a:latin typeface="Rubik One"/>
              <a:ea typeface="Rubik One"/>
              <a:cs typeface="Rubik One"/>
              <a:sym typeface="Rubik One"/>
            </a:endParaRPr>
          </a:p>
        </p:txBody>
      </p:sp>
      <p:pic>
        <p:nvPicPr>
          <p:cNvPr id="50" name="Picture 49" descr="Hidden Disability Sunflower Iron on Screen Print Transfers for - Etsy UK">
            <a:extLst>
              <a:ext uri="{FF2B5EF4-FFF2-40B4-BE49-F238E27FC236}">
                <a16:creationId xmlns:a16="http://schemas.microsoft.com/office/drawing/2014/main" id="{AF74AF2A-A662-F169-969F-4DE633452687}"/>
              </a:ext>
            </a:extLst>
          </p:cNvPr>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a:xfrm>
            <a:off x="7433523" y="1352020"/>
            <a:ext cx="709732" cy="717998"/>
          </a:xfrm>
          <a:prstGeom prst="ellipse">
            <a:avLst/>
          </a:prstGeom>
          <a:ln>
            <a:noFill/>
          </a:ln>
          <a:effectLst>
            <a:softEdge rad="112500"/>
          </a:effectLst>
        </p:spPr>
      </p:pic>
    </p:spTree>
    <p:extLst>
      <p:ext uri="{BB962C8B-B14F-4D97-AF65-F5344CB8AC3E}">
        <p14:creationId xmlns:p14="http://schemas.microsoft.com/office/powerpoint/2010/main" val="328969435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graph of the number of people in the country&#10;&#10;AI-generated content may be incorrect.">
            <a:extLst>
              <a:ext uri="{FF2B5EF4-FFF2-40B4-BE49-F238E27FC236}">
                <a16:creationId xmlns:a16="http://schemas.microsoft.com/office/drawing/2014/main" id="{FB586695-AFF1-BFF5-5A8C-D40CE351D5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08120" y="1457006"/>
            <a:ext cx="9260489" cy="5244772"/>
          </a:xfrm>
          <a:prstGeom prst="rect">
            <a:avLst/>
          </a:prstGeom>
        </p:spPr>
      </p:pic>
      <p:sp>
        <p:nvSpPr>
          <p:cNvPr id="4" name="Rectangle 3">
            <a:extLst>
              <a:ext uri="{FF2B5EF4-FFF2-40B4-BE49-F238E27FC236}">
                <a16:creationId xmlns:a16="http://schemas.microsoft.com/office/drawing/2014/main" id="{73F5B48D-8100-9AB1-8A2E-484628F4B959}"/>
              </a:ext>
            </a:extLst>
          </p:cNvPr>
          <p:cNvSpPr/>
          <p:nvPr/>
        </p:nvSpPr>
        <p:spPr>
          <a:xfrm>
            <a:off x="6095999" y="2147442"/>
            <a:ext cx="4472609" cy="2863068"/>
          </a:xfrm>
          <a:prstGeom prst="rect">
            <a:avLst/>
          </a:prstGeom>
          <a:solidFill>
            <a:srgbClr val="691A25">
              <a:lumMod val="60000"/>
              <a:lumOff val="40000"/>
              <a:alpha val="13000"/>
            </a:srgbClr>
          </a:solidFill>
          <a:ln w="12700" cap="flat">
            <a:noFill/>
            <a:miter lim="400000"/>
          </a:ln>
          <a:effectLst>
            <a:outerShdw blurRad="50800" dist="25400" dir="5400000" rotWithShape="0">
              <a:srgbClr val="000000">
                <a:alpha val="50000"/>
              </a:srgbClr>
            </a:outerShdw>
          </a:effectLst>
          <a:sp3d/>
        </p:spPr>
        <p:txBody>
          <a:bodyPr rot="0" spcFirstLastPara="1" vertOverflow="overflow" horzOverflow="overflow" vert="horz" wrap="square" lIns="71437" tIns="71437" rIns="71437" bIns="71437" numCol="1" spcCol="38100" rtlCol="0" anchor="ctr">
            <a:spAutoFit/>
          </a:bodyPr>
          <a:lstStyle/>
          <a:p>
            <a:pPr marL="0" marR="0" lvl="0" indent="0" defTabSz="642937" eaLnBrk="1" fontAlgn="auto" latinLnBrk="0" hangingPunct="0">
              <a:lnSpc>
                <a:spcPct val="110000"/>
              </a:lnSpc>
              <a:spcBef>
                <a:spcPts val="1400"/>
              </a:spcBef>
              <a:spcAft>
                <a:spcPts val="0"/>
              </a:spcAft>
              <a:buClrTx/>
              <a:buSzTx/>
              <a:buFontTx/>
              <a:buNone/>
              <a:tabLst/>
              <a:defRPr/>
            </a:pPr>
            <a:endParaRPr kumimoji="0" lang="en-GB" sz="2400" b="0" i="0" u="none" strike="noStrike" kern="0" cap="none" spc="0" normalizeH="0" baseline="0" noProof="0">
              <a:ln>
                <a:noFill/>
              </a:ln>
              <a:solidFill>
                <a:srgbClr val="000000"/>
              </a:solidFill>
              <a:effectLst/>
              <a:uLnTx/>
              <a:uFillTx/>
              <a:ea typeface="Arial"/>
              <a:cs typeface="Arial"/>
              <a:sym typeface="Arial"/>
            </a:endParaRPr>
          </a:p>
        </p:txBody>
      </p:sp>
      <p:sp>
        <p:nvSpPr>
          <p:cNvPr id="7" name="Rectangle 6">
            <a:extLst>
              <a:ext uri="{FF2B5EF4-FFF2-40B4-BE49-F238E27FC236}">
                <a16:creationId xmlns:a16="http://schemas.microsoft.com/office/drawing/2014/main" id="{9914B7C6-3243-DBF5-F0BF-E8F6C9EC0387}"/>
              </a:ext>
            </a:extLst>
          </p:cNvPr>
          <p:cNvSpPr/>
          <p:nvPr/>
        </p:nvSpPr>
        <p:spPr>
          <a:xfrm>
            <a:off x="8534399" y="2172236"/>
            <a:ext cx="1285013" cy="2826367"/>
          </a:xfrm>
          <a:prstGeom prst="rect">
            <a:avLst/>
          </a:prstGeom>
          <a:solidFill>
            <a:srgbClr val="691A25">
              <a:lumMod val="60000"/>
              <a:lumOff val="40000"/>
              <a:alpha val="14773"/>
            </a:srgbClr>
          </a:solidFill>
          <a:ln w="12700" cap="flat">
            <a:noFill/>
            <a:miter lim="400000"/>
          </a:ln>
          <a:effectLst>
            <a:outerShdw blurRad="50800" dist="25400" dir="5400000" rotWithShape="0">
              <a:srgbClr val="000000">
                <a:alpha val="50000"/>
              </a:srgbClr>
            </a:outerShdw>
          </a:effectLst>
          <a:sp3d/>
        </p:spPr>
        <p:txBody>
          <a:bodyPr rot="0" spcFirstLastPara="1" vertOverflow="overflow" horzOverflow="overflow" vert="horz" wrap="square" lIns="71437" tIns="71437" rIns="71437" bIns="71437" numCol="1" spcCol="38100" rtlCol="0" anchor="ctr">
            <a:spAutoFit/>
          </a:bodyPr>
          <a:lstStyle/>
          <a:p>
            <a:pPr marL="0" marR="0" lvl="0" indent="0" defTabSz="642937" eaLnBrk="1" fontAlgn="auto" latinLnBrk="0" hangingPunct="0">
              <a:lnSpc>
                <a:spcPct val="110000"/>
              </a:lnSpc>
              <a:spcBef>
                <a:spcPts val="1400"/>
              </a:spcBef>
              <a:spcAft>
                <a:spcPts val="0"/>
              </a:spcAft>
              <a:buClrTx/>
              <a:buSzTx/>
              <a:buFontTx/>
              <a:buNone/>
              <a:tabLst/>
              <a:defRPr/>
            </a:pPr>
            <a:endParaRPr kumimoji="0" lang="en-GB" sz="2400" b="0" i="0" u="none" strike="noStrike" kern="0" cap="none" spc="0" normalizeH="0" baseline="0" noProof="0">
              <a:ln>
                <a:noFill/>
              </a:ln>
              <a:solidFill>
                <a:srgbClr val="000000"/>
              </a:solidFill>
              <a:effectLst/>
              <a:uLnTx/>
              <a:uFillTx/>
              <a:ea typeface="Arial"/>
              <a:cs typeface="Arial"/>
              <a:sym typeface="Arial"/>
            </a:endParaRPr>
          </a:p>
        </p:txBody>
      </p:sp>
      <p:sp>
        <p:nvSpPr>
          <p:cNvPr id="9" name="Rectangle 8">
            <a:extLst>
              <a:ext uri="{FF2B5EF4-FFF2-40B4-BE49-F238E27FC236}">
                <a16:creationId xmlns:a16="http://schemas.microsoft.com/office/drawing/2014/main" id="{ED5E2AD2-692B-761F-8AB4-FB1F2A29283A}"/>
              </a:ext>
            </a:extLst>
          </p:cNvPr>
          <p:cNvSpPr/>
          <p:nvPr/>
        </p:nvSpPr>
        <p:spPr>
          <a:xfrm>
            <a:off x="9815680" y="2172236"/>
            <a:ext cx="727152" cy="2838274"/>
          </a:xfrm>
          <a:prstGeom prst="rect">
            <a:avLst/>
          </a:prstGeom>
          <a:solidFill>
            <a:srgbClr val="691A25">
              <a:lumMod val="60000"/>
              <a:lumOff val="40000"/>
              <a:alpha val="23670"/>
            </a:srgbClr>
          </a:solidFill>
          <a:ln w="12700" cap="flat">
            <a:noFill/>
            <a:miter lim="400000"/>
          </a:ln>
          <a:effectLst>
            <a:outerShdw blurRad="50800" dist="25400" dir="5400000" rotWithShape="0">
              <a:srgbClr val="000000">
                <a:alpha val="50000"/>
              </a:srgbClr>
            </a:outerShdw>
          </a:effectLst>
          <a:sp3d/>
        </p:spPr>
        <p:txBody>
          <a:bodyPr rot="0" spcFirstLastPara="1" vertOverflow="overflow" horzOverflow="overflow" vert="horz" wrap="square" lIns="71437" tIns="71437" rIns="71437" bIns="71437" numCol="1" spcCol="38100" rtlCol="0" anchor="ctr">
            <a:spAutoFit/>
          </a:bodyPr>
          <a:lstStyle/>
          <a:p>
            <a:pPr marL="0" marR="0" lvl="0" indent="0" defTabSz="642937" eaLnBrk="1" fontAlgn="auto" latinLnBrk="0" hangingPunct="0">
              <a:lnSpc>
                <a:spcPct val="110000"/>
              </a:lnSpc>
              <a:spcBef>
                <a:spcPts val="1400"/>
              </a:spcBef>
              <a:spcAft>
                <a:spcPts val="0"/>
              </a:spcAft>
              <a:buClrTx/>
              <a:buSzTx/>
              <a:buFontTx/>
              <a:buNone/>
              <a:tabLst/>
              <a:defRPr/>
            </a:pPr>
            <a:endParaRPr kumimoji="0" lang="en-GB" sz="2400" b="0" i="0" u="none" strike="noStrike" kern="0" cap="none" spc="0" normalizeH="0" baseline="0" noProof="0">
              <a:ln>
                <a:noFill/>
              </a:ln>
              <a:solidFill>
                <a:srgbClr val="000000"/>
              </a:solidFill>
              <a:effectLst/>
              <a:uLnTx/>
              <a:uFillTx/>
              <a:ea typeface="Arial"/>
              <a:cs typeface="Arial"/>
              <a:sym typeface="Arial"/>
            </a:endParaRPr>
          </a:p>
        </p:txBody>
      </p:sp>
      <p:sp>
        <p:nvSpPr>
          <p:cNvPr id="10" name="TextBox 9">
            <a:extLst>
              <a:ext uri="{FF2B5EF4-FFF2-40B4-BE49-F238E27FC236}">
                <a16:creationId xmlns:a16="http://schemas.microsoft.com/office/drawing/2014/main" id="{7689EDEF-9871-A303-C83F-7658B12825C2}"/>
              </a:ext>
            </a:extLst>
          </p:cNvPr>
          <p:cNvSpPr txBox="1"/>
          <p:nvPr/>
        </p:nvSpPr>
        <p:spPr>
          <a:xfrm>
            <a:off x="6054495" y="1527983"/>
            <a:ext cx="2353734" cy="3535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80000"/>
              </a:lnSpc>
              <a:spcBef>
                <a:spcPts val="0"/>
              </a:spcBef>
              <a:spcAft>
                <a:spcPts val="0"/>
              </a:spcAft>
              <a:buClrTx/>
              <a:buSzTx/>
              <a:buFontTx/>
              <a:buNone/>
              <a:tabLst/>
            </a:pPr>
            <a:r>
              <a:rPr lang="en-GB" sz="1600" b="1" dirty="0">
                <a:solidFill>
                  <a:srgbClr val="691A25"/>
                </a:solidFill>
                <a:latin typeface="Arial"/>
                <a:cs typeface="Arial"/>
                <a:sym typeface="Arial Black"/>
              </a:rPr>
              <a:t>A</a:t>
            </a:r>
            <a:r>
              <a:rPr kumimoji="0" lang="en-GB" sz="1600" b="1" i="0" u="none" strike="noStrike" cap="none" spc="0" normalizeH="0" baseline="0" dirty="0">
                <a:ln>
                  <a:noFill/>
                </a:ln>
                <a:solidFill>
                  <a:srgbClr val="691A25"/>
                </a:solidFill>
                <a:effectLst/>
                <a:uFillTx/>
                <a:latin typeface="Arial"/>
                <a:ea typeface="+mn-ea"/>
                <a:cs typeface="Arial"/>
                <a:sym typeface="Arial Black"/>
              </a:rPr>
              <a:t>usterity progr</a:t>
            </a:r>
            <a:r>
              <a:rPr kumimoji="0" lang="en-GB" sz="1700" b="1" i="0" u="none" strike="noStrike" cap="none" spc="0" normalizeH="0" baseline="0" dirty="0">
                <a:ln>
                  <a:noFill/>
                </a:ln>
                <a:solidFill>
                  <a:srgbClr val="691A25"/>
                </a:solidFill>
                <a:effectLst/>
                <a:uFillTx/>
                <a:latin typeface="Arial"/>
                <a:ea typeface="+mn-ea"/>
                <a:cs typeface="Arial"/>
                <a:sym typeface="Arial Black"/>
              </a:rPr>
              <a:t>amme</a:t>
            </a:r>
          </a:p>
        </p:txBody>
      </p:sp>
      <p:sp>
        <p:nvSpPr>
          <p:cNvPr id="11" name="TextBox 10">
            <a:extLst>
              <a:ext uri="{FF2B5EF4-FFF2-40B4-BE49-F238E27FC236}">
                <a16:creationId xmlns:a16="http://schemas.microsoft.com/office/drawing/2014/main" id="{8A2D4677-163D-0D46-7D98-332DBB077453}"/>
              </a:ext>
            </a:extLst>
          </p:cNvPr>
          <p:cNvSpPr txBox="1"/>
          <p:nvPr/>
        </p:nvSpPr>
        <p:spPr>
          <a:xfrm>
            <a:off x="9086544" y="1567139"/>
            <a:ext cx="736600" cy="3412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80000"/>
              </a:lnSpc>
              <a:spcBef>
                <a:spcPts val="0"/>
              </a:spcBef>
              <a:spcAft>
                <a:spcPts val="0"/>
              </a:spcAft>
              <a:buClrTx/>
              <a:buSzTx/>
              <a:buFontTx/>
              <a:buNone/>
              <a:tabLst/>
            </a:pPr>
            <a:r>
              <a:rPr kumimoji="0" lang="en-GB" sz="1600" b="1" i="0" u="none" strike="noStrike" cap="none" spc="0" normalizeH="0" baseline="0" dirty="0">
                <a:ln>
                  <a:noFill/>
                </a:ln>
                <a:solidFill>
                  <a:srgbClr val="691A25"/>
                </a:solidFill>
                <a:effectLst/>
                <a:uFillTx/>
                <a:latin typeface="Arial"/>
                <a:ea typeface="+mn-ea"/>
                <a:cs typeface="Arial"/>
                <a:sym typeface="Arial Black"/>
              </a:rPr>
              <a:t>Covid</a:t>
            </a:r>
          </a:p>
        </p:txBody>
      </p:sp>
      <p:sp>
        <p:nvSpPr>
          <p:cNvPr id="12" name="TextBox 11">
            <a:extLst>
              <a:ext uri="{FF2B5EF4-FFF2-40B4-BE49-F238E27FC236}">
                <a16:creationId xmlns:a16="http://schemas.microsoft.com/office/drawing/2014/main" id="{9E1B6F1B-E81D-B925-9CC3-A6F7C0EEE04E}"/>
              </a:ext>
            </a:extLst>
          </p:cNvPr>
          <p:cNvSpPr txBox="1"/>
          <p:nvPr/>
        </p:nvSpPr>
        <p:spPr>
          <a:xfrm>
            <a:off x="9832009" y="1562349"/>
            <a:ext cx="879533" cy="6120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80000"/>
              </a:lnSpc>
              <a:spcBef>
                <a:spcPts val="0"/>
              </a:spcBef>
              <a:spcAft>
                <a:spcPts val="0"/>
              </a:spcAft>
              <a:buClrTx/>
              <a:buSzTx/>
              <a:buFontTx/>
              <a:buNone/>
              <a:tabLst/>
            </a:pPr>
            <a:r>
              <a:rPr lang="en-GB" sz="1100" b="1" dirty="0">
                <a:solidFill>
                  <a:srgbClr val="691A25"/>
                </a:solidFill>
                <a:latin typeface="Arial"/>
                <a:cs typeface="Arial"/>
                <a:sym typeface="Arial Black"/>
              </a:rPr>
              <a:t>Cost-of-living</a:t>
            </a:r>
            <a:r>
              <a:rPr lang="en-GB" sz="800" b="1" dirty="0">
                <a:solidFill>
                  <a:srgbClr val="691A25"/>
                </a:solidFill>
                <a:latin typeface="Arial"/>
                <a:cs typeface="Arial"/>
                <a:sym typeface="Arial Black"/>
              </a:rPr>
              <a:t> </a:t>
            </a:r>
            <a:r>
              <a:rPr kumimoji="0" lang="en-GB" sz="1100" b="1" i="0" u="none" strike="noStrike" cap="none" spc="0" normalizeH="0" baseline="0" dirty="0">
                <a:ln>
                  <a:noFill/>
                </a:ln>
                <a:solidFill>
                  <a:srgbClr val="691A25"/>
                </a:solidFill>
                <a:effectLst/>
                <a:uFillTx/>
                <a:latin typeface="Arial"/>
                <a:cs typeface="Arial"/>
                <a:sym typeface="Arial Black"/>
              </a:rPr>
              <a:t> </a:t>
            </a:r>
            <a:r>
              <a:rPr kumimoji="0" lang="en-GB" sz="1600" b="1" i="0" u="none" strike="noStrike" cap="none" spc="0" normalizeH="0" baseline="0" dirty="0">
                <a:ln>
                  <a:noFill/>
                </a:ln>
                <a:solidFill>
                  <a:srgbClr val="691A25"/>
                </a:solidFill>
                <a:effectLst/>
                <a:uFillTx/>
                <a:latin typeface="Arial"/>
                <a:cs typeface="Arial"/>
                <a:sym typeface="Arial Black"/>
              </a:rPr>
              <a:t>Crisis</a:t>
            </a:r>
          </a:p>
        </p:txBody>
      </p:sp>
      <p:sp>
        <p:nvSpPr>
          <p:cNvPr id="81922" name="Title 1">
            <a:extLst>
              <a:ext uri="{FF2B5EF4-FFF2-40B4-BE49-F238E27FC236}">
                <a16:creationId xmlns:a16="http://schemas.microsoft.com/office/drawing/2014/main" id="{2B2B55A6-E985-4527-A5A0-4FDFDDAF9E01}"/>
              </a:ext>
            </a:extLst>
          </p:cNvPr>
          <p:cNvSpPr>
            <a:spLocks noGrp="1" noChangeArrowheads="1"/>
          </p:cNvSpPr>
          <p:nvPr>
            <p:ph type="title"/>
          </p:nvPr>
        </p:nvSpPr>
        <p:spPr>
          <a:xfrm>
            <a:off x="1294800" y="542371"/>
            <a:ext cx="10897200" cy="950123"/>
          </a:xfrm>
        </p:spPr>
        <p:txBody>
          <a:bodyPr>
            <a:noAutofit/>
          </a:bodyPr>
          <a:lstStyle/>
          <a:p>
            <a:pPr lvl="0" eaLnBrk="0" fontAlgn="base" hangingPunct="0">
              <a:lnSpc>
                <a:spcPct val="110000"/>
              </a:lnSpc>
              <a:spcAft>
                <a:spcPct val="0"/>
              </a:spcAft>
            </a:pPr>
            <a:r>
              <a:rPr lang="en-GB" b="1" dirty="0">
                <a:solidFill>
                  <a:srgbClr val="1A8EFF"/>
                </a:solidFill>
                <a:latin typeface="Arial" panose="020B0604020202020204" pitchFamily="34" charset="0"/>
                <a:cs typeface="Arial" panose="020B0604020202020204" pitchFamily="34" charset="0"/>
                <a:sym typeface="Arial Black"/>
              </a:rPr>
              <a:t>2000-2023 </a:t>
            </a:r>
            <a:r>
              <a:rPr kumimoji="0" lang="en-GB" altLang="en-US" sz="3000" b="1" i="0" u="none" strike="noStrike" cap="none" normalizeH="0" baseline="0" dirty="0">
                <a:ln>
                  <a:noFill/>
                </a:ln>
                <a:effectLst/>
                <a:latin typeface="+mn-lt"/>
                <a:ea typeface="Calibri" panose="020F0502020204030204" pitchFamily="34" charset="0"/>
                <a:cs typeface="Calibri" panose="020F0502020204030204" pitchFamily="34" charset="0"/>
              </a:rPr>
              <a:t>Life expectancy at birth, improvements </a:t>
            </a:r>
            <a:br>
              <a:rPr kumimoji="0" lang="en-GB" altLang="en-US" sz="3000" b="1" i="0" u="none" strike="noStrike" cap="none" normalizeH="0" baseline="0" dirty="0">
                <a:ln>
                  <a:noFill/>
                </a:ln>
                <a:effectLst/>
                <a:latin typeface="+mn-lt"/>
                <a:ea typeface="Calibri" panose="020F0502020204030204" pitchFamily="34" charset="0"/>
                <a:cs typeface="Calibri" panose="020F0502020204030204" pitchFamily="34" charset="0"/>
              </a:rPr>
            </a:br>
            <a:r>
              <a:rPr kumimoji="0" lang="en-GB" altLang="en-US" sz="3000" b="1" i="0" u="none" strike="noStrike" cap="none" normalizeH="0" baseline="0" dirty="0">
                <a:ln>
                  <a:noFill/>
                </a:ln>
                <a:effectLst/>
                <a:latin typeface="+mn-lt"/>
                <a:ea typeface="Calibri" panose="020F0502020204030204" pitchFamily="34" charset="0"/>
                <a:cs typeface="Calibri" panose="020F0502020204030204" pitchFamily="34" charset="0"/>
              </a:rPr>
              <a:t>                 stalling</a:t>
            </a:r>
            <a:endParaRPr kumimoji="0" lang="en-GB" altLang="en-US" sz="3000" b="0" i="0" u="none" strike="noStrike" cap="none" normalizeH="0" baseline="0" dirty="0">
              <a:ln>
                <a:noFill/>
              </a:ln>
              <a:effectLst/>
              <a:latin typeface="+mn-lt"/>
            </a:endParaRPr>
          </a:p>
        </p:txBody>
      </p:sp>
      <p:sp>
        <p:nvSpPr>
          <p:cNvPr id="6" name="Rectangle 3">
            <a:extLst>
              <a:ext uri="{FF2B5EF4-FFF2-40B4-BE49-F238E27FC236}">
                <a16:creationId xmlns:a16="http://schemas.microsoft.com/office/drawing/2014/main" id="{A7A85890-0260-D0D3-B251-D4245E436648}"/>
              </a:ext>
            </a:extLst>
          </p:cNvPr>
          <p:cNvSpPr>
            <a:spLocks noChangeArrowheads="1"/>
          </p:cNvSpPr>
          <p:nvPr/>
        </p:nvSpPr>
        <p:spPr bwMode="auto">
          <a:xfrm rot="10800000" flipV="1">
            <a:off x="9438516" y="6440524"/>
            <a:ext cx="21336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Source: ONS</a:t>
            </a:r>
            <a:endParaRPr kumimoji="0" lang="en-GB"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47201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92E6F8B-D388-3EF5-BAD8-7F099121F7F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AA8304B-5AEF-7E08-3788-CA31D2794A7F}"/>
              </a:ext>
            </a:extLst>
          </p:cNvPr>
          <p:cNvSpPr/>
          <p:nvPr/>
        </p:nvSpPr>
        <p:spPr>
          <a:xfrm>
            <a:off x="563980" y="1272521"/>
            <a:ext cx="8706629" cy="8002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811327"/>
              </a:solidFill>
              <a:effectLst/>
              <a:uLnTx/>
              <a:uFillTx/>
              <a:latin typeface="Arial "/>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7F1327"/>
                </a:solidFill>
                <a:effectLst/>
                <a:uLnTx/>
                <a:uFillTx/>
                <a:latin typeface="Arial" panose="020B0604020202020204" pitchFamily="34" charset="0"/>
                <a:cs typeface="Arial" panose="020B0604020202020204" pitchFamily="34" charset="0"/>
              </a:rPr>
              <a:t>	</a:t>
            </a:r>
            <a:endParaRPr kumimoji="0" lang="en-GB" sz="1600" b="0" i="0" u="none" strike="noStrike" kern="1200" cap="none" spc="0" normalizeH="0" baseline="0" noProof="0" dirty="0">
              <a:ln>
                <a:noFill/>
              </a:ln>
              <a:solidFill>
                <a:srgbClr val="811327"/>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7F1327"/>
                </a:solidFill>
                <a:effectLst/>
                <a:uLnTx/>
                <a:uFillTx/>
                <a:latin typeface="Arial" panose="020B0604020202020204" pitchFamily="34" charset="0"/>
                <a:cs typeface="Arial" panose="020B0604020202020204" pitchFamily="34" charset="0"/>
              </a:rPr>
              <a:t>	</a:t>
            </a:r>
            <a:endParaRPr kumimoji="0" lang="en-US" sz="1400" b="0" i="0" u="none" strike="noStrike" kern="1200" cap="none" spc="0" normalizeH="0" baseline="0" noProof="0" dirty="0">
              <a:ln>
                <a:noFill/>
              </a:ln>
              <a:solidFill>
                <a:srgbClr val="4E2D5C">
                  <a:lumMod val="50000"/>
                </a:srgbClr>
              </a:solidFill>
              <a:effectLst/>
              <a:uLnTx/>
              <a:uFillTx/>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A96D07AB-75CF-FE49-A0BC-681CA1E24A3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89789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stretch>
            <a:fillRect/>
          </a:stretch>
        </p:blipFill>
        <p:spPr>
          <a:xfrm rot="181788">
            <a:off x="8543628" y="3991236"/>
            <a:ext cx="3581400" cy="2628900"/>
          </a:xfrm>
          <a:prstGeom prst="rect">
            <a:avLst/>
          </a:prstGeom>
        </p:spPr>
      </p:pic>
      <p:pic>
        <p:nvPicPr>
          <p:cNvPr id="7" name="Image" descr="Image"/>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84463" flipH="1">
            <a:off x="8549000" y="3907249"/>
            <a:ext cx="3691867" cy="2796873"/>
          </a:xfrm>
          <a:prstGeom prst="rect">
            <a:avLst/>
          </a:prstGeom>
          <a:ln w="12700" cap="flat">
            <a:noFill/>
            <a:miter lim="400000"/>
          </a:ln>
          <a:effectLst/>
        </p:spPr>
      </p:pic>
      <p:sp>
        <p:nvSpPr>
          <p:cNvPr id="8" name="Rectangle 7"/>
          <p:cNvSpPr/>
          <p:nvPr/>
        </p:nvSpPr>
        <p:spPr>
          <a:xfrm>
            <a:off x="9032675" y="247129"/>
            <a:ext cx="3045025" cy="3434786"/>
          </a:xfrm>
          <a:prstGeom prst="rect">
            <a:avLst/>
          </a:prstGeom>
        </p:spPr>
        <p:txBody>
          <a:bodyPr wrap="square">
            <a:spAutoFit/>
          </a:bodyPr>
          <a:lstStyle/>
          <a:p>
            <a:pPr defTabSz="410766">
              <a:lnSpc>
                <a:spcPct val="90000"/>
              </a:lnSpc>
              <a:defRPr>
                <a:solidFill>
                  <a:srgbClr val="FFFFFF"/>
                </a:solidFill>
              </a:defRPr>
            </a:pPr>
            <a:r>
              <a:rPr lang="en-GB" sz="3200" spc="-75" dirty="0">
                <a:solidFill>
                  <a:srgbClr val="F28F0F"/>
                </a:solidFill>
              </a:rPr>
              <a:t>With a focus on place and on the social</a:t>
            </a:r>
          </a:p>
          <a:p>
            <a:pPr defTabSz="410766">
              <a:lnSpc>
                <a:spcPct val="90000"/>
              </a:lnSpc>
              <a:defRPr>
                <a:solidFill>
                  <a:srgbClr val="FFFFFF"/>
                </a:solidFill>
              </a:defRPr>
            </a:pPr>
            <a:r>
              <a:rPr lang="en-GB" sz="1200" spc="-75" dirty="0">
                <a:solidFill>
                  <a:srgbClr val="F42E9D"/>
                </a:solidFill>
              </a:rPr>
              <a:t> </a:t>
            </a:r>
            <a:endParaRPr lang="en-GB" sz="1200" spc="-75" dirty="0">
              <a:solidFill>
                <a:srgbClr val="F28F0F"/>
              </a:solidFill>
              <a:latin typeface="Arial"/>
              <a:cs typeface="Arial"/>
            </a:endParaRPr>
          </a:p>
          <a:p>
            <a:pPr defTabSz="410766">
              <a:defRPr>
                <a:solidFill>
                  <a:srgbClr val="FFFFFF"/>
                </a:solidFill>
              </a:defRPr>
            </a:pPr>
            <a:r>
              <a:rPr lang="en-GB" sz="2000" b="1" spc="-75" dirty="0">
                <a:solidFill>
                  <a:srgbClr val="3366FF"/>
                </a:solidFill>
                <a:latin typeface="Arial Black"/>
                <a:cs typeface="Arial Black"/>
              </a:rPr>
              <a:t>Intergenerational tea party</a:t>
            </a:r>
            <a:r>
              <a:rPr lang="en-GB" sz="2000" spc="-75" dirty="0">
                <a:solidFill>
                  <a:srgbClr val="3366FF"/>
                </a:solidFill>
                <a:latin typeface="Arial"/>
                <a:cs typeface="Arial"/>
              </a:rPr>
              <a:t>, a collaboration between a GP practice, a community centre, artists and generations of community members</a:t>
            </a:r>
            <a:endParaRPr lang="en-GB" sz="2000" dirty="0">
              <a:solidFill>
                <a:srgbClr val="3366FF"/>
              </a:solidFill>
              <a:latin typeface="Arial"/>
              <a:cs typeface="Arial"/>
            </a:endParaRPr>
          </a:p>
        </p:txBody>
      </p:sp>
    </p:spTree>
    <p:extLst>
      <p:ext uri="{BB962C8B-B14F-4D97-AF65-F5344CB8AC3E}">
        <p14:creationId xmlns:p14="http://schemas.microsoft.com/office/powerpoint/2010/main" val="375769829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92E6F8B-D388-3EF5-BAD8-7F099121F7F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AA8304B-5AEF-7E08-3788-CA31D2794A7F}"/>
              </a:ext>
            </a:extLst>
          </p:cNvPr>
          <p:cNvSpPr/>
          <p:nvPr/>
        </p:nvSpPr>
        <p:spPr>
          <a:xfrm>
            <a:off x="563980" y="1272521"/>
            <a:ext cx="8706629" cy="8002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811327"/>
              </a:solidFill>
              <a:effectLst/>
              <a:uLnTx/>
              <a:uFillTx/>
              <a:latin typeface="Arial "/>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7F1327"/>
                </a:solidFill>
                <a:effectLst/>
                <a:uLnTx/>
                <a:uFillTx/>
                <a:latin typeface="Arial" panose="020B0604020202020204" pitchFamily="34" charset="0"/>
                <a:cs typeface="Arial" panose="020B0604020202020204" pitchFamily="34" charset="0"/>
              </a:rPr>
              <a:t>	</a:t>
            </a:r>
            <a:endParaRPr kumimoji="0" lang="en-GB" sz="1600" b="0" i="0" u="none" strike="noStrike" kern="1200" cap="none" spc="0" normalizeH="0" baseline="0" noProof="0" dirty="0">
              <a:ln>
                <a:noFill/>
              </a:ln>
              <a:solidFill>
                <a:srgbClr val="811327"/>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7F1327"/>
                </a:solidFill>
                <a:effectLst/>
                <a:uLnTx/>
                <a:uFillTx/>
                <a:latin typeface="Arial" panose="020B0604020202020204" pitchFamily="34" charset="0"/>
                <a:cs typeface="Arial" panose="020B0604020202020204" pitchFamily="34" charset="0"/>
              </a:rPr>
              <a:t>	</a:t>
            </a:r>
            <a:endParaRPr kumimoji="0" lang="en-US" sz="1400" b="0" i="0" u="none" strike="noStrike" kern="1200" cap="none" spc="0" normalizeH="0" baseline="0" noProof="0" dirty="0">
              <a:ln>
                <a:noFill/>
              </a:ln>
              <a:solidFill>
                <a:srgbClr val="4E2D5C">
                  <a:lumMod val="50000"/>
                </a:srgbClr>
              </a:solidFill>
              <a:effectLst/>
              <a:uLnTx/>
              <a:uFillTx/>
              <a:latin typeface="Arial" panose="020B0604020202020204" pitchFamily="34" charset="0"/>
              <a:cs typeface="Arial" panose="020B0604020202020204" pitchFamily="34" charset="0"/>
            </a:endParaRPr>
          </a:p>
        </p:txBody>
      </p:sp>
      <p:pic>
        <p:nvPicPr>
          <p:cNvPr id="4" name="Picture 2" descr="E:\My Documents 4 September15\BBBC - 0 K&amp;I and COMM REMS\PACE\Vida Russell.tif"/>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874210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2" descr="E:\My Documents 4 September15\BBBC - 0 K&amp;I and COMM REMS\PACE\baby picture.tif"/>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rot="21163144">
            <a:off x="8742274" y="3498311"/>
            <a:ext cx="2803310" cy="36233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8953500" y="67212"/>
            <a:ext cx="3162300" cy="3108543"/>
          </a:xfrm>
          <a:prstGeom prst="rect">
            <a:avLst/>
          </a:prstGeom>
        </p:spPr>
        <p:txBody>
          <a:bodyPr wrap="square">
            <a:spAutoFit/>
          </a:bodyPr>
          <a:lstStyle/>
          <a:p>
            <a:pPr lvl="0">
              <a:defRPr/>
            </a:pPr>
            <a:r>
              <a:rPr lang="en-US" sz="2600" b="1" dirty="0">
                <a:solidFill>
                  <a:srgbClr val="F28F0F"/>
                </a:solidFill>
              </a:rPr>
              <a:t>Of building relationships and blurring the professional and physical boundaries</a:t>
            </a:r>
          </a:p>
          <a:p>
            <a:pPr>
              <a:defRPr/>
            </a:pPr>
            <a:r>
              <a:rPr kumimoji="0" lang="en-GB" sz="2000" b="1" i="0" u="none" strike="noStrike" kern="1200" cap="none" spc="-75" normalizeH="0" baseline="0" noProof="0" dirty="0">
                <a:ln>
                  <a:noFill/>
                </a:ln>
                <a:solidFill>
                  <a:srgbClr val="3366FF"/>
                </a:solidFill>
                <a:effectLst/>
                <a:uLnTx/>
                <a:uFillTx/>
                <a:latin typeface="Arial Black"/>
                <a:cs typeface="Arial Black"/>
              </a:rPr>
              <a:t>Baby Portraits</a:t>
            </a:r>
            <a:r>
              <a:rPr kumimoji="0" lang="en-GB" sz="2000" b="0" i="0" u="none" strike="noStrike" kern="1200" cap="none" spc="-75" normalizeH="0" baseline="0" noProof="0" dirty="0">
                <a:ln>
                  <a:noFill/>
                </a:ln>
                <a:solidFill>
                  <a:srgbClr val="3366FF"/>
                </a:solidFill>
                <a:effectLst/>
                <a:uLnTx/>
                <a:uFillTx/>
                <a:latin typeface="Arial"/>
                <a:cs typeface="Arial"/>
              </a:rPr>
              <a:t> as part of children’s health clinics</a:t>
            </a:r>
            <a:endParaRPr lang="en-GB" sz="2000" dirty="0">
              <a:solidFill>
                <a:srgbClr val="3366FF"/>
              </a:solidFill>
              <a:latin typeface="Arial"/>
              <a:cs typeface="Arial"/>
            </a:endParaRPr>
          </a:p>
        </p:txBody>
      </p:sp>
      <p:pic>
        <p:nvPicPr>
          <p:cNvPr id="8" name="Image" descr="Image"/>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5776904">
            <a:off x="8254157" y="3860386"/>
            <a:ext cx="3749705" cy="2908195"/>
          </a:xfrm>
          <a:prstGeom prst="rect">
            <a:avLst/>
          </a:prstGeom>
          <a:ln w="12700" cap="flat">
            <a:noFill/>
            <a:miter lim="400000"/>
          </a:ln>
          <a:effectLst/>
        </p:spPr>
      </p:pic>
    </p:spTree>
    <p:extLst>
      <p:ext uri="{BB962C8B-B14F-4D97-AF65-F5344CB8AC3E}">
        <p14:creationId xmlns:p14="http://schemas.microsoft.com/office/powerpoint/2010/main" val="29636711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92E6F8B-D388-3EF5-BAD8-7F099121F7F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AA8304B-5AEF-7E08-3788-CA31D2794A7F}"/>
              </a:ext>
            </a:extLst>
          </p:cNvPr>
          <p:cNvSpPr/>
          <p:nvPr/>
        </p:nvSpPr>
        <p:spPr>
          <a:xfrm>
            <a:off x="563980" y="1272521"/>
            <a:ext cx="8706629" cy="8002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811327"/>
              </a:solidFill>
              <a:effectLst/>
              <a:uLnTx/>
              <a:uFillTx/>
              <a:latin typeface="Arial "/>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7F1327"/>
                </a:solidFill>
                <a:effectLst/>
                <a:uLnTx/>
                <a:uFillTx/>
                <a:latin typeface="Arial" panose="020B0604020202020204" pitchFamily="34" charset="0"/>
                <a:cs typeface="Arial" panose="020B0604020202020204" pitchFamily="34" charset="0"/>
              </a:rPr>
              <a:t>	</a:t>
            </a:r>
            <a:endParaRPr kumimoji="0" lang="en-GB" sz="1600" b="0" i="0" u="none" strike="noStrike" kern="1200" cap="none" spc="0" normalizeH="0" baseline="0" noProof="0" dirty="0">
              <a:ln>
                <a:noFill/>
              </a:ln>
              <a:solidFill>
                <a:srgbClr val="811327"/>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7F1327"/>
                </a:solidFill>
                <a:effectLst/>
                <a:uLnTx/>
                <a:uFillTx/>
                <a:latin typeface="Arial" panose="020B0604020202020204" pitchFamily="34" charset="0"/>
                <a:cs typeface="Arial" panose="020B0604020202020204" pitchFamily="34" charset="0"/>
              </a:rPr>
              <a:t>	</a:t>
            </a:r>
            <a:endParaRPr kumimoji="0" lang="en-US" sz="1400" b="0" i="0" u="none" strike="noStrike" kern="1200" cap="none" spc="0" normalizeH="0" baseline="0" noProof="0" dirty="0">
              <a:ln>
                <a:noFill/>
              </a:ln>
              <a:solidFill>
                <a:srgbClr val="4E2D5C">
                  <a:lumMod val="50000"/>
                </a:srgbClr>
              </a:solidFill>
              <a:effectLst/>
              <a:uLnTx/>
              <a:uFillTx/>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9359901" cy="6858000"/>
          </a:xfrm>
          <a:prstGeom prst="rect">
            <a:avLst/>
          </a:prstGeom>
        </p:spPr>
      </p:pic>
      <p:sp>
        <p:nvSpPr>
          <p:cNvPr id="11" name="Rectangle 10"/>
          <p:cNvSpPr/>
          <p:nvPr/>
        </p:nvSpPr>
        <p:spPr>
          <a:xfrm>
            <a:off x="9461500" y="168812"/>
            <a:ext cx="2730500" cy="3163943"/>
          </a:xfrm>
          <a:prstGeom prst="rect">
            <a:avLst/>
          </a:prstGeom>
        </p:spPr>
        <p:txBody>
          <a:bodyPr wrap="square">
            <a:spAutoFit/>
          </a:bodyPr>
          <a:lstStyle/>
          <a:p>
            <a:pPr defTabSz="410766">
              <a:lnSpc>
                <a:spcPct val="90000"/>
              </a:lnSpc>
              <a:defRPr>
                <a:solidFill>
                  <a:srgbClr val="FFFFFF"/>
                </a:solidFill>
              </a:defRPr>
            </a:pPr>
            <a:r>
              <a:rPr lang="en-GB" sz="2600" spc="-75" dirty="0">
                <a:solidFill>
                  <a:srgbClr val="F42E9D"/>
                </a:solidFill>
              </a:rPr>
              <a:t>Understanding needs and creating opportunities</a:t>
            </a:r>
          </a:p>
          <a:p>
            <a:pPr defTabSz="410766">
              <a:defRPr>
                <a:solidFill>
                  <a:srgbClr val="FFFFFF"/>
                </a:solidFill>
              </a:defRPr>
            </a:pPr>
            <a:endParaRPr lang="en-GB" sz="600" spc="-75" dirty="0">
              <a:solidFill>
                <a:srgbClr val="F28F0F"/>
              </a:solidFill>
              <a:latin typeface="Arial"/>
              <a:cs typeface="Arial"/>
            </a:endParaRPr>
          </a:p>
          <a:p>
            <a:pPr defTabSz="410766">
              <a:defRPr>
                <a:solidFill>
                  <a:srgbClr val="FFFFFF"/>
                </a:solidFill>
              </a:defRPr>
            </a:pPr>
            <a:r>
              <a:rPr lang="en-GB" sz="2000" b="1" spc="-75" dirty="0">
                <a:solidFill>
                  <a:srgbClr val="3366FF"/>
                </a:solidFill>
                <a:latin typeface="Arial Black"/>
                <a:cs typeface="Arial Black"/>
              </a:rPr>
              <a:t>Art East </a:t>
            </a:r>
            <a:r>
              <a:rPr lang="en-GB" sz="2000" spc="-75" dirty="0">
                <a:solidFill>
                  <a:srgbClr val="3366FF"/>
                </a:solidFill>
                <a:latin typeface="Arial"/>
                <a:cs typeface="Arial"/>
              </a:rPr>
              <a:t>a social enterprise with disabled members producing public art, including shop window displays</a:t>
            </a:r>
            <a:endParaRPr lang="en-GB" sz="2000" dirty="0">
              <a:solidFill>
                <a:srgbClr val="3366FF"/>
              </a:solidFill>
              <a:latin typeface="Arial"/>
              <a:cs typeface="Arial"/>
            </a:endParaRPr>
          </a:p>
        </p:txBody>
      </p:sp>
      <p:pic>
        <p:nvPicPr>
          <p:cNvPr id="2" name="Picture 1">
            <a:extLst>
              <a:ext uri="{FF2B5EF4-FFF2-40B4-BE49-F238E27FC236}">
                <a16:creationId xmlns:a16="http://schemas.microsoft.com/office/drawing/2014/main" id="{A99947A2-E6CD-5C2E-8120-3181A78DAE6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648226">
            <a:off x="7977563" y="3578034"/>
            <a:ext cx="4120527" cy="3028299"/>
          </a:xfrm>
          <a:prstGeom prst="rect">
            <a:avLst/>
          </a:prstGeom>
        </p:spPr>
      </p:pic>
      <p:pic>
        <p:nvPicPr>
          <p:cNvPr id="9" name="Image" descr="Image"/>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1424534">
            <a:off x="7961778" y="3536538"/>
            <a:ext cx="4171467" cy="3166154"/>
          </a:xfrm>
          <a:prstGeom prst="rect">
            <a:avLst/>
          </a:prstGeom>
          <a:ln w="12700" cap="flat">
            <a:noFill/>
            <a:miter lim="400000"/>
          </a:ln>
          <a:effectLst/>
        </p:spPr>
      </p:pic>
    </p:spTree>
    <p:extLst>
      <p:ext uri="{BB962C8B-B14F-4D97-AF65-F5344CB8AC3E}">
        <p14:creationId xmlns:p14="http://schemas.microsoft.com/office/powerpoint/2010/main" val="61017533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F2ECE1D-7364-2570-A556-21D05124748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7DDF8D3-0ECE-5D3F-39D4-C0BB68D1AC4E}"/>
              </a:ext>
            </a:extLst>
          </p:cNvPr>
          <p:cNvSpPr/>
          <p:nvPr/>
        </p:nvSpPr>
        <p:spPr>
          <a:xfrm>
            <a:off x="563980" y="1272521"/>
            <a:ext cx="8706629" cy="8002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811327"/>
              </a:solidFill>
              <a:effectLst/>
              <a:uLnTx/>
              <a:uFillTx/>
              <a:latin typeface="Arial "/>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7F1327"/>
                </a:solidFill>
                <a:effectLst/>
                <a:uLnTx/>
                <a:uFillTx/>
                <a:latin typeface="Arial" panose="020B0604020202020204" pitchFamily="34" charset="0"/>
                <a:cs typeface="Arial" panose="020B0604020202020204" pitchFamily="34" charset="0"/>
              </a:rPr>
              <a:t>	</a:t>
            </a:r>
            <a:endParaRPr kumimoji="0" lang="en-GB" sz="1600" b="0" i="0" u="none" strike="noStrike" kern="1200" cap="none" spc="0" normalizeH="0" baseline="0" noProof="0" dirty="0">
              <a:ln>
                <a:noFill/>
              </a:ln>
              <a:solidFill>
                <a:srgbClr val="811327"/>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7F1327"/>
                </a:solidFill>
                <a:effectLst/>
                <a:uLnTx/>
                <a:uFillTx/>
                <a:latin typeface="Arial" panose="020B0604020202020204" pitchFamily="34" charset="0"/>
                <a:cs typeface="Arial" panose="020B0604020202020204" pitchFamily="34" charset="0"/>
              </a:rPr>
              <a:t>	</a:t>
            </a:r>
            <a:endParaRPr kumimoji="0" lang="en-US" sz="1400" b="0" i="0" u="none" strike="noStrike" kern="1200" cap="none" spc="0" normalizeH="0" baseline="0" noProof="0" dirty="0">
              <a:ln>
                <a:noFill/>
              </a:ln>
              <a:solidFill>
                <a:srgbClr val="4E2D5C">
                  <a:lumMod val="50000"/>
                </a:srgbClr>
              </a:solidFill>
              <a:effectLst/>
              <a:uLnTx/>
              <a:uFillTx/>
              <a:latin typeface="Arial" panose="020B0604020202020204" pitchFamily="34" charset="0"/>
              <a:cs typeface="Arial" panose="020B0604020202020204" pitchFamily="34" charset="0"/>
            </a:endParaRPr>
          </a:p>
        </p:txBody>
      </p:sp>
      <p:pic>
        <p:nvPicPr>
          <p:cNvPr id="4" name="Picture 1">
            <a:extLst>
              <a:ext uri="{FF2B5EF4-FFF2-40B4-BE49-F238E27FC236}">
                <a16:creationId xmlns:a16="http://schemas.microsoft.com/office/drawing/2014/main" id="{C85582A7-75D0-EF32-A850-B85866E384E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803386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5">
            <a:extLst>
              <a:ext uri="{FF2B5EF4-FFF2-40B4-BE49-F238E27FC236}">
                <a16:creationId xmlns:a16="http://schemas.microsoft.com/office/drawing/2014/main" id="{DD8C80EF-B576-6EC6-8001-ED651470C936}"/>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rot="20933178">
            <a:off x="8443813" y="-38356"/>
            <a:ext cx="3103605" cy="2862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a:extLst>
              <a:ext uri="{FF2B5EF4-FFF2-40B4-BE49-F238E27FC236}">
                <a16:creationId xmlns:a16="http://schemas.microsoft.com/office/drawing/2014/main" id="{C09C940C-1376-E5A5-C8AB-6D80E4816166}"/>
              </a:ext>
            </a:extLst>
          </p:cNvPr>
          <p:cNvSpPr/>
          <p:nvPr/>
        </p:nvSpPr>
        <p:spPr>
          <a:xfrm>
            <a:off x="8118275" y="3077112"/>
            <a:ext cx="4073725" cy="3693318"/>
          </a:xfrm>
          <a:prstGeom prst="rect">
            <a:avLst/>
          </a:prstGeom>
        </p:spPr>
        <p:txBody>
          <a:bodyPr wrap="square">
            <a:spAutoFit/>
          </a:bodyPr>
          <a:lstStyle/>
          <a:p>
            <a:pPr defTabSz="410766">
              <a:lnSpc>
                <a:spcPct val="90000"/>
              </a:lnSpc>
              <a:defRPr>
                <a:solidFill>
                  <a:srgbClr val="FFFFFF"/>
                </a:solidFill>
              </a:defRPr>
            </a:pPr>
            <a:r>
              <a:rPr lang="en-GB" sz="3000" spc="-75" dirty="0">
                <a:solidFill>
                  <a:srgbClr val="F28F0F"/>
                </a:solidFill>
              </a:rPr>
              <a:t>Needs and opportunities</a:t>
            </a:r>
          </a:p>
          <a:p>
            <a:pPr defTabSz="410766">
              <a:defRPr>
                <a:solidFill>
                  <a:srgbClr val="FFFFFF"/>
                </a:solidFill>
              </a:defRPr>
            </a:pPr>
            <a:r>
              <a:rPr lang="en-GB" sz="2000" b="1" spc="-75" dirty="0">
                <a:solidFill>
                  <a:srgbClr val="3366FF"/>
                </a:solidFill>
                <a:latin typeface="Arial Black"/>
                <a:cs typeface="Arial Black"/>
              </a:rPr>
              <a:t>Planet Asthma, </a:t>
            </a:r>
            <a:r>
              <a:rPr lang="en-GB" sz="2000" spc="-75" dirty="0">
                <a:solidFill>
                  <a:srgbClr val="3366FF"/>
                </a:solidFill>
                <a:latin typeface="Arial"/>
                <a:cs typeface="Arial"/>
              </a:rPr>
              <a:t>a 16 week collaborative project with General Practice teams, artists, schools, medical students and children with and without asthma.</a:t>
            </a:r>
          </a:p>
          <a:p>
            <a:pPr defTabSz="410766">
              <a:defRPr>
                <a:solidFill>
                  <a:srgbClr val="FFFFFF"/>
                </a:solidFill>
              </a:defRPr>
            </a:pPr>
            <a:endParaRPr lang="en-GB" sz="1400" spc="-75" dirty="0">
              <a:solidFill>
                <a:srgbClr val="3366FF"/>
              </a:solidFill>
              <a:latin typeface="Arial"/>
              <a:cs typeface="Arial"/>
            </a:endParaRPr>
          </a:p>
          <a:p>
            <a:pPr defTabSz="410766">
              <a:defRPr>
                <a:solidFill>
                  <a:srgbClr val="FFFFFF"/>
                </a:solidFill>
              </a:defRPr>
            </a:pPr>
            <a:r>
              <a:rPr lang="en-GB" sz="2000" spc="-75" dirty="0">
                <a:solidFill>
                  <a:srgbClr val="3366FF"/>
                </a:solidFill>
                <a:latin typeface="Arial"/>
                <a:cs typeface="Arial"/>
              </a:rPr>
              <a:t>The children monitored their asthma each week, the readings became part of the art in the GP waiting room</a:t>
            </a:r>
            <a:endParaRPr lang="en-GB" sz="2000" dirty="0">
              <a:solidFill>
                <a:srgbClr val="3366FF"/>
              </a:solidFill>
              <a:latin typeface="Arial"/>
              <a:cs typeface="Arial"/>
            </a:endParaRPr>
          </a:p>
        </p:txBody>
      </p:sp>
      <p:pic>
        <p:nvPicPr>
          <p:cNvPr id="7" name="Image" descr="Image">
            <a:extLst>
              <a:ext uri="{FF2B5EF4-FFF2-40B4-BE49-F238E27FC236}">
                <a16:creationId xmlns:a16="http://schemas.microsoft.com/office/drawing/2014/main" id="{D7E0E5E6-1718-67C7-E539-8D1A5DF0DD5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915695" flipH="1">
            <a:off x="8379521" y="-91523"/>
            <a:ext cx="3193908" cy="3022334"/>
          </a:xfrm>
          <a:prstGeom prst="rect">
            <a:avLst/>
          </a:prstGeom>
          <a:ln w="12700" cap="flat">
            <a:noFill/>
            <a:miter lim="400000"/>
          </a:ln>
          <a:effectLst/>
        </p:spPr>
      </p:pic>
    </p:spTree>
    <p:extLst>
      <p:ext uri="{BB962C8B-B14F-4D97-AF65-F5344CB8AC3E}">
        <p14:creationId xmlns:p14="http://schemas.microsoft.com/office/powerpoint/2010/main" val="387518064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92E6F8B-D388-3EF5-BAD8-7F099121F7F5}"/>
            </a:ext>
          </a:extLst>
        </p:cNvPr>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rot="180059">
            <a:off x="9035439" y="4318617"/>
            <a:ext cx="3212894" cy="24569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4AA8304B-5AEF-7E08-3788-CA31D2794A7F}"/>
              </a:ext>
            </a:extLst>
          </p:cNvPr>
          <p:cNvSpPr/>
          <p:nvPr/>
        </p:nvSpPr>
        <p:spPr>
          <a:xfrm>
            <a:off x="563980" y="1272521"/>
            <a:ext cx="8706629" cy="8002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811327"/>
              </a:solidFill>
              <a:effectLst/>
              <a:uLnTx/>
              <a:uFillTx/>
              <a:latin typeface="Arial "/>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7F1327"/>
                </a:solidFill>
                <a:effectLst/>
                <a:uLnTx/>
                <a:uFillTx/>
                <a:latin typeface="Arial" panose="020B0604020202020204" pitchFamily="34" charset="0"/>
                <a:cs typeface="Arial" panose="020B0604020202020204" pitchFamily="34" charset="0"/>
              </a:rPr>
              <a:t>	</a:t>
            </a:r>
            <a:endParaRPr kumimoji="0" lang="en-GB" sz="1600" b="0" i="0" u="none" strike="noStrike" kern="1200" cap="none" spc="0" normalizeH="0" baseline="0" noProof="0" dirty="0">
              <a:ln>
                <a:noFill/>
              </a:ln>
              <a:solidFill>
                <a:srgbClr val="811327"/>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7F1327"/>
                </a:solidFill>
                <a:effectLst/>
                <a:uLnTx/>
                <a:uFillTx/>
                <a:latin typeface="Arial" panose="020B0604020202020204" pitchFamily="34" charset="0"/>
                <a:cs typeface="Arial" panose="020B0604020202020204" pitchFamily="34" charset="0"/>
              </a:rPr>
              <a:t>	</a:t>
            </a:r>
            <a:endParaRPr kumimoji="0" lang="en-US" sz="1400" b="0" i="0" u="none" strike="noStrike" kern="1200" cap="none" spc="0" normalizeH="0" baseline="0" noProof="0" dirty="0">
              <a:ln>
                <a:noFill/>
              </a:ln>
              <a:solidFill>
                <a:srgbClr val="4E2D5C">
                  <a:lumMod val="50000"/>
                </a:srgbClr>
              </a:solidFill>
              <a:effectLst/>
              <a:uLnTx/>
              <a:uFillTx/>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8077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2"/>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rot="420876">
            <a:off x="7996276" y="34113"/>
            <a:ext cx="2454563" cy="23948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p:cNvSpPr/>
          <p:nvPr/>
        </p:nvSpPr>
        <p:spPr>
          <a:xfrm>
            <a:off x="10541000" y="181512"/>
            <a:ext cx="1650999" cy="1754327"/>
          </a:xfrm>
          <a:prstGeom prst="rect">
            <a:avLst/>
          </a:prstGeom>
        </p:spPr>
        <p:txBody>
          <a:bodyPr wrap="square">
            <a:spAutoFit/>
          </a:bodyPr>
          <a:lstStyle/>
          <a:p>
            <a:pPr defTabSz="410766">
              <a:defRPr>
                <a:solidFill>
                  <a:srgbClr val="FFFFFF"/>
                </a:solidFill>
              </a:defRPr>
            </a:pPr>
            <a:r>
              <a:rPr lang="en-GB" spc="-75" dirty="0">
                <a:solidFill>
                  <a:srgbClr val="3366FF"/>
                </a:solidFill>
                <a:latin typeface="Arial"/>
                <a:cs typeface="Arial"/>
              </a:rPr>
              <a:t>Bronchial tree chandelier sculpture, using inhaler colours in GP practice waiting room</a:t>
            </a:r>
            <a:endParaRPr lang="en-GB" dirty="0">
              <a:solidFill>
                <a:srgbClr val="3366FF"/>
              </a:solidFill>
              <a:latin typeface="Arial"/>
              <a:cs typeface="Arial"/>
            </a:endParaRPr>
          </a:p>
        </p:txBody>
      </p:sp>
      <p:sp>
        <p:nvSpPr>
          <p:cNvPr id="9" name="Rectangle 8"/>
          <p:cNvSpPr/>
          <p:nvPr/>
        </p:nvSpPr>
        <p:spPr>
          <a:xfrm>
            <a:off x="8067475" y="4105812"/>
            <a:ext cx="1038425" cy="2585323"/>
          </a:xfrm>
          <a:prstGeom prst="rect">
            <a:avLst/>
          </a:prstGeom>
        </p:spPr>
        <p:txBody>
          <a:bodyPr wrap="square">
            <a:spAutoFit/>
          </a:bodyPr>
          <a:lstStyle/>
          <a:p>
            <a:pPr defTabSz="410766">
              <a:defRPr>
                <a:solidFill>
                  <a:srgbClr val="FFFFFF"/>
                </a:solidFill>
              </a:defRPr>
            </a:pPr>
            <a:r>
              <a:rPr lang="en-GB" spc="-75" dirty="0">
                <a:solidFill>
                  <a:srgbClr val="3366FF"/>
                </a:solidFill>
                <a:latin typeface="Arial"/>
                <a:cs typeface="Arial"/>
              </a:rPr>
              <a:t>A nurse, part of the project team, showing how inhalers work </a:t>
            </a:r>
            <a:endParaRPr lang="en-GB" dirty="0">
              <a:solidFill>
                <a:srgbClr val="3366FF"/>
              </a:solidFill>
              <a:latin typeface="Arial"/>
              <a:cs typeface="Arial"/>
            </a:endParaRPr>
          </a:p>
        </p:txBody>
      </p:sp>
      <p:pic>
        <p:nvPicPr>
          <p:cNvPr id="11" name="Image" descr="Image"/>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368822" flipH="1">
            <a:off x="7951330" y="-58975"/>
            <a:ext cx="2515296" cy="2576064"/>
          </a:xfrm>
          <a:prstGeom prst="rect">
            <a:avLst/>
          </a:prstGeom>
          <a:ln w="12700" cap="flat">
            <a:noFill/>
            <a:miter lim="400000"/>
          </a:ln>
          <a:effectLst/>
        </p:spPr>
      </p:pic>
      <p:pic>
        <p:nvPicPr>
          <p:cNvPr id="6" name="Picture 4"/>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rot="21307511">
            <a:off x="9348767" y="2180688"/>
            <a:ext cx="2586831" cy="194012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 name="Image" descr="Image"/>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21299652">
            <a:off x="9305411" y="2106715"/>
            <a:ext cx="2661907" cy="2113786"/>
          </a:xfrm>
          <a:prstGeom prst="rect">
            <a:avLst/>
          </a:prstGeom>
          <a:ln w="12700" cap="flat">
            <a:noFill/>
            <a:miter lim="400000"/>
          </a:ln>
          <a:effectLst/>
        </p:spPr>
      </p:pic>
      <p:pic>
        <p:nvPicPr>
          <p:cNvPr id="12" name="Image" descr="Image">
            <a:extLst>
              <a:ext uri="{FF2B5EF4-FFF2-40B4-BE49-F238E27FC236}">
                <a16:creationId xmlns:a16="http://schemas.microsoft.com/office/drawing/2014/main" id="{6D894C89-4EB6-04F9-AB96-39FB3451884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1010327" flipH="1">
            <a:off x="8978689" y="4259324"/>
            <a:ext cx="3320710" cy="2620426"/>
          </a:xfrm>
          <a:prstGeom prst="rect">
            <a:avLst/>
          </a:prstGeom>
          <a:ln w="12700" cap="flat">
            <a:noFill/>
            <a:miter lim="400000"/>
          </a:ln>
          <a:effectLst/>
        </p:spPr>
      </p:pic>
    </p:spTree>
    <p:extLst>
      <p:ext uri="{BB962C8B-B14F-4D97-AF65-F5344CB8AC3E}">
        <p14:creationId xmlns:p14="http://schemas.microsoft.com/office/powerpoint/2010/main" val="121725372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92E6F8B-D388-3EF5-BAD8-7F099121F7F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AA8304B-5AEF-7E08-3788-CA31D2794A7F}"/>
              </a:ext>
            </a:extLst>
          </p:cNvPr>
          <p:cNvSpPr/>
          <p:nvPr/>
        </p:nvSpPr>
        <p:spPr>
          <a:xfrm>
            <a:off x="563980" y="1272521"/>
            <a:ext cx="8706629" cy="8002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811327"/>
              </a:solidFill>
              <a:effectLst/>
              <a:uLnTx/>
              <a:uFillTx/>
              <a:latin typeface="Arial "/>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7F1327"/>
                </a:solidFill>
                <a:effectLst/>
                <a:uLnTx/>
                <a:uFillTx/>
                <a:latin typeface="Arial" panose="020B0604020202020204" pitchFamily="34" charset="0"/>
                <a:cs typeface="Arial" panose="020B0604020202020204" pitchFamily="34" charset="0"/>
              </a:rPr>
              <a:t>	</a:t>
            </a:r>
            <a:endParaRPr kumimoji="0" lang="en-GB" sz="1600" b="0" i="0" u="none" strike="noStrike" kern="1200" cap="none" spc="0" normalizeH="0" baseline="0" noProof="0" dirty="0">
              <a:ln>
                <a:noFill/>
              </a:ln>
              <a:solidFill>
                <a:srgbClr val="811327"/>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7F1327"/>
                </a:solidFill>
                <a:effectLst/>
                <a:uLnTx/>
                <a:uFillTx/>
                <a:latin typeface="Arial" panose="020B0604020202020204" pitchFamily="34" charset="0"/>
                <a:cs typeface="Arial" panose="020B0604020202020204" pitchFamily="34" charset="0"/>
              </a:rPr>
              <a:t>	</a:t>
            </a:r>
            <a:endParaRPr kumimoji="0" lang="en-US" sz="1400" b="0" i="0" u="none" strike="noStrike" kern="1200" cap="none" spc="0" normalizeH="0" baseline="0" noProof="0" dirty="0">
              <a:ln>
                <a:noFill/>
              </a:ln>
              <a:solidFill>
                <a:srgbClr val="4E2D5C">
                  <a:lumMod val="50000"/>
                </a:srgbClr>
              </a:solidFill>
              <a:effectLst/>
              <a:uLnTx/>
              <a:uFillTx/>
              <a:latin typeface="Arial" panose="020B0604020202020204" pitchFamily="34" charset="0"/>
              <a:cs typeface="Arial" panose="020B0604020202020204" pitchFamily="34" charset="0"/>
            </a:endParaRPr>
          </a:p>
        </p:txBody>
      </p:sp>
      <p:pic>
        <p:nvPicPr>
          <p:cNvPr id="9" name="Picture 2"/>
          <p:cNvPicPr>
            <a:picLocks noChangeAspect="1"/>
          </p:cNvPicPr>
          <p:nvPr/>
        </p:nvPicPr>
        <p:blipFill rotWithShape="1">
          <a:blip r:embed="rId2" cstate="print">
            <a:extLst>
              <a:ext uri="{28A0092B-C50C-407E-A947-70E740481C1C}">
                <a14:useLocalDpi xmlns:a14="http://schemas.microsoft.com/office/drawing/2010/main"/>
              </a:ext>
            </a:extLst>
          </a:blip>
          <a:srcRect l="-555"/>
          <a:stretch/>
        </p:blipFill>
        <p:spPr bwMode="auto">
          <a:xfrm>
            <a:off x="-88900" y="-42272"/>
            <a:ext cx="7696200" cy="69002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9"/>
          <p:cNvSpPr/>
          <p:nvPr/>
        </p:nvSpPr>
        <p:spPr>
          <a:xfrm>
            <a:off x="7826175" y="76200"/>
            <a:ext cx="4073725" cy="3323987"/>
          </a:xfrm>
          <a:prstGeom prst="rect">
            <a:avLst/>
          </a:prstGeom>
        </p:spPr>
        <p:txBody>
          <a:bodyPr wrap="square">
            <a:spAutoFit/>
          </a:bodyPr>
          <a:lstStyle/>
          <a:p>
            <a:pPr defTabSz="410766">
              <a:lnSpc>
                <a:spcPct val="90000"/>
              </a:lnSpc>
              <a:defRPr>
                <a:solidFill>
                  <a:srgbClr val="FFFFFF"/>
                </a:solidFill>
              </a:defRPr>
            </a:pPr>
            <a:r>
              <a:rPr lang="en-GB" sz="3200" spc="-75" dirty="0">
                <a:solidFill>
                  <a:srgbClr val="F42E9D"/>
                </a:solidFill>
              </a:rPr>
              <a:t>Needs and opportunities</a:t>
            </a:r>
          </a:p>
          <a:p>
            <a:pPr defTabSz="410766">
              <a:defRPr>
                <a:solidFill>
                  <a:srgbClr val="FFFFFF"/>
                </a:solidFill>
              </a:defRPr>
            </a:pPr>
            <a:endParaRPr lang="en-GB" sz="600" spc="-75" dirty="0">
              <a:solidFill>
                <a:srgbClr val="F28F0F"/>
              </a:solidFill>
              <a:latin typeface="Arial"/>
              <a:cs typeface="Arial"/>
            </a:endParaRPr>
          </a:p>
          <a:p>
            <a:pPr defTabSz="410766">
              <a:defRPr>
                <a:solidFill>
                  <a:srgbClr val="FFFFFF"/>
                </a:solidFill>
              </a:defRPr>
            </a:pPr>
            <a:r>
              <a:rPr lang="en-GB" sz="2000" b="1" spc="-75" dirty="0">
                <a:solidFill>
                  <a:srgbClr val="3366FF"/>
                </a:solidFill>
                <a:latin typeface="Arial Black"/>
                <a:cs typeface="Arial Black"/>
              </a:rPr>
              <a:t>Your Blood 2</a:t>
            </a:r>
            <a:r>
              <a:rPr lang="en-GB" sz="2000" spc="-75" dirty="0">
                <a:solidFill>
                  <a:srgbClr val="3366FF"/>
                </a:solidFill>
                <a:latin typeface="Arial"/>
                <a:cs typeface="Arial"/>
              </a:rPr>
              <a:t>, a collaborative performance, music and visual arts piece on the circulatory system and how to maintain heart health, involving a secondary school community, clinical and population health workers and artists</a:t>
            </a:r>
            <a:endParaRPr lang="en-GB" sz="2000" dirty="0">
              <a:solidFill>
                <a:srgbClr val="3366FF"/>
              </a:solidFill>
              <a:latin typeface="Arial"/>
              <a:cs typeface="Arial"/>
            </a:endParaRPr>
          </a:p>
        </p:txBody>
      </p:sp>
      <p:pic>
        <p:nvPicPr>
          <p:cNvPr id="12" name="Picture 2" descr="E:\My Documents 4 September15\BBBC - 0 K&amp;I and COMM REMS\PACE\One Blood performance.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rot="21249218">
            <a:off x="8234520" y="3465417"/>
            <a:ext cx="2848491" cy="3702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Image" descr="Image">
            <a:extLst>
              <a:ext uri="{FF2B5EF4-FFF2-40B4-BE49-F238E27FC236}">
                <a16:creationId xmlns:a16="http://schemas.microsoft.com/office/drawing/2014/main" id="{6D894C89-4EB6-04F9-AB96-39FB345188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5813022" flipH="1">
            <a:off x="7883752" y="3707276"/>
            <a:ext cx="3514597" cy="3006983"/>
          </a:xfrm>
          <a:prstGeom prst="rect">
            <a:avLst/>
          </a:prstGeom>
          <a:ln w="12700" cap="flat">
            <a:noFill/>
            <a:miter lim="400000"/>
          </a:ln>
          <a:effectLst/>
        </p:spPr>
      </p:pic>
    </p:spTree>
    <p:extLst>
      <p:ext uri="{BB962C8B-B14F-4D97-AF65-F5344CB8AC3E}">
        <p14:creationId xmlns:p14="http://schemas.microsoft.com/office/powerpoint/2010/main" val="316747349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EBA6E62-334A-8710-2A04-77F9BF72C468}"/>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7FEFFF18-8901-3D8B-359C-74E84459F235}"/>
                  </a:ext>
                </a:extLst>
              </p14:cNvPr>
              <p14:cNvContentPartPr/>
              <p14:nvPr/>
            </p14:nvContentPartPr>
            <p14:xfrm>
              <a:off x="4143099" y="2252640"/>
              <a:ext cx="360" cy="360"/>
            </p14:xfrm>
          </p:contentPart>
        </mc:Choice>
        <mc:Fallback xmlns="">
          <p:pic>
            <p:nvPicPr>
              <p:cNvPr id="2" name="Ink 1">
                <a:extLst>
                  <a:ext uri="{FF2B5EF4-FFF2-40B4-BE49-F238E27FC236}">
                    <a16:creationId xmlns:a16="http://schemas.microsoft.com/office/drawing/2014/main" id="{7FEFFF18-8901-3D8B-359C-74E84459F235}"/>
                  </a:ext>
                </a:extLst>
              </p:cNvPr>
              <p:cNvPicPr/>
              <p:nvPr/>
            </p:nvPicPr>
            <p:blipFill>
              <a:blip r:embed="rId4"/>
              <a:stretch>
                <a:fillRect/>
              </a:stretch>
            </p:blipFill>
            <p:spPr>
              <a:xfrm>
                <a:off x="4136979" y="2246520"/>
                <a:ext cx="12600" cy="12600"/>
              </a:xfrm>
              <a:prstGeom prst="rect">
                <a:avLst/>
              </a:prstGeom>
            </p:spPr>
          </p:pic>
        </mc:Fallback>
      </mc:AlternateContent>
      <p:pic>
        <p:nvPicPr>
          <p:cNvPr id="3" name="Picture 2">
            <a:extLst>
              <a:ext uri="{FF2B5EF4-FFF2-40B4-BE49-F238E27FC236}">
                <a16:creationId xmlns:a16="http://schemas.microsoft.com/office/drawing/2014/main" id="{961990BA-C0A9-1EAF-0A9F-EDD788A8F77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1" y="95232"/>
            <a:ext cx="8761365" cy="6762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a:extLst>
              <a:ext uri="{FF2B5EF4-FFF2-40B4-BE49-F238E27FC236}">
                <a16:creationId xmlns:a16="http://schemas.microsoft.com/office/drawing/2014/main" id="{BDBFE121-1BE9-DA0E-478E-D7268431927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97598">
            <a:off x="7921411" y="3802867"/>
            <a:ext cx="4037794" cy="30437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Image" descr="Image">
            <a:extLst>
              <a:ext uri="{FF2B5EF4-FFF2-40B4-BE49-F238E27FC236}">
                <a16:creationId xmlns:a16="http://schemas.microsoft.com/office/drawing/2014/main" id="{11863104-998E-8340-F0CD-2CA6E3FE434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626845" flipH="1">
            <a:off x="7859207" y="3836578"/>
            <a:ext cx="4262128" cy="3193325"/>
          </a:xfrm>
          <a:prstGeom prst="rect">
            <a:avLst/>
          </a:prstGeom>
          <a:ln w="12700" cap="flat">
            <a:noFill/>
            <a:miter lim="400000"/>
          </a:ln>
          <a:effectLst/>
        </p:spPr>
      </p:pic>
      <p:sp>
        <p:nvSpPr>
          <p:cNvPr id="6" name="Rectangle 5">
            <a:extLst>
              <a:ext uri="{FF2B5EF4-FFF2-40B4-BE49-F238E27FC236}">
                <a16:creationId xmlns:a16="http://schemas.microsoft.com/office/drawing/2014/main" id="{BF74FD8A-EC12-F7AE-B192-09BCA2FDFECB}"/>
              </a:ext>
            </a:extLst>
          </p:cNvPr>
          <p:cNvSpPr/>
          <p:nvPr/>
        </p:nvSpPr>
        <p:spPr>
          <a:xfrm>
            <a:off x="8915359" y="95232"/>
            <a:ext cx="3175041" cy="3708708"/>
          </a:xfrm>
          <a:prstGeom prst="rect">
            <a:avLst/>
          </a:prstGeom>
        </p:spPr>
        <p:txBody>
          <a:bodyPr wrap="square">
            <a:spAutoFit/>
          </a:bodyPr>
          <a:lstStyle/>
          <a:p>
            <a:r>
              <a:rPr lang="en-GB" sz="2800" dirty="0">
                <a:solidFill>
                  <a:srgbClr val="F28F0F"/>
                </a:solidFill>
                <a:latin typeface="+mj-lt"/>
                <a:cs typeface="Arial" panose="020B0604020202020204" pitchFamily="34" charset="0"/>
              </a:rPr>
              <a:t>Nurturing people to build their confidence and  capabilities </a:t>
            </a:r>
          </a:p>
          <a:p>
            <a:r>
              <a:rPr lang="en-GB" sz="1900" b="1" dirty="0">
                <a:solidFill>
                  <a:srgbClr val="3366FF"/>
                </a:solidFill>
                <a:latin typeface="Arial" panose="020B0604020202020204" pitchFamily="34" charset="0"/>
                <a:cs typeface="Arial" panose="020B0604020202020204" pitchFamily="34" charset="0"/>
              </a:rPr>
              <a:t>Bromley by Bow Time Bank, </a:t>
            </a:r>
            <a:r>
              <a:rPr lang="en-GB" sz="1900" dirty="0">
                <a:solidFill>
                  <a:srgbClr val="3366FF"/>
                </a:solidFill>
                <a:latin typeface="Arial" panose="020B0604020202020204" pitchFamily="34" charset="0"/>
                <a:cs typeface="Arial" panose="020B0604020202020204" pitchFamily="34" charset="0"/>
              </a:rPr>
              <a:t>with a weekly meet up, one to one skills exchanges and a group activity programme </a:t>
            </a:r>
          </a:p>
        </p:txBody>
      </p:sp>
    </p:spTree>
    <p:extLst>
      <p:ext uri="{BB962C8B-B14F-4D97-AF65-F5344CB8AC3E}">
        <p14:creationId xmlns:p14="http://schemas.microsoft.com/office/powerpoint/2010/main" val="3784897258"/>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004300" cy="6858000"/>
          </a:xfrm>
          <a:prstGeom prst="rect">
            <a:avLst/>
          </a:prstGeom>
        </p:spPr>
      </p:pic>
      <p:pic>
        <p:nvPicPr>
          <p:cNvPr id="7" name="Picture 6"/>
          <p:cNvPicPr>
            <a:picLocks noChangeAspect="1"/>
          </p:cNvPicPr>
          <p:nvPr/>
        </p:nvPicPr>
        <p:blipFill>
          <a:blip r:embed="rId4"/>
          <a:stretch>
            <a:fillRect/>
          </a:stretch>
        </p:blipFill>
        <p:spPr>
          <a:xfrm rot="255500">
            <a:off x="6286500" y="205447"/>
            <a:ext cx="5651500" cy="3169501"/>
          </a:xfrm>
          <a:prstGeom prst="rect">
            <a:avLst/>
          </a:prstGeom>
          <a:effectLst>
            <a:outerShdw blurRad="50800" dist="38100" dir="2700000" algn="tl" rotWithShape="0">
              <a:srgbClr val="000000">
                <a:alpha val="43000"/>
              </a:srgbClr>
            </a:outerShdw>
          </a:effectLst>
        </p:spPr>
      </p:pic>
      <p:sp>
        <p:nvSpPr>
          <p:cNvPr id="8" name="Rectangle 7"/>
          <p:cNvSpPr/>
          <p:nvPr/>
        </p:nvSpPr>
        <p:spPr>
          <a:xfrm>
            <a:off x="9004300" y="3429000"/>
            <a:ext cx="3056273" cy="3154710"/>
          </a:xfrm>
          <a:prstGeom prst="rect">
            <a:avLst/>
          </a:prstGeom>
        </p:spPr>
        <p:txBody>
          <a:bodyPr wrap="square">
            <a:spAutoFit/>
          </a:bodyPr>
          <a:lstStyle/>
          <a:p>
            <a:r>
              <a:rPr lang="en-GB" sz="2600" b="1" dirty="0">
                <a:solidFill>
                  <a:srgbClr val="F42E9D"/>
                </a:solidFill>
                <a:latin typeface="Arial Black" panose="020B0604020202020204" pitchFamily="34" charset="0"/>
                <a:cs typeface="Arial Black" panose="020B0604020202020204" pitchFamily="34" charset="0"/>
              </a:rPr>
              <a:t>Health and wellbeing promotion with young people </a:t>
            </a:r>
          </a:p>
          <a:p>
            <a:r>
              <a:rPr lang="en-GB" sz="1900" b="1" dirty="0">
                <a:solidFill>
                  <a:srgbClr val="3366FF"/>
                </a:solidFill>
                <a:latin typeface="+mj-lt"/>
                <a:cs typeface="Arial" panose="020B0604020202020204" pitchFamily="34" charset="0"/>
              </a:rPr>
              <a:t>Spotlight</a:t>
            </a:r>
            <a:r>
              <a:rPr lang="en-GB" sz="1900" b="1" dirty="0">
                <a:solidFill>
                  <a:srgbClr val="3366FF"/>
                </a:solidFill>
                <a:latin typeface="Arial" panose="020B0604020202020204" pitchFamily="34" charset="0"/>
                <a:cs typeface="Arial" panose="020B0604020202020204" pitchFamily="34" charset="0"/>
              </a:rPr>
              <a:t>, </a:t>
            </a:r>
            <a:r>
              <a:rPr lang="en-GB" sz="1900" dirty="0">
                <a:solidFill>
                  <a:srgbClr val="3366FF"/>
                </a:solidFill>
                <a:latin typeface="Arial" panose="020B0604020202020204" pitchFamily="34" charset="0"/>
                <a:cs typeface="Arial" panose="020B0604020202020204" pitchFamily="34" charset="0"/>
              </a:rPr>
              <a:t>a youth venue with social prescribing and </a:t>
            </a:r>
            <a:r>
              <a:rPr lang="en-GB" sz="1900" b="1" dirty="0">
                <a:solidFill>
                  <a:srgbClr val="3366FF"/>
                </a:solidFill>
                <a:latin typeface="+mj-lt"/>
                <a:cs typeface="Arial" panose="020B0604020202020204" pitchFamily="34" charset="0"/>
              </a:rPr>
              <a:t>Health SPOT, </a:t>
            </a:r>
            <a:r>
              <a:rPr lang="en-GB" sz="1900" dirty="0">
                <a:solidFill>
                  <a:srgbClr val="3366FF"/>
                </a:solidFill>
                <a:latin typeface="Arial" panose="020B0604020202020204" pitchFamily="34" charset="0"/>
                <a:cs typeface="Arial" panose="020B0604020202020204" pitchFamily="34" charset="0"/>
              </a:rPr>
              <a:t>medical consultations delivered as part of the programme</a:t>
            </a:r>
          </a:p>
        </p:txBody>
      </p:sp>
    </p:spTree>
    <p:extLst>
      <p:ext uri="{BB962C8B-B14F-4D97-AF65-F5344CB8AC3E}">
        <p14:creationId xmlns:p14="http://schemas.microsoft.com/office/powerpoint/2010/main" val="157383857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2" name="Picture 3" descr="Map&#10;&#10;Description automatically generated">
            <a:extLst>
              <a:ext uri="{FF2B5EF4-FFF2-40B4-BE49-F238E27FC236}">
                <a16:creationId xmlns:a16="http://schemas.microsoft.com/office/drawing/2014/main" id="{4465222C-E9CB-42D3-9788-9B0EB81B5A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27" y="-1096"/>
            <a:ext cx="12194773" cy="6888180"/>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126501">
            <a:off x="5782504" y="1950387"/>
            <a:ext cx="3223750" cy="3954692"/>
          </a:xfrm>
          <a:prstGeom prst="rect">
            <a:avLst/>
          </a:prstGeom>
          <a:effectLst>
            <a:outerShdw blurRad="50800" dist="38100" dir="2700000" sx="102000" sy="102000" algn="tl" rotWithShape="0">
              <a:srgbClr val="000000">
                <a:alpha val="43000"/>
              </a:srgbClr>
            </a:outerShdw>
          </a:effectLst>
        </p:spPr>
      </p:pic>
      <p:pic>
        <p:nvPicPr>
          <p:cNvPr id="3" name="Picture 2">
            <a:extLst>
              <a:ext uri="{FF2B5EF4-FFF2-40B4-BE49-F238E27FC236}">
                <a16:creationId xmlns:a16="http://schemas.microsoft.com/office/drawing/2014/main" id="{840C5940-F676-F013-F1FC-DFD2086EC42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710756">
            <a:off x="8643475" y="2372346"/>
            <a:ext cx="2964452" cy="3783360"/>
          </a:xfrm>
          <a:prstGeom prst="rect">
            <a:avLst/>
          </a:prstGeom>
          <a:effectLst>
            <a:outerShdw blurRad="50800" dist="38100" dir="2700000" sx="103000" sy="103000" algn="tl" rotWithShape="0">
              <a:prstClr val="black">
                <a:alpha val="40000"/>
              </a:prstClr>
            </a:outerShdw>
          </a:effectLst>
        </p:spPr>
      </p:pic>
      <p:pic>
        <p:nvPicPr>
          <p:cNvPr id="4" name="Picture 3">
            <a:extLst>
              <a:ext uri="{FF2B5EF4-FFF2-40B4-BE49-F238E27FC236}">
                <a16:creationId xmlns:a16="http://schemas.microsoft.com/office/drawing/2014/main" id="{A05B8A59-DB69-C637-D90D-ECA3208519B4}"/>
              </a:ext>
            </a:extLst>
          </p:cNvPr>
          <p:cNvPicPr/>
          <p:nvPr/>
        </p:nvPicPr>
        <p:blipFill>
          <a:blip r:embed="rId6" cstate="email">
            <a:extLst>
              <a:ext uri="{28A0092B-C50C-407E-A947-70E740481C1C}">
                <a14:useLocalDpi xmlns:a14="http://schemas.microsoft.com/office/drawing/2010/main"/>
              </a:ext>
            </a:extLst>
          </a:blip>
          <a:srcRect/>
          <a:stretch>
            <a:fillRect/>
          </a:stretch>
        </p:blipFill>
        <p:spPr bwMode="auto">
          <a:xfrm rot="21392960">
            <a:off x="330618" y="2354778"/>
            <a:ext cx="2752386" cy="3515549"/>
          </a:xfrm>
          <a:prstGeom prst="rect">
            <a:avLst/>
          </a:prstGeom>
          <a:noFill/>
          <a:ln>
            <a:noFill/>
          </a:ln>
          <a:effectLst>
            <a:outerShdw blurRad="50800" dist="38100" dir="2700000" sx="102000" sy="102000" algn="tl" rotWithShape="0">
              <a:prstClr val="black">
                <a:alpha val="40000"/>
              </a:prstClr>
            </a:outerShdw>
          </a:effectLst>
          <a:extLst>
            <a:ext uri="{FAA26D3D-D897-4be2-8F04-BA451C77F1D7}">
              <ma14:placeholderFlag xmlns:ma14="http://schemas.microsoft.com/office/mac/drawingml/2011/main" xmlns=""/>
            </a:ext>
          </a:extLst>
        </p:spPr>
      </p:pic>
      <p:pic>
        <p:nvPicPr>
          <p:cNvPr id="5" name="Picture 4">
            <a:extLst>
              <a:ext uri="{FF2B5EF4-FFF2-40B4-BE49-F238E27FC236}">
                <a16:creationId xmlns:a16="http://schemas.microsoft.com/office/drawing/2014/main" id="{D4DEE011-4E35-4742-C403-6FC66042F69C}"/>
              </a:ext>
            </a:extLst>
          </p:cNvPr>
          <p:cNvPicPr/>
          <p:nvPr/>
        </p:nvPicPr>
        <p:blipFill>
          <a:blip r:embed="rId7" cstate="email">
            <a:extLst>
              <a:ext uri="{28A0092B-C50C-407E-A947-70E740481C1C}">
                <a14:useLocalDpi xmlns:a14="http://schemas.microsoft.com/office/drawing/2010/main"/>
              </a:ext>
            </a:extLst>
          </a:blip>
          <a:srcRect/>
          <a:stretch>
            <a:fillRect/>
          </a:stretch>
        </p:blipFill>
        <p:spPr bwMode="auto">
          <a:xfrm rot="480042">
            <a:off x="2912685" y="2460309"/>
            <a:ext cx="2929136" cy="3836522"/>
          </a:xfrm>
          <a:prstGeom prst="rect">
            <a:avLst/>
          </a:prstGeom>
          <a:noFill/>
          <a:ln>
            <a:noFill/>
          </a:ln>
          <a:effectLst>
            <a:outerShdw blurRad="50800" dist="38100" dir="2700000" sx="101000" sy="101000" algn="tl" rotWithShape="0">
              <a:prstClr val="black">
                <a:alpha val="40000"/>
              </a:prstClr>
            </a:outerShdw>
          </a:effectLst>
          <a:extLst>
            <a:ext uri="{FAA26D3D-D897-4be2-8F04-BA451C77F1D7}">
              <ma14:placeholderFlag xmlns:ma14="http://schemas.microsoft.com/office/mac/drawingml/2011/main" xmlns=""/>
            </a:ext>
          </a:extLst>
        </p:spPr>
      </p:pic>
      <p:sp>
        <p:nvSpPr>
          <p:cNvPr id="6" name="Rectangle 5">
            <a:extLst>
              <a:ext uri="{FF2B5EF4-FFF2-40B4-BE49-F238E27FC236}">
                <a16:creationId xmlns:a16="http://schemas.microsoft.com/office/drawing/2014/main" id="{C26CD5F2-6692-0406-E298-573B39754A39}"/>
              </a:ext>
            </a:extLst>
          </p:cNvPr>
          <p:cNvSpPr/>
          <p:nvPr/>
        </p:nvSpPr>
        <p:spPr>
          <a:xfrm>
            <a:off x="1080654" y="515023"/>
            <a:ext cx="9559636" cy="1077218"/>
          </a:xfrm>
          <a:prstGeom prst="rect">
            <a:avLst/>
          </a:prstGeom>
          <a:solidFill>
            <a:srgbClr val="FFFFFF">
              <a:alpha val="80313"/>
            </a:srgbClr>
          </a:solidFill>
          <a:effectLst>
            <a:softEdge rad="22222"/>
          </a:effectLst>
        </p:spPr>
        <p:txBody>
          <a:bodyPr wrap="square">
            <a:spAutoFit/>
          </a:bodyPr>
          <a:lstStyle/>
          <a:p>
            <a:pPr algn="ctr"/>
            <a:r>
              <a:rPr lang="en-GB" sz="3200" b="1" dirty="0">
                <a:solidFill>
                  <a:srgbClr val="F42E9D"/>
                </a:solidFill>
                <a:latin typeface="Arial Black" panose="020B0604020202020204" pitchFamily="34" charset="0"/>
                <a:cs typeface="Arial Black" panose="020B0604020202020204" pitchFamily="34" charset="0"/>
              </a:rPr>
              <a:t>Our role in convening, fostering partnerships and community agency</a:t>
            </a:r>
            <a:endParaRPr lang="en-GB" sz="3200" dirty="0">
              <a:solidFill>
                <a:srgbClr val="3366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448270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PREFERIR EL ICEBERG | Palabras de sirena: blog de ..."/>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227116" cy="6858000"/>
          </a:xfrm>
          <a:prstGeom prst="rect">
            <a:avLst/>
          </a:prstGeom>
        </p:spPr>
      </p:pic>
      <p:sp>
        <p:nvSpPr>
          <p:cNvPr id="2" name="Title 1">
            <a:extLst>
              <a:ext uri="{FF2B5EF4-FFF2-40B4-BE49-F238E27FC236}">
                <a16:creationId xmlns:a16="http://schemas.microsoft.com/office/drawing/2014/main" id="{2006F9FD-377D-4D03-B6AC-B27E4044F4ED}"/>
              </a:ext>
            </a:extLst>
          </p:cNvPr>
          <p:cNvSpPr>
            <a:spLocks noGrp="1"/>
          </p:cNvSpPr>
          <p:nvPr>
            <p:ph type="title"/>
          </p:nvPr>
        </p:nvSpPr>
        <p:spPr>
          <a:xfrm>
            <a:off x="2005786" y="134513"/>
            <a:ext cx="10904724" cy="1024731"/>
          </a:xfrm>
        </p:spPr>
        <p:txBody>
          <a:bodyPr>
            <a:normAutofit/>
          </a:bodyPr>
          <a:lstStyle/>
          <a:p>
            <a:r>
              <a:rPr lang="en-GB" sz="3200" kern="0" dirty="0">
                <a:solidFill>
                  <a:srgbClr val="FFC000"/>
                </a:solidFill>
                <a:latin typeface="Arial Black"/>
                <a:ea typeface="+mn-ea"/>
                <a:cs typeface="+mn-cs"/>
              </a:rPr>
              <a:t>Who needs treating, and for what?</a:t>
            </a:r>
          </a:p>
        </p:txBody>
      </p:sp>
      <p:sp>
        <p:nvSpPr>
          <p:cNvPr id="3" name="Content Placeholder 2">
            <a:extLst>
              <a:ext uri="{FF2B5EF4-FFF2-40B4-BE49-F238E27FC236}">
                <a16:creationId xmlns:a16="http://schemas.microsoft.com/office/drawing/2014/main" id="{2D547DB6-CB51-4FBC-B11F-2E4CA7EB7558}"/>
              </a:ext>
            </a:extLst>
          </p:cNvPr>
          <p:cNvSpPr>
            <a:spLocks noGrp="1"/>
          </p:cNvSpPr>
          <p:nvPr>
            <p:ph idx="1"/>
          </p:nvPr>
        </p:nvSpPr>
        <p:spPr>
          <a:xfrm>
            <a:off x="2005786" y="635128"/>
            <a:ext cx="8362459" cy="1048231"/>
          </a:xfrm>
        </p:spPr>
        <p:txBody>
          <a:bodyPr vert="horz" lIns="91440" tIns="45720" rIns="91440" bIns="45720" rtlCol="0" anchor="t">
            <a:normAutofit fontScale="62500" lnSpcReduction="20000"/>
          </a:bodyPr>
          <a:lstStyle/>
          <a:p>
            <a:pPr marL="0" indent="0" algn="ctr">
              <a:lnSpc>
                <a:spcPct val="130000"/>
              </a:lnSpc>
              <a:buClr>
                <a:schemeClr val="accent2"/>
              </a:buClr>
              <a:buNone/>
            </a:pPr>
            <a:r>
              <a:rPr lang="en-GB" sz="3200" dirty="0">
                <a:solidFill>
                  <a:schemeClr val="tx1">
                    <a:lumMod val="95000"/>
                    <a:lumOff val="5000"/>
                  </a:schemeClr>
                </a:solidFill>
                <a:latin typeface="Arial Black"/>
              </a:rPr>
              <a:t>Addictions, Obesity, Inactivity, Pain, Frequent Attenders, Medically Unexplained Symptoms, Depression, Anxiety…</a:t>
            </a:r>
            <a:r>
              <a:rPr lang="en-GB" sz="2000" dirty="0">
                <a:solidFill>
                  <a:schemeClr val="tx1">
                    <a:lumMod val="95000"/>
                    <a:lumOff val="5000"/>
                  </a:schemeClr>
                </a:solidFill>
                <a:latin typeface="Arial Black"/>
              </a:rPr>
              <a:t>	</a:t>
            </a:r>
            <a:endParaRPr lang="en-US" dirty="0">
              <a:solidFill>
                <a:schemeClr val="tx1">
                  <a:lumMod val="95000"/>
                  <a:lumOff val="5000"/>
                </a:schemeClr>
              </a:solidFill>
            </a:endParaRPr>
          </a:p>
        </p:txBody>
      </p:sp>
      <p:sp>
        <p:nvSpPr>
          <p:cNvPr id="4" name="Content Placeholder 2">
            <a:extLst>
              <a:ext uri="{FF2B5EF4-FFF2-40B4-BE49-F238E27FC236}">
                <a16:creationId xmlns:a16="http://schemas.microsoft.com/office/drawing/2014/main" id="{7721FFE5-F228-4A68-9D10-B47B42C44B96}"/>
              </a:ext>
            </a:extLst>
          </p:cNvPr>
          <p:cNvSpPr txBox="1">
            <a:spLocks/>
          </p:cNvSpPr>
          <p:nvPr/>
        </p:nvSpPr>
        <p:spPr>
          <a:xfrm>
            <a:off x="3741096" y="2538380"/>
            <a:ext cx="4168281" cy="3771387"/>
          </a:xfrm>
          <a:prstGeom prst="rect">
            <a:avLst/>
          </a:prstGeom>
        </p:spPr>
        <p:txBody>
          <a:bodyPr vert="horz" lIns="91440" tIns="45720" rIns="91440" bIns="45720" rtlCol="0">
            <a:noAutofit/>
          </a:bodyPr>
          <a:lstStyle>
            <a:lvl1pPr marL="182875" indent="-182875" algn="l" defTabSz="914377" rtl="0" eaLnBrk="1" latinLnBrk="0" hangingPunct="1">
              <a:lnSpc>
                <a:spcPct val="95000"/>
              </a:lnSpc>
              <a:spcBef>
                <a:spcPts val="1400"/>
              </a:spcBef>
              <a:spcAft>
                <a:spcPts val="200"/>
              </a:spcAft>
              <a:buClr>
                <a:schemeClr val="accent1"/>
              </a:buClr>
              <a:buSzPct val="80000"/>
              <a:buFont typeface="Arial" pitchFamily="34" charset="0"/>
              <a:buChar char="•"/>
              <a:defRPr sz="3200" kern="1200" spc="11" baseline="0">
                <a:solidFill>
                  <a:schemeClr val="accent5">
                    <a:lumMod val="50000"/>
                  </a:schemeClr>
                </a:solidFill>
                <a:latin typeface="Calibri" panose="020F0502020204030204" pitchFamily="34" charset="0"/>
                <a:ea typeface="+mn-ea"/>
                <a:cs typeface="Calibri" panose="020F0502020204030204" pitchFamily="34" charset="0"/>
              </a:defRPr>
            </a:lvl1pPr>
            <a:lvl2pPr marL="457189" indent="-182875" algn="l" defTabSz="914377" rtl="0" eaLnBrk="1" latinLnBrk="0" hangingPunct="1">
              <a:lnSpc>
                <a:spcPct val="90000"/>
              </a:lnSpc>
              <a:spcBef>
                <a:spcPts val="300"/>
              </a:spcBef>
              <a:spcAft>
                <a:spcPts val="300"/>
              </a:spcAft>
              <a:buClr>
                <a:schemeClr val="accent1"/>
              </a:buClr>
              <a:buFont typeface="Wingdings 2" pitchFamily="18" charset="2"/>
              <a:buChar char=""/>
              <a:defRPr sz="2800" kern="1200">
                <a:solidFill>
                  <a:schemeClr val="accent5">
                    <a:lumMod val="50000"/>
                  </a:schemeClr>
                </a:solidFill>
                <a:latin typeface="Calibri" panose="020F0502020204030204" pitchFamily="34" charset="0"/>
                <a:ea typeface="+mn-ea"/>
                <a:cs typeface="Calibri" panose="020F0502020204030204" pitchFamily="34" charset="0"/>
              </a:defRPr>
            </a:lvl2pPr>
            <a:lvl3pPr marL="731502" indent="-182875" algn="l" defTabSz="914377" rtl="0" eaLnBrk="1" latinLnBrk="0" hangingPunct="1">
              <a:lnSpc>
                <a:spcPct val="90000"/>
              </a:lnSpc>
              <a:spcBef>
                <a:spcPts val="300"/>
              </a:spcBef>
              <a:spcAft>
                <a:spcPts val="300"/>
              </a:spcAft>
              <a:buClr>
                <a:schemeClr val="accent1"/>
              </a:buClr>
              <a:buFont typeface="Wingdings 2" pitchFamily="18" charset="2"/>
              <a:buChar char=""/>
              <a:defRPr sz="2400" kern="1200">
                <a:solidFill>
                  <a:schemeClr val="accent5">
                    <a:lumMod val="50000"/>
                  </a:schemeClr>
                </a:solidFill>
                <a:latin typeface="Calibri" panose="020F0502020204030204" pitchFamily="34" charset="0"/>
                <a:ea typeface="+mn-ea"/>
                <a:cs typeface="Calibri" panose="020F0502020204030204" pitchFamily="34" charset="0"/>
              </a:defRPr>
            </a:lvl3pPr>
            <a:lvl4pPr marL="1005815" indent="-182875" algn="l" defTabSz="914377" rtl="0" eaLnBrk="1" latinLnBrk="0" hangingPunct="1">
              <a:lnSpc>
                <a:spcPct val="90000"/>
              </a:lnSpc>
              <a:spcBef>
                <a:spcPts val="300"/>
              </a:spcBef>
              <a:spcAft>
                <a:spcPts val="300"/>
              </a:spcAft>
              <a:buClr>
                <a:schemeClr val="accent1"/>
              </a:buClr>
              <a:buFont typeface="Wingdings 2" pitchFamily="18" charset="2"/>
              <a:buChar char=""/>
              <a:defRPr sz="2400" kern="1200">
                <a:solidFill>
                  <a:schemeClr val="accent5">
                    <a:lumMod val="50000"/>
                  </a:schemeClr>
                </a:solidFill>
                <a:latin typeface="Calibri" panose="020F0502020204030204" pitchFamily="34" charset="0"/>
                <a:ea typeface="+mn-ea"/>
                <a:cs typeface="Calibri" panose="020F0502020204030204" pitchFamily="34" charset="0"/>
              </a:defRPr>
            </a:lvl4pPr>
            <a:lvl5pPr marL="1280128" indent="-182875" algn="l" defTabSz="914377" rtl="0" eaLnBrk="1" latinLnBrk="0" hangingPunct="1">
              <a:lnSpc>
                <a:spcPct val="90000"/>
              </a:lnSpc>
              <a:spcBef>
                <a:spcPts val="300"/>
              </a:spcBef>
              <a:spcAft>
                <a:spcPts val="300"/>
              </a:spcAft>
              <a:buClr>
                <a:schemeClr val="accent1"/>
              </a:buClr>
              <a:buFont typeface="Wingdings 2" pitchFamily="18" charset="2"/>
              <a:buChar char=""/>
              <a:defRPr sz="2400" kern="1200">
                <a:solidFill>
                  <a:schemeClr val="accent5">
                    <a:lumMod val="50000"/>
                  </a:schemeClr>
                </a:solidFill>
                <a:latin typeface="Calibri" panose="020F0502020204030204" pitchFamily="34" charset="0"/>
                <a:ea typeface="+mn-ea"/>
                <a:cs typeface="Calibri" panose="020F0502020204030204" pitchFamily="34" charset="0"/>
              </a:defRPr>
            </a:lvl5pPr>
            <a:lvl6pPr marL="1599960" indent="-228594"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899953" indent="-228594"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199945" indent="-228594"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499938" indent="-228594"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marL="0" marR="0" lvl="0" indent="0" algn="ctr" defTabSz="914377" rtl="0" eaLnBrk="1" fontAlgn="auto" latinLnBrk="0" hangingPunct="1">
              <a:lnSpc>
                <a:spcPct val="150000"/>
              </a:lnSpc>
              <a:spcBef>
                <a:spcPts val="1400"/>
              </a:spcBef>
              <a:spcAft>
                <a:spcPts val="200"/>
              </a:spcAft>
              <a:buClr>
                <a:srgbClr val="773F9B"/>
              </a:buClr>
              <a:buSzPct val="80000"/>
              <a:buFont typeface="Arial" pitchFamily="34" charset="0"/>
              <a:buNone/>
              <a:tabLst/>
              <a:defRPr/>
            </a:pPr>
            <a:r>
              <a:rPr kumimoji="0" lang="en-GB" sz="2800" b="0" i="0" u="none" strike="noStrike" kern="1200" cap="none" spc="11" normalizeH="0" baseline="0" noProof="0" dirty="0">
                <a:ln>
                  <a:noFill/>
                </a:ln>
                <a:solidFill>
                  <a:srgbClr val="FBFFFE"/>
                </a:solidFill>
                <a:effectLst/>
                <a:uLnTx/>
                <a:uFillTx/>
                <a:latin typeface="Arial Black" panose="020B0A04020102020204" pitchFamily="34" charset="0"/>
                <a:cs typeface="Calibri" panose="020F0502020204030204" pitchFamily="34" charset="0"/>
              </a:rPr>
              <a:t>Disconnection</a:t>
            </a:r>
          </a:p>
          <a:p>
            <a:pPr marL="0" marR="0" lvl="0" indent="0" algn="ctr" defTabSz="914377" rtl="0" eaLnBrk="1" fontAlgn="auto" latinLnBrk="0" hangingPunct="1">
              <a:lnSpc>
                <a:spcPct val="150000"/>
              </a:lnSpc>
              <a:spcBef>
                <a:spcPts val="1400"/>
              </a:spcBef>
              <a:spcAft>
                <a:spcPts val="200"/>
              </a:spcAft>
              <a:buClr>
                <a:srgbClr val="773F9B"/>
              </a:buClr>
              <a:buSzPct val="80000"/>
              <a:buFont typeface="Arial" pitchFamily="34" charset="0"/>
              <a:buNone/>
              <a:tabLst/>
              <a:defRPr/>
            </a:pPr>
            <a:r>
              <a:rPr kumimoji="0" lang="en-GB" sz="2800" b="0" i="0" u="none" strike="noStrike" kern="1200" cap="none" spc="11" normalizeH="0" baseline="0" noProof="0" dirty="0">
                <a:ln>
                  <a:noFill/>
                </a:ln>
                <a:solidFill>
                  <a:srgbClr val="FBFFFE"/>
                </a:solidFill>
                <a:effectLst/>
                <a:uLnTx/>
                <a:uFillTx/>
                <a:latin typeface="Arial Black" panose="020B0A04020102020204" pitchFamily="34" charset="0"/>
                <a:cs typeface="Calibri" panose="020F0502020204030204" pitchFamily="34" charset="0"/>
              </a:rPr>
              <a:t>Hopelessness</a:t>
            </a:r>
          </a:p>
          <a:p>
            <a:pPr marL="0" marR="0" lvl="0" indent="0" algn="ctr" defTabSz="914377" rtl="0" eaLnBrk="1" fontAlgn="auto" latinLnBrk="0" hangingPunct="1">
              <a:lnSpc>
                <a:spcPct val="150000"/>
              </a:lnSpc>
              <a:spcBef>
                <a:spcPts val="1400"/>
              </a:spcBef>
              <a:spcAft>
                <a:spcPts val="200"/>
              </a:spcAft>
              <a:buClr>
                <a:srgbClr val="773F9B"/>
              </a:buClr>
              <a:buSzPct val="80000"/>
              <a:buFont typeface="Arial" pitchFamily="34" charset="0"/>
              <a:buNone/>
              <a:tabLst/>
              <a:defRPr/>
            </a:pPr>
            <a:r>
              <a:rPr kumimoji="0" lang="en-GB" sz="2800" b="0" i="0" u="none" strike="noStrike" kern="1200" cap="none" spc="11" normalizeH="0" baseline="0" noProof="0" dirty="0">
                <a:ln>
                  <a:noFill/>
                </a:ln>
                <a:solidFill>
                  <a:srgbClr val="FBFFFE"/>
                </a:solidFill>
                <a:effectLst/>
                <a:uLnTx/>
                <a:uFillTx/>
                <a:latin typeface="Arial Black" panose="020B0A04020102020204" pitchFamily="34" charset="0"/>
                <a:cs typeface="Calibri" panose="020F0502020204030204" pitchFamily="34" charset="0"/>
              </a:rPr>
              <a:t>Loneliness</a:t>
            </a:r>
          </a:p>
          <a:p>
            <a:pPr marL="0" marR="0" lvl="0" indent="0" algn="ctr" defTabSz="914377" rtl="0" eaLnBrk="1" fontAlgn="auto" latinLnBrk="0" hangingPunct="1">
              <a:lnSpc>
                <a:spcPct val="150000"/>
              </a:lnSpc>
              <a:spcBef>
                <a:spcPts val="1400"/>
              </a:spcBef>
              <a:spcAft>
                <a:spcPts val="200"/>
              </a:spcAft>
              <a:buClr>
                <a:srgbClr val="773F9B"/>
              </a:buClr>
              <a:buSzPct val="80000"/>
              <a:buFont typeface="Arial" pitchFamily="34" charset="0"/>
              <a:buNone/>
              <a:tabLst/>
              <a:defRPr/>
            </a:pPr>
            <a:r>
              <a:rPr kumimoji="0" lang="en-GB" sz="2800" b="0" i="0" u="none" strike="noStrike" kern="1200" cap="none" spc="11" normalizeH="0" baseline="0" noProof="0" dirty="0">
                <a:ln>
                  <a:noFill/>
                </a:ln>
                <a:solidFill>
                  <a:srgbClr val="FBFFFE"/>
                </a:solidFill>
                <a:effectLst/>
                <a:uLnTx/>
                <a:uFillTx/>
                <a:latin typeface="Arial Black" panose="020B0A04020102020204" pitchFamily="34" charset="0"/>
                <a:cs typeface="Calibri" panose="020F0502020204030204" pitchFamily="34" charset="0"/>
              </a:rPr>
              <a:t>Frustration</a:t>
            </a:r>
          </a:p>
          <a:p>
            <a:pPr marL="0" marR="0" lvl="0" indent="0" algn="ctr" defTabSz="914377" rtl="0" eaLnBrk="1" fontAlgn="auto" latinLnBrk="0" hangingPunct="1">
              <a:lnSpc>
                <a:spcPct val="150000"/>
              </a:lnSpc>
              <a:spcBef>
                <a:spcPts val="1400"/>
              </a:spcBef>
              <a:spcAft>
                <a:spcPts val="200"/>
              </a:spcAft>
              <a:buClr>
                <a:srgbClr val="773F9B"/>
              </a:buClr>
              <a:buSzPct val="80000"/>
              <a:buFont typeface="Arial" pitchFamily="34" charset="0"/>
              <a:buNone/>
              <a:tabLst/>
              <a:defRPr/>
            </a:pPr>
            <a:r>
              <a:rPr kumimoji="0" lang="en-GB" sz="2800" b="0" i="0" u="none" strike="noStrike" kern="1200" cap="none" spc="11" normalizeH="0" baseline="0" noProof="0" dirty="0">
                <a:ln>
                  <a:noFill/>
                </a:ln>
                <a:solidFill>
                  <a:srgbClr val="FBFFFE"/>
                </a:solidFill>
                <a:effectLst/>
                <a:uLnTx/>
                <a:uFillTx/>
                <a:latin typeface="Arial Black" panose="020B0A04020102020204" pitchFamily="34" charset="0"/>
                <a:cs typeface="Calibri" panose="020F0502020204030204" pitchFamily="34" charset="0"/>
              </a:rPr>
              <a:t>Self Doubt</a:t>
            </a:r>
          </a:p>
          <a:p>
            <a:pPr marL="182875" marR="0" lvl="0" indent="-182875" algn="l" defTabSz="914377" rtl="0" eaLnBrk="1" fontAlgn="auto" latinLnBrk="0" hangingPunct="1">
              <a:lnSpc>
                <a:spcPct val="95000"/>
              </a:lnSpc>
              <a:spcBef>
                <a:spcPts val="1400"/>
              </a:spcBef>
              <a:spcAft>
                <a:spcPts val="200"/>
              </a:spcAft>
              <a:buClr>
                <a:srgbClr val="0365C0"/>
              </a:buClr>
              <a:buSzPct val="80000"/>
              <a:buFont typeface="Arial" pitchFamily="34" charset="0"/>
              <a:buChar char="•"/>
              <a:tabLst/>
              <a:defRPr/>
            </a:pPr>
            <a:endParaRPr kumimoji="0" lang="en-GB" sz="2800" b="0" i="0" u="none" strike="noStrike" kern="1200" cap="none" spc="11" normalizeH="0" baseline="0" noProof="0" dirty="0">
              <a:ln>
                <a:noFill/>
              </a:ln>
              <a:solidFill>
                <a:srgbClr val="C82506">
                  <a:lumMod val="50000"/>
                </a:srgbClr>
              </a:solidFill>
              <a:effectLst/>
              <a:uLnTx/>
              <a:uFillTx/>
              <a:latin typeface="Calibri" panose="020F0502020204030204" pitchFamily="34" charset="0"/>
              <a:cs typeface="Calibri" panose="020F0502020204030204" pitchFamily="34" charset="0"/>
            </a:endParaRPr>
          </a:p>
        </p:txBody>
      </p:sp>
      <p:sp>
        <p:nvSpPr>
          <p:cNvPr id="7" name="Content Placeholder 2">
            <a:extLst>
              <a:ext uri="{FF2B5EF4-FFF2-40B4-BE49-F238E27FC236}">
                <a16:creationId xmlns:a16="http://schemas.microsoft.com/office/drawing/2014/main" id="{B6E430D7-9B91-F52B-3856-2FE7BF50E36F}"/>
              </a:ext>
            </a:extLst>
          </p:cNvPr>
          <p:cNvSpPr txBox="1">
            <a:spLocks/>
          </p:cNvSpPr>
          <p:nvPr/>
        </p:nvSpPr>
        <p:spPr>
          <a:xfrm>
            <a:off x="-282996" y="2440409"/>
            <a:ext cx="4168281" cy="1024731"/>
          </a:xfrm>
          <a:prstGeom prst="rect">
            <a:avLst/>
          </a:prstGeom>
        </p:spPr>
        <p:txBody>
          <a:bodyPr vert="horz" lIns="91440" tIns="45720" rIns="91440" bIns="45720" rtlCol="0">
            <a:noAutofit/>
          </a:bodyPr>
          <a:lstStyle>
            <a:lvl1pPr marL="182875" indent="-182875" algn="l" defTabSz="914377" rtl="0" eaLnBrk="1" latinLnBrk="0" hangingPunct="1">
              <a:lnSpc>
                <a:spcPct val="95000"/>
              </a:lnSpc>
              <a:spcBef>
                <a:spcPts val="1400"/>
              </a:spcBef>
              <a:spcAft>
                <a:spcPts val="200"/>
              </a:spcAft>
              <a:buClr>
                <a:schemeClr val="accent1"/>
              </a:buClr>
              <a:buSzPct val="80000"/>
              <a:buFont typeface="Arial" pitchFamily="34" charset="0"/>
              <a:buChar char="•"/>
              <a:defRPr sz="3200" kern="1200" spc="11" baseline="0">
                <a:solidFill>
                  <a:schemeClr val="accent5">
                    <a:lumMod val="50000"/>
                  </a:schemeClr>
                </a:solidFill>
                <a:latin typeface="Calibri" panose="020F0502020204030204" pitchFamily="34" charset="0"/>
                <a:ea typeface="+mn-ea"/>
                <a:cs typeface="Calibri" panose="020F0502020204030204" pitchFamily="34" charset="0"/>
              </a:defRPr>
            </a:lvl1pPr>
            <a:lvl2pPr marL="457189" indent="-182875" algn="l" defTabSz="914377" rtl="0" eaLnBrk="1" latinLnBrk="0" hangingPunct="1">
              <a:lnSpc>
                <a:spcPct val="90000"/>
              </a:lnSpc>
              <a:spcBef>
                <a:spcPts val="300"/>
              </a:spcBef>
              <a:spcAft>
                <a:spcPts val="300"/>
              </a:spcAft>
              <a:buClr>
                <a:schemeClr val="accent1"/>
              </a:buClr>
              <a:buFont typeface="Wingdings 2" pitchFamily="18" charset="2"/>
              <a:buChar char=""/>
              <a:defRPr sz="2800" kern="1200">
                <a:solidFill>
                  <a:schemeClr val="accent5">
                    <a:lumMod val="50000"/>
                  </a:schemeClr>
                </a:solidFill>
                <a:latin typeface="Calibri" panose="020F0502020204030204" pitchFamily="34" charset="0"/>
                <a:ea typeface="+mn-ea"/>
                <a:cs typeface="Calibri" panose="020F0502020204030204" pitchFamily="34" charset="0"/>
              </a:defRPr>
            </a:lvl2pPr>
            <a:lvl3pPr marL="731502" indent="-182875" algn="l" defTabSz="914377" rtl="0" eaLnBrk="1" latinLnBrk="0" hangingPunct="1">
              <a:lnSpc>
                <a:spcPct val="90000"/>
              </a:lnSpc>
              <a:spcBef>
                <a:spcPts val="300"/>
              </a:spcBef>
              <a:spcAft>
                <a:spcPts val="300"/>
              </a:spcAft>
              <a:buClr>
                <a:schemeClr val="accent1"/>
              </a:buClr>
              <a:buFont typeface="Wingdings 2" pitchFamily="18" charset="2"/>
              <a:buChar char=""/>
              <a:defRPr sz="2400" kern="1200">
                <a:solidFill>
                  <a:schemeClr val="accent5">
                    <a:lumMod val="50000"/>
                  </a:schemeClr>
                </a:solidFill>
                <a:latin typeface="Calibri" panose="020F0502020204030204" pitchFamily="34" charset="0"/>
                <a:ea typeface="+mn-ea"/>
                <a:cs typeface="Calibri" panose="020F0502020204030204" pitchFamily="34" charset="0"/>
              </a:defRPr>
            </a:lvl3pPr>
            <a:lvl4pPr marL="1005815" indent="-182875" algn="l" defTabSz="914377" rtl="0" eaLnBrk="1" latinLnBrk="0" hangingPunct="1">
              <a:lnSpc>
                <a:spcPct val="90000"/>
              </a:lnSpc>
              <a:spcBef>
                <a:spcPts val="300"/>
              </a:spcBef>
              <a:spcAft>
                <a:spcPts val="300"/>
              </a:spcAft>
              <a:buClr>
                <a:schemeClr val="accent1"/>
              </a:buClr>
              <a:buFont typeface="Wingdings 2" pitchFamily="18" charset="2"/>
              <a:buChar char=""/>
              <a:defRPr sz="2400" kern="1200">
                <a:solidFill>
                  <a:schemeClr val="accent5">
                    <a:lumMod val="50000"/>
                  </a:schemeClr>
                </a:solidFill>
                <a:latin typeface="Calibri" panose="020F0502020204030204" pitchFamily="34" charset="0"/>
                <a:ea typeface="+mn-ea"/>
                <a:cs typeface="Calibri" panose="020F0502020204030204" pitchFamily="34" charset="0"/>
              </a:defRPr>
            </a:lvl4pPr>
            <a:lvl5pPr marL="1280128" indent="-182875" algn="l" defTabSz="914377" rtl="0" eaLnBrk="1" latinLnBrk="0" hangingPunct="1">
              <a:lnSpc>
                <a:spcPct val="90000"/>
              </a:lnSpc>
              <a:spcBef>
                <a:spcPts val="300"/>
              </a:spcBef>
              <a:spcAft>
                <a:spcPts val="300"/>
              </a:spcAft>
              <a:buClr>
                <a:schemeClr val="accent1"/>
              </a:buClr>
              <a:buFont typeface="Wingdings 2" pitchFamily="18" charset="2"/>
              <a:buChar char=""/>
              <a:defRPr sz="2400" kern="1200">
                <a:solidFill>
                  <a:schemeClr val="accent5">
                    <a:lumMod val="50000"/>
                  </a:schemeClr>
                </a:solidFill>
                <a:latin typeface="Calibri" panose="020F0502020204030204" pitchFamily="34" charset="0"/>
                <a:ea typeface="+mn-ea"/>
                <a:cs typeface="Calibri" panose="020F0502020204030204" pitchFamily="34" charset="0"/>
              </a:defRPr>
            </a:lvl5pPr>
            <a:lvl6pPr marL="1599960" indent="-228594"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899953" indent="-228594"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199945" indent="-228594"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499938" indent="-228594" algn="l" defTabSz="914377"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marL="0" marR="0" lvl="0" indent="0" algn="ctr" defTabSz="914377" rtl="0" eaLnBrk="1" fontAlgn="auto" latinLnBrk="0" hangingPunct="1">
              <a:lnSpc>
                <a:spcPct val="150000"/>
              </a:lnSpc>
              <a:spcBef>
                <a:spcPts val="1400"/>
              </a:spcBef>
              <a:spcAft>
                <a:spcPts val="200"/>
              </a:spcAft>
              <a:buClr>
                <a:srgbClr val="773F9B"/>
              </a:buClr>
              <a:buSzPct val="80000"/>
              <a:buFont typeface="Arial" pitchFamily="34" charset="0"/>
              <a:buNone/>
              <a:tabLst/>
              <a:defRPr/>
            </a:pPr>
            <a:r>
              <a:rPr kumimoji="0" lang="en-GB" sz="2800" b="0" i="0" u="none" strike="noStrike" kern="1200" cap="none" spc="11" normalizeH="0" baseline="0" noProof="0" dirty="0">
                <a:ln>
                  <a:noFill/>
                </a:ln>
                <a:solidFill>
                  <a:srgbClr val="691A25">
                    <a:lumMod val="65000"/>
                    <a:lumOff val="35000"/>
                  </a:srgbClr>
                </a:solidFill>
                <a:effectLst/>
                <a:uLnTx/>
                <a:uFillTx/>
                <a:latin typeface="Arial Black" panose="020B0A04020102020204" pitchFamily="34" charset="0"/>
                <a:cs typeface="Calibri" panose="020F0502020204030204" pitchFamily="34" charset="0"/>
              </a:rPr>
              <a:t>Poverty</a:t>
            </a:r>
          </a:p>
          <a:p>
            <a:pPr marL="182875" marR="0" lvl="0" indent="-182875" algn="l" defTabSz="914377" rtl="0" eaLnBrk="1" fontAlgn="auto" latinLnBrk="0" hangingPunct="1">
              <a:lnSpc>
                <a:spcPct val="95000"/>
              </a:lnSpc>
              <a:spcBef>
                <a:spcPts val="1400"/>
              </a:spcBef>
              <a:spcAft>
                <a:spcPts val="200"/>
              </a:spcAft>
              <a:buClr>
                <a:srgbClr val="0365C0"/>
              </a:buClr>
              <a:buSzPct val="80000"/>
              <a:buFont typeface="Arial" pitchFamily="34" charset="0"/>
              <a:buChar char="•"/>
              <a:tabLst/>
              <a:defRPr/>
            </a:pPr>
            <a:endParaRPr kumimoji="0" lang="en-GB" sz="2800" b="0" i="0" u="none" strike="noStrike" kern="1200" cap="none" spc="11" normalizeH="0" baseline="0" noProof="0" dirty="0">
              <a:ln>
                <a:noFill/>
              </a:ln>
              <a:solidFill>
                <a:srgbClr val="C82506">
                  <a:lumMod val="50000"/>
                </a:srgbClr>
              </a:solidFill>
              <a:effectLst/>
              <a:uLnTx/>
              <a:uFillTx/>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736182B7-A968-F042-3B6C-EEF40476AAA2}"/>
              </a:ext>
            </a:extLst>
          </p:cNvPr>
          <p:cNvSpPr txBox="1"/>
          <p:nvPr/>
        </p:nvSpPr>
        <p:spPr>
          <a:xfrm>
            <a:off x="482873" y="4013467"/>
            <a:ext cx="3045827" cy="67172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773F9B"/>
              </a:buClr>
              <a:buSzTx/>
              <a:buFontTx/>
              <a:buNone/>
              <a:tabLst/>
              <a:defRPr/>
            </a:pPr>
            <a:r>
              <a:rPr kumimoji="0" lang="en-GB" sz="2800" b="0" i="0" u="none" strike="noStrike" kern="1200" cap="none" spc="0" normalizeH="0" baseline="0" noProof="0">
                <a:ln>
                  <a:noFill/>
                </a:ln>
                <a:solidFill>
                  <a:srgbClr val="691A25">
                    <a:lumMod val="65000"/>
                    <a:lumOff val="35000"/>
                  </a:srgbClr>
                </a:solidFill>
                <a:effectLst/>
                <a:uLnTx/>
                <a:uFillTx/>
                <a:latin typeface="Arial Black" panose="020B0A04020102020204" pitchFamily="34" charset="0"/>
                <a:cs typeface="Arial Black"/>
              </a:rPr>
              <a:t>Inequality</a:t>
            </a:r>
          </a:p>
        </p:txBody>
      </p:sp>
      <p:sp>
        <p:nvSpPr>
          <p:cNvPr id="15" name="TextBox 14">
            <a:extLst>
              <a:ext uri="{FF2B5EF4-FFF2-40B4-BE49-F238E27FC236}">
                <a16:creationId xmlns:a16="http://schemas.microsoft.com/office/drawing/2014/main" id="{0DD3CD1D-13E9-771D-B033-F6B0D4D68295}"/>
              </a:ext>
            </a:extLst>
          </p:cNvPr>
          <p:cNvSpPr txBox="1"/>
          <p:nvPr/>
        </p:nvSpPr>
        <p:spPr>
          <a:xfrm>
            <a:off x="-165799" y="5416630"/>
            <a:ext cx="6258464" cy="67172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773F9B"/>
              </a:buClr>
              <a:buSzTx/>
              <a:buFontTx/>
              <a:buNone/>
              <a:tabLst/>
              <a:defRPr/>
            </a:pPr>
            <a:r>
              <a:rPr kumimoji="0" lang="en-GB" sz="2800" b="0" i="0" u="none" strike="noStrike" kern="1200" cap="none" spc="0" normalizeH="0" baseline="0" noProof="0">
                <a:ln>
                  <a:noFill/>
                </a:ln>
                <a:solidFill>
                  <a:srgbClr val="691A25">
                    <a:lumMod val="65000"/>
                    <a:lumOff val="35000"/>
                  </a:srgbClr>
                </a:solidFill>
                <a:effectLst/>
                <a:uLnTx/>
                <a:uFillTx/>
                <a:latin typeface="Arial Black" panose="020B0A04020102020204" pitchFamily="34" charset="0"/>
                <a:cs typeface="Arial Black"/>
              </a:rPr>
              <a:t>Housing </a:t>
            </a:r>
          </a:p>
        </p:txBody>
      </p:sp>
      <p:sp>
        <p:nvSpPr>
          <p:cNvPr id="17" name="TextBox 16">
            <a:extLst>
              <a:ext uri="{FF2B5EF4-FFF2-40B4-BE49-F238E27FC236}">
                <a16:creationId xmlns:a16="http://schemas.microsoft.com/office/drawing/2014/main" id="{49D1A02E-1107-3BEB-C693-42D94CF05D2A}"/>
              </a:ext>
            </a:extLst>
          </p:cNvPr>
          <p:cNvSpPr txBox="1"/>
          <p:nvPr/>
        </p:nvSpPr>
        <p:spPr>
          <a:xfrm>
            <a:off x="8789433" y="2689697"/>
            <a:ext cx="3045827" cy="13180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773F9B"/>
              </a:buClr>
              <a:buSzTx/>
              <a:buFontTx/>
              <a:buNone/>
              <a:tabLst/>
              <a:defRPr/>
            </a:pPr>
            <a:r>
              <a:rPr kumimoji="0" lang="en-GB" sz="2800" b="0" i="0" u="none" strike="noStrike" kern="1200" cap="none" spc="0" normalizeH="0" baseline="0" noProof="0">
                <a:ln>
                  <a:noFill/>
                </a:ln>
                <a:solidFill>
                  <a:srgbClr val="691A25">
                    <a:lumMod val="65000"/>
                    <a:lumOff val="35000"/>
                  </a:srgbClr>
                </a:solidFill>
                <a:effectLst/>
                <a:uLnTx/>
                <a:uFillTx/>
                <a:latin typeface="Arial Black" panose="020B0A04020102020204" pitchFamily="34" charset="0"/>
                <a:cs typeface="Arial Black"/>
              </a:rPr>
              <a:t>Failing Social Care </a:t>
            </a:r>
          </a:p>
        </p:txBody>
      </p:sp>
      <p:sp>
        <p:nvSpPr>
          <p:cNvPr id="22" name="TextBox 21">
            <a:extLst>
              <a:ext uri="{FF2B5EF4-FFF2-40B4-BE49-F238E27FC236}">
                <a16:creationId xmlns:a16="http://schemas.microsoft.com/office/drawing/2014/main" id="{BE7A7E21-206D-AEDC-1FB1-BFF4CE348126}"/>
              </a:ext>
            </a:extLst>
          </p:cNvPr>
          <p:cNvSpPr txBox="1"/>
          <p:nvPr/>
        </p:nvSpPr>
        <p:spPr>
          <a:xfrm>
            <a:off x="7637925" y="5129567"/>
            <a:ext cx="432143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691A25">
                    <a:lumMod val="65000"/>
                    <a:lumOff val="35000"/>
                  </a:srgbClr>
                </a:solidFill>
                <a:effectLst/>
                <a:uLnTx/>
                <a:uFillTx/>
                <a:latin typeface="Arial Black" panose="020B0A04020102020204" pitchFamily="34" charset="0"/>
                <a:cs typeface="Arial Black"/>
              </a:rPr>
              <a:t>Healthcare falling </a:t>
            </a:r>
            <a:br>
              <a:rPr kumimoji="0" lang="en-GB" sz="2800" b="0" i="0" u="none" strike="noStrike" kern="1200" cap="none" spc="0" normalizeH="0" baseline="0" noProof="0">
                <a:ln>
                  <a:noFill/>
                </a:ln>
                <a:solidFill>
                  <a:srgbClr val="691A25">
                    <a:lumMod val="65000"/>
                    <a:lumOff val="35000"/>
                  </a:srgbClr>
                </a:solidFill>
                <a:effectLst/>
                <a:uLnTx/>
                <a:uFillTx/>
                <a:latin typeface="Arial Black" panose="020B0A04020102020204" pitchFamily="34" charset="0"/>
                <a:cs typeface="Arial Black"/>
              </a:rPr>
            </a:br>
            <a:r>
              <a:rPr kumimoji="0" lang="en-GB" sz="2800" b="0" i="0" u="none" strike="noStrike" kern="1200" cap="none" spc="0" normalizeH="0" baseline="0" noProof="0">
                <a:ln>
                  <a:noFill/>
                </a:ln>
                <a:solidFill>
                  <a:srgbClr val="691A25">
                    <a:lumMod val="65000"/>
                    <a:lumOff val="35000"/>
                  </a:srgbClr>
                </a:solidFill>
                <a:effectLst/>
                <a:uLnTx/>
                <a:uFillTx/>
                <a:latin typeface="Arial Black" panose="020B0A04020102020204" pitchFamily="34" charset="0"/>
                <a:cs typeface="Arial Black"/>
              </a:rPr>
              <a:t>apart</a:t>
            </a:r>
          </a:p>
        </p:txBody>
      </p:sp>
    </p:spTree>
    <p:extLst>
      <p:ext uri="{BB962C8B-B14F-4D97-AF65-F5344CB8AC3E}">
        <p14:creationId xmlns:p14="http://schemas.microsoft.com/office/powerpoint/2010/main" val="83988309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EFF3A-CE96-A17E-D4AF-982F2F95AD70}"/>
              </a:ext>
            </a:extLst>
          </p:cNvPr>
          <p:cNvSpPr>
            <a:spLocks noGrp="1"/>
          </p:cNvSpPr>
          <p:nvPr>
            <p:ph type="title"/>
          </p:nvPr>
        </p:nvSpPr>
        <p:spPr>
          <a:xfrm>
            <a:off x="1294800" y="426936"/>
            <a:ext cx="10897200" cy="944664"/>
          </a:xfrm>
        </p:spPr>
        <p:txBody>
          <a:bodyPr>
            <a:noAutofit/>
          </a:bodyPr>
          <a:lstStyle/>
          <a:p>
            <a:pPr>
              <a:lnSpc>
                <a:spcPct val="110000"/>
              </a:lnSpc>
            </a:pPr>
            <a:r>
              <a:rPr lang="en-GB" sz="3200" b="1" dirty="0">
                <a:solidFill>
                  <a:srgbClr val="1A8EFF"/>
                </a:solidFill>
              </a:rPr>
              <a:t>2012-2023</a:t>
            </a:r>
            <a:r>
              <a:rPr lang="en-GB" sz="3200" b="1" dirty="0"/>
              <a:t> Healthy life expectancy, stalling </a:t>
            </a:r>
            <a:br>
              <a:rPr lang="en-GB" sz="3200" b="1" dirty="0"/>
            </a:br>
            <a:r>
              <a:rPr lang="en-GB" sz="3200" b="1" dirty="0"/>
              <a:t>                  </a:t>
            </a:r>
            <a:r>
              <a:rPr lang="en-GB" sz="1000" b="1" dirty="0"/>
              <a:t> </a:t>
            </a:r>
            <a:r>
              <a:rPr lang="en-GB" sz="3200" b="1" dirty="0"/>
              <a:t>and now falling</a:t>
            </a:r>
            <a:endParaRPr lang="en-US" sz="3200" dirty="0"/>
          </a:p>
        </p:txBody>
      </p:sp>
      <p:pic>
        <p:nvPicPr>
          <p:cNvPr id="4" name="Content Placeholder 3">
            <a:extLst>
              <a:ext uri="{FF2B5EF4-FFF2-40B4-BE49-F238E27FC236}">
                <a16:creationId xmlns:a16="http://schemas.microsoft.com/office/drawing/2014/main" id="{EA4B0620-9C7C-6025-5F71-94E284C592E6}"/>
              </a:ext>
            </a:extLst>
          </p:cNvPr>
          <p:cNvPicPr>
            <a:picLocks noGrp="1" noChangeAspect="1"/>
          </p:cNvPicPr>
          <p:nvPr>
            <p:ph idx="1"/>
          </p:nvPr>
        </p:nvPicPr>
        <p:blipFill>
          <a:blip r:embed="rId3"/>
          <a:stretch>
            <a:fillRect/>
          </a:stretch>
        </p:blipFill>
        <p:spPr>
          <a:xfrm>
            <a:off x="1590900" y="1484848"/>
            <a:ext cx="8440870" cy="5033441"/>
          </a:xfrm>
          <a:prstGeom prst="rect">
            <a:avLst/>
          </a:prstGeom>
        </p:spPr>
      </p:pic>
      <p:sp>
        <p:nvSpPr>
          <p:cNvPr id="5" name="Rectangle 3">
            <a:extLst>
              <a:ext uri="{FF2B5EF4-FFF2-40B4-BE49-F238E27FC236}">
                <a16:creationId xmlns:a16="http://schemas.microsoft.com/office/drawing/2014/main" id="{B831D7FF-4CD6-0997-C075-DB80E20DD637}"/>
              </a:ext>
            </a:extLst>
          </p:cNvPr>
          <p:cNvSpPr>
            <a:spLocks noChangeArrowheads="1"/>
          </p:cNvSpPr>
          <p:nvPr/>
        </p:nvSpPr>
        <p:spPr bwMode="auto">
          <a:xfrm rot="10800000" flipV="1">
            <a:off x="8635162" y="6256679"/>
            <a:ext cx="21336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Source: ONS</a:t>
            </a:r>
            <a:endParaRPr kumimoji="0" lang="en-GB"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Rectangle 2">
            <a:extLst>
              <a:ext uri="{FF2B5EF4-FFF2-40B4-BE49-F238E27FC236}">
                <a16:creationId xmlns:a16="http://schemas.microsoft.com/office/drawing/2014/main" id="{50C51BA9-947A-993C-A3D3-DCB7BFF1AEC4}"/>
              </a:ext>
            </a:extLst>
          </p:cNvPr>
          <p:cNvSpPr/>
          <p:nvPr/>
        </p:nvSpPr>
        <p:spPr>
          <a:xfrm>
            <a:off x="3006494" y="2081103"/>
            <a:ext cx="7012968" cy="2954723"/>
          </a:xfrm>
          <a:prstGeom prst="rect">
            <a:avLst/>
          </a:prstGeom>
          <a:solidFill>
            <a:srgbClr val="691A25">
              <a:lumMod val="60000"/>
              <a:lumOff val="40000"/>
              <a:alpha val="13000"/>
            </a:srgbClr>
          </a:solidFill>
          <a:ln w="12700" cap="flat">
            <a:noFill/>
            <a:miter lim="400000"/>
          </a:ln>
          <a:effectLst>
            <a:outerShdw blurRad="50800" dist="25400" dir="5400000" rotWithShape="0">
              <a:srgbClr val="000000">
                <a:alpha val="50000"/>
              </a:srgbClr>
            </a:outerShdw>
          </a:effectLst>
          <a:sp3d/>
        </p:spPr>
        <p:txBody>
          <a:bodyPr rot="0" spcFirstLastPara="1" vertOverflow="overflow" horzOverflow="overflow" vert="horz" wrap="square" lIns="71437" tIns="71437" rIns="71437" bIns="71437" numCol="1" spcCol="38100" rtlCol="0" anchor="ctr">
            <a:spAutoFit/>
          </a:bodyPr>
          <a:lstStyle/>
          <a:p>
            <a:pPr marL="0" marR="0" lvl="0" indent="0" defTabSz="642937" eaLnBrk="1" fontAlgn="auto" latinLnBrk="0" hangingPunct="0">
              <a:lnSpc>
                <a:spcPct val="110000"/>
              </a:lnSpc>
              <a:spcBef>
                <a:spcPts val="1400"/>
              </a:spcBef>
              <a:spcAft>
                <a:spcPts val="0"/>
              </a:spcAft>
              <a:buClrTx/>
              <a:buSzTx/>
              <a:buFontTx/>
              <a:buNone/>
              <a:tabLst/>
              <a:defRPr/>
            </a:pPr>
            <a:endParaRPr kumimoji="0" lang="en-GB" sz="2400" b="0" i="0" u="none" strike="noStrike" kern="0" cap="none" spc="0" normalizeH="0" baseline="0" noProof="0">
              <a:ln>
                <a:noFill/>
              </a:ln>
              <a:solidFill>
                <a:srgbClr val="000000"/>
              </a:solidFill>
              <a:effectLst/>
              <a:uLnTx/>
              <a:uFillTx/>
              <a:ea typeface="Arial"/>
              <a:cs typeface="Arial"/>
              <a:sym typeface="Arial"/>
            </a:endParaRPr>
          </a:p>
        </p:txBody>
      </p:sp>
      <p:sp>
        <p:nvSpPr>
          <p:cNvPr id="6" name="Rectangle 5">
            <a:extLst>
              <a:ext uri="{FF2B5EF4-FFF2-40B4-BE49-F238E27FC236}">
                <a16:creationId xmlns:a16="http://schemas.microsoft.com/office/drawing/2014/main" id="{E7CDCE13-AF48-6CAD-C7C1-C3AB7E1AF989}"/>
              </a:ext>
            </a:extLst>
          </p:cNvPr>
          <p:cNvSpPr/>
          <p:nvPr/>
        </p:nvSpPr>
        <p:spPr>
          <a:xfrm>
            <a:off x="6970092" y="2093834"/>
            <a:ext cx="2113814" cy="2941991"/>
          </a:xfrm>
          <a:prstGeom prst="rect">
            <a:avLst/>
          </a:prstGeom>
          <a:solidFill>
            <a:srgbClr val="691A25">
              <a:lumMod val="60000"/>
              <a:lumOff val="40000"/>
              <a:alpha val="14773"/>
            </a:srgbClr>
          </a:solidFill>
          <a:ln w="12700" cap="flat">
            <a:noFill/>
            <a:miter lim="400000"/>
          </a:ln>
          <a:effectLst>
            <a:outerShdw blurRad="50800" dist="25400" dir="5400000" rotWithShape="0">
              <a:srgbClr val="000000">
                <a:alpha val="50000"/>
              </a:srgbClr>
            </a:outerShdw>
          </a:effectLst>
          <a:sp3d/>
        </p:spPr>
        <p:txBody>
          <a:bodyPr rot="0" spcFirstLastPara="1" vertOverflow="overflow" horzOverflow="overflow" vert="horz" wrap="square" lIns="71437" tIns="71437" rIns="71437" bIns="71437" numCol="1" spcCol="38100" rtlCol="0" anchor="ctr">
            <a:spAutoFit/>
          </a:bodyPr>
          <a:lstStyle/>
          <a:p>
            <a:pPr marL="0" marR="0" lvl="0" indent="0" defTabSz="642937" eaLnBrk="1" fontAlgn="auto" latinLnBrk="0" hangingPunct="0">
              <a:lnSpc>
                <a:spcPct val="110000"/>
              </a:lnSpc>
              <a:spcBef>
                <a:spcPts val="1400"/>
              </a:spcBef>
              <a:spcAft>
                <a:spcPts val="0"/>
              </a:spcAft>
              <a:buClrTx/>
              <a:buSzTx/>
              <a:buFontTx/>
              <a:buNone/>
              <a:tabLst/>
              <a:defRPr/>
            </a:pPr>
            <a:endParaRPr kumimoji="0" lang="en-GB" sz="2400" b="0" i="0" u="none" strike="noStrike" kern="0" cap="none" spc="0" normalizeH="0" baseline="0" noProof="0">
              <a:ln>
                <a:noFill/>
              </a:ln>
              <a:solidFill>
                <a:srgbClr val="000000"/>
              </a:solidFill>
              <a:effectLst/>
              <a:uLnTx/>
              <a:uFillTx/>
              <a:ea typeface="Arial"/>
              <a:cs typeface="Arial"/>
              <a:sym typeface="Arial"/>
            </a:endParaRPr>
          </a:p>
        </p:txBody>
      </p:sp>
      <p:sp>
        <p:nvSpPr>
          <p:cNvPr id="7" name="Rectangle 6">
            <a:extLst>
              <a:ext uri="{FF2B5EF4-FFF2-40B4-BE49-F238E27FC236}">
                <a16:creationId xmlns:a16="http://schemas.microsoft.com/office/drawing/2014/main" id="{178C25D9-B015-A052-FBFC-B21304FC5A2B}"/>
              </a:ext>
            </a:extLst>
          </p:cNvPr>
          <p:cNvSpPr/>
          <p:nvPr/>
        </p:nvSpPr>
        <p:spPr>
          <a:xfrm>
            <a:off x="9083905" y="2093834"/>
            <a:ext cx="935556" cy="2941991"/>
          </a:xfrm>
          <a:prstGeom prst="rect">
            <a:avLst/>
          </a:prstGeom>
          <a:solidFill>
            <a:srgbClr val="691A25">
              <a:lumMod val="60000"/>
              <a:lumOff val="40000"/>
              <a:alpha val="23670"/>
            </a:srgbClr>
          </a:solidFill>
          <a:ln w="12700" cap="flat">
            <a:noFill/>
            <a:miter lim="400000"/>
          </a:ln>
          <a:effectLst>
            <a:outerShdw blurRad="50800" dist="25400" dir="5400000" rotWithShape="0">
              <a:srgbClr val="000000">
                <a:alpha val="50000"/>
              </a:srgbClr>
            </a:outerShdw>
          </a:effectLst>
          <a:sp3d/>
        </p:spPr>
        <p:txBody>
          <a:bodyPr rot="0" spcFirstLastPara="1" vertOverflow="overflow" horzOverflow="overflow" vert="horz" wrap="square" lIns="71437" tIns="71437" rIns="71437" bIns="71437" numCol="1" spcCol="38100" rtlCol="0" anchor="ctr">
            <a:spAutoFit/>
          </a:bodyPr>
          <a:lstStyle/>
          <a:p>
            <a:pPr marL="0" marR="0" lvl="0" indent="0" defTabSz="642937" eaLnBrk="1" fontAlgn="auto" latinLnBrk="0" hangingPunct="0">
              <a:lnSpc>
                <a:spcPct val="110000"/>
              </a:lnSpc>
              <a:spcBef>
                <a:spcPts val="1400"/>
              </a:spcBef>
              <a:spcAft>
                <a:spcPts val="0"/>
              </a:spcAft>
              <a:buClrTx/>
              <a:buSzTx/>
              <a:buFontTx/>
              <a:buNone/>
              <a:tabLst/>
              <a:defRPr/>
            </a:pPr>
            <a:endParaRPr kumimoji="0" lang="en-GB" sz="2400" b="0" i="0" u="none" strike="noStrike" kern="0" cap="none" spc="0" normalizeH="0" baseline="0" noProof="0">
              <a:ln>
                <a:noFill/>
              </a:ln>
              <a:solidFill>
                <a:srgbClr val="000000"/>
              </a:solidFill>
              <a:effectLst/>
              <a:uLnTx/>
              <a:uFillTx/>
              <a:ea typeface="Arial"/>
              <a:cs typeface="Arial"/>
              <a:sym typeface="Arial"/>
            </a:endParaRPr>
          </a:p>
        </p:txBody>
      </p:sp>
      <p:sp>
        <p:nvSpPr>
          <p:cNvPr id="8" name="TextBox 7">
            <a:extLst>
              <a:ext uri="{FF2B5EF4-FFF2-40B4-BE49-F238E27FC236}">
                <a16:creationId xmlns:a16="http://schemas.microsoft.com/office/drawing/2014/main" id="{125511F4-99AF-9EF9-6A37-9E4D549DF0B4}"/>
              </a:ext>
            </a:extLst>
          </p:cNvPr>
          <p:cNvSpPr txBox="1"/>
          <p:nvPr/>
        </p:nvSpPr>
        <p:spPr>
          <a:xfrm>
            <a:off x="3262086" y="1490454"/>
            <a:ext cx="2353734" cy="3535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80000"/>
              </a:lnSpc>
              <a:spcBef>
                <a:spcPts val="0"/>
              </a:spcBef>
              <a:spcAft>
                <a:spcPts val="0"/>
              </a:spcAft>
              <a:buClrTx/>
              <a:buSzTx/>
              <a:buFontTx/>
              <a:buNone/>
              <a:tabLst/>
            </a:pPr>
            <a:r>
              <a:rPr lang="en-GB" sz="1600" b="1" dirty="0">
                <a:solidFill>
                  <a:srgbClr val="691A25"/>
                </a:solidFill>
                <a:latin typeface="Arial"/>
                <a:cs typeface="Arial"/>
                <a:sym typeface="Arial Black"/>
              </a:rPr>
              <a:t>A</a:t>
            </a:r>
            <a:r>
              <a:rPr kumimoji="0" lang="en-GB" sz="1600" b="1" i="0" u="none" strike="noStrike" cap="none" spc="0" normalizeH="0" baseline="0" dirty="0">
                <a:ln>
                  <a:noFill/>
                </a:ln>
                <a:solidFill>
                  <a:srgbClr val="691A25"/>
                </a:solidFill>
                <a:effectLst/>
                <a:uFillTx/>
                <a:latin typeface="Arial"/>
                <a:ea typeface="+mn-ea"/>
                <a:cs typeface="Arial"/>
                <a:sym typeface="Arial Black"/>
              </a:rPr>
              <a:t>usterity progr</a:t>
            </a:r>
            <a:r>
              <a:rPr kumimoji="0" lang="en-GB" sz="1700" b="1" i="0" u="none" strike="noStrike" cap="none" spc="0" normalizeH="0" baseline="0" dirty="0">
                <a:ln>
                  <a:noFill/>
                </a:ln>
                <a:solidFill>
                  <a:srgbClr val="691A25"/>
                </a:solidFill>
                <a:effectLst/>
                <a:uFillTx/>
                <a:latin typeface="Arial"/>
                <a:ea typeface="+mn-ea"/>
                <a:cs typeface="Arial"/>
                <a:sym typeface="Arial Black"/>
              </a:rPr>
              <a:t>amme</a:t>
            </a:r>
          </a:p>
        </p:txBody>
      </p:sp>
      <p:sp>
        <p:nvSpPr>
          <p:cNvPr id="9" name="TextBox 8">
            <a:extLst>
              <a:ext uri="{FF2B5EF4-FFF2-40B4-BE49-F238E27FC236}">
                <a16:creationId xmlns:a16="http://schemas.microsoft.com/office/drawing/2014/main" id="{07ECE834-09A9-0AC9-884B-1DB0989D8E08}"/>
              </a:ext>
            </a:extLst>
          </p:cNvPr>
          <p:cNvSpPr txBox="1"/>
          <p:nvPr/>
        </p:nvSpPr>
        <p:spPr>
          <a:xfrm>
            <a:off x="7466364" y="1505248"/>
            <a:ext cx="736600" cy="3412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80000"/>
              </a:lnSpc>
              <a:spcBef>
                <a:spcPts val="0"/>
              </a:spcBef>
              <a:spcAft>
                <a:spcPts val="0"/>
              </a:spcAft>
              <a:buClrTx/>
              <a:buSzTx/>
              <a:buFontTx/>
              <a:buNone/>
              <a:tabLst/>
            </a:pPr>
            <a:r>
              <a:rPr kumimoji="0" lang="en-GB" sz="1600" b="1" i="0" u="none" strike="noStrike" cap="none" spc="0" normalizeH="0" baseline="0" dirty="0">
                <a:ln>
                  <a:noFill/>
                </a:ln>
                <a:solidFill>
                  <a:srgbClr val="691A25"/>
                </a:solidFill>
                <a:effectLst/>
                <a:uFillTx/>
                <a:latin typeface="Arial"/>
                <a:ea typeface="+mn-ea"/>
                <a:cs typeface="Arial"/>
                <a:sym typeface="Arial Black"/>
              </a:rPr>
              <a:t>Covid</a:t>
            </a:r>
          </a:p>
        </p:txBody>
      </p:sp>
      <p:sp>
        <p:nvSpPr>
          <p:cNvPr id="10" name="TextBox 9">
            <a:extLst>
              <a:ext uri="{FF2B5EF4-FFF2-40B4-BE49-F238E27FC236}">
                <a16:creationId xmlns:a16="http://schemas.microsoft.com/office/drawing/2014/main" id="{0705C064-C0BB-8662-FAC4-BD0E681DD142}"/>
              </a:ext>
            </a:extLst>
          </p:cNvPr>
          <p:cNvSpPr txBox="1"/>
          <p:nvPr/>
        </p:nvSpPr>
        <p:spPr>
          <a:xfrm>
            <a:off x="9083906" y="1505247"/>
            <a:ext cx="736600" cy="6120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80000"/>
              </a:lnSpc>
              <a:spcBef>
                <a:spcPts val="0"/>
              </a:spcBef>
              <a:spcAft>
                <a:spcPts val="0"/>
              </a:spcAft>
              <a:buClrTx/>
              <a:buSzTx/>
              <a:buFontTx/>
              <a:buNone/>
              <a:tabLst/>
            </a:pPr>
            <a:r>
              <a:rPr lang="en-GB" sz="1100" b="1" dirty="0">
                <a:solidFill>
                  <a:srgbClr val="691A25"/>
                </a:solidFill>
                <a:latin typeface="Arial"/>
                <a:cs typeface="Arial"/>
                <a:sym typeface="Arial Black"/>
              </a:rPr>
              <a:t>Cost-of-living </a:t>
            </a:r>
            <a:r>
              <a:rPr kumimoji="0" lang="en-GB" sz="1100" b="1" i="0" u="none" strike="noStrike" cap="none" spc="0" normalizeH="0" baseline="0" dirty="0">
                <a:ln>
                  <a:noFill/>
                </a:ln>
                <a:solidFill>
                  <a:srgbClr val="691A25"/>
                </a:solidFill>
                <a:effectLst/>
                <a:uFillTx/>
                <a:latin typeface="Arial"/>
                <a:cs typeface="Arial"/>
                <a:sym typeface="Arial Black"/>
              </a:rPr>
              <a:t> </a:t>
            </a:r>
            <a:r>
              <a:rPr kumimoji="0" lang="en-GB" sz="1600" b="1" i="0" u="none" strike="noStrike" cap="none" spc="0" normalizeH="0" baseline="0" dirty="0">
                <a:ln>
                  <a:noFill/>
                </a:ln>
                <a:solidFill>
                  <a:srgbClr val="691A25"/>
                </a:solidFill>
                <a:effectLst/>
                <a:uFillTx/>
                <a:latin typeface="Arial"/>
                <a:cs typeface="Arial"/>
                <a:sym typeface="Arial Black"/>
              </a:rPr>
              <a:t>Crisis</a:t>
            </a:r>
          </a:p>
        </p:txBody>
      </p:sp>
    </p:spTree>
    <p:extLst>
      <p:ext uri="{BB962C8B-B14F-4D97-AF65-F5344CB8AC3E}">
        <p14:creationId xmlns:p14="http://schemas.microsoft.com/office/powerpoint/2010/main" val="39421489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1104052" y="1514440"/>
            <a:ext cx="9286833" cy="5072374"/>
          </a:xfrm>
          <a:prstGeom prst="rect">
            <a:avLst/>
          </a:prstGeom>
        </p:spPr>
      </p:pic>
      <p:sp>
        <p:nvSpPr>
          <p:cNvPr id="7" name="Rectangle 6"/>
          <p:cNvSpPr/>
          <p:nvPr/>
        </p:nvSpPr>
        <p:spPr>
          <a:xfrm>
            <a:off x="2799810" y="5632707"/>
            <a:ext cx="7264547" cy="800219"/>
          </a:xfrm>
          <a:prstGeom prst="rect">
            <a:avLst/>
          </a:prstGeom>
        </p:spPr>
        <p:txBody>
          <a:bodyPr wrap="square">
            <a:spAutoFit/>
          </a:bodyPr>
          <a:lstStyle/>
          <a:p>
            <a:r>
              <a:rPr lang="en-GB" sz="2400" dirty="0">
                <a:solidFill>
                  <a:srgbClr val="F28F0F"/>
                </a:solidFill>
              </a:rPr>
              <a:t>Our Primary Care Network, </a:t>
            </a:r>
          </a:p>
          <a:p>
            <a:r>
              <a:rPr lang="en-GB" sz="2200" dirty="0">
                <a:solidFill>
                  <a:srgbClr val="F28F0F"/>
                </a:solidFill>
              </a:rPr>
              <a:t>5 health centres, 60,000 residents/ patients</a:t>
            </a:r>
            <a:endParaRPr lang="en-GB" sz="2200" dirty="0">
              <a:solidFill>
                <a:srgbClr val="F28F0F"/>
              </a:solidFill>
              <a:latin typeface="Arial"/>
              <a:cs typeface="Arial"/>
            </a:endParaRPr>
          </a:p>
        </p:txBody>
      </p:sp>
      <p:sp>
        <p:nvSpPr>
          <p:cNvPr id="3" name="TextBox 2"/>
          <p:cNvSpPr txBox="1"/>
          <p:nvPr/>
        </p:nvSpPr>
        <p:spPr>
          <a:xfrm>
            <a:off x="4951603" y="1854763"/>
            <a:ext cx="1591733" cy="2725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80000"/>
              </a:lnSpc>
              <a:spcBef>
                <a:spcPts val="0"/>
              </a:spcBef>
              <a:spcAft>
                <a:spcPts val="0"/>
              </a:spcAft>
              <a:buClrTx/>
              <a:buSzTx/>
              <a:buFontTx/>
              <a:buNone/>
              <a:tabLst/>
            </a:pPr>
            <a:r>
              <a:rPr kumimoji="0" lang="en-GB" sz="1000" b="0" i="0" u="none" strike="noStrike" cap="none" spc="0" normalizeH="0" baseline="0" dirty="0">
                <a:ln>
                  <a:noFill/>
                </a:ln>
                <a:solidFill>
                  <a:srgbClr val="691A25"/>
                </a:solidFill>
                <a:effectLst/>
                <a:uFillTx/>
                <a:latin typeface="+mn-lt"/>
                <a:ea typeface="+mn-ea"/>
                <a:cs typeface="+mn-cs"/>
                <a:sym typeface="Arial Black"/>
              </a:rPr>
              <a:t>Bow Road</a:t>
            </a:r>
          </a:p>
        </p:txBody>
      </p:sp>
      <p:sp>
        <p:nvSpPr>
          <p:cNvPr id="5" name="TextBox 4"/>
          <p:cNvSpPr txBox="1"/>
          <p:nvPr/>
        </p:nvSpPr>
        <p:spPr>
          <a:xfrm rot="16200000">
            <a:off x="1439332" y="3064146"/>
            <a:ext cx="1591733" cy="2725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80000"/>
              </a:lnSpc>
              <a:spcBef>
                <a:spcPts val="0"/>
              </a:spcBef>
              <a:spcAft>
                <a:spcPts val="0"/>
              </a:spcAft>
              <a:buClrTx/>
              <a:buSzTx/>
              <a:buFontTx/>
              <a:buNone/>
              <a:tabLst/>
            </a:pPr>
            <a:r>
              <a:rPr kumimoji="0" lang="en-GB" sz="1000" b="0" i="0" u="none" strike="noStrike" cap="none" spc="0" normalizeH="0" baseline="0" dirty="0">
                <a:ln>
                  <a:noFill/>
                </a:ln>
                <a:solidFill>
                  <a:srgbClr val="691A25"/>
                </a:solidFill>
                <a:effectLst/>
                <a:uFillTx/>
                <a:latin typeface="+mn-lt"/>
                <a:ea typeface="+mn-ea"/>
                <a:cs typeface="+mn-cs"/>
                <a:sym typeface="Arial Black"/>
              </a:rPr>
              <a:t>Burdett Road</a:t>
            </a:r>
          </a:p>
        </p:txBody>
      </p:sp>
      <p:sp>
        <p:nvSpPr>
          <p:cNvPr id="6" name="TextBox 5"/>
          <p:cNvSpPr txBox="1"/>
          <p:nvPr/>
        </p:nvSpPr>
        <p:spPr>
          <a:xfrm rot="5400000">
            <a:off x="8116954" y="4910598"/>
            <a:ext cx="3622296" cy="2725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80000"/>
              </a:lnSpc>
              <a:spcBef>
                <a:spcPts val="0"/>
              </a:spcBef>
              <a:spcAft>
                <a:spcPts val="0"/>
              </a:spcAft>
              <a:buClrTx/>
              <a:buSzTx/>
              <a:buFontTx/>
              <a:buNone/>
              <a:tabLst/>
            </a:pPr>
            <a:r>
              <a:rPr lang="en-GB" sz="1000" dirty="0">
                <a:solidFill>
                  <a:srgbClr val="691A25"/>
                </a:solidFill>
                <a:sym typeface="Arial Black"/>
              </a:rPr>
              <a:t>A12 Blackwall Tunnel Northern Approach</a:t>
            </a:r>
            <a:endParaRPr kumimoji="0" lang="en-GB" sz="1000" b="0" i="0" u="none" strike="noStrike" cap="none" spc="0" normalizeH="0" baseline="0" dirty="0">
              <a:ln>
                <a:noFill/>
              </a:ln>
              <a:solidFill>
                <a:srgbClr val="691A25"/>
              </a:solidFill>
              <a:effectLst/>
              <a:uFillTx/>
              <a:latin typeface="+mn-lt"/>
              <a:ea typeface="+mn-ea"/>
              <a:cs typeface="+mn-cs"/>
              <a:sym typeface="Arial Black"/>
            </a:endParaRPr>
          </a:p>
        </p:txBody>
      </p:sp>
      <p:sp>
        <p:nvSpPr>
          <p:cNvPr id="8" name="TextBox 7"/>
          <p:cNvSpPr txBox="1"/>
          <p:nvPr/>
        </p:nvSpPr>
        <p:spPr>
          <a:xfrm rot="20991729">
            <a:off x="3526112" y="4636384"/>
            <a:ext cx="1591733" cy="2725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80000"/>
              </a:lnSpc>
              <a:spcBef>
                <a:spcPts val="0"/>
              </a:spcBef>
              <a:spcAft>
                <a:spcPts val="0"/>
              </a:spcAft>
              <a:buClrTx/>
              <a:buSzTx/>
              <a:buFontTx/>
              <a:buNone/>
              <a:tabLst/>
            </a:pPr>
            <a:r>
              <a:rPr kumimoji="0" lang="en-GB" sz="1000" b="0" i="0" u="none" strike="noStrike" cap="none" spc="0" normalizeH="0" baseline="0" dirty="0">
                <a:ln>
                  <a:noFill/>
                </a:ln>
                <a:solidFill>
                  <a:srgbClr val="691A25"/>
                </a:solidFill>
                <a:effectLst/>
                <a:uFillTx/>
                <a:latin typeface="+mn-lt"/>
                <a:ea typeface="+mn-ea"/>
                <a:cs typeface="+mn-cs"/>
                <a:sym typeface="Arial Black"/>
              </a:rPr>
              <a:t>St Paul’s Way</a:t>
            </a:r>
          </a:p>
        </p:txBody>
      </p:sp>
      <p:sp>
        <p:nvSpPr>
          <p:cNvPr id="9" name="Rectangle 8"/>
          <p:cNvSpPr/>
          <p:nvPr/>
        </p:nvSpPr>
        <p:spPr>
          <a:xfrm>
            <a:off x="1104052" y="271186"/>
            <a:ext cx="11130085" cy="1145250"/>
          </a:xfrm>
          <a:prstGeom prst="rect">
            <a:avLst/>
          </a:prstGeom>
        </p:spPr>
        <p:txBody>
          <a:bodyPr wrap="square">
            <a:spAutoFit/>
          </a:bodyPr>
          <a:lstStyle/>
          <a:p>
            <a:pPr>
              <a:lnSpc>
                <a:spcPct val="110000"/>
              </a:lnSpc>
            </a:pPr>
            <a:r>
              <a:rPr lang="en-GB" sz="3200" i="1" dirty="0">
                <a:solidFill>
                  <a:srgbClr val="F42F9D"/>
                </a:solidFill>
              </a:rPr>
              <a:t>from</a:t>
            </a:r>
            <a:r>
              <a:rPr lang="en-GB" sz="3200" dirty="0">
                <a:solidFill>
                  <a:srgbClr val="F42F9D"/>
                </a:solidFill>
              </a:rPr>
              <a:t> Primary Care Networks</a:t>
            </a:r>
            <a:endParaRPr lang="en-GB" sz="2800" dirty="0">
              <a:solidFill>
                <a:srgbClr val="F42F9D"/>
              </a:solidFill>
              <a:latin typeface="Arial" panose="020B0604020202020204" pitchFamily="34" charset="0"/>
              <a:cs typeface="Arial" panose="020B0604020202020204" pitchFamily="34" charset="0"/>
            </a:endParaRPr>
          </a:p>
          <a:p>
            <a:pPr>
              <a:lnSpc>
                <a:spcPct val="110000"/>
              </a:lnSpc>
            </a:pPr>
            <a:r>
              <a:rPr lang="en-GB" sz="3200" dirty="0">
                <a:solidFill>
                  <a:srgbClr val="F42F9D"/>
                </a:solidFill>
              </a:rPr>
              <a:t>	    </a:t>
            </a:r>
            <a:r>
              <a:rPr lang="en-GB" sz="3200" i="1" dirty="0">
                <a:solidFill>
                  <a:srgbClr val="F42F9D"/>
                </a:solidFill>
              </a:rPr>
              <a:t>to</a:t>
            </a:r>
            <a:r>
              <a:rPr lang="en-GB" sz="3200" dirty="0">
                <a:solidFill>
                  <a:srgbClr val="F42F9D"/>
                </a:solidFill>
              </a:rPr>
              <a:t> Integrated Neighbourhoods</a:t>
            </a:r>
            <a:endParaRPr lang="en-GB" sz="2800" dirty="0">
              <a:solidFill>
                <a:srgbClr val="F42F9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36835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45132" y="0"/>
            <a:ext cx="10886614" cy="6350000"/>
          </a:xfrm>
          <a:prstGeom prst="rect">
            <a:avLst/>
          </a:prstGeom>
        </p:spPr>
      </p:pic>
      <p:sp>
        <p:nvSpPr>
          <p:cNvPr id="6" name="Rectangle 5"/>
          <p:cNvSpPr/>
          <p:nvPr/>
        </p:nvSpPr>
        <p:spPr>
          <a:xfrm>
            <a:off x="3553689" y="1726998"/>
            <a:ext cx="4495802" cy="1631216"/>
          </a:xfrm>
          <a:prstGeom prst="rect">
            <a:avLst/>
          </a:prstGeom>
          <a:solidFill>
            <a:srgbClr val="FFFFFF"/>
          </a:solidFill>
        </p:spPr>
        <p:txBody>
          <a:bodyPr wrap="square">
            <a:spAutoFit/>
          </a:bodyPr>
          <a:lstStyle/>
          <a:p>
            <a:r>
              <a:rPr lang="en-GB" sz="2000" dirty="0">
                <a:solidFill>
                  <a:srgbClr val="F42F9D"/>
                </a:solidFill>
              </a:rPr>
              <a:t>Our Integrated Neighbourhood </a:t>
            </a:r>
            <a:r>
              <a:rPr lang="mr-IN" sz="2000" dirty="0">
                <a:solidFill>
                  <a:srgbClr val="F42F9D"/>
                </a:solidFill>
              </a:rPr>
              <a:t>–</a:t>
            </a:r>
            <a:r>
              <a:rPr lang="en-GB" sz="2000" dirty="0">
                <a:solidFill>
                  <a:srgbClr val="F42F9D"/>
                </a:solidFill>
              </a:rPr>
              <a:t> a Health Creation Network </a:t>
            </a:r>
            <a:r>
              <a:rPr lang="en-GB" sz="2000" dirty="0">
                <a:solidFill>
                  <a:srgbClr val="F42F9D"/>
                </a:solidFill>
                <a:latin typeface="Arial" panose="020B0604020202020204" pitchFamily="34" charset="0"/>
                <a:cs typeface="Arial" panose="020B0604020202020204" pitchFamily="34" charset="0"/>
              </a:rPr>
              <a:t>with a focus on primary and secondary prevention, and improving the social determinants of health</a:t>
            </a:r>
          </a:p>
        </p:txBody>
      </p:sp>
    </p:spTree>
    <p:extLst>
      <p:ext uri="{BB962C8B-B14F-4D97-AF65-F5344CB8AC3E}">
        <p14:creationId xmlns:p14="http://schemas.microsoft.com/office/powerpoint/2010/main" val="25727984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F55D3E3-0122-0DA6-24D7-A2952E94692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3334513-6694-5B1C-89D5-209865B296B7}"/>
              </a:ext>
            </a:extLst>
          </p:cNvPr>
          <p:cNvPicPr>
            <a:picLocks noChangeAspect="1"/>
          </p:cNvPicPr>
          <p:nvPr/>
        </p:nvPicPr>
        <p:blipFill>
          <a:blip r:embed="rId3"/>
          <a:stretch>
            <a:fillRect/>
          </a:stretch>
        </p:blipFill>
        <p:spPr>
          <a:xfrm>
            <a:off x="645132" y="0"/>
            <a:ext cx="10886614" cy="6350000"/>
          </a:xfrm>
          <a:prstGeom prst="rect">
            <a:avLst/>
          </a:prstGeom>
        </p:spPr>
      </p:pic>
      <p:sp>
        <p:nvSpPr>
          <p:cNvPr id="6" name="Rectangle 5">
            <a:extLst>
              <a:ext uri="{FF2B5EF4-FFF2-40B4-BE49-F238E27FC236}">
                <a16:creationId xmlns:a16="http://schemas.microsoft.com/office/drawing/2014/main" id="{B28065F8-8F82-B586-1B93-55DE54879D04}"/>
              </a:ext>
            </a:extLst>
          </p:cNvPr>
          <p:cNvSpPr/>
          <p:nvPr/>
        </p:nvSpPr>
        <p:spPr>
          <a:xfrm>
            <a:off x="3617190" y="1701598"/>
            <a:ext cx="4129810" cy="707886"/>
          </a:xfrm>
          <a:prstGeom prst="rect">
            <a:avLst/>
          </a:prstGeom>
          <a:solidFill>
            <a:srgbClr val="FFFFFF"/>
          </a:solidFill>
        </p:spPr>
        <p:txBody>
          <a:bodyPr wrap="square">
            <a:spAutoFit/>
          </a:bodyPr>
          <a:lstStyle/>
          <a:p>
            <a:r>
              <a:rPr lang="en-GB" sz="2000" dirty="0">
                <a:solidFill>
                  <a:srgbClr val="F42F9D"/>
                </a:solidFill>
              </a:rPr>
              <a:t>Integrated Neighbourhood </a:t>
            </a:r>
            <a:r>
              <a:rPr lang="mr-IN" sz="2000" dirty="0">
                <a:solidFill>
                  <a:srgbClr val="F42F9D"/>
                </a:solidFill>
              </a:rPr>
              <a:t>–</a:t>
            </a:r>
            <a:r>
              <a:rPr lang="en-GB" sz="2000" dirty="0">
                <a:solidFill>
                  <a:srgbClr val="F42F9D"/>
                </a:solidFill>
              </a:rPr>
              <a:t> a Health Creation Network</a:t>
            </a:r>
            <a:endParaRPr lang="en-GB" sz="2000" dirty="0">
              <a:solidFill>
                <a:srgbClr val="F42F9D"/>
              </a:solidFill>
              <a:latin typeface="Arial"/>
              <a:cs typeface="Arial"/>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DAE24239-465C-DFF6-2373-7326A837A195}"/>
                  </a:ext>
                </a:extLst>
              </p14:cNvPr>
              <p14:cNvContentPartPr/>
              <p14:nvPr/>
            </p14:nvContentPartPr>
            <p14:xfrm rot="21390843">
              <a:off x="1936659" y="2537400"/>
              <a:ext cx="4915440" cy="1613880"/>
            </p14:xfrm>
          </p:contentPart>
        </mc:Choice>
        <mc:Fallback xmlns="">
          <p:pic>
            <p:nvPicPr>
              <p:cNvPr id="2" name="Ink 1">
                <a:extLst>
                  <a:ext uri="{FF2B5EF4-FFF2-40B4-BE49-F238E27FC236}">
                    <a16:creationId xmlns:a16="http://schemas.microsoft.com/office/drawing/2014/main" id="{DAE24239-465C-DFF6-2373-7326A837A195}"/>
                  </a:ext>
                </a:extLst>
              </p:cNvPr>
              <p:cNvPicPr/>
              <p:nvPr/>
            </p:nvPicPr>
            <p:blipFill>
              <a:blip r:embed="rId5"/>
              <a:stretch>
                <a:fillRect/>
              </a:stretch>
            </p:blipFill>
            <p:spPr>
              <a:xfrm rot="21390843">
                <a:off x="1900659" y="2465400"/>
                <a:ext cx="4987080" cy="1757520"/>
              </a:xfrm>
              <a:prstGeom prst="rect">
                <a:avLst/>
              </a:prstGeom>
            </p:spPr>
          </p:pic>
        </mc:Fallback>
      </mc:AlternateContent>
    </p:spTree>
    <p:extLst>
      <p:ext uri="{BB962C8B-B14F-4D97-AF65-F5344CB8AC3E}">
        <p14:creationId xmlns:p14="http://schemas.microsoft.com/office/powerpoint/2010/main" val="614761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4235B03-CC71-E337-B734-DC11631210DF}"/>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4A55800-F084-781C-54CF-215218D6F7BD}"/>
              </a:ext>
            </a:extLst>
          </p:cNvPr>
          <p:cNvPicPr>
            <a:picLocks noGrp="1" noChangeAspect="1"/>
          </p:cNvPicPr>
          <p:nvPr>
            <p:ph idx="1"/>
          </p:nvPr>
        </p:nvPicPr>
        <p:blipFill>
          <a:blip r:embed="rId3"/>
          <a:stretch>
            <a:fillRect/>
          </a:stretch>
        </p:blipFill>
        <p:spPr>
          <a:xfrm>
            <a:off x="2181726" y="441370"/>
            <a:ext cx="9722570" cy="5975258"/>
          </a:xfrm>
          <a:prstGeom prst="rect">
            <a:avLst/>
          </a:prstGeom>
        </p:spPr>
      </p:pic>
      <p:sp>
        <p:nvSpPr>
          <p:cNvPr id="6" name="Title 4">
            <a:extLst>
              <a:ext uri="{FF2B5EF4-FFF2-40B4-BE49-F238E27FC236}">
                <a16:creationId xmlns:a16="http://schemas.microsoft.com/office/drawing/2014/main" id="{D9BB5F33-342F-6B94-D1FA-1FA581ED9B78}"/>
              </a:ext>
            </a:extLst>
          </p:cNvPr>
          <p:cNvSpPr txBox="1">
            <a:spLocks/>
          </p:cNvSpPr>
          <p:nvPr/>
        </p:nvSpPr>
        <p:spPr>
          <a:xfrm>
            <a:off x="287704" y="441370"/>
            <a:ext cx="3626569" cy="183264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u="none" strike="noStrike" kern="1200" cap="none" spc="0" normalizeH="0" baseline="0" noProof="0" dirty="0">
                <a:ln>
                  <a:noFill/>
                </a:ln>
                <a:solidFill>
                  <a:srgbClr val="F42E9D"/>
                </a:solidFill>
                <a:effectLst/>
                <a:uLnTx/>
                <a:uFillTx/>
                <a:latin typeface="Arial Black" panose="020B0604020202020204" pitchFamily="34" charset="0"/>
                <a:cs typeface="Arial Black" panose="020B0604020202020204" pitchFamily="34" charset="0"/>
              </a:rPr>
              <a:t>St Paul’s Way Transformation Project</a:t>
            </a:r>
          </a:p>
        </p:txBody>
      </p:sp>
      <p:pic>
        <p:nvPicPr>
          <p:cNvPr id="7" name="Picture 6">
            <a:extLst>
              <a:ext uri="{FF2B5EF4-FFF2-40B4-BE49-F238E27FC236}">
                <a16:creationId xmlns:a16="http://schemas.microsoft.com/office/drawing/2014/main" id="{7F8D6F22-325F-C2BE-846B-5F928F2B741A}"/>
              </a:ext>
            </a:extLst>
          </p:cNvPr>
          <p:cNvPicPr>
            <a:picLocks noChangeAspect="1"/>
          </p:cNvPicPr>
          <p:nvPr/>
        </p:nvPicPr>
        <p:blipFill>
          <a:blip r:embed="rId4"/>
          <a:stretch>
            <a:fillRect/>
          </a:stretch>
        </p:blipFill>
        <p:spPr>
          <a:xfrm>
            <a:off x="10934700" y="4469160"/>
            <a:ext cx="956896" cy="1588740"/>
          </a:xfrm>
          <a:prstGeom prst="rect">
            <a:avLst/>
          </a:prstGeom>
        </p:spPr>
      </p:pic>
      <p:pic>
        <p:nvPicPr>
          <p:cNvPr id="9" name="Picture 4">
            <a:extLst>
              <a:ext uri="{FF2B5EF4-FFF2-40B4-BE49-F238E27FC236}">
                <a16:creationId xmlns:a16="http://schemas.microsoft.com/office/drawing/2014/main" id="{ABD13924-84D9-AA60-BBAD-F51DC0E9B04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98310" y="2870971"/>
            <a:ext cx="1044857" cy="899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a:extLst>
              <a:ext uri="{FF2B5EF4-FFF2-40B4-BE49-F238E27FC236}">
                <a16:creationId xmlns:a16="http://schemas.microsoft.com/office/drawing/2014/main" id="{9A9FD169-AC7D-11C8-75BF-BAB50E93EAE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72811" y="4831120"/>
            <a:ext cx="589063" cy="364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7">
            <a:extLst>
              <a:ext uri="{FF2B5EF4-FFF2-40B4-BE49-F238E27FC236}">
                <a16:creationId xmlns:a16="http://schemas.microsoft.com/office/drawing/2014/main" id="{2ED11892-96D4-9499-BFCD-F9E117150A62}"/>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72811" y="5438224"/>
            <a:ext cx="1347537" cy="364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0">
            <a:extLst>
              <a:ext uri="{FF2B5EF4-FFF2-40B4-BE49-F238E27FC236}">
                <a16:creationId xmlns:a16="http://schemas.microsoft.com/office/drawing/2014/main" id="{A636787B-923E-B8B9-3558-782DC09DFAD5}"/>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39063" y="5935733"/>
            <a:ext cx="1347537" cy="395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a:extLst>
              <a:ext uri="{FF2B5EF4-FFF2-40B4-BE49-F238E27FC236}">
                <a16:creationId xmlns:a16="http://schemas.microsoft.com/office/drawing/2014/main" id="{8C90F075-BB20-404C-F668-3D4A68324A3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87704" y="3987029"/>
            <a:ext cx="1377825" cy="417940"/>
          </a:xfrm>
          <a:prstGeom prst="rect">
            <a:avLst/>
          </a:prstGeom>
        </p:spPr>
      </p:pic>
      <p:pic>
        <p:nvPicPr>
          <p:cNvPr id="15" name="Picture 5">
            <a:extLst>
              <a:ext uri="{FF2B5EF4-FFF2-40B4-BE49-F238E27FC236}">
                <a16:creationId xmlns:a16="http://schemas.microsoft.com/office/drawing/2014/main" id="{55188A76-CDB8-6B06-DC05-AECC1B3B35CF}"/>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41483" y="4550220"/>
            <a:ext cx="1478085" cy="135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BA4C27CC-270B-A468-5450-1D59A57EEF9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68131" y="4823965"/>
            <a:ext cx="710242" cy="365267"/>
          </a:xfrm>
          <a:prstGeom prst="rect">
            <a:avLst/>
          </a:prstGeom>
        </p:spPr>
      </p:pic>
    </p:spTree>
    <p:extLst>
      <p:ext uri="{BB962C8B-B14F-4D97-AF65-F5344CB8AC3E}">
        <p14:creationId xmlns:p14="http://schemas.microsoft.com/office/powerpoint/2010/main" val="1876571734"/>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9" name="Picture 5" descr="Picture 5"/>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591739" y="255196"/>
            <a:ext cx="11359582" cy="6267301"/>
          </a:xfrm>
          <a:prstGeom prst="rect">
            <a:avLst/>
          </a:prstGeom>
          <a:ln w="12700">
            <a:miter lim="400000"/>
          </a:ln>
        </p:spPr>
      </p:pic>
      <p:sp>
        <p:nvSpPr>
          <p:cNvPr id="6" name="Title 3"/>
          <p:cNvSpPr txBox="1"/>
          <p:nvPr/>
        </p:nvSpPr>
        <p:spPr>
          <a:xfrm>
            <a:off x="804481" y="615808"/>
            <a:ext cx="5105252" cy="55399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9" rIns="45719" anchor="ctr">
            <a:spAutoFit/>
          </a:bodyPr>
          <a:lstStyle/>
          <a:p>
            <a:pPr>
              <a:defRPr sz="3300">
                <a:solidFill>
                  <a:srgbClr val="F42E9D"/>
                </a:solidFill>
              </a:defRPr>
            </a:pPr>
            <a:r>
              <a:rPr lang="en-GB" sz="3000" dirty="0">
                <a:solidFill>
                  <a:schemeClr val="bg1"/>
                </a:solidFill>
              </a:rPr>
              <a:t>Networks reimagined</a:t>
            </a:r>
            <a:endParaRPr sz="3000" dirty="0">
              <a:solidFill>
                <a:schemeClr val="bg1"/>
              </a:solidFill>
            </a:endParaRPr>
          </a:p>
        </p:txBody>
      </p:sp>
    </p:spTree>
    <p:extLst>
      <p:ext uri="{BB962C8B-B14F-4D97-AF65-F5344CB8AC3E}">
        <p14:creationId xmlns:p14="http://schemas.microsoft.com/office/powerpoint/2010/main" val="3811819754"/>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DC7CB4C-F6A7-E56E-D600-97167C535CD5}"/>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2D425FBD-DBF7-8DF5-CD6B-D0D3F517A0CE}"/>
              </a:ext>
            </a:extLst>
          </p:cNvPr>
          <p:cNvSpPr txBox="1">
            <a:spLocks/>
          </p:cNvSpPr>
          <p:nvPr/>
        </p:nvSpPr>
        <p:spPr bwMode="auto">
          <a:xfrm>
            <a:off x="4668249" y="1251780"/>
            <a:ext cx="7078580" cy="5496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lnSpc>
                <a:spcPct val="90000"/>
              </a:lnSpc>
              <a:spcBef>
                <a:spcPct val="0"/>
              </a:spcBef>
              <a:spcAft>
                <a:spcPct val="0"/>
              </a:spcAft>
              <a:defRPr sz="4400" b="1" i="0" kern="1200" baseline="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panose="020B0604020202020204" pitchFamily="34" charset="0"/>
              </a:defRPr>
            </a:lvl2pPr>
            <a:lvl3pPr algn="l" rtl="0" eaLnBrk="1" fontAlgn="base" hangingPunct="1">
              <a:lnSpc>
                <a:spcPct val="90000"/>
              </a:lnSpc>
              <a:spcBef>
                <a:spcPct val="0"/>
              </a:spcBef>
              <a:spcAft>
                <a:spcPct val="0"/>
              </a:spcAft>
              <a:defRPr sz="4400">
                <a:solidFill>
                  <a:schemeClr val="tx1"/>
                </a:solidFill>
                <a:latin typeface="Arial" panose="020B0604020202020204" pitchFamily="34" charset="0"/>
              </a:defRPr>
            </a:lvl3pPr>
            <a:lvl4pPr algn="l" rtl="0" eaLnBrk="1" fontAlgn="base" hangingPunct="1">
              <a:lnSpc>
                <a:spcPct val="90000"/>
              </a:lnSpc>
              <a:spcBef>
                <a:spcPct val="0"/>
              </a:spcBef>
              <a:spcAft>
                <a:spcPct val="0"/>
              </a:spcAft>
              <a:defRPr sz="4400">
                <a:solidFill>
                  <a:schemeClr val="tx1"/>
                </a:solidFill>
                <a:latin typeface="Arial" panose="020B0604020202020204" pitchFamily="34" charset="0"/>
              </a:defRPr>
            </a:lvl4pPr>
            <a:lvl5pPr algn="l" rtl="0" eaLnBrk="1" fontAlgn="base" hangingPunct="1">
              <a:lnSpc>
                <a:spcPct val="90000"/>
              </a:lnSpc>
              <a:spcBef>
                <a:spcPct val="0"/>
              </a:spcBef>
              <a:spcAft>
                <a:spcPct val="0"/>
              </a:spcAft>
              <a:defRPr sz="4400">
                <a:solidFill>
                  <a:schemeClr val="tx1"/>
                </a:solidFill>
                <a:latin typeface="Arial" panose="020B0604020202020204" pitchFamily="34" charset="0"/>
              </a:defRPr>
            </a:lvl5pPr>
            <a:lvl6pPr marL="457200" algn="l" rtl="0" eaLnBrk="1" fontAlgn="base" hangingPunct="1">
              <a:lnSpc>
                <a:spcPct val="90000"/>
              </a:lnSpc>
              <a:spcBef>
                <a:spcPct val="0"/>
              </a:spcBef>
              <a:spcAft>
                <a:spcPct val="0"/>
              </a:spcAft>
              <a:defRPr sz="4400">
                <a:solidFill>
                  <a:schemeClr val="tx1"/>
                </a:solidFill>
                <a:latin typeface="Arial" panose="020B0604020202020204" pitchFamily="34" charset="0"/>
              </a:defRPr>
            </a:lvl6pPr>
            <a:lvl7pPr marL="914400" algn="l" rtl="0" eaLnBrk="1" fontAlgn="base" hangingPunct="1">
              <a:lnSpc>
                <a:spcPct val="90000"/>
              </a:lnSpc>
              <a:spcBef>
                <a:spcPct val="0"/>
              </a:spcBef>
              <a:spcAft>
                <a:spcPct val="0"/>
              </a:spcAft>
              <a:defRPr sz="4400">
                <a:solidFill>
                  <a:schemeClr val="tx1"/>
                </a:solidFill>
                <a:latin typeface="Arial" panose="020B0604020202020204" pitchFamily="34" charset="0"/>
              </a:defRPr>
            </a:lvl7pPr>
            <a:lvl8pPr marL="1371600" algn="l" rtl="0" eaLnBrk="1" fontAlgn="base" hangingPunct="1">
              <a:lnSpc>
                <a:spcPct val="90000"/>
              </a:lnSpc>
              <a:spcBef>
                <a:spcPct val="0"/>
              </a:spcBef>
              <a:spcAft>
                <a:spcPct val="0"/>
              </a:spcAft>
              <a:defRPr sz="4400">
                <a:solidFill>
                  <a:schemeClr val="tx1"/>
                </a:solidFill>
                <a:latin typeface="Arial" panose="020B0604020202020204" pitchFamily="34" charset="0"/>
              </a:defRPr>
            </a:lvl8pPr>
            <a:lvl9pPr marL="1828800" algn="l" rtl="0" eaLnBrk="1" fontAlgn="base" hangingPunct="1">
              <a:lnSpc>
                <a:spcPct val="90000"/>
              </a:lnSpc>
              <a:spcBef>
                <a:spcPct val="0"/>
              </a:spcBef>
              <a:spcAft>
                <a:spcPct val="0"/>
              </a:spcAft>
              <a:defRPr sz="4400">
                <a:solidFill>
                  <a:schemeClr val="tx1"/>
                </a:solidFill>
                <a:latin typeface="Arial" panose="020B0604020202020204" pitchFamily="34" charset="0"/>
              </a:defRPr>
            </a:lvl9pPr>
          </a:lstStyle>
          <a:p>
            <a:pPr>
              <a:lnSpc>
                <a:spcPct val="100000"/>
              </a:lnSpc>
            </a:pPr>
            <a:r>
              <a:rPr lang="en-GB" sz="2100" noProof="0" dirty="0">
                <a:solidFill>
                  <a:schemeClr val="accent1">
                    <a:lumMod val="75000"/>
                  </a:schemeClr>
                </a:solidFill>
                <a:cs typeface="Arial"/>
              </a:rPr>
              <a:t>Context to the Plan: </a:t>
            </a:r>
          </a:p>
          <a:p>
            <a:pPr>
              <a:lnSpc>
                <a:spcPct val="100000"/>
              </a:lnSpc>
            </a:pPr>
            <a:endParaRPr lang="en-GB" sz="1200" noProof="0" dirty="0">
              <a:solidFill>
                <a:schemeClr val="accent1">
                  <a:lumMod val="75000"/>
                </a:schemeClr>
              </a:solidFill>
              <a:cs typeface="Arial"/>
            </a:endParaRPr>
          </a:p>
          <a:p>
            <a:pPr>
              <a:lnSpc>
                <a:spcPct val="100000"/>
              </a:lnSpc>
            </a:pPr>
            <a:r>
              <a:rPr lang="en-GB" sz="2100" noProof="0" dirty="0">
                <a:solidFill>
                  <a:schemeClr val="accent1">
                    <a:lumMod val="75000"/>
                  </a:schemeClr>
                </a:solidFill>
                <a:cs typeface="Arial"/>
              </a:rPr>
              <a:t>Sustainability of the healthcare system:</a:t>
            </a:r>
          </a:p>
          <a:p>
            <a:pPr marL="342900" indent="-342900">
              <a:lnSpc>
                <a:spcPct val="100000"/>
              </a:lnSpc>
              <a:buFont typeface="Arial" panose="020B0604020202020204" pitchFamily="34" charset="0"/>
              <a:buChar char="•"/>
            </a:pPr>
            <a:r>
              <a:rPr lang="en-GB" sz="2100" noProof="0" dirty="0">
                <a:solidFill>
                  <a:schemeClr val="accent1">
                    <a:lumMod val="75000"/>
                  </a:schemeClr>
                </a:solidFill>
                <a:cs typeface="Arial"/>
              </a:rPr>
              <a:t>High levels of deprivation and social and economic inequality driving up demand</a:t>
            </a:r>
          </a:p>
          <a:p>
            <a:pPr marL="342900" indent="-342900">
              <a:lnSpc>
                <a:spcPct val="100000"/>
              </a:lnSpc>
              <a:buFont typeface="Arial" panose="020B0604020202020204" pitchFamily="34" charset="0"/>
              <a:buChar char="•"/>
            </a:pPr>
            <a:r>
              <a:rPr lang="en-GB" sz="2100" noProof="0" dirty="0">
                <a:solidFill>
                  <a:schemeClr val="accent1">
                    <a:lumMod val="75000"/>
                  </a:schemeClr>
                </a:solidFill>
                <a:cs typeface="Arial"/>
              </a:rPr>
              <a:t>Increase in Long Term Conditions and falling healthy life expectancy</a:t>
            </a:r>
          </a:p>
          <a:p>
            <a:pPr marL="342900" indent="-342900">
              <a:lnSpc>
                <a:spcPct val="100000"/>
              </a:lnSpc>
              <a:buFont typeface="Arial" panose="020B0604020202020204" pitchFamily="34" charset="0"/>
              <a:buChar char="•"/>
            </a:pPr>
            <a:r>
              <a:rPr lang="en-GB" sz="2100" noProof="0" dirty="0">
                <a:solidFill>
                  <a:schemeClr val="accent1">
                    <a:lumMod val="75000"/>
                  </a:schemeClr>
                </a:solidFill>
                <a:cs typeface="Arial"/>
              </a:rPr>
              <a:t>Increase in the elderly and frail population</a:t>
            </a:r>
          </a:p>
          <a:p>
            <a:pPr marL="342900" indent="-342900">
              <a:lnSpc>
                <a:spcPct val="100000"/>
              </a:lnSpc>
              <a:buFont typeface="Arial" panose="020B0604020202020204" pitchFamily="34" charset="0"/>
              <a:buChar char="•"/>
            </a:pPr>
            <a:r>
              <a:rPr lang="en-GB" sz="2100" noProof="0" dirty="0">
                <a:solidFill>
                  <a:schemeClr val="accent1">
                    <a:lumMod val="75000"/>
                  </a:schemeClr>
                </a:solidFill>
                <a:cs typeface="Arial"/>
              </a:rPr>
              <a:t>Increase in demand for services, (NHS and LA), increasingly complex and acute need </a:t>
            </a:r>
          </a:p>
          <a:p>
            <a:pPr marL="342900" indent="-342900">
              <a:lnSpc>
                <a:spcPct val="100000"/>
              </a:lnSpc>
              <a:buFont typeface="Arial" panose="020B0604020202020204" pitchFamily="34" charset="0"/>
              <a:buChar char="•"/>
            </a:pPr>
            <a:endParaRPr lang="en-GB" sz="1800" noProof="0" dirty="0">
              <a:solidFill>
                <a:schemeClr val="accent1">
                  <a:lumMod val="75000"/>
                </a:schemeClr>
              </a:solidFill>
              <a:cs typeface="Arial"/>
            </a:endParaRPr>
          </a:p>
          <a:p>
            <a:pPr>
              <a:lnSpc>
                <a:spcPct val="100000"/>
              </a:lnSpc>
            </a:pPr>
            <a:r>
              <a:rPr lang="en-GB" sz="2100" dirty="0">
                <a:solidFill>
                  <a:schemeClr val="accent1">
                    <a:lumMod val="75000"/>
                  </a:schemeClr>
                </a:solidFill>
                <a:cs typeface="Arial"/>
              </a:rPr>
              <a:t>The development of Integrated Neighbourhoods, partnerships between, Local Authorities, communities, the voluntary sector and the NHS, particularly General Practice and Primary Care Networks, intended to deliver the shift towards prevention</a:t>
            </a:r>
            <a:endParaRPr lang="en-GB" sz="1800" noProof="0" dirty="0">
              <a:solidFill>
                <a:schemeClr val="accent1">
                  <a:lumMod val="75000"/>
                </a:schemeClr>
              </a:solidFill>
              <a:cs typeface="Arial"/>
            </a:endParaRPr>
          </a:p>
        </p:txBody>
      </p:sp>
      <p:pic>
        <p:nvPicPr>
          <p:cNvPr id="2" name="Picture 1">
            <a:extLst>
              <a:ext uri="{FF2B5EF4-FFF2-40B4-BE49-F238E27FC236}">
                <a16:creationId xmlns:a16="http://schemas.microsoft.com/office/drawing/2014/main" id="{1552CAD4-0A3B-6955-F6DF-9D8CFE26F1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1639">
            <a:off x="367359" y="868652"/>
            <a:ext cx="3738113" cy="3061114"/>
          </a:xfrm>
          <a:prstGeom prst="rect">
            <a:avLst/>
          </a:prstGeom>
          <a:effectLst>
            <a:outerShdw blurRad="76200" dist="88900" dir="5400000" algn="ctr" rotWithShape="0">
              <a:schemeClr val="tx1">
                <a:alpha val="99000"/>
              </a:schemeClr>
            </a:outerShdw>
          </a:effectLst>
        </p:spPr>
      </p:pic>
      <p:pic>
        <p:nvPicPr>
          <p:cNvPr id="5" name="Picture 4">
            <a:extLst>
              <a:ext uri="{FF2B5EF4-FFF2-40B4-BE49-F238E27FC236}">
                <a16:creationId xmlns:a16="http://schemas.microsoft.com/office/drawing/2014/main" id="{C83CA335-9AA5-42C2-D6B0-39F131AA85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185293">
            <a:off x="1411519" y="3360834"/>
            <a:ext cx="2055895" cy="2902821"/>
          </a:xfrm>
          <a:prstGeom prst="rect">
            <a:avLst/>
          </a:prstGeom>
          <a:effectLst>
            <a:outerShdw blurRad="50800" dist="38100" dir="2700000" algn="tl" rotWithShape="0">
              <a:prstClr val="black">
                <a:alpha val="40000"/>
              </a:prstClr>
            </a:outerShdw>
          </a:effectLst>
        </p:spPr>
      </p:pic>
      <p:sp>
        <p:nvSpPr>
          <p:cNvPr id="8" name="Title 1">
            <a:extLst>
              <a:ext uri="{FF2B5EF4-FFF2-40B4-BE49-F238E27FC236}">
                <a16:creationId xmlns:a16="http://schemas.microsoft.com/office/drawing/2014/main" id="{F08EFBF0-57A2-E69B-40D0-271F86B050CF}"/>
              </a:ext>
            </a:extLst>
          </p:cNvPr>
          <p:cNvSpPr txBox="1">
            <a:spLocks/>
          </p:cNvSpPr>
          <p:nvPr/>
        </p:nvSpPr>
        <p:spPr>
          <a:xfrm>
            <a:off x="4322474" y="365859"/>
            <a:ext cx="10347826" cy="1307606"/>
          </a:xfrm>
          <a:prstGeom prst="rect">
            <a:avLst/>
          </a:prstGeom>
        </p:spPr>
        <p:txBody>
          <a:bodyPr>
            <a:noAutofit/>
          </a:bodyPr>
          <a:lstStyle>
            <a:lvl1pPr marL="0" marR="0" indent="0" algn="l" defTabSz="914400" latinLnBrk="0">
              <a:lnSpc>
                <a:spcPct val="100000"/>
              </a:lnSpc>
              <a:spcBef>
                <a:spcPts val="0"/>
              </a:spcBef>
              <a:spcAft>
                <a:spcPts val="0"/>
              </a:spcAft>
              <a:buClrTx/>
              <a:buSzTx/>
              <a:buFontTx/>
              <a:buNone/>
              <a:tabLst/>
              <a:defRPr sz="2800" b="0" i="0" u="none" strike="noStrike" cap="none" spc="0" baseline="0">
                <a:ln>
                  <a:noFill/>
                </a:ln>
                <a:solidFill>
                  <a:srgbClr val="FF3496"/>
                </a:solidFill>
                <a:uFillTx/>
                <a:latin typeface="Arial Black"/>
                <a:ea typeface="Arial Black"/>
                <a:cs typeface="Arial Black"/>
                <a:sym typeface="Arial Black"/>
              </a:defRPr>
            </a:lvl1pPr>
            <a:lvl2pPr marL="0" marR="0" indent="114300" algn="l" defTabSz="410766" latinLnBrk="0">
              <a:lnSpc>
                <a:spcPct val="80000"/>
              </a:lnSpc>
              <a:spcBef>
                <a:spcPts val="0"/>
              </a:spcBef>
              <a:spcAft>
                <a:spcPts val="0"/>
              </a:spcAft>
              <a:buClrTx/>
              <a:buSzTx/>
              <a:buFontTx/>
              <a:buNone/>
              <a:tabLst/>
              <a:defRPr sz="2500" b="1" i="0" u="none" strike="noStrike" cap="all" spc="0" baseline="0">
                <a:ln>
                  <a:noFill/>
                </a:ln>
                <a:solidFill>
                  <a:srgbClr val="FFFFFF"/>
                </a:solidFill>
                <a:uFillTx/>
                <a:latin typeface="Helvetica"/>
                <a:ea typeface="Helvetica"/>
                <a:cs typeface="Helvetica"/>
                <a:sym typeface="Helvetica"/>
              </a:defRPr>
            </a:lvl2pPr>
            <a:lvl3pPr marL="0" marR="0" indent="228600" algn="l" defTabSz="410766" latinLnBrk="0">
              <a:lnSpc>
                <a:spcPct val="80000"/>
              </a:lnSpc>
              <a:spcBef>
                <a:spcPts val="0"/>
              </a:spcBef>
              <a:spcAft>
                <a:spcPts val="0"/>
              </a:spcAft>
              <a:buClrTx/>
              <a:buSzTx/>
              <a:buFontTx/>
              <a:buNone/>
              <a:tabLst/>
              <a:defRPr sz="2500" b="1" i="0" u="none" strike="noStrike" cap="all" spc="0" baseline="0">
                <a:ln>
                  <a:noFill/>
                </a:ln>
                <a:solidFill>
                  <a:srgbClr val="FFFFFF"/>
                </a:solidFill>
                <a:uFillTx/>
                <a:latin typeface="Helvetica"/>
                <a:ea typeface="Helvetica"/>
                <a:cs typeface="Helvetica"/>
                <a:sym typeface="Helvetica"/>
              </a:defRPr>
            </a:lvl3pPr>
            <a:lvl4pPr marL="0" marR="0" indent="342900" algn="l" defTabSz="410766" latinLnBrk="0">
              <a:lnSpc>
                <a:spcPct val="80000"/>
              </a:lnSpc>
              <a:spcBef>
                <a:spcPts val="0"/>
              </a:spcBef>
              <a:spcAft>
                <a:spcPts val="0"/>
              </a:spcAft>
              <a:buClrTx/>
              <a:buSzTx/>
              <a:buFontTx/>
              <a:buNone/>
              <a:tabLst/>
              <a:defRPr sz="2500" b="1" i="0" u="none" strike="noStrike" cap="all" spc="0" baseline="0">
                <a:ln>
                  <a:noFill/>
                </a:ln>
                <a:solidFill>
                  <a:srgbClr val="FFFFFF"/>
                </a:solidFill>
                <a:uFillTx/>
                <a:latin typeface="Helvetica"/>
                <a:ea typeface="Helvetica"/>
                <a:cs typeface="Helvetica"/>
                <a:sym typeface="Helvetica"/>
              </a:defRPr>
            </a:lvl4pPr>
            <a:lvl5pPr marL="0" marR="0" indent="457200" algn="l" defTabSz="410766" latinLnBrk="0">
              <a:lnSpc>
                <a:spcPct val="80000"/>
              </a:lnSpc>
              <a:spcBef>
                <a:spcPts val="0"/>
              </a:spcBef>
              <a:spcAft>
                <a:spcPts val="0"/>
              </a:spcAft>
              <a:buClrTx/>
              <a:buSzTx/>
              <a:buFontTx/>
              <a:buNone/>
              <a:tabLst/>
              <a:defRPr sz="2500" b="1" i="0" u="none" strike="noStrike" cap="all" spc="0" baseline="0">
                <a:ln>
                  <a:noFill/>
                </a:ln>
                <a:solidFill>
                  <a:srgbClr val="FFFFFF"/>
                </a:solidFill>
                <a:uFillTx/>
                <a:latin typeface="Helvetica"/>
                <a:ea typeface="Helvetica"/>
                <a:cs typeface="Helvetica"/>
                <a:sym typeface="Helvetica"/>
              </a:defRPr>
            </a:lvl5pPr>
            <a:lvl6pPr marL="0" marR="0" indent="571500" algn="l" defTabSz="410766" latinLnBrk="0">
              <a:lnSpc>
                <a:spcPct val="80000"/>
              </a:lnSpc>
              <a:spcBef>
                <a:spcPts val="0"/>
              </a:spcBef>
              <a:spcAft>
                <a:spcPts val="0"/>
              </a:spcAft>
              <a:buClrTx/>
              <a:buSzTx/>
              <a:buFontTx/>
              <a:buNone/>
              <a:tabLst/>
              <a:defRPr sz="2500" b="1" i="0" u="none" strike="noStrike" cap="all" spc="0" baseline="0">
                <a:ln>
                  <a:noFill/>
                </a:ln>
                <a:solidFill>
                  <a:srgbClr val="FFFFFF"/>
                </a:solidFill>
                <a:uFillTx/>
                <a:latin typeface="Helvetica"/>
                <a:ea typeface="Helvetica"/>
                <a:cs typeface="Helvetica"/>
                <a:sym typeface="Helvetica"/>
              </a:defRPr>
            </a:lvl6pPr>
            <a:lvl7pPr marL="0" marR="0" indent="685800" algn="l" defTabSz="410766" latinLnBrk="0">
              <a:lnSpc>
                <a:spcPct val="80000"/>
              </a:lnSpc>
              <a:spcBef>
                <a:spcPts val="0"/>
              </a:spcBef>
              <a:spcAft>
                <a:spcPts val="0"/>
              </a:spcAft>
              <a:buClrTx/>
              <a:buSzTx/>
              <a:buFontTx/>
              <a:buNone/>
              <a:tabLst/>
              <a:defRPr sz="2500" b="1" i="0" u="none" strike="noStrike" cap="all" spc="0" baseline="0">
                <a:ln>
                  <a:noFill/>
                </a:ln>
                <a:solidFill>
                  <a:srgbClr val="FFFFFF"/>
                </a:solidFill>
                <a:uFillTx/>
                <a:latin typeface="Helvetica"/>
                <a:ea typeface="Helvetica"/>
                <a:cs typeface="Helvetica"/>
                <a:sym typeface="Helvetica"/>
              </a:defRPr>
            </a:lvl7pPr>
            <a:lvl8pPr marL="0" marR="0" indent="800100" algn="l" defTabSz="410766" latinLnBrk="0">
              <a:lnSpc>
                <a:spcPct val="80000"/>
              </a:lnSpc>
              <a:spcBef>
                <a:spcPts val="0"/>
              </a:spcBef>
              <a:spcAft>
                <a:spcPts val="0"/>
              </a:spcAft>
              <a:buClrTx/>
              <a:buSzTx/>
              <a:buFontTx/>
              <a:buNone/>
              <a:tabLst/>
              <a:defRPr sz="2500" b="1" i="0" u="none" strike="noStrike" cap="all" spc="0" baseline="0">
                <a:ln>
                  <a:noFill/>
                </a:ln>
                <a:solidFill>
                  <a:srgbClr val="FFFFFF"/>
                </a:solidFill>
                <a:uFillTx/>
                <a:latin typeface="Helvetica"/>
                <a:ea typeface="Helvetica"/>
                <a:cs typeface="Helvetica"/>
                <a:sym typeface="Helvetica"/>
              </a:defRPr>
            </a:lvl8pPr>
            <a:lvl9pPr marL="0" marR="0" indent="914400" algn="l" defTabSz="410766" latinLnBrk="0">
              <a:lnSpc>
                <a:spcPct val="80000"/>
              </a:lnSpc>
              <a:spcBef>
                <a:spcPts val="0"/>
              </a:spcBef>
              <a:spcAft>
                <a:spcPts val="0"/>
              </a:spcAft>
              <a:buClrTx/>
              <a:buSzTx/>
              <a:buFontTx/>
              <a:buNone/>
              <a:tabLst/>
              <a:defRPr sz="2500" b="1" i="0" u="none" strike="noStrike" cap="all" spc="0" baseline="0">
                <a:ln>
                  <a:noFill/>
                </a:ln>
                <a:solidFill>
                  <a:srgbClr val="FFFFFF"/>
                </a:solidFill>
                <a:uFillTx/>
                <a:latin typeface="Helvetica"/>
                <a:ea typeface="Helvetica"/>
                <a:cs typeface="Helvetica"/>
                <a:sym typeface="Helvetica"/>
              </a:defRPr>
            </a:lvl9pPr>
          </a:lstStyle>
          <a:p>
            <a:r>
              <a:rPr lang="en-GB" sz="3200" kern="0" noProof="0" dirty="0">
                <a:solidFill>
                  <a:srgbClr val="F42E9D"/>
                </a:solidFill>
              </a:rPr>
              <a:t>The NHS 10 Year Health Plan</a:t>
            </a:r>
          </a:p>
        </p:txBody>
      </p:sp>
    </p:spTree>
    <p:extLst>
      <p:ext uri="{BB962C8B-B14F-4D97-AF65-F5344CB8AC3E}">
        <p14:creationId xmlns:p14="http://schemas.microsoft.com/office/powerpoint/2010/main" val="954990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C49DAA0-D429-7F07-531D-5BD2900183C5}"/>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F26F337-CDD8-16FD-9598-ED30CBE07E77}"/>
              </a:ext>
            </a:extLst>
          </p:cNvPr>
          <p:cNvSpPr txBox="1">
            <a:spLocks/>
          </p:cNvSpPr>
          <p:nvPr/>
        </p:nvSpPr>
        <p:spPr>
          <a:xfrm>
            <a:off x="838200" y="343528"/>
            <a:ext cx="10375900" cy="1307606"/>
          </a:xfrm>
          <a:prstGeom prst="rect">
            <a:avLst/>
          </a:prstGeom>
        </p:spPr>
        <p:txBody>
          <a:bodyPr>
            <a:noAutofit/>
          </a:bodyPr>
          <a:lstStyle>
            <a:lvl1pPr marL="0" marR="0" indent="0" algn="l" defTabSz="914400" latinLnBrk="0">
              <a:lnSpc>
                <a:spcPct val="100000"/>
              </a:lnSpc>
              <a:spcBef>
                <a:spcPts val="0"/>
              </a:spcBef>
              <a:spcAft>
                <a:spcPts val="0"/>
              </a:spcAft>
              <a:buClrTx/>
              <a:buSzTx/>
              <a:buFontTx/>
              <a:buNone/>
              <a:tabLst/>
              <a:defRPr sz="2800" b="0" i="0" u="none" strike="noStrike" cap="none" spc="0" baseline="0">
                <a:ln>
                  <a:noFill/>
                </a:ln>
                <a:solidFill>
                  <a:srgbClr val="FF3496"/>
                </a:solidFill>
                <a:uFillTx/>
                <a:latin typeface="Arial Black"/>
                <a:ea typeface="Arial Black"/>
                <a:cs typeface="Arial Black"/>
                <a:sym typeface="Arial Black"/>
              </a:defRPr>
            </a:lvl1pPr>
            <a:lvl2pPr marL="0" marR="0" indent="114300" algn="l" defTabSz="410766" latinLnBrk="0">
              <a:lnSpc>
                <a:spcPct val="80000"/>
              </a:lnSpc>
              <a:spcBef>
                <a:spcPts val="0"/>
              </a:spcBef>
              <a:spcAft>
                <a:spcPts val="0"/>
              </a:spcAft>
              <a:buClrTx/>
              <a:buSzTx/>
              <a:buFontTx/>
              <a:buNone/>
              <a:tabLst/>
              <a:defRPr sz="2500" b="1" i="0" u="none" strike="noStrike" cap="all" spc="0" baseline="0">
                <a:ln>
                  <a:noFill/>
                </a:ln>
                <a:solidFill>
                  <a:srgbClr val="FFFFFF"/>
                </a:solidFill>
                <a:uFillTx/>
                <a:latin typeface="Helvetica"/>
                <a:ea typeface="Helvetica"/>
                <a:cs typeface="Helvetica"/>
                <a:sym typeface="Helvetica"/>
              </a:defRPr>
            </a:lvl2pPr>
            <a:lvl3pPr marL="0" marR="0" indent="228600" algn="l" defTabSz="410766" latinLnBrk="0">
              <a:lnSpc>
                <a:spcPct val="80000"/>
              </a:lnSpc>
              <a:spcBef>
                <a:spcPts val="0"/>
              </a:spcBef>
              <a:spcAft>
                <a:spcPts val="0"/>
              </a:spcAft>
              <a:buClrTx/>
              <a:buSzTx/>
              <a:buFontTx/>
              <a:buNone/>
              <a:tabLst/>
              <a:defRPr sz="2500" b="1" i="0" u="none" strike="noStrike" cap="all" spc="0" baseline="0">
                <a:ln>
                  <a:noFill/>
                </a:ln>
                <a:solidFill>
                  <a:srgbClr val="FFFFFF"/>
                </a:solidFill>
                <a:uFillTx/>
                <a:latin typeface="Helvetica"/>
                <a:ea typeface="Helvetica"/>
                <a:cs typeface="Helvetica"/>
                <a:sym typeface="Helvetica"/>
              </a:defRPr>
            </a:lvl3pPr>
            <a:lvl4pPr marL="0" marR="0" indent="342900" algn="l" defTabSz="410766" latinLnBrk="0">
              <a:lnSpc>
                <a:spcPct val="80000"/>
              </a:lnSpc>
              <a:spcBef>
                <a:spcPts val="0"/>
              </a:spcBef>
              <a:spcAft>
                <a:spcPts val="0"/>
              </a:spcAft>
              <a:buClrTx/>
              <a:buSzTx/>
              <a:buFontTx/>
              <a:buNone/>
              <a:tabLst/>
              <a:defRPr sz="2500" b="1" i="0" u="none" strike="noStrike" cap="all" spc="0" baseline="0">
                <a:ln>
                  <a:noFill/>
                </a:ln>
                <a:solidFill>
                  <a:srgbClr val="FFFFFF"/>
                </a:solidFill>
                <a:uFillTx/>
                <a:latin typeface="Helvetica"/>
                <a:ea typeface="Helvetica"/>
                <a:cs typeface="Helvetica"/>
                <a:sym typeface="Helvetica"/>
              </a:defRPr>
            </a:lvl4pPr>
            <a:lvl5pPr marL="0" marR="0" indent="457200" algn="l" defTabSz="410766" latinLnBrk="0">
              <a:lnSpc>
                <a:spcPct val="80000"/>
              </a:lnSpc>
              <a:spcBef>
                <a:spcPts val="0"/>
              </a:spcBef>
              <a:spcAft>
                <a:spcPts val="0"/>
              </a:spcAft>
              <a:buClrTx/>
              <a:buSzTx/>
              <a:buFontTx/>
              <a:buNone/>
              <a:tabLst/>
              <a:defRPr sz="2500" b="1" i="0" u="none" strike="noStrike" cap="all" spc="0" baseline="0">
                <a:ln>
                  <a:noFill/>
                </a:ln>
                <a:solidFill>
                  <a:srgbClr val="FFFFFF"/>
                </a:solidFill>
                <a:uFillTx/>
                <a:latin typeface="Helvetica"/>
                <a:ea typeface="Helvetica"/>
                <a:cs typeface="Helvetica"/>
                <a:sym typeface="Helvetica"/>
              </a:defRPr>
            </a:lvl5pPr>
            <a:lvl6pPr marL="0" marR="0" indent="571500" algn="l" defTabSz="410766" latinLnBrk="0">
              <a:lnSpc>
                <a:spcPct val="80000"/>
              </a:lnSpc>
              <a:spcBef>
                <a:spcPts val="0"/>
              </a:spcBef>
              <a:spcAft>
                <a:spcPts val="0"/>
              </a:spcAft>
              <a:buClrTx/>
              <a:buSzTx/>
              <a:buFontTx/>
              <a:buNone/>
              <a:tabLst/>
              <a:defRPr sz="2500" b="1" i="0" u="none" strike="noStrike" cap="all" spc="0" baseline="0">
                <a:ln>
                  <a:noFill/>
                </a:ln>
                <a:solidFill>
                  <a:srgbClr val="FFFFFF"/>
                </a:solidFill>
                <a:uFillTx/>
                <a:latin typeface="Helvetica"/>
                <a:ea typeface="Helvetica"/>
                <a:cs typeface="Helvetica"/>
                <a:sym typeface="Helvetica"/>
              </a:defRPr>
            </a:lvl6pPr>
            <a:lvl7pPr marL="0" marR="0" indent="685800" algn="l" defTabSz="410766" latinLnBrk="0">
              <a:lnSpc>
                <a:spcPct val="80000"/>
              </a:lnSpc>
              <a:spcBef>
                <a:spcPts val="0"/>
              </a:spcBef>
              <a:spcAft>
                <a:spcPts val="0"/>
              </a:spcAft>
              <a:buClrTx/>
              <a:buSzTx/>
              <a:buFontTx/>
              <a:buNone/>
              <a:tabLst/>
              <a:defRPr sz="2500" b="1" i="0" u="none" strike="noStrike" cap="all" spc="0" baseline="0">
                <a:ln>
                  <a:noFill/>
                </a:ln>
                <a:solidFill>
                  <a:srgbClr val="FFFFFF"/>
                </a:solidFill>
                <a:uFillTx/>
                <a:latin typeface="Helvetica"/>
                <a:ea typeface="Helvetica"/>
                <a:cs typeface="Helvetica"/>
                <a:sym typeface="Helvetica"/>
              </a:defRPr>
            </a:lvl7pPr>
            <a:lvl8pPr marL="0" marR="0" indent="800100" algn="l" defTabSz="410766" latinLnBrk="0">
              <a:lnSpc>
                <a:spcPct val="80000"/>
              </a:lnSpc>
              <a:spcBef>
                <a:spcPts val="0"/>
              </a:spcBef>
              <a:spcAft>
                <a:spcPts val="0"/>
              </a:spcAft>
              <a:buClrTx/>
              <a:buSzTx/>
              <a:buFontTx/>
              <a:buNone/>
              <a:tabLst/>
              <a:defRPr sz="2500" b="1" i="0" u="none" strike="noStrike" cap="all" spc="0" baseline="0">
                <a:ln>
                  <a:noFill/>
                </a:ln>
                <a:solidFill>
                  <a:srgbClr val="FFFFFF"/>
                </a:solidFill>
                <a:uFillTx/>
                <a:latin typeface="Helvetica"/>
                <a:ea typeface="Helvetica"/>
                <a:cs typeface="Helvetica"/>
                <a:sym typeface="Helvetica"/>
              </a:defRPr>
            </a:lvl8pPr>
            <a:lvl9pPr marL="0" marR="0" indent="914400" algn="l" defTabSz="410766" latinLnBrk="0">
              <a:lnSpc>
                <a:spcPct val="80000"/>
              </a:lnSpc>
              <a:spcBef>
                <a:spcPts val="0"/>
              </a:spcBef>
              <a:spcAft>
                <a:spcPts val="0"/>
              </a:spcAft>
              <a:buClrTx/>
              <a:buSzTx/>
              <a:buFontTx/>
              <a:buNone/>
              <a:tabLst/>
              <a:defRPr sz="2500" b="1" i="0" u="none" strike="noStrike" cap="all" spc="0" baseline="0">
                <a:ln>
                  <a:noFill/>
                </a:ln>
                <a:solidFill>
                  <a:srgbClr val="FFFFFF"/>
                </a:solidFill>
                <a:uFillTx/>
                <a:latin typeface="Helvetica"/>
                <a:ea typeface="Helvetica"/>
                <a:cs typeface="Helvetica"/>
                <a:sym typeface="Helvetica"/>
              </a:defRPr>
            </a:lvl9pPr>
          </a:lstStyle>
          <a:p>
            <a:r>
              <a:rPr lang="en-GB" sz="3200" kern="0" noProof="0" dirty="0">
                <a:solidFill>
                  <a:srgbClr val="F42E9D"/>
                </a:solidFill>
              </a:rPr>
              <a:t>The growing body of evidence of the value of social prescribing and the services to which it refers</a:t>
            </a:r>
          </a:p>
        </p:txBody>
      </p:sp>
      <p:pic>
        <p:nvPicPr>
          <p:cNvPr id="2" name="Picture 1">
            <a:extLst>
              <a:ext uri="{FF2B5EF4-FFF2-40B4-BE49-F238E27FC236}">
                <a16:creationId xmlns:a16="http://schemas.microsoft.com/office/drawing/2014/main" id="{7A605D02-4E1A-8994-D13E-A0B29A952C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71578">
            <a:off x="3318162" y="2314626"/>
            <a:ext cx="3617605" cy="3466732"/>
          </a:xfrm>
          <a:prstGeom prst="rect">
            <a:avLst/>
          </a:prstGeom>
          <a:effectLst>
            <a:outerShdw blurRad="50800" dist="76200" dir="2700000" algn="tl" rotWithShape="0">
              <a:prstClr val="black">
                <a:alpha val="40000"/>
              </a:prstClr>
            </a:outerShdw>
          </a:effectLst>
        </p:spPr>
      </p:pic>
      <p:pic>
        <p:nvPicPr>
          <p:cNvPr id="3" name="Picture 2">
            <a:extLst>
              <a:ext uri="{FF2B5EF4-FFF2-40B4-BE49-F238E27FC236}">
                <a16:creationId xmlns:a16="http://schemas.microsoft.com/office/drawing/2014/main" id="{C5D457D6-527E-BA80-DDD1-2DD89B1983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359115">
            <a:off x="836193" y="2318009"/>
            <a:ext cx="2747199" cy="3836178"/>
          </a:xfrm>
          <a:prstGeom prst="rect">
            <a:avLst/>
          </a:prstGeom>
          <a:effectLst>
            <a:outerShdw blurRad="50800" dist="63500" dir="2700000" algn="tl" rotWithShape="0">
              <a:prstClr val="black">
                <a:alpha val="40000"/>
              </a:prstClr>
            </a:outerShdw>
          </a:effectLst>
        </p:spPr>
      </p:pic>
      <p:pic>
        <p:nvPicPr>
          <p:cNvPr id="6" name="Picture 5">
            <a:extLst>
              <a:ext uri="{FF2B5EF4-FFF2-40B4-BE49-F238E27FC236}">
                <a16:creationId xmlns:a16="http://schemas.microsoft.com/office/drawing/2014/main" id="{72749BB4-CB9F-4489-EFC1-CAC9116E4C7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424962">
            <a:off x="6632793" y="2312552"/>
            <a:ext cx="2641863" cy="3680151"/>
          </a:xfrm>
          <a:prstGeom prst="rect">
            <a:avLst/>
          </a:prstGeom>
          <a:effectLst>
            <a:outerShdw blurRad="152400" dist="114300" dir="2700000" algn="tl" rotWithShape="0">
              <a:srgbClr val="000000">
                <a:alpha val="43000"/>
              </a:srgbClr>
            </a:outerShdw>
          </a:effectLst>
        </p:spPr>
      </p:pic>
      <p:pic>
        <p:nvPicPr>
          <p:cNvPr id="4" name="Picture 3">
            <a:extLst>
              <a:ext uri="{FF2B5EF4-FFF2-40B4-BE49-F238E27FC236}">
                <a16:creationId xmlns:a16="http://schemas.microsoft.com/office/drawing/2014/main" id="{7F28A1BD-E5A6-F828-69C7-0E803E3B9BEA}"/>
              </a:ext>
            </a:extLst>
          </p:cNvPr>
          <p:cNvPicPr>
            <a:picLocks noChangeAspect="1"/>
          </p:cNvPicPr>
          <p:nvPr/>
        </p:nvPicPr>
        <p:blipFill>
          <a:blip r:embed="rId6"/>
          <a:stretch>
            <a:fillRect/>
          </a:stretch>
        </p:blipFill>
        <p:spPr>
          <a:xfrm rot="153457">
            <a:off x="9039022" y="2308646"/>
            <a:ext cx="2739534" cy="3689612"/>
          </a:xfrm>
          <a:prstGeom prst="rect">
            <a:avLst/>
          </a:prstGeom>
          <a:effectLst>
            <a:outerShdw blurRad="50800" dist="101600" dir="2700000" algn="tl" rotWithShape="0">
              <a:prstClr val="black">
                <a:alpha val="40000"/>
              </a:prstClr>
            </a:outerShdw>
          </a:effectLst>
        </p:spPr>
      </p:pic>
    </p:spTree>
    <p:extLst>
      <p:ext uri="{BB962C8B-B14F-4D97-AF65-F5344CB8AC3E}">
        <p14:creationId xmlns:p14="http://schemas.microsoft.com/office/powerpoint/2010/main" val="2168516565"/>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660627" y="1613222"/>
            <a:ext cx="9267145" cy="33547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5720" tIns="22860" rIns="45720" bIns="22860" anchor="ctr">
            <a:spAutoFit/>
          </a:bodyPr>
          <a:lstStyle>
            <a:lvl1pPr>
              <a:spcBef>
                <a:spcPct val="20000"/>
              </a:spcBef>
              <a:buClr>
                <a:schemeClr val="accent2"/>
              </a:buClr>
              <a:buFont typeface="Arial" pitchFamily="34" charset="0"/>
              <a:buChar char="•"/>
              <a:defRPr sz="3200">
                <a:solidFill>
                  <a:srgbClr val="404040"/>
                </a:solidFill>
                <a:latin typeface="Century Gothic" pitchFamily="34" charset="0"/>
                <a:ea typeface="ＭＳ Ｐゴシック" pitchFamily="34" charset="-128"/>
              </a:defRPr>
            </a:lvl1pPr>
            <a:lvl2pPr marL="742950" indent="-285750">
              <a:spcBef>
                <a:spcPct val="20000"/>
              </a:spcBef>
              <a:buClr>
                <a:schemeClr val="accent2"/>
              </a:buClr>
              <a:buFont typeface="Arial" pitchFamily="34" charset="0"/>
              <a:buChar char="•"/>
              <a:defRPr sz="2800">
                <a:solidFill>
                  <a:srgbClr val="404040"/>
                </a:solidFill>
                <a:latin typeface="Century Gothic" pitchFamily="34" charset="0"/>
                <a:ea typeface="ＭＳ Ｐゴシック" pitchFamily="34" charset="-128"/>
              </a:defRPr>
            </a:lvl2pPr>
            <a:lvl3pPr marL="1143000" indent="-228600">
              <a:spcBef>
                <a:spcPct val="20000"/>
              </a:spcBef>
              <a:buClr>
                <a:schemeClr val="accent2"/>
              </a:buClr>
              <a:buFont typeface="Arial" pitchFamily="34" charset="0"/>
              <a:buChar char="•"/>
              <a:defRPr sz="2400">
                <a:solidFill>
                  <a:srgbClr val="404040"/>
                </a:solidFill>
                <a:latin typeface="Century Gothic" pitchFamily="34" charset="0"/>
                <a:ea typeface="ＭＳ Ｐゴシック" pitchFamily="34" charset="-128"/>
              </a:defRPr>
            </a:lvl3pPr>
            <a:lvl4pPr marL="1600200" indent="-228600">
              <a:spcBef>
                <a:spcPct val="20000"/>
              </a:spcBef>
              <a:buClr>
                <a:schemeClr val="accent2"/>
              </a:buClr>
              <a:buFont typeface="Arial" pitchFamily="34" charset="0"/>
              <a:buChar char="•"/>
              <a:defRPr sz="2000">
                <a:solidFill>
                  <a:srgbClr val="404040"/>
                </a:solidFill>
                <a:latin typeface="Century Gothic" pitchFamily="34" charset="0"/>
                <a:ea typeface="ＭＳ Ｐゴシック" pitchFamily="34" charset="-128"/>
              </a:defRPr>
            </a:lvl4pPr>
            <a:lvl5pPr marL="2057400" indent="-228600">
              <a:spcBef>
                <a:spcPct val="20000"/>
              </a:spcBef>
              <a:buClr>
                <a:schemeClr val="accent2"/>
              </a:buClr>
              <a:buFont typeface="Arial" pitchFamily="34" charset="0"/>
              <a:buChar char="•"/>
              <a:defRPr sz="2000">
                <a:solidFill>
                  <a:srgbClr val="404040"/>
                </a:solidFill>
                <a:latin typeface="Century Gothic" pitchFamily="34" charset="0"/>
                <a:ea typeface="ＭＳ Ｐゴシック" pitchFamily="34" charset="-128"/>
              </a:defRPr>
            </a:lvl5pPr>
            <a:lvl6pPr marL="2514600" indent="-228600" eaLnBrk="0" fontAlgn="base" hangingPunct="0">
              <a:spcBef>
                <a:spcPct val="20000"/>
              </a:spcBef>
              <a:spcAft>
                <a:spcPct val="0"/>
              </a:spcAft>
              <a:buClr>
                <a:schemeClr val="accent2"/>
              </a:buClr>
              <a:buFont typeface="Arial" pitchFamily="34" charset="0"/>
              <a:buChar char="•"/>
              <a:defRPr sz="2000">
                <a:solidFill>
                  <a:srgbClr val="404040"/>
                </a:solidFill>
                <a:latin typeface="Century Gothic" pitchFamily="34" charset="0"/>
                <a:ea typeface="ＭＳ Ｐゴシック" pitchFamily="34" charset="-128"/>
              </a:defRPr>
            </a:lvl6pPr>
            <a:lvl7pPr marL="2971800" indent="-228600" eaLnBrk="0" fontAlgn="base" hangingPunct="0">
              <a:spcBef>
                <a:spcPct val="20000"/>
              </a:spcBef>
              <a:spcAft>
                <a:spcPct val="0"/>
              </a:spcAft>
              <a:buClr>
                <a:schemeClr val="accent2"/>
              </a:buClr>
              <a:buFont typeface="Arial" pitchFamily="34" charset="0"/>
              <a:buChar char="•"/>
              <a:defRPr sz="2000">
                <a:solidFill>
                  <a:srgbClr val="404040"/>
                </a:solidFill>
                <a:latin typeface="Century Gothic" pitchFamily="34" charset="0"/>
                <a:ea typeface="ＭＳ Ｐゴシック" pitchFamily="34" charset="-128"/>
              </a:defRPr>
            </a:lvl7pPr>
            <a:lvl8pPr marL="3429000" indent="-228600" eaLnBrk="0" fontAlgn="base" hangingPunct="0">
              <a:spcBef>
                <a:spcPct val="20000"/>
              </a:spcBef>
              <a:spcAft>
                <a:spcPct val="0"/>
              </a:spcAft>
              <a:buClr>
                <a:schemeClr val="accent2"/>
              </a:buClr>
              <a:buFont typeface="Arial" pitchFamily="34" charset="0"/>
              <a:buChar char="•"/>
              <a:defRPr sz="2000">
                <a:solidFill>
                  <a:srgbClr val="404040"/>
                </a:solidFill>
                <a:latin typeface="Century Gothic" pitchFamily="34" charset="0"/>
                <a:ea typeface="ＭＳ Ｐゴシック" pitchFamily="34" charset="-128"/>
              </a:defRPr>
            </a:lvl8pPr>
            <a:lvl9pPr marL="3886200" indent="-228600" eaLnBrk="0" fontAlgn="base" hangingPunct="0">
              <a:spcBef>
                <a:spcPct val="20000"/>
              </a:spcBef>
              <a:spcAft>
                <a:spcPct val="0"/>
              </a:spcAft>
              <a:buClr>
                <a:schemeClr val="accent2"/>
              </a:buClr>
              <a:buFont typeface="Arial" pitchFamily="34" charset="0"/>
              <a:buChar char="•"/>
              <a:defRPr sz="2000">
                <a:solidFill>
                  <a:srgbClr val="404040"/>
                </a:solidFill>
                <a:latin typeface="Century Gothic" pitchFamily="34" charset="0"/>
                <a:ea typeface="ＭＳ Ｐゴシック" pitchFamily="34" charset="-128"/>
              </a:defRPr>
            </a:lvl9pPr>
          </a:lstStyle>
          <a:p>
            <a:pPr defTabSz="457200">
              <a:spcBef>
                <a:spcPts val="600"/>
              </a:spcBef>
              <a:buClrTx/>
              <a:buNone/>
            </a:pPr>
            <a:r>
              <a:rPr lang="en-GB" altLang="en-US" sz="7000" b="1" dirty="0">
                <a:solidFill>
                  <a:srgbClr val="931710"/>
                </a:solidFill>
                <a:latin typeface="+mj-lt"/>
              </a:rPr>
              <a:t>translation </a:t>
            </a:r>
            <a:br>
              <a:rPr lang="en-GB" altLang="en-US" sz="7000" b="1" dirty="0">
                <a:solidFill>
                  <a:srgbClr val="931710"/>
                </a:solidFill>
                <a:latin typeface="+mj-lt"/>
              </a:rPr>
            </a:br>
            <a:r>
              <a:rPr lang="en-GB" altLang="en-US" sz="7000" b="1" dirty="0">
                <a:solidFill>
                  <a:srgbClr val="931710"/>
                </a:solidFill>
                <a:latin typeface="+mj-lt"/>
              </a:rPr>
              <a:t>not replication</a:t>
            </a:r>
          </a:p>
          <a:p>
            <a:pPr defTabSz="457200">
              <a:spcBef>
                <a:spcPts val="600"/>
              </a:spcBef>
              <a:buClrTx/>
              <a:buNone/>
            </a:pPr>
            <a:r>
              <a:rPr lang="en-GB" altLang="en-US" sz="7000" b="1" dirty="0">
                <a:solidFill>
                  <a:srgbClr val="FF921E"/>
                </a:solidFill>
                <a:latin typeface="+mj-lt"/>
              </a:rPr>
              <a:t>...our top10 tips</a:t>
            </a:r>
          </a:p>
        </p:txBody>
      </p:sp>
    </p:spTree>
    <p:extLst>
      <p:ext uri="{BB962C8B-B14F-4D97-AF65-F5344CB8AC3E}">
        <p14:creationId xmlns:p14="http://schemas.microsoft.com/office/powerpoint/2010/main" val="4293273568"/>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623455" y="718457"/>
            <a:ext cx="11002489" cy="5586145"/>
          </a:xfrm>
          <a:prstGeom prst="rect">
            <a:avLst/>
          </a:prstGeom>
        </p:spPr>
        <p:txBody>
          <a:bodyPr wrap="square" lIns="45720" tIns="22860" rIns="45720" bIns="22860">
            <a:spAutoFit/>
          </a:bodyPr>
          <a:lstStyle/>
          <a:p>
            <a:pPr defTabSz="457200">
              <a:spcBef>
                <a:spcPts val="1200"/>
              </a:spcBef>
              <a:buFont typeface="Century Gothic" pitchFamily="34" charset="0"/>
              <a:buAutoNum type="arabicPeriod"/>
            </a:pPr>
            <a:r>
              <a:rPr lang="en-GB" altLang="en-US" sz="3000" b="1" dirty="0">
                <a:solidFill>
                  <a:srgbClr val="F42E9D"/>
                </a:solidFill>
              </a:rPr>
              <a:t>The quality of the human relationships</a:t>
            </a:r>
            <a:r>
              <a:rPr lang="en-GB" altLang="en-US" sz="3000" b="1" dirty="0">
                <a:solidFill>
                  <a:srgbClr val="931710"/>
                </a:solidFill>
              </a:rPr>
              <a:t> - how people interact with each other</a:t>
            </a:r>
          </a:p>
          <a:p>
            <a:pPr defTabSz="457200">
              <a:spcBef>
                <a:spcPts val="1200"/>
              </a:spcBef>
              <a:buFont typeface="Century Gothic" pitchFamily="34" charset="0"/>
              <a:buAutoNum type="arabicPeriod"/>
            </a:pPr>
            <a:r>
              <a:rPr lang="en-GB" altLang="en-US" sz="3000" b="1" dirty="0">
                <a:solidFill>
                  <a:srgbClr val="F42E9D"/>
                </a:solidFill>
              </a:rPr>
              <a:t>Compassion </a:t>
            </a:r>
            <a:r>
              <a:rPr lang="en-GB" altLang="en-US" sz="3000" b="1" dirty="0">
                <a:solidFill>
                  <a:srgbClr val="931710"/>
                </a:solidFill>
              </a:rPr>
              <a:t>- an in-built sense of caring between people...there is a close correlation with the sense that we are here to serve</a:t>
            </a:r>
          </a:p>
          <a:p>
            <a:pPr defTabSz="457200">
              <a:spcBef>
                <a:spcPts val="1200"/>
              </a:spcBef>
              <a:buFont typeface="Century Gothic" pitchFamily="34" charset="0"/>
              <a:buAutoNum type="arabicPeriod"/>
            </a:pPr>
            <a:r>
              <a:rPr lang="en-GB" altLang="en-US" sz="3000" b="1" dirty="0">
                <a:solidFill>
                  <a:srgbClr val="F42E9D"/>
                </a:solidFill>
              </a:rPr>
              <a:t>Generosity</a:t>
            </a:r>
            <a:r>
              <a:rPr lang="en-GB" altLang="en-US" sz="3000" b="1" dirty="0">
                <a:solidFill>
                  <a:srgbClr val="931710"/>
                </a:solidFill>
              </a:rPr>
              <a:t> - the idea that giving freely to people creates a sense of self-worth for both the giver and the receiver</a:t>
            </a:r>
          </a:p>
          <a:p>
            <a:pPr defTabSz="457200">
              <a:spcBef>
                <a:spcPts val="1200"/>
              </a:spcBef>
              <a:buFont typeface="Century Gothic" pitchFamily="34" charset="0"/>
              <a:buAutoNum type="arabicPeriod"/>
            </a:pPr>
            <a:r>
              <a:rPr lang="en-GB" altLang="en-US" sz="3000" b="1" dirty="0">
                <a:solidFill>
                  <a:srgbClr val="F42E9D"/>
                </a:solidFill>
              </a:rPr>
              <a:t>Mutual need </a:t>
            </a:r>
            <a:r>
              <a:rPr lang="en-GB" altLang="en-US" sz="3000" b="1" dirty="0">
                <a:solidFill>
                  <a:srgbClr val="931710"/>
                </a:solidFill>
              </a:rPr>
              <a:t>- recognising that none of us are fully well and that we can share our humanity together and not be compromised as "professionals”</a:t>
            </a:r>
          </a:p>
        </p:txBody>
      </p:sp>
    </p:spTree>
    <p:extLst>
      <p:ext uri="{BB962C8B-B14F-4D97-AF65-F5344CB8AC3E}">
        <p14:creationId xmlns:p14="http://schemas.microsoft.com/office/powerpoint/2010/main" val="3557641169"/>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544287" y="718457"/>
            <a:ext cx="11081657" cy="5432256"/>
          </a:xfrm>
          <a:prstGeom prst="rect">
            <a:avLst/>
          </a:prstGeom>
        </p:spPr>
        <p:txBody>
          <a:bodyPr wrap="square" lIns="45720" tIns="22860" rIns="45720" bIns="22860">
            <a:spAutoFit/>
          </a:bodyPr>
          <a:lstStyle/>
          <a:p>
            <a:pPr defTabSz="457200">
              <a:spcBef>
                <a:spcPts val="1200"/>
              </a:spcBef>
              <a:buFont typeface="Century Gothic" pitchFamily="34" charset="0"/>
              <a:buAutoNum type="arabicPeriod" startAt="5"/>
            </a:pPr>
            <a:r>
              <a:rPr lang="en-GB" altLang="en-US" sz="3000" b="1" dirty="0">
                <a:solidFill>
                  <a:srgbClr val="FF921E"/>
                </a:solidFill>
              </a:rPr>
              <a:t>Positive design </a:t>
            </a:r>
            <a:r>
              <a:rPr lang="en-GB" altLang="en-US" sz="3000" b="1" dirty="0">
                <a:solidFill>
                  <a:srgbClr val="931710"/>
                </a:solidFill>
              </a:rPr>
              <a:t>- and environments - creating spaces that engage and provide a sense of welcome or safety...like being "at home”</a:t>
            </a:r>
          </a:p>
          <a:p>
            <a:pPr defTabSz="457200">
              <a:spcBef>
                <a:spcPts val="1200"/>
              </a:spcBef>
              <a:buFont typeface="Century Gothic" pitchFamily="34" charset="0"/>
              <a:buAutoNum type="arabicPeriod" startAt="5"/>
            </a:pPr>
            <a:r>
              <a:rPr lang="en-GB" altLang="en-US" sz="3000" b="1" dirty="0">
                <a:solidFill>
                  <a:srgbClr val="FF921E"/>
                </a:solidFill>
              </a:rPr>
              <a:t>Blurring the boundaries </a:t>
            </a:r>
            <a:r>
              <a:rPr lang="en-GB" altLang="en-US" sz="3000" b="1" dirty="0">
                <a:solidFill>
                  <a:srgbClr val="931710"/>
                </a:solidFill>
              </a:rPr>
              <a:t>- services work best when they're not in silos...we all live complex and sometimes chaotic lives, so neat solutions don't always work</a:t>
            </a:r>
          </a:p>
          <a:p>
            <a:pPr defTabSz="457200">
              <a:spcBef>
                <a:spcPts val="1200"/>
              </a:spcBef>
              <a:buFont typeface="Century Gothic" pitchFamily="34" charset="0"/>
              <a:buAutoNum type="arabicPeriod" startAt="5"/>
            </a:pPr>
            <a:r>
              <a:rPr lang="en-GB" altLang="en-US" sz="3000" b="1" dirty="0">
                <a:solidFill>
                  <a:srgbClr val="FF921E"/>
                </a:solidFill>
              </a:rPr>
              <a:t>Long journeys </a:t>
            </a:r>
            <a:r>
              <a:rPr lang="en-GB" altLang="en-US" sz="3000" b="1" dirty="0">
                <a:solidFill>
                  <a:srgbClr val="931710"/>
                </a:solidFill>
              </a:rPr>
              <a:t>- we're committed to generational change...so many health services seem to be obsessed with moving people on or getting them out the door...we believe in sticking with people</a:t>
            </a:r>
          </a:p>
        </p:txBody>
      </p:sp>
    </p:spTree>
    <p:extLst>
      <p:ext uri="{BB962C8B-B14F-4D97-AF65-F5344CB8AC3E}">
        <p14:creationId xmlns:p14="http://schemas.microsoft.com/office/powerpoint/2010/main" val="132055296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5" descr="A map of the united kingdom&#10;&#10;Description automatically generated">
            <a:extLst>
              <a:ext uri="{FF2B5EF4-FFF2-40B4-BE49-F238E27FC236}">
                <a16:creationId xmlns:a16="http://schemas.microsoft.com/office/drawing/2014/main" id="{5B4E4B34-61D3-4034-BBA2-F1F69D43E7D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796" b="-2610"/>
          <a:stretch/>
        </p:blipFill>
        <p:spPr>
          <a:xfrm>
            <a:off x="4978865" y="2806168"/>
            <a:ext cx="6935579" cy="4036119"/>
          </a:xfrm>
          <a:prstGeom prst="rect">
            <a:avLst/>
          </a:prstGeom>
        </p:spPr>
      </p:pic>
      <p:pic>
        <p:nvPicPr>
          <p:cNvPr id="2" name="Picture 2" descr="A map of england with purple and white colors&#10;&#10;Description automatically generated">
            <a:extLst>
              <a:ext uri="{FF2B5EF4-FFF2-40B4-BE49-F238E27FC236}">
                <a16:creationId xmlns:a16="http://schemas.microsoft.com/office/drawing/2014/main" id="{C907AA22-F3D7-865A-AFFE-3F6128707BC8}"/>
              </a:ext>
            </a:extLst>
          </p:cNvPr>
          <p:cNvPicPr>
            <a:picLocks noChangeAspect="1"/>
          </p:cNvPicPr>
          <p:nvPr/>
        </p:nvPicPr>
        <p:blipFill>
          <a:blip r:embed="rId4"/>
          <a:stretch>
            <a:fillRect/>
          </a:stretch>
        </p:blipFill>
        <p:spPr>
          <a:xfrm>
            <a:off x="451395" y="1885143"/>
            <a:ext cx="4915859" cy="3087713"/>
          </a:xfrm>
          <a:prstGeom prst="rect">
            <a:avLst/>
          </a:prstGeom>
        </p:spPr>
      </p:pic>
      <p:sp>
        <p:nvSpPr>
          <p:cNvPr id="5" name="TextBox 4"/>
          <p:cNvSpPr txBox="1"/>
          <p:nvPr/>
        </p:nvSpPr>
        <p:spPr>
          <a:xfrm>
            <a:off x="5533604" y="1624288"/>
            <a:ext cx="6086897" cy="1067599"/>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defTabSz="821531" hangingPunct="0"/>
            <a:r>
              <a:rPr lang="en-GB" sz="2000" b="1" dirty="0">
                <a:solidFill>
                  <a:srgbClr val="0070C0"/>
                </a:solidFill>
              </a:rPr>
              <a:t>Between 2002 and 2019 the life expectancy gap between the most and least deprived Londoners almost doubled to 18 years.</a:t>
            </a:r>
          </a:p>
        </p:txBody>
      </p:sp>
      <p:sp>
        <p:nvSpPr>
          <p:cNvPr id="6" name="TextBox 5">
            <a:extLst>
              <a:ext uri="{FF2B5EF4-FFF2-40B4-BE49-F238E27FC236}">
                <a16:creationId xmlns:a16="http://schemas.microsoft.com/office/drawing/2014/main" id="{EA03EC90-1A2F-B0F2-F696-E5ACE0051504}"/>
              </a:ext>
            </a:extLst>
          </p:cNvPr>
          <p:cNvSpPr txBox="1"/>
          <p:nvPr/>
        </p:nvSpPr>
        <p:spPr>
          <a:xfrm>
            <a:off x="850081" y="4824227"/>
            <a:ext cx="2744019" cy="4212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defTabSz="821531"/>
            <a:r>
              <a:rPr lang="en-GB" b="1" dirty="0">
                <a:solidFill>
                  <a:srgbClr val="7030A0"/>
                </a:solidFill>
              </a:rPr>
              <a:t>Deprivation levels</a:t>
            </a:r>
            <a:endParaRPr lang="en-GB" sz="1600" b="1" dirty="0">
              <a:solidFill>
                <a:srgbClr val="9F69B5"/>
              </a:solidFill>
            </a:endParaRPr>
          </a:p>
        </p:txBody>
      </p:sp>
      <p:sp>
        <p:nvSpPr>
          <p:cNvPr id="8" name="TextBox 7">
            <a:extLst>
              <a:ext uri="{FF2B5EF4-FFF2-40B4-BE49-F238E27FC236}">
                <a16:creationId xmlns:a16="http://schemas.microsoft.com/office/drawing/2014/main" id="{0C72D066-7A70-02F1-8D7A-398A32FE858C}"/>
              </a:ext>
            </a:extLst>
          </p:cNvPr>
          <p:cNvSpPr txBox="1"/>
          <p:nvPr/>
        </p:nvSpPr>
        <p:spPr>
          <a:xfrm>
            <a:off x="10190911" y="3063131"/>
            <a:ext cx="2369389" cy="3658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marL="0" marR="0" indent="0" algn="l" defTabSz="821531" rtl="0" fontAlgn="auto" latinLnBrk="0" hangingPunct="0">
              <a:lnSpc>
                <a:spcPct val="80000"/>
              </a:lnSpc>
              <a:spcBef>
                <a:spcPts val="0"/>
              </a:spcBef>
              <a:spcAft>
                <a:spcPts val="0"/>
              </a:spcAft>
              <a:buClrTx/>
              <a:buSzTx/>
              <a:buFontTx/>
              <a:buNone/>
              <a:tabLst/>
            </a:pPr>
            <a:r>
              <a:rPr lang="en-GB" b="1" dirty="0">
                <a:solidFill>
                  <a:srgbClr val="0070C0"/>
                </a:solidFill>
                <a:latin typeface="Arial" panose="020B0604020202020204" pitchFamily="34" charset="0"/>
                <a:ea typeface="Calibri"/>
                <a:cs typeface="Arial" panose="020B0604020202020204" pitchFamily="34" charset="0"/>
              </a:rPr>
              <a:t>Life</a:t>
            </a:r>
            <a:r>
              <a:rPr lang="en-GB" b="1" i="0" u="none" strike="noStrike" dirty="0">
                <a:solidFill>
                  <a:srgbClr val="0070C0"/>
                </a:solidFill>
                <a:latin typeface="Arial" panose="020B0604020202020204" pitchFamily="34" charset="0"/>
                <a:ea typeface="Calibri"/>
                <a:cs typeface="Arial" panose="020B0604020202020204" pitchFamily="34" charset="0"/>
              </a:rPr>
              <a:t> expectancy</a:t>
            </a:r>
            <a:endParaRPr lang="en-GB" sz="6600" b="1" i="0" u="none" strike="noStrike" cap="none" spc="0" normalizeH="0" baseline="0" dirty="0">
              <a:ln>
                <a:noFill/>
              </a:ln>
              <a:solidFill>
                <a:srgbClr val="0070C0"/>
              </a:solidFill>
              <a:effectLst/>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FD774E6-8054-55E9-A653-5F82861FA103}"/>
              </a:ext>
            </a:extLst>
          </p:cNvPr>
          <p:cNvSpPr txBox="1"/>
          <p:nvPr/>
        </p:nvSpPr>
        <p:spPr>
          <a:xfrm>
            <a:off x="1205900" y="300137"/>
            <a:ext cx="10414601" cy="12276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fromWordArt="0" anchor="ctr" anchorCtr="0" forceAA="0" compatLnSpc="1">
            <a:prstTxWarp prst="textNoShape">
              <a:avLst/>
            </a:prstTxWarp>
            <a:spAutoFit/>
          </a:bodyPr>
          <a:lstStyle/>
          <a:p>
            <a:pPr defTabSz="821531" hangingPunct="0">
              <a:lnSpc>
                <a:spcPct val="110000"/>
              </a:lnSpc>
            </a:pPr>
            <a:r>
              <a:rPr lang="en-GB" sz="3200" b="1" dirty="0">
                <a:solidFill>
                  <a:srgbClr val="1A8EFF"/>
                </a:solidFill>
              </a:rPr>
              <a:t>2002-2019 </a:t>
            </a:r>
            <a:r>
              <a:rPr lang="en-GB" sz="3200" b="1" dirty="0">
                <a:solidFill>
                  <a:srgbClr val="22B064"/>
                </a:solidFill>
              </a:rPr>
              <a:t>As socio-economic inequalities have increased so health inequalities have widened</a:t>
            </a:r>
          </a:p>
        </p:txBody>
      </p:sp>
    </p:spTree>
    <p:extLst>
      <p:ext uri="{BB962C8B-B14F-4D97-AF65-F5344CB8AC3E}">
        <p14:creationId xmlns:p14="http://schemas.microsoft.com/office/powerpoint/2010/main" val="22032752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544287" y="718457"/>
            <a:ext cx="11081657" cy="4047262"/>
          </a:xfrm>
          <a:prstGeom prst="rect">
            <a:avLst/>
          </a:prstGeom>
        </p:spPr>
        <p:txBody>
          <a:bodyPr wrap="square" lIns="45720" tIns="22860" rIns="45720" bIns="22860">
            <a:spAutoFit/>
          </a:bodyPr>
          <a:lstStyle/>
          <a:p>
            <a:pPr defTabSz="457200">
              <a:spcBef>
                <a:spcPts val="1200"/>
              </a:spcBef>
              <a:buFont typeface="Century Gothic" pitchFamily="34" charset="0"/>
              <a:buAutoNum type="arabicPeriod" startAt="8"/>
            </a:pPr>
            <a:r>
              <a:rPr lang="en-GB" altLang="en-US" sz="3000" b="1" dirty="0">
                <a:solidFill>
                  <a:srgbClr val="8CC63F"/>
                </a:solidFill>
              </a:rPr>
              <a:t>Built-in fun </a:t>
            </a:r>
            <a:r>
              <a:rPr lang="en-GB" altLang="en-US" sz="3000" b="1" dirty="0">
                <a:solidFill>
                  <a:srgbClr val="931710"/>
                </a:solidFill>
              </a:rPr>
              <a:t>- having fun is often seen as having nothing to do with work - that's a very big mistake, it’s essential for success</a:t>
            </a:r>
          </a:p>
          <a:p>
            <a:pPr defTabSz="457200">
              <a:spcBef>
                <a:spcPts val="1200"/>
              </a:spcBef>
              <a:buFont typeface="Century Gothic" pitchFamily="34" charset="0"/>
              <a:buAutoNum type="arabicPeriod" startAt="8"/>
            </a:pPr>
            <a:r>
              <a:rPr lang="en-GB" altLang="en-US" sz="3000" b="1" dirty="0">
                <a:solidFill>
                  <a:srgbClr val="8CC63F"/>
                </a:solidFill>
              </a:rPr>
              <a:t>Have big expectations </a:t>
            </a:r>
            <a:r>
              <a:rPr lang="en-GB" altLang="en-US" sz="3000" b="1" dirty="0">
                <a:solidFill>
                  <a:srgbClr val="931710"/>
                </a:solidFill>
              </a:rPr>
              <a:t>- the model is all about raising aspirations and encouraging everyone (staff and clients alike) to "assume it's possible"</a:t>
            </a:r>
          </a:p>
          <a:p>
            <a:pPr defTabSz="457200">
              <a:spcBef>
                <a:spcPts val="1200"/>
              </a:spcBef>
              <a:buFont typeface="Century Gothic" pitchFamily="34" charset="0"/>
              <a:buAutoNum type="arabicPeriod" startAt="8"/>
            </a:pPr>
            <a:r>
              <a:rPr lang="en-GB" altLang="en-US" sz="3000" b="1" dirty="0">
                <a:solidFill>
                  <a:srgbClr val="8CC63F"/>
                </a:solidFill>
              </a:rPr>
              <a:t>Let go </a:t>
            </a:r>
            <a:r>
              <a:rPr lang="en-GB" altLang="en-US" sz="3000" b="1" dirty="0">
                <a:solidFill>
                  <a:srgbClr val="931710"/>
                </a:solidFill>
              </a:rPr>
              <a:t>- encourage freedom to innovate and provide resources for people to be entrepreneurial</a:t>
            </a:r>
          </a:p>
        </p:txBody>
      </p:sp>
    </p:spTree>
    <p:extLst>
      <p:ext uri="{BB962C8B-B14F-4D97-AF65-F5344CB8AC3E}">
        <p14:creationId xmlns:p14="http://schemas.microsoft.com/office/powerpoint/2010/main" val="2354397695"/>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6600" y="1482664"/>
            <a:ext cx="10363199" cy="5095935"/>
          </a:xfrm>
          <a:prstGeom prst="rect">
            <a:avLst/>
          </a:prstGeom>
        </p:spPr>
      </p:pic>
      <p:sp>
        <p:nvSpPr>
          <p:cNvPr id="6" name="TextBox 5"/>
          <p:cNvSpPr txBox="1"/>
          <p:nvPr/>
        </p:nvSpPr>
        <p:spPr>
          <a:xfrm rot="16200000">
            <a:off x="228601" y="4803797"/>
            <a:ext cx="1625600" cy="3238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80000"/>
              </a:lnSpc>
              <a:spcBef>
                <a:spcPts val="0"/>
              </a:spcBef>
              <a:spcAft>
                <a:spcPts val="0"/>
              </a:spcAft>
              <a:buClrTx/>
              <a:buSzTx/>
              <a:buFontTx/>
              <a:buNone/>
              <a:tabLst>
                <a:tab pos="1338263" algn="l"/>
              </a:tabLst>
            </a:pPr>
            <a:r>
              <a:rPr kumimoji="0" lang="en-GB" sz="1400" b="1" i="0" u="none" strike="noStrike" cap="none" spc="0" normalizeH="0" baseline="0" dirty="0">
                <a:ln>
                  <a:noFill/>
                </a:ln>
                <a:solidFill>
                  <a:schemeClr val="bg2">
                    <a:lumMod val="50000"/>
                  </a:schemeClr>
                </a:solidFill>
                <a:effectLst/>
                <a:uFillTx/>
                <a:latin typeface="Arial"/>
                <a:ea typeface="+mn-ea"/>
                <a:cs typeface="Arial"/>
                <a:sym typeface="Arial Black"/>
              </a:rPr>
              <a:t>Effectiveness</a:t>
            </a:r>
          </a:p>
        </p:txBody>
      </p:sp>
      <p:sp>
        <p:nvSpPr>
          <p:cNvPr id="9" name="TextBox 8"/>
          <p:cNvSpPr txBox="1"/>
          <p:nvPr/>
        </p:nvSpPr>
        <p:spPr>
          <a:xfrm>
            <a:off x="1092201" y="50351"/>
            <a:ext cx="10464799" cy="1432314"/>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90000"/>
              </a:lnSpc>
              <a:spcBef>
                <a:spcPts val="0"/>
              </a:spcBef>
              <a:spcAft>
                <a:spcPts val="0"/>
              </a:spcAft>
              <a:buClrTx/>
              <a:buSzTx/>
              <a:buFontTx/>
              <a:buNone/>
              <a:tabLst/>
            </a:pPr>
            <a:r>
              <a:rPr lang="en-GB" sz="3100" dirty="0">
                <a:solidFill>
                  <a:srgbClr val="F42E9D"/>
                </a:solidFill>
                <a:sym typeface="Arial Black"/>
              </a:rPr>
              <a:t>Addressing the challenges, 3 horizons thinking. </a:t>
            </a:r>
            <a:r>
              <a:rPr lang="en-GB" sz="3100" dirty="0">
                <a:solidFill>
                  <a:srgbClr val="F28F0F"/>
                </a:solidFill>
                <a:sym typeface="Arial Black"/>
              </a:rPr>
              <a:t>Systemic change and local agency.</a:t>
            </a:r>
            <a:r>
              <a:rPr lang="en-GB" sz="3100" dirty="0">
                <a:solidFill>
                  <a:srgbClr val="F42E9D"/>
                </a:solidFill>
                <a:sym typeface="Arial Black"/>
              </a:rPr>
              <a:t> Opportunities, barriers and enablers</a:t>
            </a:r>
          </a:p>
        </p:txBody>
      </p:sp>
    </p:spTree>
    <p:extLst>
      <p:ext uri="{BB962C8B-B14F-4D97-AF65-F5344CB8AC3E}">
        <p14:creationId xmlns:p14="http://schemas.microsoft.com/office/powerpoint/2010/main" val="14755532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4829658" y="3155979"/>
            <a:ext cx="144269" cy="9906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821531" rtl="0" fontAlgn="auto" latinLnBrk="0" hangingPunct="0">
              <a:lnSpc>
                <a:spcPct val="80000"/>
              </a:lnSpc>
              <a:spcBef>
                <a:spcPts val="0"/>
              </a:spcBef>
              <a:spcAft>
                <a:spcPts val="0"/>
              </a:spcAft>
              <a:buClrTx/>
              <a:buSzTx/>
              <a:buFontTx/>
              <a:buNone/>
              <a:tabLst/>
            </a:pPr>
            <a:endParaRPr kumimoji="0" lang="en-GB" sz="6600" b="0" i="0" u="none" strike="noStrike" cap="none" spc="0" normalizeH="0" baseline="0" dirty="0">
              <a:ln>
                <a:noFill/>
              </a:ln>
              <a:solidFill>
                <a:srgbClr val="691A25"/>
              </a:solidFill>
              <a:effectLst/>
              <a:uFillTx/>
              <a:latin typeface="+mn-lt"/>
              <a:ea typeface="+mn-ea"/>
              <a:cs typeface="+mn-cs"/>
              <a:sym typeface="Arial Black"/>
            </a:endParaRPr>
          </a:p>
        </p:txBody>
      </p:sp>
      <p:pic>
        <p:nvPicPr>
          <p:cNvPr id="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315765"/>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96D07AB-75CF-FE49-A0BC-681CA1E24A37}"/>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81392" y="764042"/>
            <a:ext cx="8049010" cy="53882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Index of Multiple…">
            <a:extLst>
              <a:ext uri="{FF2B5EF4-FFF2-40B4-BE49-F238E27FC236}">
                <a16:creationId xmlns:a16="http://schemas.microsoft.com/office/drawing/2014/main" id="{C6D99442-A988-1D49-8904-76FE19117B35}"/>
              </a:ext>
            </a:extLst>
          </p:cNvPr>
          <p:cNvSpPr txBox="1"/>
          <p:nvPr/>
        </p:nvSpPr>
        <p:spPr>
          <a:xfrm>
            <a:off x="8861858" y="707070"/>
            <a:ext cx="3147500" cy="553997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r>
              <a:rPr lang="en-GB" sz="4000" spc="-75" dirty="0">
                <a:solidFill>
                  <a:srgbClr val="F42E9D"/>
                </a:solidFill>
              </a:rPr>
              <a:t>Learning by doing.</a:t>
            </a:r>
          </a:p>
          <a:p>
            <a:endParaRPr lang="en-GB" sz="2800" spc="-75" dirty="0">
              <a:solidFill>
                <a:srgbClr val="7F1327"/>
              </a:solidFill>
            </a:endParaRPr>
          </a:p>
          <a:p>
            <a:r>
              <a:rPr lang="en-GB" sz="2800" spc="-75" dirty="0">
                <a:solidFill>
                  <a:srgbClr val="F28F0F"/>
                </a:solidFill>
              </a:rPr>
              <a:t>When communities own and manage resources, they can shape how they meet their needs, interests and passions.</a:t>
            </a:r>
            <a:endParaRPr sz="2800" spc="-75" dirty="0">
              <a:solidFill>
                <a:srgbClr val="F28F0F"/>
              </a:solidFill>
            </a:endParaRPr>
          </a:p>
        </p:txBody>
      </p:sp>
      <p:pic>
        <p:nvPicPr>
          <p:cNvPr id="3" name="Image" descr="Image">
            <a:extLst>
              <a:ext uri="{FF2B5EF4-FFF2-40B4-BE49-F238E27FC236}">
                <a16:creationId xmlns:a16="http://schemas.microsoft.com/office/drawing/2014/main" id="{2DDA74CE-9CC7-FD48-8419-A90438A176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438465" y="591604"/>
            <a:ext cx="8291113" cy="5837329"/>
          </a:xfrm>
          <a:prstGeom prst="rect">
            <a:avLst/>
          </a:prstGeom>
          <a:ln w="12700" cap="flat">
            <a:noFill/>
            <a:miter lim="400000"/>
          </a:ln>
          <a:effectLst/>
        </p:spPr>
      </p:pic>
    </p:spTree>
    <p:extLst>
      <p:ext uri="{BB962C8B-B14F-4D97-AF65-F5344CB8AC3E}">
        <p14:creationId xmlns:p14="http://schemas.microsoft.com/office/powerpoint/2010/main" val="54785565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za\Documents\filing\sheff\Equity for deep end conference\deteminants of health.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a:fillRect/>
          </a:stretch>
        </p:blipFill>
        <p:spPr bwMode="auto">
          <a:xfrm>
            <a:off x="2479897" y="1680958"/>
            <a:ext cx="9262740" cy="4876506"/>
          </a:xfrm>
          <a:prstGeom prst="rect">
            <a:avLst/>
          </a:prstGeom>
          <a:noFill/>
        </p:spPr>
      </p:pic>
      <p:sp>
        <p:nvSpPr>
          <p:cNvPr id="7" name="We’re made up of 3 constituent parts…"/>
          <p:cNvSpPr txBox="1"/>
          <p:nvPr/>
        </p:nvSpPr>
        <p:spPr>
          <a:xfrm>
            <a:off x="797602" y="322014"/>
            <a:ext cx="1001218" cy="446276"/>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defRPr sz="2800" spc="-70">
                <a:solidFill>
                  <a:srgbClr val="F42E9D"/>
                </a:solidFill>
              </a:defRPr>
            </a:pPr>
            <a:r>
              <a:rPr lang="en-GB" sz="2900" b="1" dirty="0">
                <a:solidFill>
                  <a:srgbClr val="1A8EFF"/>
                </a:solidFill>
                <a:latin typeface="Arial Black" panose="020B0604020202020204" pitchFamily="34" charset="0"/>
                <a:cs typeface="Arial Black" panose="020B0604020202020204" pitchFamily="34" charset="0"/>
              </a:rPr>
              <a:t>2010</a:t>
            </a:r>
            <a:endParaRPr sz="2900" b="1" dirty="0">
              <a:latin typeface="Arial Black" panose="020B0604020202020204" pitchFamily="34" charset="0"/>
              <a:cs typeface="Arial Black" panose="020B0604020202020204" pitchFamily="34"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461497">
            <a:off x="470054" y="2389826"/>
            <a:ext cx="2278882" cy="3272443"/>
          </a:xfrm>
          <a:prstGeom prst="rect">
            <a:avLst/>
          </a:prstGeom>
          <a:effectLst>
            <a:outerShdw blurRad="50800" dist="38100" dir="2700000" algn="tl" rotWithShape="0">
              <a:srgbClr val="000000">
                <a:alpha val="43000"/>
              </a:srgbClr>
            </a:outerShdw>
          </a:effectLst>
        </p:spPr>
      </p:pic>
      <p:sp>
        <p:nvSpPr>
          <p:cNvPr id="4" name="Oval 3"/>
          <p:cNvSpPr/>
          <p:nvPr/>
        </p:nvSpPr>
        <p:spPr>
          <a:xfrm>
            <a:off x="7569200" y="3022600"/>
            <a:ext cx="2463800" cy="2489200"/>
          </a:xfrm>
          <a:prstGeom prst="ellipse">
            <a:avLst/>
          </a:prstGeom>
          <a:noFill/>
          <a:ln w="98425" cap="flat">
            <a:solidFill>
              <a:srgbClr val="FF0000"/>
            </a:solid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642937" rtl="0" fontAlgn="auto" latinLnBrk="0" hangingPunct="0">
              <a:lnSpc>
                <a:spcPct val="110000"/>
              </a:lnSpc>
              <a:spcBef>
                <a:spcPts val="1400"/>
              </a:spcBef>
              <a:spcAft>
                <a:spcPts val="0"/>
              </a:spcAft>
              <a:buClrTx/>
              <a:buSzTx/>
              <a:buFontTx/>
              <a:buNone/>
              <a:tabLst/>
            </a:pPr>
            <a:endParaRPr kumimoji="0" lang="en-GB" sz="2400" b="0" i="0" u="none" strike="noStrike" cap="none" spc="0" normalizeH="0" baseline="0">
              <a:ln>
                <a:noFill/>
              </a:ln>
              <a:solidFill>
                <a:srgbClr val="000000"/>
              </a:solidFill>
              <a:effectLst/>
              <a:uFillTx/>
              <a:latin typeface="Arial"/>
              <a:ea typeface="Arial"/>
              <a:cs typeface="Arial"/>
              <a:sym typeface="Arial"/>
            </a:endParaRPr>
          </a:p>
        </p:txBody>
      </p:sp>
      <p:sp>
        <p:nvSpPr>
          <p:cNvPr id="8" name="Striped Right Arrow 7"/>
          <p:cNvSpPr/>
          <p:nvPr/>
        </p:nvSpPr>
        <p:spPr>
          <a:xfrm rot="11900366">
            <a:off x="4394772" y="3368308"/>
            <a:ext cx="3098278" cy="226719"/>
          </a:xfrm>
          <a:prstGeom prst="stripedRightArrow">
            <a:avLst/>
          </a:prstGeom>
          <a:solidFill>
            <a:srgbClr val="FF0000"/>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642937" rtl="0" fontAlgn="auto" latinLnBrk="0" hangingPunct="0">
              <a:lnSpc>
                <a:spcPct val="110000"/>
              </a:lnSpc>
              <a:spcBef>
                <a:spcPts val="1400"/>
              </a:spcBef>
              <a:spcAft>
                <a:spcPts val="0"/>
              </a:spcAft>
              <a:buClrTx/>
              <a:buSzTx/>
              <a:buFontTx/>
              <a:buNone/>
              <a:tabLst/>
            </a:pPr>
            <a:endParaRPr kumimoji="0" lang="en-GB" sz="2400" b="0" i="0" u="none" strike="noStrike" cap="none" spc="0" normalizeH="0" baseline="0">
              <a:ln>
                <a:noFill/>
              </a:ln>
              <a:solidFill>
                <a:srgbClr val="000000"/>
              </a:solidFill>
              <a:effectLst/>
              <a:uFillTx/>
              <a:latin typeface="Arial"/>
              <a:ea typeface="Arial"/>
              <a:cs typeface="Arial"/>
              <a:sym typeface="Arial"/>
            </a:endParaRPr>
          </a:p>
        </p:txBody>
      </p:sp>
      <p:sp>
        <p:nvSpPr>
          <p:cNvPr id="9" name="Striped Right Arrow 8"/>
          <p:cNvSpPr/>
          <p:nvPr/>
        </p:nvSpPr>
        <p:spPr>
          <a:xfrm rot="11060253">
            <a:off x="4496978" y="4223491"/>
            <a:ext cx="2826386" cy="226983"/>
          </a:xfrm>
          <a:prstGeom prst="stripedRightArrow">
            <a:avLst/>
          </a:prstGeom>
          <a:solidFill>
            <a:srgbClr val="FF0000"/>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642937" rtl="0" fontAlgn="auto" latinLnBrk="0" hangingPunct="0">
              <a:lnSpc>
                <a:spcPct val="110000"/>
              </a:lnSpc>
              <a:spcBef>
                <a:spcPts val="1400"/>
              </a:spcBef>
              <a:spcAft>
                <a:spcPts val="0"/>
              </a:spcAft>
              <a:buClrTx/>
              <a:buSzTx/>
              <a:buFontTx/>
              <a:buNone/>
              <a:tabLst/>
            </a:pPr>
            <a:endParaRPr kumimoji="0" lang="en-GB" sz="2400" b="0" i="0" u="none" strike="noStrike" cap="none" spc="0" normalizeH="0" baseline="0">
              <a:ln>
                <a:noFill/>
              </a:ln>
              <a:solidFill>
                <a:srgbClr val="000000"/>
              </a:solidFill>
              <a:effectLst/>
              <a:uFillTx/>
              <a:latin typeface="Arial"/>
              <a:ea typeface="Arial"/>
              <a:cs typeface="Arial"/>
              <a:sym typeface="Arial"/>
            </a:endParaRPr>
          </a:p>
        </p:txBody>
      </p:sp>
      <p:sp>
        <p:nvSpPr>
          <p:cNvPr id="10" name="Striped Right Arrow 9"/>
          <p:cNvSpPr/>
          <p:nvPr/>
        </p:nvSpPr>
        <p:spPr>
          <a:xfrm rot="20046448">
            <a:off x="10021244" y="3321343"/>
            <a:ext cx="867944" cy="261471"/>
          </a:xfrm>
          <a:prstGeom prst="stripedRightArrow">
            <a:avLst/>
          </a:prstGeom>
          <a:solidFill>
            <a:srgbClr val="FF0000"/>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642937" rtl="0" fontAlgn="auto" latinLnBrk="0" hangingPunct="0">
              <a:lnSpc>
                <a:spcPct val="110000"/>
              </a:lnSpc>
              <a:spcBef>
                <a:spcPts val="1400"/>
              </a:spcBef>
              <a:spcAft>
                <a:spcPts val="0"/>
              </a:spcAft>
              <a:buClrTx/>
              <a:buSzTx/>
              <a:buFontTx/>
              <a:buNone/>
              <a:tabLst/>
            </a:pPr>
            <a:endParaRPr kumimoji="0" lang="en-GB" sz="2400" b="0" i="0" u="none" strike="noStrike" cap="none" spc="0" normalizeH="0" baseline="0">
              <a:ln>
                <a:noFill/>
              </a:ln>
              <a:solidFill>
                <a:srgbClr val="000000"/>
              </a:solidFill>
              <a:effectLst/>
              <a:uFillTx/>
              <a:latin typeface="Arial"/>
              <a:ea typeface="Arial"/>
              <a:cs typeface="Arial"/>
              <a:sym typeface="Arial"/>
            </a:endParaRPr>
          </a:p>
        </p:txBody>
      </p:sp>
      <p:sp>
        <p:nvSpPr>
          <p:cNvPr id="11" name="Striped Right Arrow 10"/>
          <p:cNvSpPr/>
          <p:nvPr/>
        </p:nvSpPr>
        <p:spPr>
          <a:xfrm rot="12457720">
            <a:off x="6436403" y="3271137"/>
            <a:ext cx="1144752" cy="263026"/>
          </a:xfrm>
          <a:prstGeom prst="stripedRightArrow">
            <a:avLst/>
          </a:prstGeom>
          <a:solidFill>
            <a:srgbClr val="FF0000"/>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642937" rtl="0" fontAlgn="auto" latinLnBrk="0" hangingPunct="0">
              <a:lnSpc>
                <a:spcPct val="110000"/>
              </a:lnSpc>
              <a:spcBef>
                <a:spcPts val="1400"/>
              </a:spcBef>
              <a:spcAft>
                <a:spcPts val="0"/>
              </a:spcAft>
              <a:buClrTx/>
              <a:buSzTx/>
              <a:buFontTx/>
              <a:buNone/>
              <a:tabLst/>
            </a:pPr>
            <a:endParaRPr kumimoji="0" lang="en-GB" sz="2400" b="0" i="0" u="none" strike="noStrike" cap="none" spc="0" normalizeH="0" baseline="0">
              <a:ln>
                <a:noFill/>
              </a:ln>
              <a:solidFill>
                <a:srgbClr val="000000"/>
              </a:solidFill>
              <a:effectLst/>
              <a:uFillTx/>
              <a:latin typeface="Arial"/>
              <a:ea typeface="Arial"/>
              <a:cs typeface="Arial"/>
              <a:sym typeface="Arial"/>
            </a:endParaRPr>
          </a:p>
        </p:txBody>
      </p:sp>
      <p:sp>
        <p:nvSpPr>
          <p:cNvPr id="12" name="Striped Right Arrow 11"/>
          <p:cNvSpPr/>
          <p:nvPr/>
        </p:nvSpPr>
        <p:spPr>
          <a:xfrm rot="1590842">
            <a:off x="10008544" y="4972344"/>
            <a:ext cx="867944" cy="261471"/>
          </a:xfrm>
          <a:prstGeom prst="stripedRightArrow">
            <a:avLst/>
          </a:prstGeom>
          <a:solidFill>
            <a:srgbClr val="FF0000"/>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642937" rtl="0" fontAlgn="auto" latinLnBrk="0" hangingPunct="0">
              <a:lnSpc>
                <a:spcPct val="110000"/>
              </a:lnSpc>
              <a:spcBef>
                <a:spcPts val="1400"/>
              </a:spcBef>
              <a:spcAft>
                <a:spcPts val="0"/>
              </a:spcAft>
              <a:buClrTx/>
              <a:buSzTx/>
              <a:buFontTx/>
              <a:buNone/>
              <a:tabLst/>
            </a:pPr>
            <a:endParaRPr kumimoji="0" lang="en-GB" sz="2400" b="0" i="0" u="none" strike="noStrike" cap="none" spc="0" normalizeH="0" baseline="0">
              <a:ln>
                <a:noFill/>
              </a:ln>
              <a:solidFill>
                <a:srgbClr val="000000"/>
              </a:solidFill>
              <a:effectLst/>
              <a:uFillTx/>
              <a:latin typeface="Arial"/>
              <a:ea typeface="Arial"/>
              <a:cs typeface="Arial"/>
              <a:sym typeface="Arial"/>
            </a:endParaRPr>
          </a:p>
        </p:txBody>
      </p:sp>
      <p:sp>
        <p:nvSpPr>
          <p:cNvPr id="13" name="Striped Right Arrow 12"/>
          <p:cNvSpPr/>
          <p:nvPr/>
        </p:nvSpPr>
        <p:spPr>
          <a:xfrm rot="10006102">
            <a:off x="3550999" y="5075353"/>
            <a:ext cx="3887293" cy="204782"/>
          </a:xfrm>
          <a:prstGeom prst="stripedRightArrow">
            <a:avLst/>
          </a:prstGeom>
          <a:solidFill>
            <a:srgbClr val="FF0000"/>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642937" rtl="0" fontAlgn="auto" latinLnBrk="0" hangingPunct="0">
              <a:lnSpc>
                <a:spcPct val="110000"/>
              </a:lnSpc>
              <a:spcBef>
                <a:spcPts val="1400"/>
              </a:spcBef>
              <a:spcAft>
                <a:spcPts val="0"/>
              </a:spcAft>
              <a:buClrTx/>
              <a:buSzTx/>
              <a:buFontTx/>
              <a:buNone/>
              <a:tabLst/>
            </a:pPr>
            <a:endParaRPr kumimoji="0" lang="en-GB" sz="2400" b="0" i="0" u="none" strike="noStrike" cap="none" spc="0" normalizeH="0" baseline="0">
              <a:ln>
                <a:noFill/>
              </a:ln>
              <a:solidFill>
                <a:srgbClr val="000000"/>
              </a:solidFill>
              <a:effectLst/>
              <a:uFillTx/>
              <a:latin typeface="Arial"/>
              <a:ea typeface="Arial"/>
              <a:cs typeface="Arial"/>
              <a:sym typeface="Arial"/>
            </a:endParaRPr>
          </a:p>
        </p:txBody>
      </p:sp>
      <p:sp>
        <p:nvSpPr>
          <p:cNvPr id="3" name="We’re made up of 3 constituent parts…">
            <a:extLst>
              <a:ext uri="{FF2B5EF4-FFF2-40B4-BE49-F238E27FC236}">
                <a16:creationId xmlns:a16="http://schemas.microsoft.com/office/drawing/2014/main" id="{059B8D40-73EF-1073-808A-1E761A676674}"/>
              </a:ext>
            </a:extLst>
          </p:cNvPr>
          <p:cNvSpPr txBox="1"/>
          <p:nvPr/>
        </p:nvSpPr>
        <p:spPr>
          <a:xfrm>
            <a:off x="2503260" y="322014"/>
            <a:ext cx="9262740" cy="133882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defRPr sz="2800" spc="-70">
                <a:solidFill>
                  <a:srgbClr val="F42E9D"/>
                </a:solidFill>
              </a:defRPr>
            </a:pPr>
            <a:r>
              <a:rPr lang="en-GB" sz="2900" b="1" dirty="0">
                <a:latin typeface="Arial Black" panose="020B0604020202020204" pitchFamily="34" charset="0"/>
                <a:cs typeface="Arial Black" panose="020B0604020202020204" pitchFamily="34" charset="0"/>
              </a:rPr>
              <a:t>The Marmot Review, highlighted the importance and influence of the social and economic determinants of health</a:t>
            </a:r>
            <a:endParaRPr sz="2900" b="1" dirty="0">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1603332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7908531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Seizing the future in the next 3 years"/>
          <p:cNvSpPr txBox="1"/>
          <p:nvPr/>
        </p:nvSpPr>
        <p:spPr>
          <a:xfrm>
            <a:off x="2694636" y="4970642"/>
            <a:ext cx="2690165" cy="5539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defRPr sz="7800">
                <a:solidFill>
                  <a:srgbClr val="FFFFFF"/>
                </a:solidFill>
              </a:defRPr>
            </a:lvl1pPr>
          </a:lstStyle>
          <a:p>
            <a:r>
              <a:rPr lang="en-GB" sz="3600" spc="-75"/>
              <a:t>Today…</a:t>
            </a:r>
            <a:endParaRPr sz="4000" spc="-75"/>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6181" y="0"/>
            <a:ext cx="5410200" cy="6858000"/>
          </a:xfrm>
          <a:prstGeom prst="rect">
            <a:avLst/>
          </a:prstGeom>
        </p:spPr>
      </p:pic>
      <p:pic>
        <p:nvPicPr>
          <p:cNvPr id="9" name="Image" descr="Image"/>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10800000" flipH="1">
            <a:off x="523334" y="-230352"/>
            <a:ext cx="5573624" cy="7331330"/>
          </a:xfrm>
          <a:prstGeom prst="rect">
            <a:avLst/>
          </a:prstGeom>
          <a:ln w="12700" cap="flat">
            <a:noFill/>
            <a:miter lim="400000"/>
          </a:ln>
          <a:effectLst/>
        </p:spPr>
      </p:pic>
      <p:sp>
        <p:nvSpPr>
          <p:cNvPr id="10" name="Seizing the future in the next 3 years"/>
          <p:cNvSpPr txBox="1"/>
          <p:nvPr/>
        </p:nvSpPr>
        <p:spPr>
          <a:xfrm>
            <a:off x="6495782" y="154435"/>
            <a:ext cx="5264418" cy="640624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t">
            <a:spAutoFit/>
          </a:bodyPr>
          <a:lstStyle>
            <a:lvl1pPr>
              <a:defRPr sz="7800">
                <a:solidFill>
                  <a:srgbClr val="FFFFFF"/>
                </a:solidFill>
              </a:defRPr>
            </a:lvl1pPr>
          </a:lstStyle>
          <a:p>
            <a:r>
              <a:rPr lang="en-GB" sz="3600" spc="-75" dirty="0">
                <a:solidFill>
                  <a:srgbClr val="FC00BB"/>
                </a:solidFill>
              </a:rPr>
              <a:t>Welcome to the Bromley by Bow Centre</a:t>
            </a:r>
          </a:p>
          <a:p>
            <a:r>
              <a:rPr lang="en-GB" sz="3600" spc="-75" dirty="0">
                <a:solidFill>
                  <a:srgbClr val="F28F0F"/>
                </a:solidFill>
              </a:rPr>
              <a:t>Health and wellbeing, </a:t>
            </a:r>
          </a:p>
          <a:p>
            <a:pPr>
              <a:lnSpc>
                <a:spcPct val="114000"/>
              </a:lnSpc>
            </a:pPr>
            <a:r>
              <a:rPr lang="en-GB" sz="3600" spc="-75" dirty="0">
                <a:solidFill>
                  <a:srgbClr val="F28F0F"/>
                </a:solidFill>
              </a:rPr>
              <a:t>today and tomorrow</a:t>
            </a:r>
            <a:r>
              <a:rPr lang="en-GB" sz="3600" dirty="0">
                <a:solidFill>
                  <a:srgbClr val="FFC000"/>
                </a:solidFill>
                <a:latin typeface="+mn-ea"/>
              </a:rPr>
              <a:t> </a:t>
            </a:r>
          </a:p>
          <a:p>
            <a:pPr>
              <a:lnSpc>
                <a:spcPct val="114000"/>
              </a:lnSpc>
            </a:pPr>
            <a:endParaRPr lang="en-GB" sz="2000" dirty="0">
              <a:solidFill>
                <a:srgbClr val="FFC000"/>
              </a:solidFill>
              <a:latin typeface="+mn-ea"/>
            </a:endParaRPr>
          </a:p>
          <a:p>
            <a:pPr>
              <a:lnSpc>
                <a:spcPct val="114000"/>
              </a:lnSpc>
            </a:pPr>
            <a:r>
              <a:rPr lang="en-GB" sz="2400" dirty="0">
                <a:solidFill>
                  <a:schemeClr val="bg2">
                    <a:lumMod val="50000"/>
                  </a:schemeClr>
                </a:solidFill>
                <a:latin typeface="+mn-ea"/>
              </a:rPr>
              <a:t>A simple but radical thought…</a:t>
            </a:r>
          </a:p>
          <a:p>
            <a:pPr>
              <a:lnSpc>
                <a:spcPct val="114000"/>
              </a:lnSpc>
            </a:pPr>
            <a:endParaRPr lang="en-GB" sz="2000" dirty="0">
              <a:solidFill>
                <a:srgbClr val="FFC000"/>
              </a:solidFill>
              <a:latin typeface="+mn-ea"/>
            </a:endParaRPr>
          </a:p>
          <a:p>
            <a:pPr>
              <a:lnSpc>
                <a:spcPct val="114000"/>
              </a:lnSpc>
            </a:pPr>
            <a:r>
              <a:rPr lang="en-GB" sz="2000" dirty="0">
                <a:solidFill>
                  <a:srgbClr val="F28F0F"/>
                </a:solidFill>
                <a:latin typeface="+mn-ea"/>
              </a:rPr>
              <a:t>“The most profound insight from our experience at Bromley by Bow is that more medicine is far less effective at driving better health than having more friends, a sense of purpose in your life and the feeling that you belong in a strong community”</a:t>
            </a:r>
            <a:r>
              <a:rPr lang="en-GB" sz="2000" spc="-75" dirty="0">
                <a:solidFill>
                  <a:srgbClr val="F28F0F"/>
                </a:solidFill>
              </a:rPr>
              <a:t>  </a:t>
            </a:r>
          </a:p>
        </p:txBody>
      </p:sp>
    </p:spTree>
    <p:extLst>
      <p:ext uri="{BB962C8B-B14F-4D97-AF65-F5344CB8AC3E}">
        <p14:creationId xmlns:p14="http://schemas.microsoft.com/office/powerpoint/2010/main" val="149093616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9870308-26D6-C2B5-3108-8F405E97FB36}"/>
            </a:ext>
          </a:extLst>
        </p:cNvPr>
        <p:cNvGrpSpPr/>
        <p:nvPr/>
      </p:nvGrpSpPr>
      <p:grpSpPr>
        <a:xfrm>
          <a:off x="0" y="0"/>
          <a:ext cx="0" cy="0"/>
          <a:chOff x="0" y="0"/>
          <a:chExt cx="0" cy="0"/>
        </a:xfrm>
      </p:grpSpPr>
      <p:sp>
        <p:nvSpPr>
          <p:cNvPr id="7" name="Seizing the future in the next 3 years">
            <a:extLst>
              <a:ext uri="{FF2B5EF4-FFF2-40B4-BE49-F238E27FC236}">
                <a16:creationId xmlns:a16="http://schemas.microsoft.com/office/drawing/2014/main" id="{BE7597D4-98F2-018E-4FB7-FB2DFF5C1AA4}"/>
              </a:ext>
            </a:extLst>
          </p:cNvPr>
          <p:cNvSpPr txBox="1"/>
          <p:nvPr/>
        </p:nvSpPr>
        <p:spPr>
          <a:xfrm>
            <a:off x="2694636" y="4970642"/>
            <a:ext cx="2690165" cy="5539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defRPr sz="7800">
                <a:solidFill>
                  <a:srgbClr val="FFFFFF"/>
                </a:solidFill>
              </a:defRPr>
            </a:lvl1pPr>
          </a:lstStyle>
          <a:p>
            <a:r>
              <a:rPr lang="en-GB" sz="3600" spc="-75"/>
              <a:t>Today…</a:t>
            </a:r>
            <a:endParaRPr sz="4000" spc="-75"/>
          </a:p>
        </p:txBody>
      </p:sp>
      <p:pic>
        <p:nvPicPr>
          <p:cNvPr id="2" name="Charles Booth’s poverty map 1898-small.jpg" descr="Charles Booth’s poverty map 1898-small.jpg">
            <a:extLst>
              <a:ext uri="{FF2B5EF4-FFF2-40B4-BE49-F238E27FC236}">
                <a16:creationId xmlns:a16="http://schemas.microsoft.com/office/drawing/2014/main" id="{DA8932B9-885D-F812-41BD-5CD41F8DA27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926" y="-10250"/>
            <a:ext cx="6080074" cy="6868250"/>
          </a:xfrm>
          <a:prstGeom prst="rect">
            <a:avLst/>
          </a:prstGeom>
          <a:ln w="12700" cap="flat">
            <a:noFill/>
            <a:miter lim="400000"/>
          </a:ln>
          <a:effectLst/>
        </p:spPr>
      </p:pic>
      <p:grpSp>
        <p:nvGrpSpPr>
          <p:cNvPr id="3" name="Group 2">
            <a:extLst>
              <a:ext uri="{FF2B5EF4-FFF2-40B4-BE49-F238E27FC236}">
                <a16:creationId xmlns:a16="http://schemas.microsoft.com/office/drawing/2014/main" id="{480F5D3A-7E58-858A-C659-D1D920BE2148}"/>
              </a:ext>
            </a:extLst>
          </p:cNvPr>
          <p:cNvGrpSpPr/>
          <p:nvPr/>
        </p:nvGrpSpPr>
        <p:grpSpPr>
          <a:xfrm rot="21283167">
            <a:off x="5879495" y="1410395"/>
            <a:ext cx="5790428" cy="5086353"/>
            <a:chOff x="9647114" y="820614"/>
            <a:chExt cx="13827935" cy="12107483"/>
          </a:xfrm>
          <a:effectLst>
            <a:outerShdw blurRad="50800" dist="38100" dir="2700000" algn="tl" rotWithShape="0">
              <a:prstClr val="black">
                <a:alpha val="40000"/>
              </a:prstClr>
            </a:outerShdw>
          </a:effectLst>
        </p:grpSpPr>
        <p:pic>
          <p:nvPicPr>
            <p:cNvPr id="4" name="Picture 3">
              <a:extLst>
                <a:ext uri="{FF2B5EF4-FFF2-40B4-BE49-F238E27FC236}">
                  <a16:creationId xmlns:a16="http://schemas.microsoft.com/office/drawing/2014/main" id="{06A17E5D-10DC-0F3D-D43E-52E6F59E0B8D}"/>
                </a:ext>
              </a:extLst>
            </p:cNvPr>
            <p:cNvPicPr>
              <a:picLocks noChangeAspect="1"/>
            </p:cNvPicPr>
            <p:nvPr/>
          </p:nvPicPr>
          <p:blipFill rotWithShape="1">
            <a:blip r:embed="rId4"/>
            <a:srcRect l="2627" t="10585" b="17263"/>
            <a:stretch/>
          </p:blipFill>
          <p:spPr>
            <a:xfrm>
              <a:off x="9647114" y="820614"/>
              <a:ext cx="13827935" cy="12034533"/>
            </a:xfrm>
            <a:prstGeom prst="rect">
              <a:avLst/>
            </a:prstGeom>
          </p:spPr>
        </p:pic>
        <p:sp>
          <p:nvSpPr>
            <p:cNvPr id="5" name="Rectangle 4">
              <a:extLst>
                <a:ext uri="{FF2B5EF4-FFF2-40B4-BE49-F238E27FC236}">
                  <a16:creationId xmlns:a16="http://schemas.microsoft.com/office/drawing/2014/main" id="{8B50B6E4-B993-7B78-AB36-B4CE227B6C18}"/>
                </a:ext>
              </a:extLst>
            </p:cNvPr>
            <p:cNvSpPr/>
            <p:nvPr/>
          </p:nvSpPr>
          <p:spPr>
            <a:xfrm>
              <a:off x="10257184" y="12198025"/>
              <a:ext cx="6917634" cy="730072"/>
            </a:xfrm>
            <a:prstGeom prst="rect">
              <a:avLst/>
            </a:prstGeom>
            <a:solidFill>
              <a:srgbClr val="FFFFFF"/>
            </a:solidFill>
            <a:ln w="12700" cap="flat">
              <a:solidFill>
                <a:srgbClr val="FFFFF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321469" hangingPunct="0">
                <a:lnSpc>
                  <a:spcPct val="110000"/>
                </a:lnSpc>
                <a:spcBef>
                  <a:spcPts val="700"/>
                </a:spcBef>
              </a:pPr>
              <a:endParaRPr lang="en-GB" sz="1200" kern="0">
                <a:solidFill>
                  <a:srgbClr val="000000"/>
                </a:solidFill>
                <a:latin typeface="Arial"/>
                <a:ea typeface="Arial"/>
                <a:cs typeface="Arial"/>
                <a:sym typeface="Arial"/>
              </a:endParaRPr>
            </a:p>
          </p:txBody>
        </p:sp>
      </p:grpSp>
      <p:pic>
        <p:nvPicPr>
          <p:cNvPr id="6" name="Image" descr="Image">
            <a:extLst>
              <a:ext uri="{FF2B5EF4-FFF2-40B4-BE49-F238E27FC236}">
                <a16:creationId xmlns:a16="http://schemas.microsoft.com/office/drawing/2014/main" id="{4606BBE1-DBDD-5D78-0BFB-47627D70147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1267558">
            <a:off x="5814768" y="1031793"/>
            <a:ext cx="5951303" cy="5693896"/>
          </a:xfrm>
          <a:prstGeom prst="rect">
            <a:avLst/>
          </a:prstGeom>
          <a:ln w="12700" cap="flat">
            <a:noFill/>
            <a:miter lim="400000"/>
          </a:ln>
          <a:effectLst/>
        </p:spPr>
      </p:pic>
      <p:sp>
        <p:nvSpPr>
          <p:cNvPr id="8" name="Seizing the future in the next 3 years">
            <a:extLst>
              <a:ext uri="{FF2B5EF4-FFF2-40B4-BE49-F238E27FC236}">
                <a16:creationId xmlns:a16="http://schemas.microsoft.com/office/drawing/2014/main" id="{B34A73E7-2394-1CB9-6FA5-19EEB939A469}"/>
              </a:ext>
            </a:extLst>
          </p:cNvPr>
          <p:cNvSpPr txBox="1"/>
          <p:nvPr/>
        </p:nvSpPr>
        <p:spPr>
          <a:xfrm>
            <a:off x="6283443" y="317346"/>
            <a:ext cx="5264418" cy="5539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t">
            <a:spAutoFit/>
          </a:bodyPr>
          <a:lstStyle>
            <a:lvl1pPr>
              <a:defRPr sz="7800">
                <a:solidFill>
                  <a:srgbClr val="FFFFFF"/>
                </a:solidFill>
              </a:defRPr>
            </a:lvl1pPr>
          </a:lstStyle>
          <a:p>
            <a:r>
              <a:rPr lang="en-GB" sz="3600" spc="-75" dirty="0">
                <a:solidFill>
                  <a:srgbClr val="FC00BB"/>
                </a:solidFill>
              </a:rPr>
              <a:t>Context is critical</a:t>
            </a:r>
            <a:endParaRPr lang="en-GB" sz="2000" spc="-75" dirty="0">
              <a:solidFill>
                <a:srgbClr val="F28F0F"/>
              </a:solidFill>
            </a:endParaRPr>
          </a:p>
        </p:txBody>
      </p:sp>
    </p:spTree>
    <p:extLst>
      <p:ext uri="{BB962C8B-B14F-4D97-AF65-F5344CB8AC3E}">
        <p14:creationId xmlns:p14="http://schemas.microsoft.com/office/powerpoint/2010/main" val="422055628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8A9C59-936D-324C-A17B-0931BB4E164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595" y="0"/>
            <a:ext cx="12233190" cy="6858000"/>
          </a:xfrm>
          <a:prstGeom prst="rect">
            <a:avLst/>
          </a:prstGeom>
          <a:ln>
            <a:solidFill>
              <a:schemeClr val="bg1"/>
            </a:solidFill>
          </a:ln>
          <a:effectLst/>
        </p:spPr>
      </p:pic>
      <p:sp>
        <p:nvSpPr>
          <p:cNvPr id="11" name="Oval 10">
            <a:extLst>
              <a:ext uri="{FF2B5EF4-FFF2-40B4-BE49-F238E27FC236}">
                <a16:creationId xmlns:a16="http://schemas.microsoft.com/office/drawing/2014/main" id="{DA97384F-4B53-6C49-90A5-BE97938924BE}"/>
              </a:ext>
            </a:extLst>
          </p:cNvPr>
          <p:cNvSpPr>
            <a:spLocks/>
          </p:cNvSpPr>
          <p:nvPr/>
        </p:nvSpPr>
        <p:spPr>
          <a:xfrm>
            <a:off x="367614" y="148594"/>
            <a:ext cx="2550215" cy="1085729"/>
          </a:xfrm>
          <a:prstGeom prst="ellipse">
            <a:avLst/>
          </a:prstGeom>
          <a:solidFill>
            <a:srgbClr val="FFFFFF"/>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126000" rIns="35719" bIns="90000" numCol="1" spcCol="38100" rtlCol="0" anchor="ctr">
            <a:spAutoFit/>
          </a:bodyPr>
          <a:lstStyle/>
          <a:p>
            <a:pPr algn="ctr"/>
            <a:r>
              <a:rPr lang="en-GB" b="1" spc="-75" dirty="0">
                <a:solidFill>
                  <a:srgbClr val="811327"/>
                </a:solidFill>
                <a:latin typeface="Arial" panose="020B0604020202020204" pitchFamily="34" charset="0"/>
                <a:cs typeface="Arial" panose="020B0604020202020204" pitchFamily="34" charset="0"/>
              </a:rPr>
              <a:t>Canary Wharf </a:t>
            </a:r>
            <a:br>
              <a:rPr lang="en-GB" b="1" spc="-75" dirty="0">
                <a:solidFill>
                  <a:srgbClr val="811327"/>
                </a:solidFill>
                <a:latin typeface="Arial" panose="020B0604020202020204" pitchFamily="34" charset="0"/>
                <a:cs typeface="Arial" panose="020B0604020202020204" pitchFamily="34" charset="0"/>
              </a:rPr>
            </a:br>
            <a:r>
              <a:rPr lang="en-GB" b="1" spc="-75" dirty="0">
                <a:solidFill>
                  <a:srgbClr val="811327"/>
                </a:solidFill>
                <a:latin typeface="Arial" panose="020B0604020202020204" pitchFamily="34" charset="0"/>
                <a:cs typeface="Arial" panose="020B0604020202020204" pitchFamily="34" charset="0"/>
              </a:rPr>
              <a:t>&amp; Docklands</a:t>
            </a:r>
          </a:p>
        </p:txBody>
      </p:sp>
      <p:sp>
        <p:nvSpPr>
          <p:cNvPr id="10" name="Good morning  and welcome…">
            <a:extLst>
              <a:ext uri="{FF2B5EF4-FFF2-40B4-BE49-F238E27FC236}">
                <a16:creationId xmlns:a16="http://schemas.microsoft.com/office/drawing/2014/main" id="{58CCE86B-2312-DA4E-AB3F-CE72388579C4}"/>
              </a:ext>
            </a:extLst>
          </p:cNvPr>
          <p:cNvSpPr txBox="1">
            <a:spLocks/>
          </p:cNvSpPr>
          <p:nvPr/>
        </p:nvSpPr>
        <p:spPr>
          <a:xfrm>
            <a:off x="8188697" y="4420594"/>
            <a:ext cx="3185985" cy="1598230"/>
          </a:xfrm>
          <a:prstGeom prst="rect">
            <a:avLst/>
          </a:prstGeom>
          <a:solidFill>
            <a:srgbClr val="FFFFFF"/>
          </a:solidFill>
          <a:ln>
            <a:solidFill>
              <a:schemeClr val="bg1"/>
            </a:solidFill>
          </a:ln>
        </p:spPr>
        <p:txBody>
          <a:bodyPr lIns="126000" tIns="126000" rIns="126000" bIns="126000"/>
          <a:lstStyle>
            <a:lvl1pPr marL="0" marR="0" indent="0" algn="l" defTabSz="821531" latinLnBrk="0">
              <a:lnSpc>
                <a:spcPct val="110000"/>
              </a:lnSpc>
              <a:spcBef>
                <a:spcPts val="0"/>
              </a:spcBef>
              <a:spcAft>
                <a:spcPts val="0"/>
              </a:spcAft>
              <a:buClrTx/>
              <a:buSzTx/>
              <a:buFontTx/>
              <a:buNone/>
              <a:tabLst/>
              <a:defRPr sz="2800" b="0" i="0" u="none" strike="noStrike" cap="none" spc="0" baseline="0">
                <a:ln>
                  <a:noFill/>
                </a:ln>
                <a:solidFill>
                  <a:srgbClr val="FFFFFF"/>
                </a:solidFill>
                <a:uFillTx/>
                <a:latin typeface="Helvetica"/>
                <a:ea typeface="Helvetica"/>
                <a:cs typeface="Helvetica"/>
                <a:sym typeface="Helvetica"/>
              </a:defRPr>
            </a:lvl1pPr>
            <a:lvl2pPr marL="0" marR="0" indent="0" algn="l" defTabSz="821531" latinLnBrk="0">
              <a:lnSpc>
                <a:spcPct val="110000"/>
              </a:lnSpc>
              <a:spcBef>
                <a:spcPts val="0"/>
              </a:spcBef>
              <a:spcAft>
                <a:spcPts val="0"/>
              </a:spcAft>
              <a:buClrTx/>
              <a:buSzTx/>
              <a:buFontTx/>
              <a:buNone/>
              <a:tabLst/>
              <a:defRPr sz="2800" b="0" i="0" u="none" strike="noStrike" cap="none" spc="0" baseline="0">
                <a:ln>
                  <a:noFill/>
                </a:ln>
                <a:solidFill>
                  <a:srgbClr val="FFFFFF"/>
                </a:solidFill>
                <a:uFillTx/>
                <a:latin typeface="Helvetica"/>
                <a:ea typeface="Helvetica"/>
                <a:cs typeface="Helvetica"/>
                <a:sym typeface="Helvetica"/>
              </a:defRPr>
            </a:lvl2pPr>
            <a:lvl3pPr marL="0" marR="0" indent="0" algn="l" defTabSz="821531" latinLnBrk="0">
              <a:lnSpc>
                <a:spcPct val="110000"/>
              </a:lnSpc>
              <a:spcBef>
                <a:spcPts val="0"/>
              </a:spcBef>
              <a:spcAft>
                <a:spcPts val="0"/>
              </a:spcAft>
              <a:buClrTx/>
              <a:buSzTx/>
              <a:buFontTx/>
              <a:buNone/>
              <a:tabLst/>
              <a:defRPr sz="2800" b="0" i="0" u="none" strike="noStrike" cap="none" spc="0" baseline="0">
                <a:ln>
                  <a:noFill/>
                </a:ln>
                <a:solidFill>
                  <a:srgbClr val="FFFFFF"/>
                </a:solidFill>
                <a:uFillTx/>
                <a:latin typeface="Helvetica"/>
                <a:ea typeface="Helvetica"/>
                <a:cs typeface="Helvetica"/>
                <a:sym typeface="Helvetica"/>
              </a:defRPr>
            </a:lvl3pPr>
            <a:lvl4pPr marL="0" marR="0" indent="0" algn="l" defTabSz="821531" latinLnBrk="0">
              <a:lnSpc>
                <a:spcPct val="110000"/>
              </a:lnSpc>
              <a:spcBef>
                <a:spcPts val="0"/>
              </a:spcBef>
              <a:spcAft>
                <a:spcPts val="0"/>
              </a:spcAft>
              <a:buClrTx/>
              <a:buSzTx/>
              <a:buFontTx/>
              <a:buNone/>
              <a:tabLst/>
              <a:defRPr sz="2800" b="0" i="0" u="none" strike="noStrike" cap="none" spc="0" baseline="0">
                <a:ln>
                  <a:noFill/>
                </a:ln>
                <a:solidFill>
                  <a:srgbClr val="FFFFFF"/>
                </a:solidFill>
                <a:uFillTx/>
                <a:latin typeface="Helvetica"/>
                <a:ea typeface="Helvetica"/>
                <a:cs typeface="Helvetica"/>
                <a:sym typeface="Helvetica"/>
              </a:defRPr>
            </a:lvl4pPr>
            <a:lvl5pPr marL="0" marR="0" indent="0" algn="l" defTabSz="821531" latinLnBrk="0">
              <a:lnSpc>
                <a:spcPct val="110000"/>
              </a:lnSpc>
              <a:spcBef>
                <a:spcPts val="0"/>
              </a:spcBef>
              <a:spcAft>
                <a:spcPts val="0"/>
              </a:spcAft>
              <a:buClrTx/>
              <a:buSzTx/>
              <a:buFontTx/>
              <a:buNone/>
              <a:tabLst/>
              <a:defRPr sz="2800" b="0" i="0" u="none" strike="noStrike" cap="none" spc="0" baseline="0">
                <a:ln>
                  <a:noFill/>
                </a:ln>
                <a:solidFill>
                  <a:srgbClr val="FFFFFF"/>
                </a:solidFill>
                <a:uFillTx/>
                <a:latin typeface="Helvetica"/>
                <a:ea typeface="Helvetica"/>
                <a:cs typeface="Helvetica"/>
                <a:sym typeface="Helvetica"/>
              </a:defRPr>
            </a:lvl5pPr>
            <a:lvl6pPr marL="0" marR="0" indent="355600" algn="l" defTabSz="821531" latinLnBrk="0">
              <a:lnSpc>
                <a:spcPct val="110000"/>
              </a:lnSpc>
              <a:spcBef>
                <a:spcPts val="0"/>
              </a:spcBef>
              <a:spcAft>
                <a:spcPts val="0"/>
              </a:spcAft>
              <a:buClrTx/>
              <a:buSzTx/>
              <a:buFontTx/>
              <a:buNone/>
              <a:tabLst/>
              <a:defRPr sz="2800" b="0" i="0" u="none" strike="noStrike" cap="none" spc="0" baseline="0">
                <a:ln>
                  <a:noFill/>
                </a:ln>
                <a:solidFill>
                  <a:srgbClr val="FFFFFF"/>
                </a:solidFill>
                <a:uFillTx/>
                <a:latin typeface="Helvetica"/>
                <a:ea typeface="Helvetica"/>
                <a:cs typeface="Helvetica"/>
                <a:sym typeface="Helvetica"/>
              </a:defRPr>
            </a:lvl6pPr>
            <a:lvl7pPr marL="0" marR="0" indent="711200" algn="l" defTabSz="821531" latinLnBrk="0">
              <a:lnSpc>
                <a:spcPct val="110000"/>
              </a:lnSpc>
              <a:spcBef>
                <a:spcPts val="0"/>
              </a:spcBef>
              <a:spcAft>
                <a:spcPts val="0"/>
              </a:spcAft>
              <a:buClrTx/>
              <a:buSzTx/>
              <a:buFontTx/>
              <a:buNone/>
              <a:tabLst/>
              <a:defRPr sz="2800" b="0" i="0" u="none" strike="noStrike" cap="none" spc="0" baseline="0">
                <a:ln>
                  <a:noFill/>
                </a:ln>
                <a:solidFill>
                  <a:srgbClr val="FFFFFF"/>
                </a:solidFill>
                <a:uFillTx/>
                <a:latin typeface="Helvetica"/>
                <a:ea typeface="Helvetica"/>
                <a:cs typeface="Helvetica"/>
                <a:sym typeface="Helvetica"/>
              </a:defRPr>
            </a:lvl7pPr>
            <a:lvl8pPr marL="0" marR="0" indent="1066800" algn="l" defTabSz="821531" latinLnBrk="0">
              <a:lnSpc>
                <a:spcPct val="110000"/>
              </a:lnSpc>
              <a:spcBef>
                <a:spcPts val="0"/>
              </a:spcBef>
              <a:spcAft>
                <a:spcPts val="0"/>
              </a:spcAft>
              <a:buClrTx/>
              <a:buSzTx/>
              <a:buFontTx/>
              <a:buNone/>
              <a:tabLst/>
              <a:defRPr sz="2800" b="0" i="0" u="none" strike="noStrike" cap="none" spc="0" baseline="0">
                <a:ln>
                  <a:noFill/>
                </a:ln>
                <a:solidFill>
                  <a:srgbClr val="FFFFFF"/>
                </a:solidFill>
                <a:uFillTx/>
                <a:latin typeface="Helvetica"/>
                <a:ea typeface="Helvetica"/>
                <a:cs typeface="Helvetica"/>
                <a:sym typeface="Helvetica"/>
              </a:defRPr>
            </a:lvl8pPr>
            <a:lvl9pPr marL="0" marR="0" indent="1422400" algn="l" defTabSz="821531" latinLnBrk="0">
              <a:lnSpc>
                <a:spcPct val="110000"/>
              </a:lnSpc>
              <a:spcBef>
                <a:spcPts val="0"/>
              </a:spcBef>
              <a:spcAft>
                <a:spcPts val="0"/>
              </a:spcAft>
              <a:buClrTx/>
              <a:buSzTx/>
              <a:buFontTx/>
              <a:buNone/>
              <a:tabLst/>
              <a:defRPr sz="2800" b="0" i="0" u="none" strike="noStrike" cap="none" spc="0" baseline="0">
                <a:ln>
                  <a:noFill/>
                </a:ln>
                <a:solidFill>
                  <a:srgbClr val="FFFFFF"/>
                </a:solidFill>
                <a:uFillTx/>
                <a:latin typeface="Helvetica"/>
                <a:ea typeface="Helvetica"/>
                <a:cs typeface="Helvetica"/>
                <a:sym typeface="Helvetica"/>
              </a:defRPr>
            </a:lvl9pPr>
          </a:lstStyle>
          <a:p>
            <a:pPr hangingPunct="1">
              <a:lnSpc>
                <a:spcPct val="100000"/>
              </a:lnSpc>
              <a:defRPr>
                <a:solidFill>
                  <a:srgbClr val="E5297E"/>
                </a:solidFill>
              </a:defRPr>
            </a:pPr>
            <a:r>
              <a:rPr lang="en-GB" sz="1800" b="1" spc="-75" dirty="0">
                <a:solidFill>
                  <a:srgbClr val="811327"/>
                </a:solidFill>
                <a:latin typeface="Arial" panose="020B0604020202020204" pitchFamily="34" charset="0"/>
                <a:cs typeface="Arial" panose="020B0604020202020204" pitchFamily="34" charset="0"/>
              </a:rPr>
              <a:t>Bromley by Bow lies at the heart of East London, right beside globally significant centres of commerce and innovation….</a:t>
            </a:r>
          </a:p>
        </p:txBody>
      </p:sp>
      <p:sp>
        <p:nvSpPr>
          <p:cNvPr id="13" name="Oval 12">
            <a:extLst>
              <a:ext uri="{FF2B5EF4-FFF2-40B4-BE49-F238E27FC236}">
                <a16:creationId xmlns:a16="http://schemas.microsoft.com/office/drawing/2014/main" id="{530EA01E-12AC-3344-954B-45EE8CC027A0}"/>
              </a:ext>
            </a:extLst>
          </p:cNvPr>
          <p:cNvSpPr>
            <a:spLocks/>
          </p:cNvSpPr>
          <p:nvPr/>
        </p:nvSpPr>
        <p:spPr>
          <a:xfrm>
            <a:off x="3559785" y="2193067"/>
            <a:ext cx="2847943" cy="696216"/>
          </a:xfrm>
          <a:prstGeom prst="ellipse">
            <a:avLst/>
          </a:prstGeom>
          <a:solidFill>
            <a:srgbClr val="FFFFFF"/>
          </a:solidFill>
          <a:ln w="12700" cap="flat">
            <a:solidFill>
              <a:schemeClr val="bg1"/>
            </a:solid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000" tIns="126000" rIns="35719" bIns="90000" numCol="1" spcCol="38100" rtlCol="0" anchor="ctr">
            <a:spAutoFit/>
          </a:bodyPr>
          <a:lstStyle/>
          <a:p>
            <a:pPr algn="ctr"/>
            <a:r>
              <a:rPr lang="en-GB" b="1" spc="-75" dirty="0">
                <a:solidFill>
                  <a:srgbClr val="F42E9D"/>
                </a:solidFill>
                <a:latin typeface="+mj-lt"/>
                <a:cs typeface="Arial" panose="020B0604020202020204" pitchFamily="34" charset="0"/>
              </a:rPr>
              <a:t>Bromley by Bow</a:t>
            </a:r>
          </a:p>
        </p:txBody>
      </p:sp>
      <p:sp>
        <p:nvSpPr>
          <p:cNvPr id="14" name="Oval 13">
            <a:extLst>
              <a:ext uri="{FF2B5EF4-FFF2-40B4-BE49-F238E27FC236}">
                <a16:creationId xmlns:a16="http://schemas.microsoft.com/office/drawing/2014/main" id="{9AC4F00C-2469-1541-A93F-E841B31284D5}"/>
              </a:ext>
            </a:extLst>
          </p:cNvPr>
          <p:cNvSpPr>
            <a:spLocks/>
          </p:cNvSpPr>
          <p:nvPr/>
        </p:nvSpPr>
        <p:spPr>
          <a:xfrm>
            <a:off x="1642722" y="5071875"/>
            <a:ext cx="3185985" cy="1085729"/>
          </a:xfrm>
          <a:prstGeom prst="ellipse">
            <a:avLst/>
          </a:prstGeom>
          <a:solidFill>
            <a:srgbClr val="FFFFFF"/>
          </a:solidFill>
          <a:ln w="12700" cap="flat">
            <a:solidFill>
              <a:srgbClr val="811327"/>
            </a:solid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126000" rIns="35719" bIns="90000" numCol="1" spcCol="38100" rtlCol="0" anchor="ctr">
            <a:spAutoFit/>
          </a:bodyPr>
          <a:lstStyle/>
          <a:p>
            <a:pPr algn="ctr"/>
            <a:r>
              <a:rPr lang="en-GB" b="1" spc="-75" dirty="0">
                <a:solidFill>
                  <a:srgbClr val="811327"/>
                </a:solidFill>
                <a:latin typeface="Arial" panose="020B0604020202020204" pitchFamily="34" charset="0"/>
                <a:cs typeface="Arial" panose="020B0604020202020204" pitchFamily="34" charset="0"/>
              </a:rPr>
              <a:t>Queen Elizabeth Olympic Park</a:t>
            </a:r>
          </a:p>
        </p:txBody>
      </p:sp>
      <p:sp>
        <p:nvSpPr>
          <p:cNvPr id="15" name="Oval 14">
            <a:extLst>
              <a:ext uri="{FF2B5EF4-FFF2-40B4-BE49-F238E27FC236}">
                <a16:creationId xmlns:a16="http://schemas.microsoft.com/office/drawing/2014/main" id="{BFC7723F-2206-9A4D-822C-011039B244B1}"/>
              </a:ext>
            </a:extLst>
          </p:cNvPr>
          <p:cNvSpPr>
            <a:spLocks/>
          </p:cNvSpPr>
          <p:nvPr/>
        </p:nvSpPr>
        <p:spPr>
          <a:xfrm>
            <a:off x="8544860" y="1393408"/>
            <a:ext cx="2473660" cy="696216"/>
          </a:xfrm>
          <a:prstGeom prst="ellipse">
            <a:avLst/>
          </a:prstGeom>
          <a:solidFill>
            <a:srgbClr val="FFFFFF"/>
          </a:solidFill>
          <a:ln w="12700" cap="flat">
            <a:solidFill>
              <a:schemeClr val="bg1"/>
            </a:solid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126000" rIns="35719" bIns="90000" numCol="1" spcCol="38100" rtlCol="0" anchor="ctr">
            <a:spAutoFit/>
          </a:bodyPr>
          <a:lstStyle/>
          <a:p>
            <a:pPr algn="ctr"/>
            <a:r>
              <a:rPr lang="en-GB" b="1" spc="-75" dirty="0">
                <a:solidFill>
                  <a:srgbClr val="811327"/>
                </a:solidFill>
                <a:latin typeface="Arial" panose="020B0604020202020204" pitchFamily="34" charset="0"/>
                <a:cs typeface="Arial" panose="020B0604020202020204" pitchFamily="34" charset="0"/>
              </a:rPr>
              <a:t>City of London</a:t>
            </a:r>
          </a:p>
        </p:txBody>
      </p:sp>
      <p:sp>
        <p:nvSpPr>
          <p:cNvPr id="2" name="Seizing the future in the next 3 years">
            <a:extLst>
              <a:ext uri="{FF2B5EF4-FFF2-40B4-BE49-F238E27FC236}">
                <a16:creationId xmlns:a16="http://schemas.microsoft.com/office/drawing/2014/main" id="{74F2074D-0275-05CC-4AEC-1BE4D2CD4A58}"/>
              </a:ext>
            </a:extLst>
          </p:cNvPr>
          <p:cNvSpPr txBox="1"/>
          <p:nvPr/>
        </p:nvSpPr>
        <p:spPr>
          <a:xfrm>
            <a:off x="4318078" y="146398"/>
            <a:ext cx="8241823" cy="110799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t">
            <a:spAutoFit/>
          </a:bodyPr>
          <a:lstStyle>
            <a:lvl1pPr>
              <a:defRPr sz="7800">
                <a:solidFill>
                  <a:srgbClr val="FFFFFF"/>
                </a:solidFill>
              </a:defRPr>
            </a:lvl1pPr>
          </a:lstStyle>
          <a:p>
            <a:r>
              <a:rPr lang="en-GB" sz="3600" spc="-75" dirty="0">
                <a:solidFill>
                  <a:srgbClr val="FC00BB"/>
                </a:solidFill>
              </a:rPr>
              <a:t>Context, </a:t>
            </a:r>
          </a:p>
          <a:p>
            <a:r>
              <a:rPr lang="en-GB" sz="3600" spc="-75" dirty="0">
                <a:solidFill>
                  <a:srgbClr val="FC00BB"/>
                </a:solidFill>
              </a:rPr>
              <a:t>opportunities and challenges</a:t>
            </a:r>
            <a:endParaRPr lang="en-GB" sz="2000" spc="-75" dirty="0">
              <a:solidFill>
                <a:srgbClr val="F28F0F"/>
              </a:solidFill>
            </a:endParaRPr>
          </a:p>
        </p:txBody>
      </p:sp>
    </p:spTree>
    <p:extLst>
      <p:ext uri="{BB962C8B-B14F-4D97-AF65-F5344CB8AC3E}">
        <p14:creationId xmlns:p14="http://schemas.microsoft.com/office/powerpoint/2010/main" val="3427497478"/>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3_White">
  <a:themeElements>
    <a:clrScheme name="White">
      <a:dk1>
        <a:srgbClr val="691A25"/>
      </a:dk1>
      <a:lt1>
        <a:srgbClr val="4E2D5C"/>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Black"/>
        <a:ea typeface="Arial Black"/>
        <a:cs typeface="Arial Black"/>
      </a:majorFont>
      <a:minorFont>
        <a:latin typeface="Arial Black"/>
        <a:ea typeface="Arial Black"/>
        <a:cs typeface="Arial Black"/>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l" defTabSz="642937" rtl="0" fontAlgn="auto" latinLnBrk="0" hangingPunct="0">
          <a:lnSpc>
            <a:spcPct val="110000"/>
          </a:lnSpc>
          <a:spcBef>
            <a:spcPts val="140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80000"/>
          </a:lnSpc>
          <a:spcBef>
            <a:spcPts val="0"/>
          </a:spcBef>
          <a:spcAft>
            <a:spcPts val="0"/>
          </a:spcAft>
          <a:buClrTx/>
          <a:buSzTx/>
          <a:buFontTx/>
          <a:buNone/>
          <a:tabLst/>
          <a:defRPr kumimoji="0" sz="6600" b="0" i="0" u="none" strike="noStrike" cap="none" spc="0" normalizeH="0" baseline="0">
            <a:ln>
              <a:noFill/>
            </a:ln>
            <a:solidFill>
              <a:srgbClr val="691A25"/>
            </a:solidFill>
            <a:effectLst/>
            <a:uFillTx/>
            <a:latin typeface="+mn-lt"/>
            <a:ea typeface="+mn-ea"/>
            <a:cs typeface="+mn-cs"/>
            <a:sym typeface="Arial Blac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IHE UCL">
      <a:dk1>
        <a:sysClr val="windowText" lastClr="000000"/>
      </a:dk1>
      <a:lt1>
        <a:sysClr val="window" lastClr="FFFFFF"/>
      </a:lt1>
      <a:dk2>
        <a:srgbClr val="003D4C"/>
      </a:dk2>
      <a:lt2>
        <a:srgbClr val="E7E6E6"/>
      </a:lt2>
      <a:accent1>
        <a:srgbClr val="22B064"/>
      </a:accent1>
      <a:accent2>
        <a:srgbClr val="0097A9"/>
      </a:accent2>
      <a:accent3>
        <a:srgbClr val="044422"/>
      </a:accent3>
      <a:accent4>
        <a:srgbClr val="B5BD00"/>
      </a:accent4>
      <a:accent5>
        <a:srgbClr val="E03C31"/>
      </a:accent5>
      <a:accent6>
        <a:srgbClr val="F6BE00"/>
      </a:accent6>
      <a:hlink>
        <a:srgbClr val="0097A9"/>
      </a:hlink>
      <a:folHlink>
        <a:srgbClr val="0097A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1"/>
        </a:solidFill>
      </a:spPr>
      <a:bodyPr wrap="square" rtlCol="0">
        <a:spAutoFit/>
      </a:bodyPr>
      <a:lstStyle>
        <a:defPPr algn="l">
          <a:defRPr sz="2800" dirty="0"/>
        </a:defPPr>
      </a:lstStyle>
    </a:txDef>
  </a:objectDefaults>
  <a:extraClrSchemeLst/>
  <a:extLst>
    <a:ext uri="{05A4C25C-085E-4340-85A3-A5531E510DB2}">
      <thm15:themeFamily xmlns:thm15="http://schemas.microsoft.com/office/thememl/2012/main" name="IHE_1" id="{30A3119B-5BA5-C64F-91FB-4279080D9DB6}" vid="{8D5E23B0-B347-3946-9948-E1F63E722E7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D2FC729D64C18419F5A0E0CA9E3F55F" ma:contentTypeVersion="19" ma:contentTypeDescription="Create a new document." ma:contentTypeScope="" ma:versionID="4baa90c7f36b0020907cab8d704df8a3">
  <xsd:schema xmlns:xsd="http://www.w3.org/2001/XMLSchema" xmlns:xs="http://www.w3.org/2001/XMLSchema" xmlns:p="http://schemas.microsoft.com/office/2006/metadata/properties" xmlns:ns2="e13be5ff-bccc-4c93-8d32-d9928706e2ab" xmlns:ns3="d35bcac5-bf80-48cd-896b-6e51a9225202" targetNamespace="http://schemas.microsoft.com/office/2006/metadata/properties" ma:root="true" ma:fieldsID="438c1c346ab34fbd02c684c9f1f7ef2e" ns2:_="" ns3:_="">
    <xsd:import namespace="e13be5ff-bccc-4c93-8d32-d9928706e2ab"/>
    <xsd:import namespace="d35bcac5-bf80-48cd-896b-6e51a922520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Datecreated"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3be5ff-bccc-4c93-8d32-d9928706e2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Datecreated" ma:index="18" nillable="true" ma:displayName="Date created" ma:format="DateOnly" ma:internalName="Datecreated">
      <xsd:simpleType>
        <xsd:restriction base="dms:DateTime"/>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6c5f2c2-09aa-4925-8f3e-4531c5e88ac3"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dexed="true" ma:internalName="MediaServiceLocation"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35bcac5-bf80-48cd-896b-6e51a922520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484521e-b37f-4d00-984d-19d8128bdea4}" ma:internalName="TaxCatchAll" ma:showField="CatchAllData" ma:web="d35bcac5-bf80-48cd-896b-6e51a92252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13be5ff-bccc-4c93-8d32-d9928706e2ab">
      <Terms xmlns="http://schemas.microsoft.com/office/infopath/2007/PartnerControls"/>
    </lcf76f155ced4ddcb4097134ff3c332f>
    <TaxCatchAll xmlns="d35bcac5-bf80-48cd-896b-6e51a9225202" xsi:nil="true"/>
    <Datecreated xmlns="e13be5ff-bccc-4c93-8d32-d9928706e2ab" xsi:nil="true"/>
  </documentManagement>
</p:properties>
</file>

<file path=customXml/itemProps1.xml><?xml version="1.0" encoding="utf-8"?>
<ds:datastoreItem xmlns:ds="http://schemas.openxmlformats.org/officeDocument/2006/customXml" ds:itemID="{F3F399FB-9BB3-49D0-87C6-A1CE11608631}">
  <ds:schemaRefs>
    <ds:schemaRef ds:uri="http://schemas.microsoft.com/sharepoint/v3/contenttype/forms"/>
  </ds:schemaRefs>
</ds:datastoreItem>
</file>

<file path=customXml/itemProps2.xml><?xml version="1.0" encoding="utf-8"?>
<ds:datastoreItem xmlns:ds="http://schemas.openxmlformats.org/officeDocument/2006/customXml" ds:itemID="{C2E4F597-3E5D-42F8-B5BC-5DB42FB799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3be5ff-bccc-4c93-8d32-d9928706e2ab"/>
    <ds:schemaRef ds:uri="d35bcac5-bf80-48cd-896b-6e51a92252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91A6BEC-8B3A-4D7A-AF2F-E500AC50AAC9}">
  <ds:schemaRefs>
    <ds:schemaRef ds:uri="http://schemas.microsoft.com/office/2006/metadata/properties"/>
    <ds:schemaRef ds:uri="http://schemas.microsoft.com/office/infopath/2007/PartnerControls"/>
    <ds:schemaRef ds:uri="e13be5ff-bccc-4c93-8d32-d9928706e2ab"/>
    <ds:schemaRef ds:uri="d35bcac5-bf80-48cd-896b-6e51a9225202"/>
  </ds:schemaRefs>
</ds:datastoreItem>
</file>

<file path=docProps/app.xml><?xml version="1.0" encoding="utf-8"?>
<Properties xmlns="http://schemas.openxmlformats.org/officeDocument/2006/extended-properties" xmlns:vt="http://schemas.openxmlformats.org/officeDocument/2006/docPropsVTypes">
  <TotalTime>0</TotalTime>
  <Words>3389</Words>
  <Application>Microsoft Office PowerPoint</Application>
  <PresentationFormat>Widescreen</PresentationFormat>
  <Paragraphs>387</Paragraphs>
  <Slides>43</Slides>
  <Notes>30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43</vt:i4>
      </vt:variant>
    </vt:vector>
  </HeadingPairs>
  <TitlesOfParts>
    <vt:vector size="56" baseType="lpstr">
      <vt:lpstr>Arial</vt:lpstr>
      <vt:lpstr>Arial </vt:lpstr>
      <vt:lpstr>Arial Black</vt:lpstr>
      <vt:lpstr>Calibri</vt:lpstr>
      <vt:lpstr>Calibri Light</vt:lpstr>
      <vt:lpstr>Canva Sans Bold</vt:lpstr>
      <vt:lpstr>Century Gothic</vt:lpstr>
      <vt:lpstr>Helvetica</vt:lpstr>
      <vt:lpstr>Rubik One</vt:lpstr>
      <vt:lpstr>Times</vt:lpstr>
      <vt:lpstr>3_White</vt:lpstr>
      <vt:lpstr>2_Office Theme</vt:lpstr>
      <vt:lpstr>3_Office Theme</vt:lpstr>
      <vt:lpstr>PowerPoint Presentation</vt:lpstr>
      <vt:lpstr>2000-2023 Life expectancy at birth, improvements                   stalling</vt:lpstr>
      <vt:lpstr>2012-2023 Healthy life expectancy, stalling                     and now falling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 needs treating, and for what?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 Thomas</dc:creator>
  <cp:lastModifiedBy>Camilla Wheal</cp:lastModifiedBy>
  <cp:revision>508</cp:revision>
  <dcterms:created xsi:type="dcterms:W3CDTF">2018-12-11T11:54:52Z</dcterms:created>
  <dcterms:modified xsi:type="dcterms:W3CDTF">2026-06-08T15:43:26Z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0x0101000D2FC729D64C18419F5A0E0CA9E3F55F</vt:lpwstr>
  </property>
</Properties>
</file>