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269" r:id="rId6"/>
    <p:sldId id="258" r:id="rId7"/>
    <p:sldId id="264" r:id="rId8"/>
    <p:sldId id="265" r:id="rId9"/>
    <p:sldId id="266" r:id="rId10"/>
    <p:sldId id="293" r:id="rId11"/>
    <p:sldId id="294" r:id="rId12"/>
    <p:sldId id="260" r:id="rId13"/>
  </p:sldIdLst>
  <p:sldSz cx="9144000" cy="5143500" type="screen16x9"/>
  <p:notesSz cx="6858000" cy="9144000"/>
  <p:embeddedFontLst>
    <p:embeddedFont>
      <p:font typeface="Merriweather" panose="020B0604020202020204" charset="0"/>
      <p:regular r:id="rId15"/>
      <p:bold r:id="rId16"/>
      <p:italic r:id="rId17"/>
      <p:boldItalic r:id="rId18"/>
    </p:embeddedFont>
    <p:embeddedFont>
      <p:font typeface="Rambla" panose="020B060402020202020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70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f980f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f980f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7D0DD-7B7C-4C07-AD4C-1B8D1D30D1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07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6f980f9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6f980f9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6f980f9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6f980f9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53C85ACD-E31A-08F3-593B-85AD1538F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6f980f91_0_122:notes">
            <a:extLst>
              <a:ext uri="{FF2B5EF4-FFF2-40B4-BE49-F238E27FC236}">
                <a16:creationId xmlns:a16="http://schemas.microsoft.com/office/drawing/2014/main" id="{FBEAEA92-D33F-5D68-EA8A-2B58F7C7D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6f980f91_0_122:notes">
            <a:extLst>
              <a:ext uri="{FF2B5EF4-FFF2-40B4-BE49-F238E27FC236}">
                <a16:creationId xmlns:a16="http://schemas.microsoft.com/office/drawing/2014/main" id="{01349900-3D04-1072-98DE-C3B6EEF4B0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07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ECBB-DDCC-4910-8380-C3C7B78D5E2E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931-4683-4552-A058-4379D885E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32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6" r:id="rId6"/>
    <p:sldLayoutId id="2147483658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ingstonandrichmondsafeguardingchildrenpartnership.org.uk/about-krscp/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google.co.uk/imgres?imgurl=http://sites.southglos.gov.uk/safeguarding/wp-content/uploads/sites/221/2015/05/working_together_to_safeguard_children_cover.jpg&amp;imgrefurl=http://sites.southglos.gov.uk/safeguarding/children/&amp;docid=b8Oa73TILOmsDM&amp;tbnid=Aq3Kvdiqbgl_sM:&amp;vet=1&amp;w=770&amp;h=400&amp;bih=783&amp;biw=1440&amp;q=safguarding%20&amp;ved=0ahUKEwjPts3LwsrSAhUrB8AKHRgvBVg4ZBAzCDEoLzAv&amp;iact=mrc&amp;uact=8" TargetMode="External"/><Relationship Id="rId4" Type="http://schemas.openxmlformats.org/officeDocument/2006/relationships/hyperlink" Target="https://www.gov.uk/government/publications/working-together-to-safeguard-children--2#full-publication-update-history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afclearningportal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fclearningportal.co.uk/Search?search=child+protection+processes" TargetMode="External"/><Relationship Id="rId5" Type="http://schemas.openxmlformats.org/officeDocument/2006/relationships/hyperlink" Target="https://afclearningportal.co.uk/Search?search=shared+responsibility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ADO@achievingforchildren.org.uk" TargetMode="External"/><Relationship Id="rId2" Type="http://schemas.openxmlformats.org/officeDocument/2006/relationships/hyperlink" Target="https://kingstonandrichmondsafeguardingchildrenpartnership.org.uk/resources-for-children-parents-and-carers/allegations-against-an-adult-working-or-volunteering-with-children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emf"/><Relationship Id="rId4" Type="http://schemas.openxmlformats.org/officeDocument/2006/relationships/hyperlink" Target="https://docs.google.com/forms/d/e/1FAIpQLSdYVca4qbvFJS71sD2PzYr8mhyot9GrOdzsHUUYOmJeM7uCKA/viewfor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69399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Kingston and Richmond Safeguarding Children Partnership</a:t>
            </a:r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2052735"/>
            <a:ext cx="2274103" cy="795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b="1" dirty="0">
                <a:latin typeface="+mj-lt"/>
              </a:rPr>
              <a:t>March 2025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44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+mj-lt"/>
              </a:rPr>
              <a:t>Tracey  Welding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 i="0" dirty="0">
                <a:solidFill>
                  <a:srgbClr val="222222"/>
                </a:solidFill>
                <a:effectLst/>
                <a:latin typeface="+mj-lt"/>
              </a:rPr>
              <a:t>Email: </a:t>
            </a:r>
            <a:r>
              <a:rPr lang="en-GB" sz="4300" i="0" dirty="0">
                <a:solidFill>
                  <a:srgbClr val="0000FF"/>
                </a:solidFill>
                <a:effectLst/>
                <a:latin typeface="+mj-lt"/>
              </a:rPr>
              <a:t>tracey.welding@kingrichlscb.org.uk</a:t>
            </a:r>
            <a:r>
              <a:rPr lang="en" sz="4300" dirty="0">
                <a:latin typeface="+mj-lt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 i="0" dirty="0">
                <a:solidFill>
                  <a:srgbClr val="222222"/>
                </a:solidFill>
                <a:effectLst/>
                <a:latin typeface="+mj-lt"/>
              </a:rPr>
              <a:t>Mobile: 07957 206 874 </a:t>
            </a:r>
            <a:endParaRPr lang="en" sz="43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4625" y="0"/>
            <a:ext cx="1739375" cy="11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2;p21">
            <a:extLst>
              <a:ext uri="{FF2B5EF4-FFF2-40B4-BE49-F238E27FC236}">
                <a16:creationId xmlns:a16="http://schemas.microsoft.com/office/drawing/2014/main" id="{A5A248EB-70FA-0EE8-F524-0A8F43EF970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68" y="2571750"/>
            <a:ext cx="3378729" cy="229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891AD6-D804-5E07-7323-0735FB9F1E25}"/>
              </a:ext>
            </a:extLst>
          </p:cNvPr>
          <p:cNvSpPr txBox="1"/>
          <p:nvPr/>
        </p:nvSpPr>
        <p:spPr>
          <a:xfrm>
            <a:off x="164892" y="127417"/>
            <a:ext cx="5561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</a:rPr>
              <a:t>KRSCP role,  what we do………….. </a:t>
            </a:r>
          </a:p>
        </p:txBody>
      </p:sp>
      <p:pic>
        <p:nvPicPr>
          <p:cNvPr id="4" name="Google Shape;142;p22">
            <a:extLst>
              <a:ext uri="{FF2B5EF4-FFF2-40B4-BE49-F238E27FC236}">
                <a16:creationId xmlns:a16="http://schemas.microsoft.com/office/drawing/2014/main" id="{AD830010-B021-5E23-016F-E0AA8CEFCAC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87267" y="3695546"/>
            <a:ext cx="1739375" cy="11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07F60-7406-6C37-7397-5659DD970FE3}"/>
              </a:ext>
            </a:extLst>
          </p:cNvPr>
          <p:cNvSpPr txBox="1"/>
          <p:nvPr/>
        </p:nvSpPr>
        <p:spPr>
          <a:xfrm>
            <a:off x="164891" y="921895"/>
            <a:ext cx="8379501" cy="4676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0" i="0" dirty="0">
                <a:solidFill>
                  <a:srgbClr val="212529"/>
                </a:solidFill>
                <a:effectLst/>
                <a:latin typeface="+mj-lt"/>
                <a:hlinkClick r:id="rId3"/>
              </a:rPr>
              <a:t>Kingston and Richmond Safeguarding Children Partnership (KRSCP) </a:t>
            </a:r>
            <a:r>
              <a:rPr lang="en-GB" b="0" i="0" dirty="0">
                <a:solidFill>
                  <a:srgbClr val="333333"/>
                </a:solidFill>
                <a:effectLst/>
                <a:latin typeface="+mn-lt"/>
              </a:rPr>
              <a:t> is a statutory body which is responsible for ensuring that all agencies working with children, young people and families work well together to promote children’s safety and welfare</a:t>
            </a:r>
            <a:r>
              <a:rPr lang="en-GB" b="0" i="0" dirty="0">
                <a:solidFill>
                  <a:srgbClr val="212529"/>
                </a:solidFill>
                <a:effectLst/>
                <a:latin typeface="+mn-lt"/>
              </a:rPr>
              <a:t>.</a:t>
            </a:r>
            <a:endParaRPr lang="en-GB" sz="1400" dirty="0">
              <a:solidFill>
                <a:schemeClr val="dk1"/>
              </a:solidFill>
              <a:latin typeface="+mn-l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</a:rPr>
              <a:t>KRSCP’s role is to have an oversight of how effectively children are safeguarded and identify improvements where necessary.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</a:rPr>
              <a:t>  Learning is promoted and embedded in a way that local services for children and families can become more effective/supportive and implement changes to practice</a:t>
            </a:r>
          </a:p>
          <a:p>
            <a:pPr marL="182880" indent="-182880" eaLnBrk="1" fontAlgn="auto" hangingPunct="1">
              <a:defRPr/>
            </a:pPr>
            <a:r>
              <a:rPr lang="en-GB" dirty="0">
                <a:solidFill>
                  <a:schemeClr val="bg1"/>
                </a:solidFill>
              </a:rPr>
              <a:t>are safeguarded and their welfare promoted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is early identification and analysis of new safeguarding issues and emerging risks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sz="1400" dirty="0">
              <a:solidFill>
                <a:schemeClr val="dk1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GB" sz="1400" i="1" u="sng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Working together to safeguard children - GOV.UK Dec 23</a:t>
            </a:r>
            <a:r>
              <a:rPr lang="en-GB" sz="1400" i="1" dirty="0">
                <a:solidFill>
                  <a:srgbClr val="333333"/>
                </a:solidFill>
              </a:rPr>
              <a:t> </a:t>
            </a:r>
            <a:endParaRPr lang="en-GB" sz="1400" dirty="0">
              <a:solidFill>
                <a:srgbClr val="35353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sz="1400" dirty="0">
              <a:solidFill>
                <a:schemeClr val="dk1"/>
              </a:solidFill>
            </a:endParaRPr>
          </a:p>
        </p:txBody>
      </p:sp>
      <p:pic>
        <p:nvPicPr>
          <p:cNvPr id="9" name="Google Shape;147;p23" descr="Image result for safeguarding">
            <a:hlinkClick r:id="rId5"/>
            <a:extLst>
              <a:ext uri="{FF2B5EF4-FFF2-40B4-BE49-F238E27FC236}">
                <a16:creationId xmlns:a16="http://schemas.microsoft.com/office/drawing/2014/main" id="{2F61AE07-CC06-ED01-F5F6-13177D9B640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11" y="3062133"/>
            <a:ext cx="243998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46;p23" descr="http://www.lgiu.org.uk/wp-content/uploads/2015/06/boy-360x360.jpg">
            <a:extLst>
              <a:ext uri="{FF2B5EF4-FFF2-40B4-BE49-F238E27FC236}">
                <a16:creationId xmlns:a16="http://schemas.microsoft.com/office/drawing/2014/main" id="{B11AC1F4-6AD4-D024-0665-71729E0B702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29" y="2997944"/>
            <a:ext cx="16192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9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0034E-B9E2-F298-4756-4A5E14F6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9" y="95846"/>
            <a:ext cx="2227838" cy="109431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Meet the </a:t>
            </a:r>
            <a:br>
              <a:rPr lang="en-GB" b="1" dirty="0"/>
            </a:br>
            <a:r>
              <a:rPr lang="en-GB" b="1" dirty="0"/>
              <a:t>          team…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D67055-2EDD-A55C-71B1-59C9FD3638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1" y="939754"/>
            <a:ext cx="1073473" cy="11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CA0F0F-432E-A3EC-BC7B-C3B11789E69E}"/>
              </a:ext>
            </a:extLst>
          </p:cNvPr>
          <p:cNvSpPr txBox="1"/>
          <p:nvPr/>
        </p:nvSpPr>
        <p:spPr>
          <a:xfrm>
            <a:off x="1327853" y="993781"/>
            <a:ext cx="139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Fergus Keegan </a:t>
            </a:r>
          </a:p>
          <a:p>
            <a:r>
              <a:rPr lang="en-GB" sz="900" dirty="0"/>
              <a:t>Director of Quality NHS Southwest London ICB</a:t>
            </a:r>
          </a:p>
          <a:p>
            <a:r>
              <a:rPr lang="en-GB" sz="900" dirty="0"/>
              <a:t>Kingston and Richmond Safeguarding Partnership Chair </a:t>
            </a:r>
          </a:p>
        </p:txBody>
      </p:sp>
      <p:pic>
        <p:nvPicPr>
          <p:cNvPr id="5" name="Picture 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C091B16-D32C-A02F-0C81-C35ABC540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1" y="2293270"/>
            <a:ext cx="1104502" cy="1137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1C44CF-F8B4-2434-E16B-B6A3963B30F2}"/>
              </a:ext>
            </a:extLst>
          </p:cNvPr>
          <p:cNvSpPr txBox="1"/>
          <p:nvPr/>
        </p:nvSpPr>
        <p:spPr>
          <a:xfrm>
            <a:off x="1382855" y="2297015"/>
            <a:ext cx="1143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Steven Todd</a:t>
            </a:r>
          </a:p>
          <a:p>
            <a:r>
              <a:rPr lang="en-GB" sz="900" dirty="0"/>
              <a:t>Detective Superintendent Southwest BCU Public Protection </a:t>
            </a:r>
          </a:p>
          <a:p>
            <a:r>
              <a:rPr lang="en-GB" sz="900" dirty="0"/>
              <a:t>Metropolitan Police Service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ADADA-2161-86A8-2C25-4120FCF7830E}"/>
              </a:ext>
            </a:extLst>
          </p:cNvPr>
          <p:cNvSpPr txBox="1"/>
          <p:nvPr/>
        </p:nvSpPr>
        <p:spPr>
          <a:xfrm>
            <a:off x="1358168" y="3562567"/>
            <a:ext cx="1336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Ian Dodds</a:t>
            </a:r>
          </a:p>
          <a:p>
            <a:r>
              <a:rPr lang="en-GB" sz="900" dirty="0"/>
              <a:t>Executive Director of Children’s Services of Royal </a:t>
            </a:r>
            <a:r>
              <a:rPr lang="en-GB" sz="900" dirty="0" err="1"/>
              <a:t>Bourough</a:t>
            </a:r>
            <a:r>
              <a:rPr lang="en-GB" sz="900" dirty="0"/>
              <a:t> of Kingston Upon Thames </a:t>
            </a:r>
          </a:p>
          <a:p>
            <a:r>
              <a:rPr lang="en-GB" sz="900" dirty="0"/>
              <a:t>Kingston and Richmond Safeguarding Partnership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22AAC7-6BBF-8FC2-E154-0732556331B6}"/>
              </a:ext>
            </a:extLst>
          </p:cNvPr>
          <p:cNvSpPr txBox="1"/>
          <p:nvPr/>
        </p:nvSpPr>
        <p:spPr>
          <a:xfrm>
            <a:off x="4372512" y="443807"/>
            <a:ext cx="13064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Daksha Mistry</a:t>
            </a:r>
          </a:p>
          <a:p>
            <a:r>
              <a:rPr lang="en-GB" sz="900" dirty="0"/>
              <a:t>Partnership Manager for Kingston and Richmond Children Safeguarding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DD0F00B-27E7-9C54-49CE-C2A1503DB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1"/>
          <a:stretch/>
        </p:blipFill>
        <p:spPr bwMode="auto">
          <a:xfrm>
            <a:off x="223351" y="3560897"/>
            <a:ext cx="1093050" cy="12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AA918DB-B7AD-88A8-35ED-11B8115A7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56" y="402796"/>
            <a:ext cx="1179608" cy="11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EAA221D-23CC-0AED-C27D-63F30536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60" y="401278"/>
            <a:ext cx="1179608" cy="11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B6C7F90E-AFE3-2437-B1D7-2FC80F0A4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79" y="1946969"/>
            <a:ext cx="1179608" cy="11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FB66D106-65AB-927D-61D4-8748D764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25" y="1944340"/>
            <a:ext cx="1096169" cy="11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AC651B-3CDE-6A8B-B20C-ACD683F7CAFA}"/>
              </a:ext>
            </a:extLst>
          </p:cNvPr>
          <p:cNvSpPr txBox="1"/>
          <p:nvPr/>
        </p:nvSpPr>
        <p:spPr>
          <a:xfrm>
            <a:off x="7231562" y="351131"/>
            <a:ext cx="1169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Tracey Welding</a:t>
            </a:r>
          </a:p>
          <a:p>
            <a:r>
              <a:rPr lang="en-GB" sz="900" dirty="0"/>
              <a:t>Deputy Partnership Manager for Kingston and Richmond Children Safeguarding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884AAE-66B6-F3B3-29B9-6DFB2E2218F5}"/>
              </a:ext>
            </a:extLst>
          </p:cNvPr>
          <p:cNvSpPr txBox="1"/>
          <p:nvPr/>
        </p:nvSpPr>
        <p:spPr>
          <a:xfrm>
            <a:off x="4359725" y="207241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Sarah Bennett </a:t>
            </a:r>
          </a:p>
          <a:p>
            <a:r>
              <a:rPr lang="en-GB" sz="900" dirty="0"/>
              <a:t>Partnership Coordinator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C684EF-BE71-9C39-7711-08483B62B922}"/>
              </a:ext>
            </a:extLst>
          </p:cNvPr>
          <p:cNvSpPr txBox="1"/>
          <p:nvPr/>
        </p:nvSpPr>
        <p:spPr>
          <a:xfrm>
            <a:off x="6357740" y="2118646"/>
            <a:ext cx="1032523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Lucy MacArthur</a:t>
            </a:r>
          </a:p>
          <a:p>
            <a:r>
              <a:rPr lang="en-GB" sz="900" dirty="0"/>
              <a:t>Education Safeguarding Officer</a:t>
            </a:r>
          </a:p>
          <a:p>
            <a:endParaRPr lang="en-GB" sz="1050" dirty="0"/>
          </a:p>
        </p:txBody>
      </p:sp>
      <p:pic>
        <p:nvPicPr>
          <p:cNvPr id="2062" name="Picture 14" descr="Profile photo of Nisa Azeem">
            <a:extLst>
              <a:ext uri="{FF2B5EF4-FFF2-40B4-BE49-F238E27FC236}">
                <a16:creationId xmlns:a16="http://schemas.microsoft.com/office/drawing/2014/main" id="{E0D7DBF2-7E6F-51E2-B849-E8C910C4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68" y="3551941"/>
            <a:ext cx="1259183" cy="12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B451C8DF-CC8F-EFFA-E502-6747B6D8BAF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83034" t="47939" r="6307" b="26766"/>
          <a:stretch/>
        </p:blipFill>
        <p:spPr>
          <a:xfrm>
            <a:off x="7390262" y="1944340"/>
            <a:ext cx="893114" cy="11495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50AAD5-3701-8526-2E30-44D9CBA1559F}"/>
              </a:ext>
            </a:extLst>
          </p:cNvPr>
          <p:cNvSpPr txBox="1"/>
          <p:nvPr/>
        </p:nvSpPr>
        <p:spPr>
          <a:xfrm>
            <a:off x="4469382" y="3773629"/>
            <a:ext cx="9713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Nisa Azeem</a:t>
            </a:r>
          </a:p>
          <a:p>
            <a:r>
              <a:rPr lang="en-GB" sz="900" dirty="0"/>
              <a:t>Working Together Implementation Coordinator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562AE1-AAB5-D7E0-521E-FB138D000A00}"/>
              </a:ext>
            </a:extLst>
          </p:cNvPr>
          <p:cNvSpPr txBox="1"/>
          <p:nvPr/>
        </p:nvSpPr>
        <p:spPr>
          <a:xfrm>
            <a:off x="8290438" y="2116999"/>
            <a:ext cx="89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Amanda </a:t>
            </a:r>
            <a:r>
              <a:rPr lang="en-GB" sz="900" b="1" dirty="0" err="1"/>
              <a:t>Boodhoo</a:t>
            </a:r>
            <a:endParaRPr lang="en-GB" sz="900" b="1" dirty="0"/>
          </a:p>
          <a:p>
            <a:r>
              <a:rPr lang="en-GB" sz="900" dirty="0"/>
              <a:t>Independent Scrutineer</a:t>
            </a:r>
          </a:p>
        </p:txBody>
      </p:sp>
      <p:pic>
        <p:nvPicPr>
          <p:cNvPr id="23" name="Picture 22" descr="A person with long hair wearing a black shirt and gold necklace&#10;&#10;AI-generated content may be incorrect.">
            <a:extLst>
              <a:ext uri="{FF2B5EF4-FFF2-40B4-BE49-F238E27FC236}">
                <a16:creationId xmlns:a16="http://schemas.microsoft.com/office/drawing/2014/main" id="{6EA61850-C87B-86D0-9B97-DE31F13DDB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6"/>
          <a:stretch/>
        </p:blipFill>
        <p:spPr>
          <a:xfrm>
            <a:off x="5683183" y="3527726"/>
            <a:ext cx="1096169" cy="1284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584584C-E9D0-30CF-94DB-DA2CA69630A1}"/>
              </a:ext>
            </a:extLst>
          </p:cNvPr>
          <p:cNvSpPr txBox="1"/>
          <p:nvPr/>
        </p:nvSpPr>
        <p:spPr>
          <a:xfrm>
            <a:off x="7021762" y="3683848"/>
            <a:ext cx="10856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Keerthana Jeevathas</a:t>
            </a:r>
          </a:p>
          <a:p>
            <a:r>
              <a:rPr lang="en-GB" sz="900" dirty="0"/>
              <a:t>Support Officer Kingston and Richmond Safeguarding Partnership</a:t>
            </a:r>
          </a:p>
        </p:txBody>
      </p:sp>
      <p:pic>
        <p:nvPicPr>
          <p:cNvPr id="3" name="Google Shape;66;p13">
            <a:extLst>
              <a:ext uri="{FF2B5EF4-FFF2-40B4-BE49-F238E27FC236}">
                <a16:creationId xmlns:a16="http://schemas.microsoft.com/office/drawing/2014/main" id="{144FFA84-DBCD-F61B-9AA7-2CBD21EA2C68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960465" y="4189751"/>
            <a:ext cx="1169172" cy="732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27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Priorities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2024- 2026</a:t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4175" y="4160075"/>
            <a:ext cx="1489825" cy="98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4191300" y="784350"/>
            <a:ext cx="4705500" cy="31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000000"/>
                </a:solidFill>
              </a:rPr>
              <a:t>After consultation with partners we have agreed that our priorities for 2024-26 will be: </a:t>
            </a:r>
            <a:endParaRPr sz="1700" dirty="0">
              <a:solidFill>
                <a:srgbClr val="000000"/>
              </a:solidFill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 dirty="0">
                <a:solidFill>
                  <a:srgbClr val="000000"/>
                </a:solidFill>
              </a:rPr>
              <a:t>Child Sexual Abuse &amp; Exploitation</a:t>
            </a:r>
            <a:endParaRPr sz="1700" dirty="0">
              <a:solidFill>
                <a:srgbClr val="000000"/>
              </a:solidFill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 dirty="0">
                <a:solidFill>
                  <a:srgbClr val="000000"/>
                </a:solidFill>
              </a:rPr>
              <a:t>Neglect</a:t>
            </a:r>
            <a:endParaRPr sz="1700" dirty="0">
              <a:solidFill>
                <a:srgbClr val="000000"/>
              </a:solidFill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 dirty="0">
                <a:solidFill>
                  <a:srgbClr val="000000"/>
                </a:solidFill>
              </a:rPr>
              <a:t>Adolescent/Transitional Safeguarding &amp; Serious Youth Violence</a:t>
            </a:r>
            <a:endParaRPr sz="1700" dirty="0">
              <a:solidFill>
                <a:srgbClr val="000000"/>
              </a:solidFill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 dirty="0">
                <a:solidFill>
                  <a:srgbClr val="000000"/>
                </a:solidFill>
              </a:rPr>
              <a:t>Implementation of Working Together and associated guidance </a:t>
            </a:r>
            <a:endParaRPr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>
            <a:off x="-8550" y="0"/>
            <a:ext cx="9161100" cy="1004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/>
                </a:solidFill>
              </a:rPr>
              <a:t>Learning from Child Safeguarding Practice Reviews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4625" y="3995350"/>
            <a:ext cx="1739375" cy="11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5206BE-F8EA-2187-0FE9-DFCD28C14114}"/>
              </a:ext>
            </a:extLst>
          </p:cNvPr>
          <p:cNvSpPr txBox="1"/>
          <p:nvPr/>
        </p:nvSpPr>
        <p:spPr>
          <a:xfrm>
            <a:off x="464695" y="2141066"/>
            <a:ext cx="6700603" cy="1174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16224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5"/>
              <a:buFont typeface="Roboto"/>
              <a:buChar char="•"/>
            </a:pPr>
            <a:r>
              <a:rPr lang="en-GB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Neglect</a:t>
            </a:r>
          </a:p>
          <a:p>
            <a:pPr marL="228600" lvl="0" indent="-16224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55"/>
              <a:buFont typeface="Roboto"/>
              <a:buChar char="•"/>
            </a:pPr>
            <a:r>
              <a:rPr lang="en-GB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Practitioners not seeing children in the home as a legacy of Covid 19</a:t>
            </a:r>
          </a:p>
          <a:p>
            <a:pPr marL="228600" lvl="0" indent="-16224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55"/>
              <a:buFont typeface="Roboto"/>
              <a:buChar char="•"/>
            </a:pPr>
            <a:r>
              <a:rPr lang="en-GB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cost-of-living crisis</a:t>
            </a:r>
          </a:p>
          <a:p>
            <a:pPr marL="228600" lvl="0" indent="-16224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55"/>
              <a:buFont typeface="Arial"/>
              <a:buChar char="•"/>
            </a:pPr>
            <a:r>
              <a:rPr lang="en-GB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Transitional safeguarding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4996608A-306B-B2C9-9C5A-0DD87A0D4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>
            <a:extLst>
              <a:ext uri="{FF2B5EF4-FFF2-40B4-BE49-F238E27FC236}">
                <a16:creationId xmlns:a16="http://schemas.microsoft.com/office/drawing/2014/main" id="{A6B789E8-66E7-917F-F827-159856A42B83}"/>
              </a:ext>
            </a:extLst>
          </p:cNvPr>
          <p:cNvSpPr/>
          <p:nvPr/>
        </p:nvSpPr>
        <p:spPr>
          <a:xfrm>
            <a:off x="-8550" y="0"/>
            <a:ext cx="9161100" cy="1004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bg1"/>
                </a:solidFill>
              </a:rPr>
              <a:t>Safeguarding Training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41" name="Google Shape;141;p22">
            <a:extLst>
              <a:ext uri="{FF2B5EF4-FFF2-40B4-BE49-F238E27FC236}">
                <a16:creationId xmlns:a16="http://schemas.microsoft.com/office/drawing/2014/main" id="{407462FC-4429-2A01-F91C-906434DA87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dk1"/>
                </a:solidFill>
              </a:rPr>
              <a:t> Training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42" name="Google Shape;142;p22">
            <a:extLst>
              <a:ext uri="{FF2B5EF4-FFF2-40B4-BE49-F238E27FC236}">
                <a16:creationId xmlns:a16="http://schemas.microsoft.com/office/drawing/2014/main" id="{4F00B5F5-F756-A2E2-9D01-4DA87131C4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4625" y="3995350"/>
            <a:ext cx="1739375" cy="11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EA83B4-4EB7-5426-E148-F0CA80669083}"/>
              </a:ext>
            </a:extLst>
          </p:cNvPr>
          <p:cNvSpPr txBox="1"/>
          <p:nvPr/>
        </p:nvSpPr>
        <p:spPr>
          <a:xfrm>
            <a:off x="2282253" y="1082083"/>
            <a:ext cx="45794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 eaLnBrk="1" fontAlgn="auto" hangingPunct="1">
              <a:defRPr/>
            </a:pPr>
            <a:r>
              <a:rPr lang="en-GB" dirty="0">
                <a:solidFill>
                  <a:schemeClr val="bg1"/>
                </a:solidFill>
              </a:rPr>
              <a:t>Children are safeguarded and their welfare promoted</a:t>
            </a:r>
          </a:p>
          <a:p>
            <a:pPr marL="182880" indent="-182880" eaLnBrk="1" fontAlgn="auto" hangingPunct="1">
              <a:defRPr/>
            </a:pPr>
            <a:r>
              <a:rPr lang="en-GB" dirty="0">
                <a:solidFill>
                  <a:schemeClr val="bg1"/>
                </a:solidFill>
              </a:rPr>
              <a:t>Partner organisations and agencies collaborate, share and co-own the vision for how to achieve improved outcomes for vulnerable children</a:t>
            </a:r>
          </a:p>
          <a:p>
            <a:pPr marL="182880" indent="-182880" eaLnBrk="1" fontAlgn="auto" hangingPunct="1">
              <a:defRPr/>
            </a:pPr>
            <a:r>
              <a:rPr lang="en-GB" dirty="0">
                <a:solidFill>
                  <a:schemeClr val="bg1"/>
                </a:solidFill>
              </a:rPr>
              <a:t>Learning is promoted and embedded in a way that local services for children and families can become more reflective and implement changes to practice</a:t>
            </a:r>
          </a:p>
          <a:p>
            <a:pPr marL="182880" indent="-182880" eaLnBrk="1" fontAlgn="auto" hangingPunct="1">
              <a:defRPr/>
            </a:pPr>
            <a:r>
              <a:rPr lang="en-GB" dirty="0">
                <a:solidFill>
                  <a:schemeClr val="bg1"/>
                </a:solidFill>
              </a:rPr>
              <a:t>Information is shared effectively to facilitate more accurate and timely decision making for children and families</a:t>
            </a:r>
          </a:p>
          <a:p>
            <a:pPr marL="182880" indent="-182880" eaLnBrk="1" fontAlgn="auto" hangingPunct="1">
              <a:defRPr/>
            </a:pPr>
            <a:r>
              <a:rPr lang="en-GB" dirty="0">
                <a:solidFill>
                  <a:schemeClr val="bg1"/>
                </a:solidFill>
              </a:rPr>
              <a:t>There is early identification and analysis of new safeguarding issues and emerging risks</a:t>
            </a:r>
          </a:p>
        </p:txBody>
      </p:sp>
      <p:pic>
        <p:nvPicPr>
          <p:cNvPr id="386" name="Google Shape;38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1092">
            <a:off x="6333063" y="178289"/>
            <a:ext cx="2143125" cy="14020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075476-9C05-FCFB-407D-8A21D4671D9A}"/>
              </a:ext>
            </a:extLst>
          </p:cNvPr>
          <p:cNvSpPr txBox="1"/>
          <p:nvPr/>
        </p:nvSpPr>
        <p:spPr>
          <a:xfrm>
            <a:off x="434714" y="1671403"/>
            <a:ext cx="7285219" cy="3302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en-GB" sz="1400" b="1" dirty="0">
                <a:solidFill>
                  <a:schemeClr val="dk1"/>
                </a:solidFill>
              </a:rPr>
              <a:t>KRSCP Safeguarding Training expectations:</a:t>
            </a:r>
          </a:p>
          <a:p>
            <a:pPr marL="447675" indent="-276225">
              <a:lnSpc>
                <a:spcPct val="115000"/>
              </a:lnSpc>
              <a:buClr>
                <a:srgbClr val="222222"/>
              </a:buClr>
              <a:buSzPts val="2200"/>
              <a:buChar char="●"/>
            </a:pPr>
            <a:r>
              <a:rPr lang="en-GB" sz="1400" dirty="0">
                <a:solidFill>
                  <a:srgbClr val="222222"/>
                </a:solidFill>
              </a:rPr>
              <a:t>All staff/volunteers should complete at  level 1 safeguarding training.</a:t>
            </a:r>
          </a:p>
          <a:p>
            <a:pPr marL="447675" indent="-276225">
              <a:lnSpc>
                <a:spcPct val="115000"/>
              </a:lnSpc>
              <a:buClr>
                <a:srgbClr val="222222"/>
              </a:buClr>
              <a:buSzPts val="2200"/>
              <a:buChar char="●"/>
            </a:pPr>
            <a:r>
              <a:rPr lang="en-GB" sz="1400" b="1" dirty="0">
                <a:solidFill>
                  <a:srgbClr val="222222"/>
                </a:solidFill>
              </a:rPr>
              <a:t>DSL and DDSL must complete </a:t>
            </a:r>
            <a:r>
              <a:rPr lang="en-GB" sz="1400" b="1" u="sng" dirty="0">
                <a:solidFill>
                  <a:srgbClr val="4285F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KRSCP Safeguarding Children: A Shared Responsibility Level 2</a:t>
            </a:r>
            <a:endParaRPr lang="en-GB" sz="1400" b="1" u="sng" dirty="0">
              <a:solidFill>
                <a:srgbClr val="4285F4"/>
              </a:solidFill>
            </a:endParaRPr>
          </a:p>
          <a:p>
            <a:pPr marL="447675" indent="-276225">
              <a:lnSpc>
                <a:spcPct val="115000"/>
              </a:lnSpc>
              <a:buClr>
                <a:srgbClr val="222222"/>
              </a:buClr>
              <a:buSzPts val="2200"/>
              <a:buChar char="●"/>
            </a:pPr>
            <a:r>
              <a:rPr lang="en-GB" sz="1400" b="1" dirty="0">
                <a:solidFill>
                  <a:srgbClr val="222222"/>
                </a:solidFill>
              </a:rPr>
              <a:t>AND </a:t>
            </a:r>
            <a:r>
              <a:rPr lang="en-GB" sz="1400" b="1" u="sng" dirty="0">
                <a:solidFill>
                  <a:srgbClr val="4285F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KRSCP Safeguarding Children: Child Protection Process Level 3</a:t>
            </a:r>
            <a:endParaRPr lang="en-GB" sz="1400" b="1" u="sng" dirty="0">
              <a:solidFill>
                <a:srgbClr val="4285F4"/>
              </a:solidFill>
            </a:endParaRPr>
          </a:p>
          <a:p>
            <a:pPr marL="447675" indent="-276225">
              <a:lnSpc>
                <a:spcPct val="115000"/>
              </a:lnSpc>
              <a:buClr>
                <a:schemeClr val="dk1"/>
              </a:buClr>
              <a:buSzPts val="2200"/>
              <a:buChar char="●"/>
            </a:pPr>
            <a:r>
              <a:rPr lang="en-GB" sz="1400" dirty="0">
                <a:solidFill>
                  <a:schemeClr val="dk1"/>
                </a:solidFill>
              </a:rPr>
              <a:t>DSL and DDSL must keep up to date with safeguarding training at least every 2 years.</a:t>
            </a:r>
          </a:p>
          <a:p>
            <a:pPr marL="447675" indent="-276225">
              <a:lnSpc>
                <a:spcPct val="115000"/>
              </a:lnSpc>
              <a:buClr>
                <a:schemeClr val="dk1"/>
              </a:buClr>
              <a:buSzPts val="2200"/>
              <a:buChar char="●"/>
            </a:pPr>
            <a:r>
              <a:rPr lang="en-GB" sz="1400" dirty="0">
                <a:solidFill>
                  <a:srgbClr val="222222"/>
                </a:solidFill>
              </a:rPr>
              <a:t>After attending safeguarding training the DSL should cascade the information to any assistants if relevant.</a:t>
            </a:r>
          </a:p>
          <a:p>
            <a:pPr marL="447675" indent="-276225">
              <a:lnSpc>
                <a:spcPct val="115000"/>
              </a:lnSpc>
              <a:buClr>
                <a:schemeClr val="dk1"/>
              </a:buClr>
              <a:buSzPts val="2200"/>
              <a:buFont typeface="Arial"/>
              <a:buChar char="●"/>
            </a:pPr>
            <a:r>
              <a:rPr lang="en-GB" sz="1400" dirty="0">
                <a:solidFill>
                  <a:srgbClr val="222222"/>
                </a:solidFill>
              </a:rPr>
              <a:t>Training courses are available through the </a:t>
            </a:r>
            <a:r>
              <a:rPr lang="en-GB" sz="1400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AFC Learning Portal </a:t>
            </a:r>
            <a:r>
              <a:rPr lang="en-GB" sz="1400" u="sng" dirty="0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(opens a new window)</a:t>
            </a:r>
            <a:endParaRPr lang="en-GB" sz="1050" dirty="0">
              <a:solidFill>
                <a:schemeClr val="dk1"/>
              </a:solidFill>
            </a:endParaRPr>
          </a:p>
          <a:p>
            <a:pPr marL="171450">
              <a:lnSpc>
                <a:spcPct val="115000"/>
              </a:lnSpc>
              <a:buClr>
                <a:schemeClr val="dk1"/>
              </a:buClr>
              <a:buSzPts val="2200"/>
            </a:pPr>
            <a:endParaRPr lang="en-GB" dirty="0">
              <a:solidFill>
                <a:srgbClr val="222222"/>
              </a:solidFill>
            </a:endParaRPr>
          </a:p>
          <a:p>
            <a:pPr marL="447675" indent="-276225">
              <a:lnSpc>
                <a:spcPct val="115000"/>
              </a:lnSpc>
              <a:buClr>
                <a:schemeClr val="dk1"/>
              </a:buClr>
              <a:buSzPts val="2200"/>
              <a:buChar char="●"/>
            </a:pPr>
            <a:endParaRPr lang="en-GB" sz="1400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8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8628-3A47-2B5E-8797-F37B1B7E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698" y="103080"/>
            <a:ext cx="7772400" cy="1088637"/>
          </a:xfrm>
        </p:spPr>
        <p:txBody>
          <a:bodyPr>
            <a:normAutofit fontScale="90000"/>
          </a:bodyPr>
          <a:lstStyle/>
          <a:p>
            <a:r>
              <a:rPr lang="en-GB" sz="2700" b="1" dirty="0">
                <a:solidFill>
                  <a:schemeClr val="dk1"/>
                </a:solidFill>
              </a:rPr>
              <a:t>Local  Authority  Designated Officer (LADO) -             </a:t>
            </a:r>
            <a:r>
              <a:rPr lang="en-GB" sz="2200" b="1" dirty="0">
                <a:solidFill>
                  <a:schemeClr val="dk1"/>
                </a:solidFill>
              </a:rPr>
              <a:t>Managing Allegations</a:t>
            </a:r>
            <a:br>
              <a:rPr lang="en-GB" sz="2700" b="1" dirty="0">
                <a:solidFill>
                  <a:schemeClr val="dk1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5DEB-A6FD-D50B-D65B-35EE98A8B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20" y="1011836"/>
            <a:ext cx="7922301" cy="3620886"/>
          </a:xfrm>
        </p:spPr>
        <p:txBody>
          <a:bodyPr>
            <a:normAutofit fontScale="92500" lnSpcReduction="10000"/>
          </a:bodyPr>
          <a:lstStyle/>
          <a:p>
            <a:pPr marL="146050" indent="0">
              <a:buNone/>
            </a:pPr>
            <a:r>
              <a:rPr lang="en-GB" sz="1800" b="1" dirty="0">
                <a:solidFill>
                  <a:schemeClr val="dk1"/>
                </a:solidFill>
              </a:rPr>
              <a:t>   </a:t>
            </a:r>
          </a:p>
          <a:p>
            <a:pPr marL="146050" indent="0">
              <a:buNone/>
            </a:pPr>
            <a:r>
              <a:rPr lang="en-GB" sz="1600" b="1" dirty="0">
                <a:solidFill>
                  <a:schemeClr val="dk1"/>
                </a:solidFill>
              </a:rPr>
              <a:t>Referrals are made to the LADO when someone who works with children has:</a:t>
            </a:r>
          </a:p>
          <a:p>
            <a:pPr marL="146050" indent="0">
              <a:buNone/>
            </a:pPr>
            <a:endParaRPr lang="en-GB" sz="1600" dirty="0"/>
          </a:p>
          <a:p>
            <a:pPr marL="342900" indent="-271463">
              <a:lnSpc>
                <a:spcPct val="110000"/>
              </a:lnSpc>
              <a:buClr>
                <a:schemeClr val="dk1"/>
              </a:buClr>
              <a:buSzPts val="2100"/>
            </a:pPr>
            <a:r>
              <a:rPr lang="en-GB" sz="1200" dirty="0">
                <a:solidFill>
                  <a:schemeClr val="dk1"/>
                </a:solidFill>
              </a:rPr>
              <a:t>Behaved in a way that has harmed or may have harmed a child</a:t>
            </a:r>
          </a:p>
          <a:p>
            <a:pPr marL="685800" indent="0">
              <a:lnSpc>
                <a:spcPct val="110000"/>
              </a:lnSpc>
              <a:buNone/>
            </a:pPr>
            <a:endParaRPr lang="en-GB" sz="1200" dirty="0">
              <a:solidFill>
                <a:schemeClr val="dk1"/>
              </a:solidFill>
            </a:endParaRPr>
          </a:p>
          <a:p>
            <a:pPr marL="342900" indent="-271463">
              <a:lnSpc>
                <a:spcPct val="110000"/>
              </a:lnSpc>
              <a:buClr>
                <a:schemeClr val="dk1"/>
              </a:buClr>
              <a:buSzPts val="2100"/>
            </a:pPr>
            <a:r>
              <a:rPr lang="en-GB" sz="1200" dirty="0">
                <a:solidFill>
                  <a:schemeClr val="dk1"/>
                </a:solidFill>
              </a:rPr>
              <a:t>Possibly committed a criminal offence against or related to a child </a:t>
            </a:r>
          </a:p>
          <a:p>
            <a:pPr marL="685800" indent="0">
              <a:lnSpc>
                <a:spcPct val="110000"/>
              </a:lnSpc>
              <a:buNone/>
            </a:pPr>
            <a:endParaRPr lang="en-GB" sz="1200" dirty="0">
              <a:solidFill>
                <a:schemeClr val="dk1"/>
              </a:solidFill>
            </a:endParaRPr>
          </a:p>
          <a:p>
            <a:pPr marL="342900" indent="-271463">
              <a:lnSpc>
                <a:spcPct val="110000"/>
              </a:lnSpc>
              <a:buClr>
                <a:schemeClr val="dk1"/>
              </a:buClr>
              <a:buSzPts val="2100"/>
            </a:pPr>
            <a:r>
              <a:rPr lang="en-GB" sz="1200" dirty="0">
                <a:solidFill>
                  <a:schemeClr val="dk1"/>
                </a:solidFill>
              </a:rPr>
              <a:t>Behaved in a way that indicates they pose a risk of harm to children</a:t>
            </a:r>
          </a:p>
          <a:p>
            <a:pPr marL="685800" indent="0">
              <a:lnSpc>
                <a:spcPct val="110000"/>
              </a:lnSpc>
              <a:buNone/>
            </a:pPr>
            <a:endParaRPr lang="en-GB" sz="1200" dirty="0">
              <a:solidFill>
                <a:schemeClr val="dk1"/>
              </a:solidFill>
            </a:endParaRPr>
          </a:p>
          <a:p>
            <a:pPr marL="342900" indent="-271463">
              <a:lnSpc>
                <a:spcPct val="110000"/>
              </a:lnSpc>
              <a:buClr>
                <a:schemeClr val="dk1"/>
              </a:buClr>
              <a:buSzPts val="2100"/>
            </a:pPr>
            <a:r>
              <a:rPr lang="en-GB" sz="1200" dirty="0">
                <a:solidFill>
                  <a:schemeClr val="dk1"/>
                </a:solidFill>
              </a:rPr>
              <a:t>Behaved towards a child or children in a way that indicates s/he is unsuitable to work with children</a:t>
            </a:r>
          </a:p>
          <a:p>
            <a:pPr marL="1028700" indent="0">
              <a:lnSpc>
                <a:spcPct val="110000"/>
              </a:lnSpc>
              <a:buNone/>
            </a:pPr>
            <a:endParaRPr lang="en-GB" sz="1200" dirty="0">
              <a:solidFill>
                <a:schemeClr val="dk1"/>
              </a:solidFill>
            </a:endParaRPr>
          </a:p>
          <a:p>
            <a:pPr marL="342900" indent="-271463">
              <a:lnSpc>
                <a:spcPct val="110000"/>
              </a:lnSpc>
              <a:buClr>
                <a:schemeClr val="dk1"/>
              </a:buClr>
              <a:buSzPts val="2100"/>
            </a:pPr>
            <a:r>
              <a:rPr lang="en-GB" sz="1200" dirty="0">
                <a:solidFill>
                  <a:schemeClr val="dk1"/>
                </a:solidFill>
              </a:rPr>
              <a:t>Behaves in a manner that discriminates against a child on the basis of one or more of their protected characteristics</a:t>
            </a:r>
          </a:p>
          <a:p>
            <a:pPr marL="71437" indent="0">
              <a:lnSpc>
                <a:spcPct val="110000"/>
              </a:lnSpc>
              <a:buClr>
                <a:schemeClr val="dk1"/>
              </a:buClr>
              <a:buSzPts val="2100"/>
              <a:buNone/>
            </a:pPr>
            <a:endParaRPr lang="en-GB" sz="1200" dirty="0">
              <a:solidFill>
                <a:schemeClr val="dk1"/>
              </a:solidFill>
            </a:endParaRPr>
          </a:p>
          <a:p>
            <a:pPr marL="342900" indent="-271463">
              <a:lnSpc>
                <a:spcPct val="110000"/>
              </a:lnSpc>
              <a:buClr>
                <a:schemeClr val="dk1"/>
              </a:buClr>
              <a:buSzPts val="2100"/>
            </a:pPr>
            <a:r>
              <a:rPr lang="en-GB" sz="1200" dirty="0">
                <a:solidFill>
                  <a:schemeClr val="dk1"/>
                </a:solidFill>
              </a:rPr>
              <a:t>Is alleged to have harmed their own child/ren or committed an offence that indicates they may pose a risk of harm to children.</a:t>
            </a:r>
          </a:p>
          <a:p>
            <a:pPr marL="71437" indent="0">
              <a:lnSpc>
                <a:spcPct val="110000"/>
              </a:lnSpc>
              <a:buClr>
                <a:schemeClr val="dk1"/>
              </a:buClr>
              <a:buSzPts val="2100"/>
              <a:buNone/>
            </a:pPr>
            <a:endParaRPr lang="en-GB" sz="1200" dirty="0">
              <a:solidFill>
                <a:schemeClr val="dk1"/>
              </a:solidFill>
            </a:endParaRPr>
          </a:p>
          <a:p>
            <a:pPr marL="342900" indent="-271463">
              <a:lnSpc>
                <a:spcPct val="110000"/>
              </a:lnSpc>
              <a:buClr>
                <a:schemeClr val="dk1"/>
              </a:buClr>
              <a:buSzPts val="2100"/>
            </a:pPr>
            <a:r>
              <a:rPr lang="en-GB" sz="1200" dirty="0">
                <a:solidFill>
                  <a:schemeClr val="dk1"/>
                </a:solidFill>
              </a:rPr>
              <a:t>Is closely associated with someone (e.g. partner, member of the family or other household member) and their association indicates they may present a risk of harm to children with whom they working</a:t>
            </a:r>
          </a:p>
          <a:p>
            <a:pPr marL="95250" lvl="0" indent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GB" sz="1200" dirty="0">
              <a:solidFill>
                <a:schemeClr val="dk1"/>
              </a:solidFill>
            </a:endParaRPr>
          </a:p>
          <a:p>
            <a:pPr marL="342900" indent="-271463">
              <a:lnSpc>
                <a:spcPct val="110000"/>
              </a:lnSpc>
              <a:buClr>
                <a:schemeClr val="dk1"/>
              </a:buClr>
              <a:buSzPts val="2100"/>
            </a:pPr>
            <a:endParaRPr lang="en-GB" sz="1200" dirty="0">
              <a:solidFill>
                <a:schemeClr val="dk1"/>
              </a:solidFill>
            </a:endParaRPr>
          </a:p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EC0452-668E-2B82-D209-3C1C7CDDE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529" y="4255344"/>
            <a:ext cx="1529378" cy="78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52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8FA8-DA8C-9FDE-9F7D-01BA6939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8" y="273845"/>
            <a:ext cx="7387105" cy="893750"/>
          </a:xfrm>
        </p:spPr>
        <p:txBody>
          <a:bodyPr>
            <a:normAutofit fontScale="90000"/>
          </a:bodyPr>
          <a:lstStyle/>
          <a:p>
            <a:r>
              <a:rPr lang="en-GB" sz="2700" b="1" dirty="0">
                <a:solidFill>
                  <a:schemeClr val="dk1"/>
                </a:solidFill>
              </a:rPr>
              <a:t>All allegations must be reported to the LADO within 24 hours or 1 working day</a:t>
            </a:r>
            <a:br>
              <a:rPr lang="en-GB" sz="2700" b="1" dirty="0">
                <a:solidFill>
                  <a:schemeClr val="dk1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1FCD9-D86C-97A7-E9A6-264BDE80F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44" y="897565"/>
            <a:ext cx="7139769" cy="3735158"/>
          </a:xfrm>
        </p:spPr>
        <p:txBody>
          <a:bodyPr/>
          <a:lstStyle/>
          <a:p>
            <a:pPr marL="342900" indent="-271463">
              <a:lnSpc>
                <a:spcPct val="120000"/>
              </a:lnSpc>
              <a:spcBef>
                <a:spcPts val="750"/>
              </a:spcBef>
              <a:buClr>
                <a:schemeClr val="dk1"/>
              </a:buClr>
              <a:buSzPts val="2100"/>
            </a:pPr>
            <a:endParaRPr lang="en-GB" sz="1575" dirty="0">
              <a:solidFill>
                <a:schemeClr val="dk1"/>
              </a:solidFill>
            </a:endParaRPr>
          </a:p>
          <a:p>
            <a:pPr marL="342900" indent="-271463">
              <a:lnSpc>
                <a:spcPct val="120000"/>
              </a:lnSpc>
              <a:spcBef>
                <a:spcPts val="750"/>
              </a:spcBef>
              <a:buClr>
                <a:schemeClr val="dk1"/>
              </a:buClr>
              <a:buSzPts val="2100"/>
            </a:pPr>
            <a:r>
              <a:rPr lang="en-GB" sz="1575" dirty="0">
                <a:solidFill>
                  <a:schemeClr val="dk1"/>
                </a:solidFill>
              </a:rPr>
              <a:t>The concerns are</a:t>
            </a:r>
            <a:r>
              <a:rPr lang="en-GB" sz="1575" b="1" dirty="0">
                <a:solidFill>
                  <a:schemeClr val="dk1"/>
                </a:solidFill>
              </a:rPr>
              <a:t> not</a:t>
            </a:r>
            <a:r>
              <a:rPr lang="en-GB" sz="1575" dirty="0">
                <a:solidFill>
                  <a:schemeClr val="dk1"/>
                </a:solidFill>
              </a:rPr>
              <a:t> to be investigated before they are reported the LADO.</a:t>
            </a:r>
          </a:p>
          <a:p>
            <a:pPr marL="342900" indent="-271463">
              <a:lnSpc>
                <a:spcPct val="120000"/>
              </a:lnSpc>
              <a:buClr>
                <a:schemeClr val="dk1"/>
              </a:buClr>
              <a:buSzPts val="2100"/>
            </a:pPr>
            <a:r>
              <a:rPr lang="en-GB" sz="1575" dirty="0">
                <a:solidFill>
                  <a:schemeClr val="dk1"/>
                </a:solidFill>
              </a:rPr>
              <a:t>Failure to report an allegation in accordance with procedures is potentially a disciplinary matter.</a:t>
            </a:r>
          </a:p>
          <a:p>
            <a:pPr marL="342900" indent="-271463">
              <a:lnSpc>
                <a:spcPct val="120000"/>
              </a:lnSpc>
              <a:buClr>
                <a:schemeClr val="dk1"/>
              </a:buClr>
              <a:buSzPts val="2100"/>
            </a:pPr>
            <a:r>
              <a:rPr lang="en-GB" sz="1575" dirty="0">
                <a:solidFill>
                  <a:schemeClr val="dk1"/>
                </a:solidFill>
              </a:rPr>
              <a:t>If a child is at immediate risk of harm then a referral must be made to the police or Children’s Social Care.</a:t>
            </a:r>
          </a:p>
          <a:p>
            <a:pPr marL="342900" indent="-271463">
              <a:lnSpc>
                <a:spcPct val="120000"/>
              </a:lnSpc>
              <a:buClr>
                <a:schemeClr val="dk1"/>
              </a:buClr>
              <a:buSzPts val="2100"/>
            </a:pPr>
            <a:endParaRPr lang="en-GB" sz="1575" dirty="0">
              <a:solidFill>
                <a:schemeClr val="dk1"/>
              </a:solidFill>
            </a:endParaRPr>
          </a:p>
          <a:p>
            <a:pPr marL="342900" indent="-271463">
              <a:lnSpc>
                <a:spcPct val="120000"/>
              </a:lnSpc>
              <a:buClr>
                <a:schemeClr val="dk1"/>
              </a:buClr>
              <a:buSzPts val="2100"/>
            </a:pPr>
            <a:r>
              <a:rPr lang="en-GB" sz="1575" dirty="0">
                <a:solidFill>
                  <a:schemeClr val="dk1"/>
                </a:solidFill>
              </a:rPr>
              <a:t>Further information on the </a:t>
            </a:r>
            <a:r>
              <a:rPr lang="en-GB" sz="1575" dirty="0">
                <a:solidFill>
                  <a:schemeClr val="dk1"/>
                </a:solidFill>
                <a:hlinkClick r:id="rId2"/>
              </a:rPr>
              <a:t>LADO Service </a:t>
            </a:r>
            <a:endParaRPr lang="en-GB" sz="1575" dirty="0">
              <a:solidFill>
                <a:schemeClr val="dk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Email: </a:t>
            </a:r>
            <a:r>
              <a:rPr lang="en-GB" b="0" i="0" u="sng" dirty="0">
                <a:solidFill>
                  <a:srgbClr val="005EC2"/>
                </a:solidFill>
                <a:effectLst/>
                <a:latin typeface="-apple-system"/>
                <a:hlinkClick r:id="rId3"/>
              </a:rPr>
              <a:t>LADO@achievingforchildren.org.uk</a:t>
            </a:r>
            <a:endParaRPr lang="en-GB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Telephone: 07774 332675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Online: </a:t>
            </a:r>
            <a:r>
              <a:rPr lang="en-GB" b="0" i="0" u="sng" dirty="0">
                <a:solidFill>
                  <a:srgbClr val="005EC2"/>
                </a:solidFill>
                <a:effectLst/>
                <a:latin typeface="-apple-system"/>
                <a:hlinkClick r:id="rId4"/>
              </a:rPr>
              <a:t>Submit LADO referral form</a:t>
            </a:r>
            <a:endParaRPr lang="en-GB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146050" indent="0">
              <a:buNone/>
            </a:pP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71E2E4-1FFF-0D86-2682-F5A06514D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47" y="4047867"/>
            <a:ext cx="1529378" cy="78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12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44E0-C8B7-2101-F91F-D3B260299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244" y="468082"/>
            <a:ext cx="7474216" cy="960668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dk1"/>
                </a:solidFill>
              </a:rPr>
              <a:t>Concerned -Who to contact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A523E-54CC-23A2-BA99-7B9C58B4A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" y="1161738"/>
            <a:ext cx="7339013" cy="3630528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There is early identification and analysis of new safeguarding issues and emerging risks</a:t>
            </a:r>
          </a:p>
          <a:p>
            <a:pPr marL="0" indent="0" algn="ctr">
              <a:buClr>
                <a:schemeClr val="dk1"/>
              </a:buClr>
              <a:buSzPct val="122763"/>
              <a:buNone/>
              <a:defRPr/>
            </a:pPr>
            <a:r>
              <a:rPr lang="en-GB" sz="1800" b="1" dirty="0">
                <a:solidFill>
                  <a:srgbClr val="FF0000"/>
                </a:solidFill>
                <a:sym typeface="Arial"/>
              </a:rPr>
              <a:t>A child in immediate danger – Call 999</a:t>
            </a:r>
            <a:endParaRPr lang="en-GB" sz="1800" dirty="0">
              <a:solidFill>
                <a:srgbClr val="FF0000"/>
              </a:solidFill>
              <a:sym typeface="Arial"/>
            </a:endParaRPr>
          </a:p>
          <a:p>
            <a:pPr marL="0" indent="0" algn="ctr" eaLnBrk="1" fontAlgn="auto" hangingPunct="1">
              <a:spcBef>
                <a:spcPts val="544"/>
              </a:spcBef>
              <a:buClr>
                <a:schemeClr val="dk1"/>
              </a:buClr>
              <a:buSzPct val="174631"/>
              <a:buFont typeface="Noto Sans Symbols"/>
              <a:buNone/>
              <a:defRPr/>
            </a:pPr>
            <a:endParaRPr lang="en-GB" sz="1400" dirty="0">
              <a:sym typeface="Arial"/>
            </a:endParaRPr>
          </a:p>
          <a:p>
            <a:pPr marL="0" indent="0" algn="ctr" eaLnBrk="1" fontAlgn="auto" hangingPunct="1">
              <a:spcBef>
                <a:spcPts val="544"/>
              </a:spcBef>
              <a:buClr>
                <a:schemeClr val="dk1"/>
              </a:buClr>
              <a:buSzPct val="118944"/>
              <a:buFont typeface="Noto Sans Symbols"/>
              <a:buNone/>
              <a:defRPr/>
            </a:pPr>
            <a:r>
              <a:rPr lang="en-GB" sz="1800" b="1" dirty="0">
                <a:sym typeface="Arial"/>
              </a:rPr>
              <a:t>Single Point of Access (SPA)</a:t>
            </a:r>
            <a:endParaRPr lang="en-GB" sz="1800" dirty="0">
              <a:sym typeface="Arial"/>
            </a:endParaRPr>
          </a:p>
          <a:p>
            <a:pPr marL="0" indent="0" algn="ctr" eaLnBrk="1" fontAlgn="auto" hangingPunct="1">
              <a:spcBef>
                <a:spcPts val="544"/>
              </a:spcBef>
              <a:buClr>
                <a:schemeClr val="dk1"/>
              </a:buClr>
              <a:buSzPct val="228571"/>
              <a:buFont typeface="Noto Sans Symbols"/>
              <a:buNone/>
              <a:defRPr/>
            </a:pPr>
            <a:r>
              <a:rPr lang="en-GB" b="1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GB" sz="1600" b="1" dirty="0">
                <a:latin typeface="Rambla"/>
                <a:ea typeface="Rambla"/>
                <a:cs typeface="Rambla"/>
                <a:sym typeface="Rambla"/>
              </a:rPr>
              <a:t>Achieving for Children (AFC) are commissioned to provide the Children Social Care for Kingston. </a:t>
            </a:r>
            <a:endParaRPr lang="en-GB" dirty="0">
              <a:latin typeface="Rambla"/>
              <a:ea typeface="Rambla"/>
              <a:cs typeface="Rambla"/>
              <a:sym typeface="Rambla"/>
            </a:endParaRPr>
          </a:p>
          <a:p>
            <a:pPr marL="0" indent="0" algn="ctr" eaLnBrk="1" fontAlgn="auto" hangingPunct="1">
              <a:spcBef>
                <a:spcPts val="544"/>
              </a:spcBef>
              <a:buClr>
                <a:schemeClr val="dk1"/>
              </a:buClr>
              <a:buSzPct val="228571"/>
              <a:buFont typeface="Noto Sans Symbols"/>
              <a:buNone/>
              <a:defRPr/>
            </a:pPr>
            <a:endParaRPr lang="en-GB" dirty="0">
              <a:latin typeface="Rambla"/>
              <a:ea typeface="Rambla"/>
              <a:cs typeface="Rambla"/>
              <a:sym typeface="Rambla"/>
            </a:endParaRPr>
          </a:p>
          <a:p>
            <a:pPr marL="0" indent="0" algn="ctr" eaLnBrk="1" fontAlgn="auto" hangingPunct="1">
              <a:spcBef>
                <a:spcPts val="816"/>
              </a:spcBef>
              <a:buClr>
                <a:srgbClr val="31859B"/>
              </a:buClr>
              <a:buSzPct val="100000"/>
              <a:buFont typeface="Noto Sans Symbols"/>
              <a:buNone/>
              <a:defRPr/>
            </a:pPr>
            <a:r>
              <a:rPr lang="en-GB" sz="3600" b="1" dirty="0">
                <a:solidFill>
                  <a:srgbClr val="31859B"/>
                </a:solidFill>
                <a:latin typeface="Rambla"/>
                <a:ea typeface="Rambla"/>
                <a:cs typeface="Rambla"/>
                <a:sym typeface="Rambla"/>
              </a:rPr>
              <a:t>0208 547 5008</a:t>
            </a:r>
            <a:endParaRPr lang="en-GB" dirty="0">
              <a:latin typeface="Rambla"/>
              <a:ea typeface="Rambla"/>
              <a:cs typeface="Rambla"/>
              <a:sym typeface="Rambla"/>
            </a:endParaRPr>
          </a:p>
          <a:p>
            <a:pPr marL="0" indent="0" algn="ctr" eaLnBrk="1" fontAlgn="auto" hangingPunct="1">
              <a:spcBef>
                <a:spcPts val="544"/>
              </a:spcBef>
              <a:buClr>
                <a:schemeClr val="dk1"/>
              </a:buClr>
              <a:buSzPct val="228571"/>
              <a:buFont typeface="Noto Sans Symbols"/>
              <a:buNone/>
              <a:defRPr/>
            </a:pPr>
            <a:endParaRPr lang="en-GB" dirty="0">
              <a:latin typeface="Rambla"/>
              <a:ea typeface="Rambla"/>
              <a:cs typeface="Rambla"/>
              <a:sym typeface="Rambla"/>
            </a:endParaRPr>
          </a:p>
          <a:p>
            <a:pPr marL="0" indent="0" algn="ctr" eaLnBrk="1" fontAlgn="auto" hangingPunct="1">
              <a:spcBef>
                <a:spcPts val="544"/>
              </a:spcBef>
              <a:buClr>
                <a:schemeClr val="dk1"/>
              </a:buClr>
              <a:buSzPct val="153356"/>
              <a:buFont typeface="Noto Sans Symbols"/>
              <a:buNone/>
              <a:defRPr/>
            </a:pPr>
            <a:r>
              <a:rPr lang="en-GB" sz="1600" dirty="0">
                <a:sym typeface="Arial"/>
              </a:rPr>
              <a:t>Out of Hours Duty Social Worker</a:t>
            </a:r>
          </a:p>
          <a:p>
            <a:pPr marL="0" indent="0" algn="ctr" eaLnBrk="1" fontAlgn="auto" hangingPunct="1">
              <a:spcBef>
                <a:spcPts val="816"/>
              </a:spcBef>
              <a:buClr>
                <a:srgbClr val="E36C09"/>
              </a:buClr>
              <a:buSzPct val="100000"/>
              <a:buFont typeface="Noto Sans Symbols"/>
              <a:buNone/>
              <a:defRPr/>
            </a:pPr>
            <a:r>
              <a:rPr lang="en-GB" sz="3600" b="1" dirty="0">
                <a:solidFill>
                  <a:srgbClr val="E36C09"/>
                </a:solidFill>
                <a:latin typeface="Rambla"/>
                <a:ea typeface="Rambla"/>
                <a:cs typeface="Rambla"/>
                <a:sym typeface="Rambla"/>
              </a:rPr>
              <a:t>0208 770 5000</a:t>
            </a:r>
            <a:endParaRPr lang="en-GB" dirty="0">
              <a:latin typeface="Rambla"/>
              <a:ea typeface="Rambla"/>
              <a:cs typeface="Rambla"/>
              <a:sym typeface="Rambla"/>
            </a:endParaRPr>
          </a:p>
          <a:p>
            <a:pPr marL="0" indent="0" eaLnBrk="1" fontAlgn="auto" hangingPunct="1">
              <a:spcBef>
                <a:spcPts val="408"/>
              </a:spcBef>
              <a:buClr>
                <a:schemeClr val="dk1"/>
              </a:buClr>
              <a:buSzPct val="100000"/>
              <a:buFont typeface="Noto Sans Symbols"/>
              <a:buNone/>
              <a:defRPr/>
            </a:pPr>
            <a:endParaRPr lang="en-GB" sz="1600" dirty="0">
              <a:latin typeface="Rambla"/>
              <a:ea typeface="Rambla"/>
              <a:cs typeface="Rambla"/>
              <a:sym typeface="Rambla"/>
            </a:endParaRPr>
          </a:p>
          <a:p>
            <a:pPr marL="0" indent="0" eaLnBrk="1" fontAlgn="auto" hangingPunct="1">
              <a:spcBef>
                <a:spcPts val="340"/>
              </a:spcBef>
              <a:buClr>
                <a:srgbClr val="FF0000"/>
              </a:buClr>
              <a:buSzPct val="100000"/>
              <a:buFont typeface="Noto Sans Symbols"/>
              <a:buNone/>
              <a:defRPr/>
            </a:pPr>
            <a:r>
              <a:rPr lang="en-GB" sz="1400" b="1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</a:t>
            </a:r>
            <a:r>
              <a:rPr lang="en-GB" sz="1400" b="1" dirty="0">
                <a:solidFill>
                  <a:schemeClr val="tx1"/>
                </a:solidFill>
                <a:sym typeface="Arial"/>
              </a:rPr>
              <a:t>ondon Child Protection Procedures: </a:t>
            </a:r>
            <a:r>
              <a:rPr lang="en-GB" sz="1400" dirty="0">
                <a:solidFill>
                  <a:schemeClr val="tx1"/>
                </a:solidFill>
                <a:sym typeface="Arial"/>
              </a:rPr>
              <a:t>You should contact Children’s Social Care in the Local Authority where the child lives or is ‘found’.</a:t>
            </a:r>
            <a:endParaRPr lang="en-GB" dirty="0">
              <a:solidFill>
                <a:schemeClr val="tx1"/>
              </a:solidFill>
              <a:sym typeface="Arial"/>
            </a:endParaRPr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7BC7640B-1323-1996-A49F-A60E759EE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52" y="3787300"/>
            <a:ext cx="1602581" cy="1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E485E92C6C834FB2BF249CA07C336B" ma:contentTypeVersion="17" ma:contentTypeDescription="Create a new document." ma:contentTypeScope="" ma:versionID="552348fb8e8b94b5fe297d4d039baf3f">
  <xsd:schema xmlns:xsd="http://www.w3.org/2001/XMLSchema" xmlns:xs="http://www.w3.org/2001/XMLSchema" xmlns:p="http://schemas.microsoft.com/office/2006/metadata/properties" xmlns:ns3="46d4fb96-3a0e-4509-9d36-76ed233e6d27" xmlns:ns4="97651e1a-c296-42bb-b0d9-e77c007cd767" targetNamespace="http://schemas.microsoft.com/office/2006/metadata/properties" ma:root="true" ma:fieldsID="c79214708d79bd3613bcb05da05e697b" ns3:_="" ns4:_="">
    <xsd:import namespace="46d4fb96-3a0e-4509-9d36-76ed233e6d27"/>
    <xsd:import namespace="97651e1a-c296-42bb-b0d9-e77c007cd7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4fb96-3a0e-4509-9d36-76ed233e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51e1a-c296-42bb-b0d9-e77c007cd76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6d4fb96-3a0e-4509-9d36-76ed233e6d27" xsi:nil="true"/>
  </documentManagement>
</p:properties>
</file>

<file path=customXml/itemProps1.xml><?xml version="1.0" encoding="utf-8"?>
<ds:datastoreItem xmlns:ds="http://schemas.openxmlformats.org/officeDocument/2006/customXml" ds:itemID="{845FA621-68F1-4DC0-B114-DA80B44463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4fb96-3a0e-4509-9d36-76ed233e6d27"/>
    <ds:schemaRef ds:uri="97651e1a-c296-42bb-b0d9-e77c007cd7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B65907-CCFF-418A-96EA-64AD23647B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044DD0-4C38-45BC-8090-43124D9D347D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97651e1a-c296-42bb-b0d9-e77c007cd767"/>
    <ds:schemaRef ds:uri="46d4fb96-3a0e-4509-9d36-76ed233e6d27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841</Words>
  <Application>Microsoft Office PowerPoint</Application>
  <PresentationFormat>On-screen Show (16:9)</PresentationFormat>
  <Paragraphs>108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Rambla</vt:lpstr>
      <vt:lpstr>Noto Sans Symbols</vt:lpstr>
      <vt:lpstr>Roboto</vt:lpstr>
      <vt:lpstr>Merriweather</vt:lpstr>
      <vt:lpstr>-apple-system</vt:lpstr>
      <vt:lpstr>Paradigm</vt:lpstr>
      <vt:lpstr>Kingston and Richmond Safeguarding Children Partnership</vt:lpstr>
      <vt:lpstr>PowerPoint Presentation</vt:lpstr>
      <vt:lpstr>Meet the            team…</vt:lpstr>
      <vt:lpstr>Our Priorities 2024- 2026</vt:lpstr>
      <vt:lpstr>Learning from Child Safeguarding Practice Reviews</vt:lpstr>
      <vt:lpstr> Training</vt:lpstr>
      <vt:lpstr>Local  Authority  Designated Officer (LADO) -             Managing Allegations </vt:lpstr>
      <vt:lpstr>All allegations must be reported to the LADO within 24 hours or 1 working day </vt:lpstr>
      <vt:lpstr>Concerned -Who to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Kingston and Richmond Safeguarding Children Partnership</dc:title>
  <dc:creator>Tracey Welding</dc:creator>
  <cp:lastModifiedBy>Sue Doherty</cp:lastModifiedBy>
  <cp:revision>9</cp:revision>
  <dcterms:modified xsi:type="dcterms:W3CDTF">2025-04-07T12:29:02Z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0x010100C6E485E92C6C834FB2BF249CA07C336B</vt:lpwstr>
  </property>
</Properties>
</file>