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8"/>
  </p:notesMasterIdLst>
  <p:sldIdLst>
    <p:sldId id="256" r:id="rId4"/>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34"/>
    <p:restoredTop sz="82550" autoAdjust="0"/>
  </p:normalViewPr>
  <p:slideViewPr>
    <p:cSldViewPr snapToGrid="0">
      <p:cViewPr varScale="1">
        <p:scale>
          <a:sx n="43" d="100"/>
          <a:sy n="43" d="100"/>
        </p:scale>
        <p:origin x="147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1A41D-FD25-4677-BF86-D7AEB58C3BDA}" type="datetimeFigureOut">
              <a:rPr lang="en-GB" smtClean="0"/>
              <a:t>10/07/2024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AABB7F-9CA1-4B3C-BE15-75C9AE7F73A0}" type="slidenum">
              <a:rPr lang="en-GB" smtClean="0"/>
              <a:t>‹#›</a:t>
            </a:fld>
            <a:endParaRPr lang="en-GB"/>
          </a:p>
        </p:txBody>
      </p:sp>
    </p:spTree>
    <p:extLst>
      <p:ext uri="{BB962C8B-B14F-4D97-AF65-F5344CB8AC3E}">
        <p14:creationId xmlns:p14="http://schemas.microsoft.com/office/powerpoint/2010/main" val="225722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dirty="0"/>
              <a:t>Collaborative working initially between HRCH, YHC and KH. Now involving multiple voluntary and social sector organisations.</a:t>
            </a:r>
          </a:p>
          <a:p>
            <a:r>
              <a:rPr lang="en-GB" dirty="0"/>
              <a:t>Weekly meetings and quarterly workshops to both ensure and monitor progress.</a:t>
            </a:r>
          </a:p>
          <a:p>
            <a:endParaRPr lang="en-GB" dirty="0"/>
          </a:p>
        </p:txBody>
      </p:sp>
      <p:sp>
        <p:nvSpPr>
          <p:cNvPr id="4" name="Slide Number Placeholder 3"/>
          <p:cNvSpPr>
            <a:spLocks noGrp="1"/>
          </p:cNvSpPr>
          <p:nvPr>
            <p:ph type="sldNum" sz="quarter" idx="5"/>
          </p:nvPr>
        </p:nvSpPr>
        <p:spPr/>
        <p:txBody>
          <a:bodyPr/>
          <a:lstStyle/>
          <a:p>
            <a:fld id="{E2AABB7F-9CA1-4B3C-BE15-75C9AE7F73A0}" type="slidenum">
              <a:rPr lang="en-GB" smtClean="0"/>
              <a:t>3</a:t>
            </a:fld>
            <a:endParaRPr lang="en-GB"/>
          </a:p>
        </p:txBody>
      </p:sp>
    </p:spTree>
    <p:extLst>
      <p:ext uri="{BB962C8B-B14F-4D97-AF65-F5344CB8AC3E}">
        <p14:creationId xmlns:p14="http://schemas.microsoft.com/office/powerpoint/2010/main" val="2261710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want to use this opportunity to not just say what we are doing but to open up more of a discussion and collaboration with voluntary sector organisations. </a:t>
            </a:r>
          </a:p>
          <a:p>
            <a:endParaRPr lang="en-GB" dirty="0"/>
          </a:p>
          <a:p>
            <a:endParaRPr lang="en-GB" dirty="0"/>
          </a:p>
        </p:txBody>
      </p:sp>
      <p:sp>
        <p:nvSpPr>
          <p:cNvPr id="4" name="Slide Number Placeholder 3"/>
          <p:cNvSpPr>
            <a:spLocks noGrp="1"/>
          </p:cNvSpPr>
          <p:nvPr>
            <p:ph type="sldNum" sz="quarter" idx="5"/>
          </p:nvPr>
        </p:nvSpPr>
        <p:spPr/>
        <p:txBody>
          <a:bodyPr/>
          <a:lstStyle/>
          <a:p>
            <a:fld id="{E2AABB7F-9CA1-4B3C-BE15-75C9AE7F73A0}" type="slidenum">
              <a:rPr lang="en-GB" smtClean="0"/>
              <a:t>4</a:t>
            </a:fld>
            <a:endParaRPr lang="en-GB"/>
          </a:p>
        </p:txBody>
      </p:sp>
    </p:spTree>
    <p:extLst>
      <p:ext uri="{BB962C8B-B14F-4D97-AF65-F5344CB8AC3E}">
        <p14:creationId xmlns:p14="http://schemas.microsoft.com/office/powerpoint/2010/main" val="2984895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21508-7D1E-19D9-F1E5-6A01EDBC68A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ED3BAF9-D120-0880-324F-54C3FC4FDF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43F7D51-8FAF-BF50-91DE-069BE7EA10A7}"/>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5" name="Footer Placeholder 4">
            <a:extLst>
              <a:ext uri="{FF2B5EF4-FFF2-40B4-BE49-F238E27FC236}">
                <a16:creationId xmlns:a16="http://schemas.microsoft.com/office/drawing/2014/main" id="{DADC0832-D202-C62B-5C01-1893CD71C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61A0F7-F251-F590-13B5-D9FCD7CB06E9}"/>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555434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90867-0FAE-38CB-9AD6-B472D3070DB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326B226-B3FE-D0D4-4DCF-BA6E66A7F75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D7D3131-17F3-FABD-A536-AC9D0A84CB03}"/>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5" name="Footer Placeholder 4">
            <a:extLst>
              <a:ext uri="{FF2B5EF4-FFF2-40B4-BE49-F238E27FC236}">
                <a16:creationId xmlns:a16="http://schemas.microsoft.com/office/drawing/2014/main" id="{18F5AE62-6E40-ACB3-C3D0-789BAA069C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9825C7-D85E-9C54-BAF2-353C82F14232}"/>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66162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C9D6DD-259A-60E1-CA2F-A76EFCF7025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F682AE1-FC4A-5205-BCA8-337BE3B295AF}"/>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B0E4568-55A1-4E33-6515-F5A4D4FCD9C8}"/>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5" name="Footer Placeholder 4">
            <a:extLst>
              <a:ext uri="{FF2B5EF4-FFF2-40B4-BE49-F238E27FC236}">
                <a16:creationId xmlns:a16="http://schemas.microsoft.com/office/drawing/2014/main" id="{4CCFC497-14FA-D798-A93E-E0DE5C1206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85CB62-8896-995E-3A59-BB06E6F0670B}"/>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16390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A07D-711E-10DF-86AC-CBDEC1D1AB1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D33C84F-ADFA-78C3-A11F-23FF727FC9D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EAF376C-A9E6-EFB4-CE19-DC8FD99A7574}"/>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5" name="Footer Placeholder 4">
            <a:extLst>
              <a:ext uri="{FF2B5EF4-FFF2-40B4-BE49-F238E27FC236}">
                <a16:creationId xmlns:a16="http://schemas.microsoft.com/office/drawing/2014/main" id="{5733FC80-74B4-F7ED-7656-FE3D98F89F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9F5F3-3557-BAC3-2758-BC251EF6A3ED}"/>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1307640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E08D1-556F-2A56-1272-F24F723432C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298A64B-75A2-B603-C842-639CE782243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8E11E55-D514-024C-56F5-58DC8D61A193}"/>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5" name="Footer Placeholder 4">
            <a:extLst>
              <a:ext uri="{FF2B5EF4-FFF2-40B4-BE49-F238E27FC236}">
                <a16:creationId xmlns:a16="http://schemas.microsoft.com/office/drawing/2014/main" id="{5A55B96B-08E8-AF92-776F-5F436E906B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5C0027-E058-9007-5EDD-7BB13DA20461}"/>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331960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0A968-7CE6-1348-93D0-F03BFE9EF68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735AA03-340B-BCC3-603D-97183471F2F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226F99B2-D302-995C-6EB5-F04B3F68C98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863B328-1240-1445-4998-E210F50591C4}"/>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6" name="Footer Placeholder 5">
            <a:extLst>
              <a:ext uri="{FF2B5EF4-FFF2-40B4-BE49-F238E27FC236}">
                <a16:creationId xmlns:a16="http://schemas.microsoft.com/office/drawing/2014/main" id="{A3B2E8E8-C9CE-E9E0-95EC-B6C1A10A4B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35BA4F-6A06-71FF-322A-DE4C5097C585}"/>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926503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5985E-36C0-E9E7-3EFC-993BDEFD46BD}"/>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D089ED0-9AF9-0A86-E08D-7761249F3D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8D58B4D-72A2-0772-57DC-99B81A6C981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5BE037F-52C6-B4C7-ED17-2C984B8B2B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3AF6458-464D-AD29-DFC5-A49967094A2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D4D78326-BBCD-2441-9533-7CD7A3A7183B}"/>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8" name="Footer Placeholder 7">
            <a:extLst>
              <a:ext uri="{FF2B5EF4-FFF2-40B4-BE49-F238E27FC236}">
                <a16:creationId xmlns:a16="http://schemas.microsoft.com/office/drawing/2014/main" id="{7EEB24BF-0918-1FB3-59D8-D44132F7BA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8CC00B-4FC0-2A92-D4E7-AAD9763DDE35}"/>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95885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8B001-00A1-2E21-E64B-A7695AE1D82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3DED204-1A24-CA6A-0C34-561E34D0B54E}"/>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4" name="Footer Placeholder 3">
            <a:extLst>
              <a:ext uri="{FF2B5EF4-FFF2-40B4-BE49-F238E27FC236}">
                <a16:creationId xmlns:a16="http://schemas.microsoft.com/office/drawing/2014/main" id="{9AAD662B-8CAF-0172-6776-231A85437A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6BB8A3-6F66-CEFD-58D7-11BFF913E966}"/>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77464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E930B6-6566-8036-87C2-20D70C9630C6}"/>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3" name="Footer Placeholder 2">
            <a:extLst>
              <a:ext uri="{FF2B5EF4-FFF2-40B4-BE49-F238E27FC236}">
                <a16:creationId xmlns:a16="http://schemas.microsoft.com/office/drawing/2014/main" id="{7AA2585E-3762-692A-D335-C476A6F2D8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B49D1D-BB6D-7B81-2A49-6B4BF86574B9}"/>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163652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14F2-B18A-AB8E-0A3F-F7D2FF0BDBA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122B732-B8D1-48BB-FD16-CECFBCBEED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4FC7CF5-1BCD-9B4F-A62D-16129B6227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5A0E44D-1EF0-4DE2-41C1-D50AE84E2FAD}"/>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6" name="Footer Placeholder 5">
            <a:extLst>
              <a:ext uri="{FF2B5EF4-FFF2-40B4-BE49-F238E27FC236}">
                <a16:creationId xmlns:a16="http://schemas.microsoft.com/office/drawing/2014/main" id="{0B304AE0-78FC-C389-516B-90A602EB0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FF85A6-0E1B-C0F0-1889-72ABFDCDA2CC}"/>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204612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E32A1-7E50-5F65-6530-E660A52A5B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876A425-C565-C029-0CE1-0EEA0CD522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53FBA4-034F-A74A-C6E5-8D5C77F2E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EDA4DB2-49E8-39EA-206C-0A70ECF12499}"/>
              </a:ext>
            </a:extLst>
          </p:cNvPr>
          <p:cNvSpPr>
            <a:spLocks noGrp="1"/>
          </p:cNvSpPr>
          <p:nvPr>
            <p:ph type="dt" sz="half" idx="10"/>
          </p:nvPr>
        </p:nvSpPr>
        <p:spPr/>
        <p:txBody>
          <a:bodyPr/>
          <a:lstStyle/>
          <a:p>
            <a:fld id="{C5B88FF2-7094-2743-B2C1-71D323588A3D}" type="datetimeFigureOut">
              <a:rPr lang="en-US" smtClean="0"/>
              <a:t>7/10/2024</a:t>
            </a:fld>
            <a:endParaRPr lang="en-US"/>
          </a:p>
        </p:txBody>
      </p:sp>
      <p:sp>
        <p:nvSpPr>
          <p:cNvPr id="6" name="Footer Placeholder 5">
            <a:extLst>
              <a:ext uri="{FF2B5EF4-FFF2-40B4-BE49-F238E27FC236}">
                <a16:creationId xmlns:a16="http://schemas.microsoft.com/office/drawing/2014/main" id="{68C0FC50-5F6C-671A-7CD5-A0439EA96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540BE-AA65-C606-88BE-CA5DF9A07B2D}"/>
              </a:ext>
            </a:extLst>
          </p:cNvPr>
          <p:cNvSpPr>
            <a:spLocks noGrp="1"/>
          </p:cNvSpPr>
          <p:nvPr>
            <p:ph type="sldNum" sz="quarter" idx="12"/>
          </p:nvPr>
        </p:nvSpPr>
        <p:spPr/>
        <p:txBody>
          <a:bodyPr/>
          <a:lstStyle/>
          <a:p>
            <a:fld id="{56B0EC5A-92C2-A343-8C85-0FBE8212D84B}" type="slidenum">
              <a:rPr lang="en-US" smtClean="0"/>
              <a:t>‹#›</a:t>
            </a:fld>
            <a:endParaRPr lang="en-US"/>
          </a:p>
        </p:txBody>
      </p:sp>
    </p:spTree>
    <p:extLst>
      <p:ext uri="{BB962C8B-B14F-4D97-AF65-F5344CB8AC3E}">
        <p14:creationId xmlns:p14="http://schemas.microsoft.com/office/powerpoint/2010/main" val="95126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C06A19-D493-5784-2557-AB4BFEA803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B78A4F1-BE0B-78EB-42EB-0412108D4F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113A25C-C4D8-6C78-4A8F-036A6E06CD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5B88FF2-7094-2743-B2C1-71D323588A3D}" type="datetimeFigureOut">
              <a:rPr lang="en-US" smtClean="0"/>
              <a:t>7/10/2024</a:t>
            </a:fld>
            <a:endParaRPr lang="en-US"/>
          </a:p>
        </p:txBody>
      </p:sp>
      <p:sp>
        <p:nvSpPr>
          <p:cNvPr id="5" name="Footer Placeholder 4">
            <a:extLst>
              <a:ext uri="{FF2B5EF4-FFF2-40B4-BE49-F238E27FC236}">
                <a16:creationId xmlns:a16="http://schemas.microsoft.com/office/drawing/2014/main" id="{3EFCBF84-587C-13B2-BBC7-152DDD4F7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DDDF088-23AA-D499-6476-B37CDBA6A3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B0EC5A-92C2-A343-8C85-0FBE8212D84B}" type="slidenum">
              <a:rPr lang="en-US" smtClean="0"/>
              <a:t>‹#›</a:t>
            </a:fld>
            <a:endParaRPr lang="en-US"/>
          </a:p>
        </p:txBody>
      </p:sp>
    </p:spTree>
    <p:extLst>
      <p:ext uri="{BB962C8B-B14F-4D97-AF65-F5344CB8AC3E}">
        <p14:creationId xmlns:p14="http://schemas.microsoft.com/office/powerpoint/2010/main" val="264644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CA25084-FCC9-0989-ED43-9735CA0BBF1A}"/>
              </a:ext>
            </a:extLst>
          </p:cNvPr>
          <p:cNvSpPr>
            <a:spLocks noGrp="1"/>
          </p:cNvSpPr>
          <p:nvPr>
            <p:ph type="subTitle" idx="1"/>
          </p:nvPr>
        </p:nvSpPr>
        <p:spPr>
          <a:xfrm>
            <a:off x="0" y="226665"/>
            <a:ext cx="12192000" cy="1655762"/>
          </a:xfrm>
          <a:noFill/>
        </p:spPr>
        <p:txBody>
          <a:bodyPr>
            <a:normAutofit/>
          </a:bodyPr>
          <a:lstStyle/>
          <a:p>
            <a:r>
              <a:rPr lang="en-US" dirty="0"/>
              <a:t>Deconditioning is “</a:t>
            </a:r>
            <a:r>
              <a:rPr lang="en-GB" b="0" i="1" u="none" strike="noStrike" dirty="0">
                <a:solidFill>
                  <a:srgbClr val="040C28"/>
                </a:solidFill>
                <a:effectLst/>
                <a:latin typeface="Google Sans"/>
              </a:rPr>
              <a:t>a complex process of physiological change following a period of inactivity, bedrest or sedentary lifestyle</a:t>
            </a:r>
            <a:r>
              <a:rPr lang="en-GB" b="0" i="1" u="none" strike="noStrike" dirty="0">
                <a:solidFill>
                  <a:srgbClr val="202124"/>
                </a:solidFill>
                <a:effectLst/>
                <a:highlight>
                  <a:srgbClr val="FFFFFF"/>
                </a:highlight>
                <a:latin typeface="Google Sans"/>
              </a:rPr>
              <a:t>. It results in functional losses in such areas as mental status, degree of continence and ability to accomplish activities of daily living</a:t>
            </a:r>
            <a:r>
              <a:rPr lang="en-GB" b="0" i="0" u="none" strike="noStrike" dirty="0">
                <a:solidFill>
                  <a:srgbClr val="202124"/>
                </a:solidFill>
                <a:effectLst/>
                <a:highlight>
                  <a:srgbClr val="FFFFFF"/>
                </a:highlight>
                <a:latin typeface="Google Sans"/>
              </a:rPr>
              <a:t>”</a:t>
            </a:r>
            <a:endParaRPr lang="en-US" dirty="0"/>
          </a:p>
        </p:txBody>
      </p:sp>
      <p:sp>
        <p:nvSpPr>
          <p:cNvPr id="10" name="TextBox 9">
            <a:extLst>
              <a:ext uri="{FF2B5EF4-FFF2-40B4-BE49-F238E27FC236}">
                <a16:creationId xmlns:a16="http://schemas.microsoft.com/office/drawing/2014/main" id="{03147E53-96E2-F53B-7AAC-F7999C9F6EC7}"/>
              </a:ext>
            </a:extLst>
          </p:cNvPr>
          <p:cNvSpPr txBox="1"/>
          <p:nvPr/>
        </p:nvSpPr>
        <p:spPr>
          <a:xfrm>
            <a:off x="8478982" y="4558145"/>
            <a:ext cx="184731" cy="369332"/>
          </a:xfrm>
          <a:prstGeom prst="rect">
            <a:avLst/>
          </a:prstGeom>
          <a:noFill/>
        </p:spPr>
        <p:txBody>
          <a:bodyPr wrap="none" rtlCol="0">
            <a:spAutoFit/>
          </a:bodyPr>
          <a:lstStyle/>
          <a:p>
            <a:endParaRPr lang="en-US" dirty="0"/>
          </a:p>
        </p:txBody>
      </p:sp>
      <p:sp>
        <p:nvSpPr>
          <p:cNvPr id="17" name="Rounded Rectangular Callout 16">
            <a:extLst>
              <a:ext uri="{FF2B5EF4-FFF2-40B4-BE49-F238E27FC236}">
                <a16:creationId xmlns:a16="http://schemas.microsoft.com/office/drawing/2014/main" id="{BF959CEE-5AA3-0BC7-C437-01F7481C1746}"/>
              </a:ext>
            </a:extLst>
          </p:cNvPr>
          <p:cNvSpPr/>
          <p:nvPr/>
        </p:nvSpPr>
        <p:spPr>
          <a:xfrm>
            <a:off x="209040" y="1413326"/>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Up to 65% of older patients experience decline in function during a hospital stay </a:t>
            </a:r>
          </a:p>
        </p:txBody>
      </p:sp>
      <p:sp>
        <p:nvSpPr>
          <p:cNvPr id="18" name="Rounded Rectangular Callout 17">
            <a:extLst>
              <a:ext uri="{FF2B5EF4-FFF2-40B4-BE49-F238E27FC236}">
                <a16:creationId xmlns:a16="http://schemas.microsoft.com/office/drawing/2014/main" id="{C3769A25-FBB6-4559-1279-DAD1989CF1CB}"/>
              </a:ext>
            </a:extLst>
          </p:cNvPr>
          <p:cNvSpPr/>
          <p:nvPr/>
        </p:nvSpPr>
        <p:spPr>
          <a:xfrm>
            <a:off x="209040" y="5800268"/>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48 hours of bed rest = 50% risk of incontinence </a:t>
            </a:r>
          </a:p>
        </p:txBody>
      </p:sp>
      <p:sp>
        <p:nvSpPr>
          <p:cNvPr id="20" name="Rounded Rectangular Callout 19">
            <a:extLst>
              <a:ext uri="{FF2B5EF4-FFF2-40B4-BE49-F238E27FC236}">
                <a16:creationId xmlns:a16="http://schemas.microsoft.com/office/drawing/2014/main" id="{5508DDEE-9120-09A7-3DCA-5728979D0299}"/>
              </a:ext>
            </a:extLst>
          </p:cNvPr>
          <p:cNvSpPr/>
          <p:nvPr/>
        </p:nvSpPr>
        <p:spPr>
          <a:xfrm>
            <a:off x="179821" y="4688747"/>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24 hours bed rest = 2-5% muscle strength lost </a:t>
            </a:r>
          </a:p>
          <a:p>
            <a:pPr algn="ctr"/>
            <a:r>
              <a:rPr lang="en-US" dirty="0">
                <a:solidFill>
                  <a:schemeClr val="tx1"/>
                </a:solidFill>
              </a:rPr>
              <a:t>One week of bed rest = 20% muscle strength lost </a:t>
            </a:r>
          </a:p>
        </p:txBody>
      </p:sp>
      <p:sp>
        <p:nvSpPr>
          <p:cNvPr id="21" name="Rounded Rectangular Callout 20">
            <a:extLst>
              <a:ext uri="{FF2B5EF4-FFF2-40B4-BE49-F238E27FC236}">
                <a16:creationId xmlns:a16="http://schemas.microsoft.com/office/drawing/2014/main" id="{DFD93D56-B500-58A4-FA71-B7D08585729E}"/>
              </a:ext>
            </a:extLst>
          </p:cNvPr>
          <p:cNvSpPr/>
          <p:nvPr/>
        </p:nvSpPr>
        <p:spPr>
          <a:xfrm>
            <a:off x="209040" y="3577226"/>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17 steps taken a weekend by an elderly patient in hospital </a:t>
            </a:r>
          </a:p>
        </p:txBody>
      </p:sp>
      <p:sp>
        <p:nvSpPr>
          <p:cNvPr id="22" name="Rounded Rectangular Callout 21">
            <a:extLst>
              <a:ext uri="{FF2B5EF4-FFF2-40B4-BE49-F238E27FC236}">
                <a16:creationId xmlns:a16="http://schemas.microsoft.com/office/drawing/2014/main" id="{4204DF4F-6C3D-EB65-541D-98A9E5F5F37B}"/>
              </a:ext>
            </a:extLst>
          </p:cNvPr>
          <p:cNvSpPr/>
          <p:nvPr/>
        </p:nvSpPr>
        <p:spPr>
          <a:xfrm>
            <a:off x="179821" y="2524847"/>
            <a:ext cx="5576552" cy="819919"/>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83% of an elderly patient's day is spent in bed in a hospital </a:t>
            </a:r>
          </a:p>
        </p:txBody>
      </p:sp>
      <p:sp>
        <p:nvSpPr>
          <p:cNvPr id="23" name="Rounded Rectangular Callout 22">
            <a:extLst>
              <a:ext uri="{FF2B5EF4-FFF2-40B4-BE49-F238E27FC236}">
                <a16:creationId xmlns:a16="http://schemas.microsoft.com/office/drawing/2014/main" id="{57AD1B7A-AD4E-BD70-C2C4-858EEA4AF128}"/>
              </a:ext>
            </a:extLst>
          </p:cNvPr>
          <p:cNvSpPr/>
          <p:nvPr/>
        </p:nvSpPr>
        <p:spPr>
          <a:xfrm>
            <a:off x="6171301" y="1397163"/>
            <a:ext cx="5576552" cy="188842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r>
              <a:rPr lang="en-US" dirty="0">
                <a:solidFill>
                  <a:schemeClr val="tx1"/>
                </a:solidFill>
              </a:rPr>
              <a:t>For an individual over 70:</a:t>
            </a:r>
          </a:p>
          <a:p>
            <a:pPr algn="ctr"/>
            <a:r>
              <a:rPr lang="en-US" dirty="0">
                <a:solidFill>
                  <a:schemeClr val="tx1"/>
                </a:solidFill>
              </a:rPr>
              <a:t>A few days in bed or a trip to the hospital can quite literally cost you your independence.</a:t>
            </a:r>
          </a:p>
          <a:p>
            <a:pPr algn="ctr"/>
            <a:r>
              <a:rPr lang="en-US" dirty="0">
                <a:solidFill>
                  <a:schemeClr val="tx1"/>
                </a:solidFill>
              </a:rPr>
              <a:t>Once this is lost It can take several YEARS to rebuild – and mot people never get back to their pre-immobility state. This is a high price to pay. </a:t>
            </a:r>
          </a:p>
          <a:p>
            <a:pPr algn="ctr"/>
            <a:endParaRPr lang="en-US" dirty="0">
              <a:solidFill>
                <a:schemeClr val="tx1"/>
              </a:solidFill>
            </a:endParaRPr>
          </a:p>
        </p:txBody>
      </p:sp>
      <p:pic>
        <p:nvPicPr>
          <p:cNvPr id="24" name="Picture 23">
            <a:extLst>
              <a:ext uri="{FF2B5EF4-FFF2-40B4-BE49-F238E27FC236}">
                <a16:creationId xmlns:a16="http://schemas.microsoft.com/office/drawing/2014/main" id="{3A2A6996-EDA0-0DA4-67BD-1B27D7394E3C}"/>
              </a:ext>
            </a:extLst>
          </p:cNvPr>
          <p:cNvPicPr>
            <a:picLocks noChangeAspect="1"/>
          </p:cNvPicPr>
          <p:nvPr/>
        </p:nvPicPr>
        <p:blipFill>
          <a:blip r:embed="rId2"/>
          <a:stretch>
            <a:fillRect/>
          </a:stretch>
        </p:blipFill>
        <p:spPr>
          <a:xfrm>
            <a:off x="6435630" y="3572414"/>
            <a:ext cx="5312224" cy="3147694"/>
          </a:xfrm>
          <a:prstGeom prst="rect">
            <a:avLst/>
          </a:prstGeom>
        </p:spPr>
      </p:pic>
    </p:spTree>
    <p:extLst>
      <p:ext uri="{BB962C8B-B14F-4D97-AF65-F5344CB8AC3E}">
        <p14:creationId xmlns:p14="http://schemas.microsoft.com/office/powerpoint/2010/main" val="3619250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47B66DE-4CC7-5088-78F0-5C343CC3B29C}"/>
              </a:ext>
            </a:extLst>
          </p:cNvPr>
          <p:cNvPicPr>
            <a:picLocks noChangeAspect="1"/>
          </p:cNvPicPr>
          <p:nvPr/>
        </p:nvPicPr>
        <p:blipFill>
          <a:blip r:embed="rId2"/>
          <a:stretch>
            <a:fillRect/>
          </a:stretch>
        </p:blipFill>
        <p:spPr>
          <a:xfrm>
            <a:off x="3581400" y="195262"/>
            <a:ext cx="5448300" cy="6480175"/>
          </a:xfrm>
          <a:prstGeom prst="rect">
            <a:avLst/>
          </a:prstGeom>
        </p:spPr>
      </p:pic>
    </p:spTree>
    <p:extLst>
      <p:ext uri="{BB962C8B-B14F-4D97-AF65-F5344CB8AC3E}">
        <p14:creationId xmlns:p14="http://schemas.microsoft.com/office/powerpoint/2010/main" val="1228902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A8B98-1E41-D853-C7DB-A782FAC5DE34}"/>
              </a:ext>
            </a:extLst>
          </p:cNvPr>
          <p:cNvSpPr>
            <a:spLocks noGrp="1"/>
          </p:cNvSpPr>
          <p:nvPr>
            <p:ph type="title"/>
          </p:nvPr>
        </p:nvSpPr>
        <p:spPr>
          <a:xfrm>
            <a:off x="838200" y="365126"/>
            <a:ext cx="10515600" cy="727554"/>
          </a:xfrm>
        </p:spPr>
        <p:txBody>
          <a:bodyPr>
            <a:normAutofit/>
          </a:bodyPr>
          <a:lstStyle/>
          <a:p>
            <a:r>
              <a:rPr lang="en-GB" sz="3600" dirty="0"/>
              <a:t>Kingston/HRCH/Your Healthcare joint priority</a:t>
            </a:r>
          </a:p>
        </p:txBody>
      </p:sp>
      <p:sp>
        <p:nvSpPr>
          <p:cNvPr id="3" name="Content Placeholder 2">
            <a:extLst>
              <a:ext uri="{FF2B5EF4-FFF2-40B4-BE49-F238E27FC236}">
                <a16:creationId xmlns:a16="http://schemas.microsoft.com/office/drawing/2014/main" id="{4C4BE8A7-3507-C70A-D06F-1B7F35375CE5}"/>
              </a:ext>
            </a:extLst>
          </p:cNvPr>
          <p:cNvSpPr>
            <a:spLocks noGrp="1"/>
          </p:cNvSpPr>
          <p:nvPr>
            <p:ph idx="1"/>
          </p:nvPr>
        </p:nvSpPr>
        <p:spPr>
          <a:xfrm>
            <a:off x="838200" y="1092680"/>
            <a:ext cx="10515600" cy="5084283"/>
          </a:xfrm>
        </p:spPr>
        <p:txBody>
          <a:bodyPr>
            <a:normAutofit fontScale="62500" lnSpcReduction="20000"/>
          </a:bodyPr>
          <a:lstStyle/>
          <a:p>
            <a:pPr marL="0" indent="0">
              <a:buNone/>
            </a:pPr>
            <a:r>
              <a:rPr lang="en-GB" dirty="0"/>
              <a:t>	</a:t>
            </a:r>
            <a:r>
              <a:rPr lang="en-GB" b="1" u="sng" dirty="0"/>
              <a:t>Initially set to work until March 2025 </a:t>
            </a:r>
          </a:p>
          <a:p>
            <a:r>
              <a:rPr lang="en-GB" dirty="0"/>
              <a:t>To prevent people who live in Kingston, Richmond &amp; Hounslow from the unintentional harm of deconditioning in hospital and in the community.</a:t>
            </a:r>
          </a:p>
          <a:p>
            <a:r>
              <a:rPr lang="en-GB" dirty="0"/>
              <a:t>To enable people who live in Kingston, Richmond &amp; Hounslow to engage in meaningful activities, optimising quality of life.</a:t>
            </a:r>
          </a:p>
          <a:p>
            <a:pPr marL="0" indent="0">
              <a:buNone/>
            </a:pPr>
            <a:r>
              <a:rPr lang="en-GB" dirty="0"/>
              <a:t>	</a:t>
            </a:r>
            <a:r>
              <a:rPr lang="en-GB" b="1" u="sng" dirty="0"/>
              <a:t>4 workstreams focusing on specific areas relating to deconditioning. </a:t>
            </a:r>
          </a:p>
          <a:p>
            <a:r>
              <a:rPr lang="en-GB" dirty="0"/>
              <a:t>Our workstream set the aim of improving staff knowledge and awareness (aspect of access) of available NHS and voluntary services to reduce the impact of deconditioning across Kingston and Richmond by March 2025 </a:t>
            </a:r>
          </a:p>
          <a:p>
            <a:pPr marL="0" indent="0">
              <a:buNone/>
            </a:pPr>
            <a:r>
              <a:rPr lang="en-GB" dirty="0"/>
              <a:t>	</a:t>
            </a:r>
            <a:r>
              <a:rPr lang="en-GB" b="1" u="sng" dirty="0"/>
              <a:t>Work to date; </a:t>
            </a:r>
          </a:p>
          <a:p>
            <a:r>
              <a:rPr lang="en-GB" dirty="0"/>
              <a:t>Staff survey to establish baseline understanding of NHS and voluntary services including barriers to referral;</a:t>
            </a:r>
          </a:p>
          <a:p>
            <a:pPr marL="0" indent="0">
              <a:buNone/>
            </a:pPr>
            <a:r>
              <a:rPr lang="en-GB" dirty="0"/>
              <a:t>57.7% of staff surveyed felt they did not have good awareness of voluntary sector organisations which can prevent deconditioning</a:t>
            </a:r>
          </a:p>
          <a:p>
            <a:pPr marL="0" indent="0">
              <a:buNone/>
            </a:pPr>
            <a:r>
              <a:rPr lang="en-GB" dirty="0"/>
              <a:t>52.3% of staff surveyed felt they found it difficult to refer to voluntary sector organisations. </a:t>
            </a:r>
          </a:p>
          <a:p>
            <a:r>
              <a:rPr lang="en-GB" dirty="0"/>
              <a:t>Created and distributed patient survey, to inform access standards</a:t>
            </a:r>
          </a:p>
          <a:p>
            <a:pPr marL="0" indent="0">
              <a:buNone/>
            </a:pPr>
            <a:r>
              <a:rPr lang="en-GB" dirty="0"/>
              <a:t>	</a:t>
            </a:r>
            <a:r>
              <a:rPr lang="en-GB" b="1" u="sng" dirty="0"/>
              <a:t>Targets beyond March 25 may include: </a:t>
            </a:r>
          </a:p>
          <a:p>
            <a:r>
              <a:rPr lang="en-GB" dirty="0"/>
              <a:t>To improve patient/public knowledge and awareness of available NHS and voluntary services to reduce the impact of deconditioning across Kingston and Richmond beyond March 2025 (TBC)</a:t>
            </a:r>
          </a:p>
          <a:p>
            <a:r>
              <a:rPr lang="en-GB" dirty="0"/>
              <a:t>To improve access to voluntary services supporting physical activity</a:t>
            </a:r>
          </a:p>
          <a:p>
            <a:pPr marL="0" indent="0">
              <a:buNone/>
            </a:pPr>
            <a:endParaRPr lang="en-GB" dirty="0"/>
          </a:p>
        </p:txBody>
      </p:sp>
    </p:spTree>
    <p:extLst>
      <p:ext uri="{BB962C8B-B14F-4D97-AF65-F5344CB8AC3E}">
        <p14:creationId xmlns:p14="http://schemas.microsoft.com/office/powerpoint/2010/main" val="100755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11" end="11"/>
                                            </p:txEl>
                                          </p:spTgt>
                                        </p:tgtEl>
                                        <p:attrNameLst>
                                          <p:attrName>style.visibility</p:attrName>
                                        </p:attrNameLst>
                                      </p:cBhvr>
                                      <p:to>
                                        <p:strVal val="visible"/>
                                      </p:to>
                                    </p:set>
                                    <p:animEffect transition="in" filter="fade">
                                      <p:cBhvr>
                                        <p:cTn id="68" dur="1000"/>
                                        <p:tgtEl>
                                          <p:spTgt spid="3">
                                            <p:txEl>
                                              <p:pRg st="11" end="11"/>
                                            </p:txEl>
                                          </p:spTgt>
                                        </p:tgtEl>
                                      </p:cBhvr>
                                    </p:animEffect>
                                    <p:anim calcmode="lin" valueType="num">
                                      <p:cBhvr>
                                        <p:cTn id="6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Effect transition="in" filter="fade">
                                      <p:cBhvr>
                                        <p:cTn id="73" dur="1000"/>
                                        <p:tgtEl>
                                          <p:spTgt spid="3">
                                            <p:txEl>
                                              <p:pRg st="12" end="12"/>
                                            </p:txEl>
                                          </p:spTgt>
                                        </p:tgtEl>
                                      </p:cBhvr>
                                    </p:animEffect>
                                    <p:anim calcmode="lin" valueType="num">
                                      <p:cBhvr>
                                        <p:cTn id="7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0D30-ABFB-CC5A-3573-49B6BF6E370F}"/>
              </a:ext>
            </a:extLst>
          </p:cNvPr>
          <p:cNvSpPr>
            <a:spLocks noGrp="1"/>
          </p:cNvSpPr>
          <p:nvPr>
            <p:ph type="title"/>
          </p:nvPr>
        </p:nvSpPr>
        <p:spPr/>
        <p:txBody>
          <a:bodyPr/>
          <a:lstStyle/>
          <a:p>
            <a:r>
              <a:rPr lang="en-GB" dirty="0"/>
              <a:t>Today:</a:t>
            </a:r>
          </a:p>
        </p:txBody>
      </p:sp>
      <p:sp>
        <p:nvSpPr>
          <p:cNvPr id="4" name="Speech Bubble: Rectangle with Corners Rounded 3">
            <a:extLst>
              <a:ext uri="{FF2B5EF4-FFF2-40B4-BE49-F238E27FC236}">
                <a16:creationId xmlns:a16="http://schemas.microsoft.com/office/drawing/2014/main" id="{F4EC424C-42C7-6DD0-DE0E-B47018468583}"/>
              </a:ext>
            </a:extLst>
          </p:cNvPr>
          <p:cNvSpPr/>
          <p:nvPr/>
        </p:nvSpPr>
        <p:spPr>
          <a:xfrm>
            <a:off x="590309" y="1516284"/>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What does deconditioning mean to you and what does it look like? What do you observe in the community working with the public? </a:t>
            </a:r>
          </a:p>
        </p:txBody>
      </p:sp>
      <p:sp>
        <p:nvSpPr>
          <p:cNvPr id="5" name="Speech Bubble: Rectangle with Corners Rounded 4">
            <a:extLst>
              <a:ext uri="{FF2B5EF4-FFF2-40B4-BE49-F238E27FC236}">
                <a16:creationId xmlns:a16="http://schemas.microsoft.com/office/drawing/2014/main" id="{63B82784-731C-B313-796D-6A4B9BE19B73}"/>
              </a:ext>
            </a:extLst>
          </p:cNvPr>
          <p:cNvSpPr/>
          <p:nvPr/>
        </p:nvSpPr>
        <p:spPr>
          <a:xfrm>
            <a:off x="590308" y="4143738"/>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Is there anything already being done by your organisations reviewing access to your service and how to support those who have difficulties?</a:t>
            </a:r>
          </a:p>
        </p:txBody>
      </p:sp>
      <p:sp>
        <p:nvSpPr>
          <p:cNvPr id="6" name="Speech Bubble: Rectangle with Corners Rounded 5">
            <a:extLst>
              <a:ext uri="{FF2B5EF4-FFF2-40B4-BE49-F238E27FC236}">
                <a16:creationId xmlns:a16="http://schemas.microsoft.com/office/drawing/2014/main" id="{BA1887F3-6011-4120-B71B-32D7CC2E3F6A}"/>
              </a:ext>
            </a:extLst>
          </p:cNvPr>
          <p:cNvSpPr/>
          <p:nvPr/>
        </p:nvSpPr>
        <p:spPr>
          <a:xfrm>
            <a:off x="590308" y="2830011"/>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Are there groups of people you identify who struggle to access your services? Who are they and what are the barriers?</a:t>
            </a:r>
          </a:p>
        </p:txBody>
      </p:sp>
      <p:sp>
        <p:nvSpPr>
          <p:cNvPr id="7" name="Speech Bubble: Rectangle with Corners Rounded 6">
            <a:extLst>
              <a:ext uri="{FF2B5EF4-FFF2-40B4-BE49-F238E27FC236}">
                <a16:creationId xmlns:a16="http://schemas.microsoft.com/office/drawing/2014/main" id="{0916179B-C36D-E0AD-2F28-32CFE90BE5FD}"/>
              </a:ext>
            </a:extLst>
          </p:cNvPr>
          <p:cNvSpPr/>
          <p:nvPr/>
        </p:nvSpPr>
        <p:spPr>
          <a:xfrm>
            <a:off x="590307" y="5457465"/>
            <a:ext cx="11296891" cy="925974"/>
          </a:xfrm>
          <a:prstGeom prst="wedgeRoundRectCallou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solidFill>
                  <a:sysClr val="windowText" lastClr="000000"/>
                </a:solidFill>
              </a:rPr>
              <a:t>Is there anything you think we could improve together to support people at risk of deconditioning accessing voluntary sector organisations?</a:t>
            </a:r>
          </a:p>
        </p:txBody>
      </p:sp>
    </p:spTree>
    <p:extLst>
      <p:ext uri="{BB962C8B-B14F-4D97-AF65-F5344CB8AC3E}">
        <p14:creationId xmlns:p14="http://schemas.microsoft.com/office/powerpoint/2010/main" val="2964611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6B36C1F9F0ED4380110010BD68DD27" ma:contentTypeVersion="17" ma:contentTypeDescription="Create a new document." ma:contentTypeScope="" ma:versionID="79b27da85d7c044a2cf835f276970b93">
  <xsd:schema xmlns:xsd="http://www.w3.org/2001/XMLSchema" xmlns:xs="http://www.w3.org/2001/XMLSchema" xmlns:p="http://schemas.microsoft.com/office/2006/metadata/properties" xmlns:ns2="4520aca0-c040-4e7c-8925-f9894a8c167f" xmlns:ns3="33e64dad-92f2-4c3d-b8e6-7f8c8a2530d4" targetNamespace="http://schemas.microsoft.com/office/2006/metadata/properties" ma:root="true" ma:fieldsID="48f7db64387bfc0ac519599915325323" ns2:_="" ns3:_="">
    <xsd:import namespace="4520aca0-c040-4e7c-8925-f9894a8c167f"/>
    <xsd:import namespace="33e64dad-92f2-4c3d-b8e6-7f8c8a2530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0aca0-c040-4e7c-8925-f9894a8c1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b6c5f2c2-09aa-4925-8f3e-4531c5e88ac3"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3e64dad-92f2-4c3d-b8e6-7f8c8a2530d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edeec0f8-0379-4878-bc47-59d5cde54f89}" ma:internalName="TaxCatchAll" ma:showField="CatchAllData" ma:web="33e64dad-92f2-4c3d-b8e6-7f8c8a2530d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18E4C9-3A91-4239-878A-A4F318E81003}">
  <ds:schemaRefs>
    <ds:schemaRef ds:uri="http://schemas.microsoft.com/sharepoint/v3/contenttype/forms"/>
  </ds:schemaRefs>
</ds:datastoreItem>
</file>

<file path=customXml/itemProps2.xml><?xml version="1.0" encoding="utf-8"?>
<ds:datastoreItem xmlns:ds="http://schemas.openxmlformats.org/officeDocument/2006/customXml" ds:itemID="{3880F7ED-79CC-4765-B5ED-902EF58114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0aca0-c040-4e7c-8925-f9894a8c167f"/>
    <ds:schemaRef ds:uri="33e64dad-92f2-4c3d-b8e6-7f8c8a2530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2800</TotalTime>
  <Words>552</Words>
  <Application>Microsoft Office PowerPoint</Application>
  <PresentationFormat>Widescreen</PresentationFormat>
  <Paragraphs>35</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Google Sans</vt:lpstr>
      <vt:lpstr>Office Theme</vt:lpstr>
      <vt:lpstr>PowerPoint Presentation</vt:lpstr>
      <vt:lpstr>PowerPoint Presentation</vt:lpstr>
      <vt:lpstr>Kingston/HRCH/Your Healthcare joint priority</vt:lpstr>
      <vt:lpstr>Today: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brooke holden</dc:creator>
  <cp:lastModifiedBy>Camilla Wheal</cp:lastModifiedBy>
  <cp:revision>4</cp:revision>
  <dcterms:created xsi:type="dcterms:W3CDTF">2024-06-25T10:40:14Z</dcterms:created>
  <dcterms:modified xsi:type="dcterms:W3CDTF">2024-07-10T05:54:33Z</dcterms:modified>
</cp:coreProperties>
</file>