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FDF70_D81024F7.xml" ContentType="application/vnd.ms-powerpoint.comments+xml"/>
  <Override PartName="/ppt/notesSlides/notesSlide11.xml" ContentType="application/vnd.openxmlformats-officedocument.presentationml.notesSlide+xml"/>
  <Override PartName="/ppt/comments/modernComment_7FFFDF68_F07DF638.xml" ContentType="application/vnd.ms-powerpoint.comment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147475295" r:id="rId2"/>
    <p:sldId id="2147475321" r:id="rId3"/>
    <p:sldId id="258" r:id="rId4"/>
    <p:sldId id="2147475296" r:id="rId5"/>
    <p:sldId id="257" r:id="rId6"/>
    <p:sldId id="2147473901" r:id="rId7"/>
    <p:sldId id="2147473887" r:id="rId8"/>
    <p:sldId id="2147473884" r:id="rId9"/>
    <p:sldId id="2147473868" r:id="rId10"/>
    <p:sldId id="2147475300" r:id="rId11"/>
    <p:sldId id="2147473870" r:id="rId12"/>
    <p:sldId id="2147473871" r:id="rId13"/>
    <p:sldId id="2147473873" r:id="rId14"/>
    <p:sldId id="2147473910" r:id="rId15"/>
    <p:sldId id="259" r:id="rId16"/>
    <p:sldId id="261" r:id="rId17"/>
    <p:sldId id="2147475298" r:id="rId18"/>
    <p:sldId id="2147475323" r:id="rId19"/>
    <p:sldId id="2147475297" r:id="rId20"/>
    <p:sldId id="2147475299" r:id="rId21"/>
    <p:sldId id="2147475302" r:id="rId22"/>
    <p:sldId id="2147475301" r:id="rId23"/>
    <p:sldId id="2147475303" r:id="rId24"/>
    <p:sldId id="2147475305" r:id="rId25"/>
    <p:sldId id="2147475306" r:id="rId26"/>
    <p:sldId id="2147475307" r:id="rId27"/>
    <p:sldId id="2147475308" r:id="rId28"/>
    <p:sldId id="2147475309" r:id="rId29"/>
    <p:sldId id="2147475310" r:id="rId30"/>
    <p:sldId id="2147475311" r:id="rId31"/>
    <p:sldId id="2147475312" r:id="rId32"/>
    <p:sldId id="2147475314" r:id="rId33"/>
    <p:sldId id="2147475313" r:id="rId34"/>
    <p:sldId id="2147475315" r:id="rId35"/>
    <p:sldId id="2147475316" r:id="rId36"/>
    <p:sldId id="2147475317" r:id="rId37"/>
    <p:sldId id="2147475319" r:id="rId38"/>
    <p:sldId id="2147475318" r:id="rId39"/>
    <p:sldId id="551" r:id="rId40"/>
    <p:sldId id="1998" r:id="rId41"/>
    <p:sldId id="1979" r:id="rId42"/>
    <p:sldId id="2147475320" r:id="rId43"/>
    <p:sldId id="2147475304" r:id="rId44"/>
    <p:sldId id="2147475322" r:id="rId45"/>
    <p:sldId id="21474738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3E0929-E0D0-D1B6-F392-CBA0B73A8D06}" name="Nicola Williams  (Wandsworth CCG GPs)" initials="NW" userId="S::Nicola.Williams2@swlondon.nhs.uk::8a6f210e-589a-4b98-bc29-ea36d08896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60"/>
  </p:normalViewPr>
  <p:slideViewPr>
    <p:cSldViewPr snapToGrid="0" showGuides="1">
      <p:cViewPr varScale="1">
        <p:scale>
          <a:sx n="78" d="100"/>
          <a:sy n="78" d="100"/>
        </p:scale>
        <p:origin x="739"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7FFFDF68_F07DF638.xml><?xml version="1.0" encoding="utf-8"?>
<p188:cmLst xmlns:a="http://schemas.openxmlformats.org/drawingml/2006/main" xmlns:r="http://schemas.openxmlformats.org/officeDocument/2006/relationships" xmlns:p188="http://schemas.microsoft.com/office/powerpoint/2018/8/main">
  <p188:cm id="{D61E5012-9F32-4991-A977-9E76B99466FA}" authorId="{283E0929-E0D0-D1B6-F392-CBA0B73A8D06}" created="2025-11-19T10:09:11.837">
    <pc:sldMkLst xmlns:pc="http://schemas.microsoft.com/office/powerpoint/2013/main/command">
      <pc:docMk/>
      <pc:sldMk cId="4034786872" sldId="2147475304"/>
    </pc:sldMkLst>
    <p188:txBody>
      <a:bodyPr/>
      <a:lstStyle/>
      <a:p>
        <a:r>
          <a:rPr lang="en-GB"/>
          <a:t>Can we add the womens health concern link?</a:t>
        </a:r>
      </a:p>
    </p188:txBody>
  </p188:cm>
</p188:cmLst>
</file>

<file path=ppt/comments/modernComment_7FFFDF70_D81024F7.xml><?xml version="1.0" encoding="utf-8"?>
<p188:cmLst xmlns:a="http://schemas.openxmlformats.org/drawingml/2006/main" xmlns:r="http://schemas.openxmlformats.org/officeDocument/2006/relationships" xmlns:p188="http://schemas.microsoft.com/office/powerpoint/2018/8/main">
  <p188:cm id="{F91CA326-A42F-4119-A5ED-48B4BCA95A33}" authorId="{283E0929-E0D0-D1B6-F392-CBA0B73A8D06}" created="2025-11-19T10:07:32.472">
    <ac:deMkLst xmlns:ac="http://schemas.microsoft.com/office/drawing/2013/main/command">
      <pc:docMk xmlns:pc="http://schemas.microsoft.com/office/powerpoint/2013/main/command"/>
      <pc:sldMk xmlns:pc="http://schemas.microsoft.com/office/powerpoint/2013/main/command" cId="3624936695" sldId="2147475312"/>
      <ac:spMk id="3" creationId="{9C7F4144-9A4E-E339-AE0F-3DA197C2609E}"/>
    </ac:deMkLst>
    <p188:txBody>
      <a:bodyPr/>
      <a:lstStyle/>
      <a:p>
        <a:r>
          <a:rPr lang="en-GB"/>
          <a:t>Can we say health professional - could be pharmacist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B32CA-09F4-43E5-B8BF-D922C47DA0A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D51D671-54B4-420A-8ADC-AA6CB61B82C5}">
      <dgm:prSet/>
      <dgm:spPr/>
      <dgm:t>
        <a:bodyPr/>
        <a:lstStyle/>
        <a:p>
          <a:r>
            <a:rPr lang="en-US" b="0" i="0" baseline="0"/>
            <a:t>Bleeding after menopause (always check with GP)</a:t>
          </a:r>
          <a:endParaRPr lang="en-US"/>
        </a:p>
      </dgm:t>
    </dgm:pt>
    <dgm:pt modelId="{D99945F5-2420-4205-991E-D91954A37B43}" type="parTrans" cxnId="{727A62D9-BE41-47E1-84DD-DF97A9616A5D}">
      <dgm:prSet/>
      <dgm:spPr/>
      <dgm:t>
        <a:bodyPr/>
        <a:lstStyle/>
        <a:p>
          <a:endParaRPr lang="en-US"/>
        </a:p>
      </dgm:t>
    </dgm:pt>
    <dgm:pt modelId="{DA4EE4F8-312A-4CB9-97FE-3AB269183A07}" type="sibTrans" cxnId="{727A62D9-BE41-47E1-84DD-DF97A9616A5D}">
      <dgm:prSet/>
      <dgm:spPr/>
      <dgm:t>
        <a:bodyPr/>
        <a:lstStyle/>
        <a:p>
          <a:endParaRPr lang="en-US"/>
        </a:p>
      </dgm:t>
    </dgm:pt>
    <dgm:pt modelId="{D09399EA-2045-43C5-85D3-B307971C94A0}">
      <dgm:prSet/>
      <dgm:spPr/>
      <dgm:t>
        <a:bodyPr/>
        <a:lstStyle/>
        <a:p>
          <a:r>
            <a:rPr lang="en-US" b="0" i="0" baseline="0"/>
            <a:t>Severe hot flushes affecting daily life</a:t>
          </a:r>
          <a:endParaRPr lang="en-US"/>
        </a:p>
      </dgm:t>
    </dgm:pt>
    <dgm:pt modelId="{88AD5E4F-231F-468B-9CDE-C2B175DF62BE}" type="parTrans" cxnId="{D8F3D9AC-3AC0-4C48-82AE-D30973D14B53}">
      <dgm:prSet/>
      <dgm:spPr/>
      <dgm:t>
        <a:bodyPr/>
        <a:lstStyle/>
        <a:p>
          <a:endParaRPr lang="en-US"/>
        </a:p>
      </dgm:t>
    </dgm:pt>
    <dgm:pt modelId="{C79F18F4-0624-4E05-9798-F93B0F95A7CD}" type="sibTrans" cxnId="{D8F3D9AC-3AC0-4C48-82AE-D30973D14B53}">
      <dgm:prSet/>
      <dgm:spPr/>
      <dgm:t>
        <a:bodyPr/>
        <a:lstStyle/>
        <a:p>
          <a:endParaRPr lang="en-US"/>
        </a:p>
      </dgm:t>
    </dgm:pt>
    <dgm:pt modelId="{382014F9-797B-47D1-A2D3-5497262731BD}">
      <dgm:prSet/>
      <dgm:spPr/>
      <dgm:t>
        <a:bodyPr/>
        <a:lstStyle/>
        <a:p>
          <a:r>
            <a:rPr lang="en-US" b="0" i="0" baseline="0"/>
            <a:t>Mood or sleep disturbances that are hard to manage</a:t>
          </a:r>
          <a:endParaRPr lang="en-US"/>
        </a:p>
      </dgm:t>
    </dgm:pt>
    <dgm:pt modelId="{9879DE45-0E78-42D6-87A7-217D57F07C36}" type="parTrans" cxnId="{0875C24B-579D-4F3F-91CF-7492856D9B85}">
      <dgm:prSet/>
      <dgm:spPr/>
      <dgm:t>
        <a:bodyPr/>
        <a:lstStyle/>
        <a:p>
          <a:endParaRPr lang="en-US"/>
        </a:p>
      </dgm:t>
    </dgm:pt>
    <dgm:pt modelId="{D7B147B1-37F1-49EE-9107-1AEFDDE2EC91}" type="sibTrans" cxnId="{0875C24B-579D-4F3F-91CF-7492856D9B85}">
      <dgm:prSet/>
      <dgm:spPr/>
      <dgm:t>
        <a:bodyPr/>
        <a:lstStyle/>
        <a:p>
          <a:endParaRPr lang="en-US"/>
        </a:p>
      </dgm:t>
    </dgm:pt>
    <dgm:pt modelId="{D883EB9F-A9AB-486A-8993-9E27CBFE889B}">
      <dgm:prSet/>
      <dgm:spPr/>
      <dgm:t>
        <a:bodyPr/>
        <a:lstStyle/>
        <a:p>
          <a:r>
            <a:rPr lang="en-US" b="0" i="0" baseline="0"/>
            <a:t>Urinary or pelvic symptoms causing discomfort or infections</a:t>
          </a:r>
          <a:endParaRPr lang="en-US"/>
        </a:p>
      </dgm:t>
    </dgm:pt>
    <dgm:pt modelId="{02447CB3-91C5-4C42-9220-EF5B219B5C7E}" type="parTrans" cxnId="{FB690230-EB1D-4EE2-80EA-BDB182673776}">
      <dgm:prSet/>
      <dgm:spPr/>
      <dgm:t>
        <a:bodyPr/>
        <a:lstStyle/>
        <a:p>
          <a:endParaRPr lang="en-US"/>
        </a:p>
      </dgm:t>
    </dgm:pt>
    <dgm:pt modelId="{11000E1F-F0AE-4DCB-B9EC-8E7B21C3F3CD}" type="sibTrans" cxnId="{FB690230-EB1D-4EE2-80EA-BDB182673776}">
      <dgm:prSet/>
      <dgm:spPr/>
      <dgm:t>
        <a:bodyPr/>
        <a:lstStyle/>
        <a:p>
          <a:endParaRPr lang="en-US"/>
        </a:p>
      </dgm:t>
    </dgm:pt>
    <dgm:pt modelId="{99635FC8-2524-410D-988C-9739E56C9D01}" type="pres">
      <dgm:prSet presAssocID="{BCBB32CA-09F4-43E5-B8BF-D922C47DA0AB}" presName="vert0" presStyleCnt="0">
        <dgm:presLayoutVars>
          <dgm:dir/>
          <dgm:animOne val="branch"/>
          <dgm:animLvl val="lvl"/>
        </dgm:presLayoutVars>
      </dgm:prSet>
      <dgm:spPr/>
    </dgm:pt>
    <dgm:pt modelId="{910956E6-2786-4126-8E86-ED57E21C5FA9}" type="pres">
      <dgm:prSet presAssocID="{FD51D671-54B4-420A-8ADC-AA6CB61B82C5}" presName="thickLine" presStyleLbl="alignNode1" presStyleIdx="0" presStyleCnt="4"/>
      <dgm:spPr/>
    </dgm:pt>
    <dgm:pt modelId="{38DCA86D-7562-4961-A5FC-7655F861D562}" type="pres">
      <dgm:prSet presAssocID="{FD51D671-54B4-420A-8ADC-AA6CB61B82C5}" presName="horz1" presStyleCnt="0"/>
      <dgm:spPr/>
    </dgm:pt>
    <dgm:pt modelId="{10C45A74-24DE-44F9-A8E8-EEDD7B126EB6}" type="pres">
      <dgm:prSet presAssocID="{FD51D671-54B4-420A-8ADC-AA6CB61B82C5}" presName="tx1" presStyleLbl="revTx" presStyleIdx="0" presStyleCnt="4"/>
      <dgm:spPr/>
    </dgm:pt>
    <dgm:pt modelId="{52531C77-0A2F-4BD3-ACD1-BF1CCD6EDB6A}" type="pres">
      <dgm:prSet presAssocID="{FD51D671-54B4-420A-8ADC-AA6CB61B82C5}" presName="vert1" presStyleCnt="0"/>
      <dgm:spPr/>
    </dgm:pt>
    <dgm:pt modelId="{59ABD10D-FFF1-4F60-9E41-0F92B370738C}" type="pres">
      <dgm:prSet presAssocID="{D09399EA-2045-43C5-85D3-B307971C94A0}" presName="thickLine" presStyleLbl="alignNode1" presStyleIdx="1" presStyleCnt="4"/>
      <dgm:spPr/>
    </dgm:pt>
    <dgm:pt modelId="{7B45EFF7-0B49-467F-BA7B-510A8139DF05}" type="pres">
      <dgm:prSet presAssocID="{D09399EA-2045-43C5-85D3-B307971C94A0}" presName="horz1" presStyleCnt="0"/>
      <dgm:spPr/>
    </dgm:pt>
    <dgm:pt modelId="{B251B695-A451-4BD6-9BB4-65BF0530E85A}" type="pres">
      <dgm:prSet presAssocID="{D09399EA-2045-43C5-85D3-B307971C94A0}" presName="tx1" presStyleLbl="revTx" presStyleIdx="1" presStyleCnt="4"/>
      <dgm:spPr/>
    </dgm:pt>
    <dgm:pt modelId="{AC05B989-4A06-4F9B-825C-96F1E7134CC3}" type="pres">
      <dgm:prSet presAssocID="{D09399EA-2045-43C5-85D3-B307971C94A0}" presName="vert1" presStyleCnt="0"/>
      <dgm:spPr/>
    </dgm:pt>
    <dgm:pt modelId="{8421C0DC-6A76-47FB-BFEF-BB6E6329299F}" type="pres">
      <dgm:prSet presAssocID="{382014F9-797B-47D1-A2D3-5497262731BD}" presName="thickLine" presStyleLbl="alignNode1" presStyleIdx="2" presStyleCnt="4"/>
      <dgm:spPr/>
    </dgm:pt>
    <dgm:pt modelId="{D4E8B45B-A3B8-44D0-8BBA-07373F671E80}" type="pres">
      <dgm:prSet presAssocID="{382014F9-797B-47D1-A2D3-5497262731BD}" presName="horz1" presStyleCnt="0"/>
      <dgm:spPr/>
    </dgm:pt>
    <dgm:pt modelId="{B05DB4CA-0C8E-407E-8BC9-8635DAACA0F1}" type="pres">
      <dgm:prSet presAssocID="{382014F9-797B-47D1-A2D3-5497262731BD}" presName="tx1" presStyleLbl="revTx" presStyleIdx="2" presStyleCnt="4"/>
      <dgm:spPr/>
    </dgm:pt>
    <dgm:pt modelId="{40D4CF05-9AC3-4B15-BAD4-973EE6E54438}" type="pres">
      <dgm:prSet presAssocID="{382014F9-797B-47D1-A2D3-5497262731BD}" presName="vert1" presStyleCnt="0"/>
      <dgm:spPr/>
    </dgm:pt>
    <dgm:pt modelId="{97940D38-C348-4DF4-81F0-D234D848EB2F}" type="pres">
      <dgm:prSet presAssocID="{D883EB9F-A9AB-486A-8993-9E27CBFE889B}" presName="thickLine" presStyleLbl="alignNode1" presStyleIdx="3" presStyleCnt="4"/>
      <dgm:spPr/>
    </dgm:pt>
    <dgm:pt modelId="{9FB91A69-D090-4F5B-8FB0-B6BC91821B17}" type="pres">
      <dgm:prSet presAssocID="{D883EB9F-A9AB-486A-8993-9E27CBFE889B}" presName="horz1" presStyleCnt="0"/>
      <dgm:spPr/>
    </dgm:pt>
    <dgm:pt modelId="{ED53ABC8-387A-4A2E-8E93-A7D569B791A7}" type="pres">
      <dgm:prSet presAssocID="{D883EB9F-A9AB-486A-8993-9E27CBFE889B}" presName="tx1" presStyleLbl="revTx" presStyleIdx="3" presStyleCnt="4"/>
      <dgm:spPr/>
    </dgm:pt>
    <dgm:pt modelId="{341FD73C-067C-4EDB-8C15-6FA5A631FD23}" type="pres">
      <dgm:prSet presAssocID="{D883EB9F-A9AB-486A-8993-9E27CBFE889B}" presName="vert1" presStyleCnt="0"/>
      <dgm:spPr/>
    </dgm:pt>
  </dgm:ptLst>
  <dgm:cxnLst>
    <dgm:cxn modelId="{6E27FE01-BD0D-4427-A617-69E1329C6D35}" type="presOf" srcId="{D883EB9F-A9AB-486A-8993-9E27CBFE889B}" destId="{ED53ABC8-387A-4A2E-8E93-A7D569B791A7}" srcOrd="0" destOrd="0" presId="urn:microsoft.com/office/officeart/2008/layout/LinedList"/>
    <dgm:cxn modelId="{BFDA0A22-AE8A-4AD1-AFC8-CA5021666FE9}" type="presOf" srcId="{FD51D671-54B4-420A-8ADC-AA6CB61B82C5}" destId="{10C45A74-24DE-44F9-A8E8-EEDD7B126EB6}" srcOrd="0" destOrd="0" presId="urn:microsoft.com/office/officeart/2008/layout/LinedList"/>
    <dgm:cxn modelId="{FB690230-EB1D-4EE2-80EA-BDB182673776}" srcId="{BCBB32CA-09F4-43E5-B8BF-D922C47DA0AB}" destId="{D883EB9F-A9AB-486A-8993-9E27CBFE889B}" srcOrd="3" destOrd="0" parTransId="{02447CB3-91C5-4C42-9220-EF5B219B5C7E}" sibTransId="{11000E1F-F0AE-4DCB-B9EC-8E7B21C3F3CD}"/>
    <dgm:cxn modelId="{0A53BA49-79C4-4422-B14C-99E764C55EEE}" type="presOf" srcId="{382014F9-797B-47D1-A2D3-5497262731BD}" destId="{B05DB4CA-0C8E-407E-8BC9-8635DAACA0F1}" srcOrd="0" destOrd="0" presId="urn:microsoft.com/office/officeart/2008/layout/LinedList"/>
    <dgm:cxn modelId="{0875C24B-579D-4F3F-91CF-7492856D9B85}" srcId="{BCBB32CA-09F4-43E5-B8BF-D922C47DA0AB}" destId="{382014F9-797B-47D1-A2D3-5497262731BD}" srcOrd="2" destOrd="0" parTransId="{9879DE45-0E78-42D6-87A7-217D57F07C36}" sibTransId="{D7B147B1-37F1-49EE-9107-1AEFDDE2EC91}"/>
    <dgm:cxn modelId="{22D0BE83-8C12-48EB-AE50-2036A26C0192}" type="presOf" srcId="{D09399EA-2045-43C5-85D3-B307971C94A0}" destId="{B251B695-A451-4BD6-9BB4-65BF0530E85A}" srcOrd="0" destOrd="0" presId="urn:microsoft.com/office/officeart/2008/layout/LinedList"/>
    <dgm:cxn modelId="{D8F3D9AC-3AC0-4C48-82AE-D30973D14B53}" srcId="{BCBB32CA-09F4-43E5-B8BF-D922C47DA0AB}" destId="{D09399EA-2045-43C5-85D3-B307971C94A0}" srcOrd="1" destOrd="0" parTransId="{88AD5E4F-231F-468B-9CDE-C2B175DF62BE}" sibTransId="{C79F18F4-0624-4E05-9798-F93B0F95A7CD}"/>
    <dgm:cxn modelId="{B75286C4-6F07-482B-9EBA-56655F58DB99}" type="presOf" srcId="{BCBB32CA-09F4-43E5-B8BF-D922C47DA0AB}" destId="{99635FC8-2524-410D-988C-9739E56C9D01}" srcOrd="0" destOrd="0" presId="urn:microsoft.com/office/officeart/2008/layout/LinedList"/>
    <dgm:cxn modelId="{727A62D9-BE41-47E1-84DD-DF97A9616A5D}" srcId="{BCBB32CA-09F4-43E5-B8BF-D922C47DA0AB}" destId="{FD51D671-54B4-420A-8ADC-AA6CB61B82C5}" srcOrd="0" destOrd="0" parTransId="{D99945F5-2420-4205-991E-D91954A37B43}" sibTransId="{DA4EE4F8-312A-4CB9-97FE-3AB269183A07}"/>
    <dgm:cxn modelId="{4994F0F4-D77D-4B07-AA88-97F901AC77E8}" type="presParOf" srcId="{99635FC8-2524-410D-988C-9739E56C9D01}" destId="{910956E6-2786-4126-8E86-ED57E21C5FA9}" srcOrd="0" destOrd="0" presId="urn:microsoft.com/office/officeart/2008/layout/LinedList"/>
    <dgm:cxn modelId="{1849618D-E71C-42D1-8162-6BAFEDF919DD}" type="presParOf" srcId="{99635FC8-2524-410D-988C-9739E56C9D01}" destId="{38DCA86D-7562-4961-A5FC-7655F861D562}" srcOrd="1" destOrd="0" presId="urn:microsoft.com/office/officeart/2008/layout/LinedList"/>
    <dgm:cxn modelId="{C7A09905-CB03-407F-8313-9D785BE17760}" type="presParOf" srcId="{38DCA86D-7562-4961-A5FC-7655F861D562}" destId="{10C45A74-24DE-44F9-A8E8-EEDD7B126EB6}" srcOrd="0" destOrd="0" presId="urn:microsoft.com/office/officeart/2008/layout/LinedList"/>
    <dgm:cxn modelId="{A48E2426-6E16-4720-8C77-45BF8A4D30D1}" type="presParOf" srcId="{38DCA86D-7562-4961-A5FC-7655F861D562}" destId="{52531C77-0A2F-4BD3-ACD1-BF1CCD6EDB6A}" srcOrd="1" destOrd="0" presId="urn:microsoft.com/office/officeart/2008/layout/LinedList"/>
    <dgm:cxn modelId="{80077D79-3BC5-4415-BA62-D9B39BDE9D6A}" type="presParOf" srcId="{99635FC8-2524-410D-988C-9739E56C9D01}" destId="{59ABD10D-FFF1-4F60-9E41-0F92B370738C}" srcOrd="2" destOrd="0" presId="urn:microsoft.com/office/officeart/2008/layout/LinedList"/>
    <dgm:cxn modelId="{1192E422-D21D-45B5-9FD7-A72B41FDDC4A}" type="presParOf" srcId="{99635FC8-2524-410D-988C-9739E56C9D01}" destId="{7B45EFF7-0B49-467F-BA7B-510A8139DF05}" srcOrd="3" destOrd="0" presId="urn:microsoft.com/office/officeart/2008/layout/LinedList"/>
    <dgm:cxn modelId="{F381F544-4177-488E-9A6F-BF15FA27A7A7}" type="presParOf" srcId="{7B45EFF7-0B49-467F-BA7B-510A8139DF05}" destId="{B251B695-A451-4BD6-9BB4-65BF0530E85A}" srcOrd="0" destOrd="0" presId="urn:microsoft.com/office/officeart/2008/layout/LinedList"/>
    <dgm:cxn modelId="{D2630CE6-9FD2-4535-B0DD-518A5B35E0B3}" type="presParOf" srcId="{7B45EFF7-0B49-467F-BA7B-510A8139DF05}" destId="{AC05B989-4A06-4F9B-825C-96F1E7134CC3}" srcOrd="1" destOrd="0" presId="urn:microsoft.com/office/officeart/2008/layout/LinedList"/>
    <dgm:cxn modelId="{953C3268-69AE-494C-8744-8D7C846066B6}" type="presParOf" srcId="{99635FC8-2524-410D-988C-9739E56C9D01}" destId="{8421C0DC-6A76-47FB-BFEF-BB6E6329299F}" srcOrd="4" destOrd="0" presId="urn:microsoft.com/office/officeart/2008/layout/LinedList"/>
    <dgm:cxn modelId="{C6F3AC18-0E75-42BD-B3EE-471D0173A636}" type="presParOf" srcId="{99635FC8-2524-410D-988C-9739E56C9D01}" destId="{D4E8B45B-A3B8-44D0-8BBA-07373F671E80}" srcOrd="5" destOrd="0" presId="urn:microsoft.com/office/officeart/2008/layout/LinedList"/>
    <dgm:cxn modelId="{6F9AEA26-B044-46A4-BFA6-40CCAA04C730}" type="presParOf" srcId="{D4E8B45B-A3B8-44D0-8BBA-07373F671E80}" destId="{B05DB4CA-0C8E-407E-8BC9-8635DAACA0F1}" srcOrd="0" destOrd="0" presId="urn:microsoft.com/office/officeart/2008/layout/LinedList"/>
    <dgm:cxn modelId="{8150FB53-9768-448B-B7BF-4EC6AF4D4CE8}" type="presParOf" srcId="{D4E8B45B-A3B8-44D0-8BBA-07373F671E80}" destId="{40D4CF05-9AC3-4B15-BAD4-973EE6E54438}" srcOrd="1" destOrd="0" presId="urn:microsoft.com/office/officeart/2008/layout/LinedList"/>
    <dgm:cxn modelId="{05322953-0E6A-4ED1-AFE1-125DA1BD38D1}" type="presParOf" srcId="{99635FC8-2524-410D-988C-9739E56C9D01}" destId="{97940D38-C348-4DF4-81F0-D234D848EB2F}" srcOrd="6" destOrd="0" presId="urn:microsoft.com/office/officeart/2008/layout/LinedList"/>
    <dgm:cxn modelId="{0EBB2114-C9FB-4760-B8F7-C53F88741818}" type="presParOf" srcId="{99635FC8-2524-410D-988C-9739E56C9D01}" destId="{9FB91A69-D090-4F5B-8FB0-B6BC91821B17}" srcOrd="7" destOrd="0" presId="urn:microsoft.com/office/officeart/2008/layout/LinedList"/>
    <dgm:cxn modelId="{FC96C9A2-C382-4D70-AB20-4F973CEB4371}" type="presParOf" srcId="{9FB91A69-D090-4F5B-8FB0-B6BC91821B17}" destId="{ED53ABC8-387A-4A2E-8E93-A7D569B791A7}" srcOrd="0" destOrd="0" presId="urn:microsoft.com/office/officeart/2008/layout/LinedList"/>
    <dgm:cxn modelId="{BAADC367-1C66-4A54-A18F-E15E37F3BC92}" type="presParOf" srcId="{9FB91A69-D090-4F5B-8FB0-B6BC91821B17}" destId="{341FD73C-067C-4EDB-8C15-6FA5A631FD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956E6-2786-4126-8E86-ED57E21C5FA9}">
      <dsp:nvSpPr>
        <dsp:cNvPr id="0" name=""/>
        <dsp:cNvSpPr/>
      </dsp:nvSpPr>
      <dsp:spPr>
        <a:xfrm>
          <a:off x="0" y="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45A74-24DE-44F9-A8E8-EEDD7B126EB6}">
      <dsp:nvSpPr>
        <dsp:cNvPr id="0" name=""/>
        <dsp:cNvSpPr/>
      </dsp:nvSpPr>
      <dsp:spPr>
        <a:xfrm>
          <a:off x="0" y="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Bleeding after menopause (always check with GP)</a:t>
          </a:r>
          <a:endParaRPr lang="en-US" sz="3900" kern="1200"/>
        </a:p>
      </dsp:txBody>
      <dsp:txXfrm>
        <a:off x="0" y="0"/>
        <a:ext cx="11701005" cy="1305000"/>
      </dsp:txXfrm>
    </dsp:sp>
    <dsp:sp modelId="{59ABD10D-FFF1-4F60-9E41-0F92B370738C}">
      <dsp:nvSpPr>
        <dsp:cNvPr id="0" name=""/>
        <dsp:cNvSpPr/>
      </dsp:nvSpPr>
      <dsp:spPr>
        <a:xfrm>
          <a:off x="0" y="130500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1B695-A451-4BD6-9BB4-65BF0530E85A}">
      <dsp:nvSpPr>
        <dsp:cNvPr id="0" name=""/>
        <dsp:cNvSpPr/>
      </dsp:nvSpPr>
      <dsp:spPr>
        <a:xfrm>
          <a:off x="0" y="130500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Severe hot flushes affecting daily life</a:t>
          </a:r>
          <a:endParaRPr lang="en-US" sz="3900" kern="1200"/>
        </a:p>
      </dsp:txBody>
      <dsp:txXfrm>
        <a:off x="0" y="1305000"/>
        <a:ext cx="11701005" cy="1305000"/>
      </dsp:txXfrm>
    </dsp:sp>
    <dsp:sp modelId="{8421C0DC-6A76-47FB-BFEF-BB6E6329299F}">
      <dsp:nvSpPr>
        <dsp:cNvPr id="0" name=""/>
        <dsp:cNvSpPr/>
      </dsp:nvSpPr>
      <dsp:spPr>
        <a:xfrm>
          <a:off x="0" y="261000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DB4CA-0C8E-407E-8BC9-8635DAACA0F1}">
      <dsp:nvSpPr>
        <dsp:cNvPr id="0" name=""/>
        <dsp:cNvSpPr/>
      </dsp:nvSpPr>
      <dsp:spPr>
        <a:xfrm>
          <a:off x="0" y="261000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Mood or sleep disturbances that are hard to manage</a:t>
          </a:r>
          <a:endParaRPr lang="en-US" sz="3900" kern="1200"/>
        </a:p>
      </dsp:txBody>
      <dsp:txXfrm>
        <a:off x="0" y="2610000"/>
        <a:ext cx="11701005" cy="1305000"/>
      </dsp:txXfrm>
    </dsp:sp>
    <dsp:sp modelId="{97940D38-C348-4DF4-81F0-D234D848EB2F}">
      <dsp:nvSpPr>
        <dsp:cNvPr id="0" name=""/>
        <dsp:cNvSpPr/>
      </dsp:nvSpPr>
      <dsp:spPr>
        <a:xfrm>
          <a:off x="0" y="391500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3ABC8-387A-4A2E-8E93-A7D569B791A7}">
      <dsp:nvSpPr>
        <dsp:cNvPr id="0" name=""/>
        <dsp:cNvSpPr/>
      </dsp:nvSpPr>
      <dsp:spPr>
        <a:xfrm>
          <a:off x="0" y="391500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Urinary or pelvic symptoms causing discomfort or infections</a:t>
          </a:r>
          <a:endParaRPr lang="en-US" sz="3900" kern="1200"/>
        </a:p>
      </dsp:txBody>
      <dsp:txXfrm>
        <a:off x="0" y="3915000"/>
        <a:ext cx="11701005" cy="1305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A2EB2-BB6D-40F8-A5A8-08E0C38E0C31}" type="datetimeFigureOut">
              <a:rPr lang="en-GB" smtClean="0"/>
              <a:t>22/01/2026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F7679-B07E-4974-88F0-C928E095402B}" type="slidenum">
              <a:rPr lang="en-GB" smtClean="0"/>
              <a:t>‹#›</a:t>
            </a:fld>
            <a:endParaRPr lang="en-GB"/>
          </a:p>
        </p:txBody>
      </p:sp>
    </p:spTree>
    <p:extLst>
      <p:ext uri="{BB962C8B-B14F-4D97-AF65-F5344CB8AC3E}">
        <p14:creationId xmlns:p14="http://schemas.microsoft.com/office/powerpoint/2010/main" val="348251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2E7B30-5592-49E2-98B0-0A279EB99793}" type="slidenum">
              <a:rPr lang="en-GB" smtClean="0"/>
              <a:t>2</a:t>
            </a:fld>
            <a:endParaRPr lang="en-GB"/>
          </a:p>
        </p:txBody>
      </p:sp>
    </p:spTree>
    <p:extLst>
      <p:ext uri="{BB962C8B-B14F-4D97-AF65-F5344CB8AC3E}">
        <p14:creationId xmlns:p14="http://schemas.microsoft.com/office/powerpoint/2010/main" val="110847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F7679-B07E-4974-88F0-C928E095402B}" type="slidenum">
              <a:rPr lang="en-GB" smtClean="0"/>
              <a:t>21</a:t>
            </a:fld>
            <a:endParaRPr lang="en-GB"/>
          </a:p>
        </p:txBody>
      </p:sp>
    </p:spTree>
    <p:extLst>
      <p:ext uri="{BB962C8B-B14F-4D97-AF65-F5344CB8AC3E}">
        <p14:creationId xmlns:p14="http://schemas.microsoft.com/office/powerpoint/2010/main" val="219029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all aware of the harrowing stats and national problem </a:t>
            </a:r>
          </a:p>
          <a:p>
            <a:endParaRPr lang="en-US">
              <a:cs typeface="Calibri"/>
            </a:endParaRPr>
          </a:p>
          <a:p>
            <a:endParaRPr lang="en-US">
              <a:cs typeface="Calibri"/>
            </a:endParaRPr>
          </a:p>
          <a:p>
            <a:r>
              <a:rPr lang="en-US">
                <a:cs typeface="Calibri"/>
              </a:rPr>
              <a:t>Patient focus groups, discovery interviews, including with SWL </a:t>
            </a:r>
          </a:p>
          <a:p>
            <a:r>
              <a:rPr lang="en-US">
                <a:cs typeface="Calibri"/>
              </a:rPr>
              <a:t>- hidden condition that is commonly </a:t>
            </a:r>
            <a:r>
              <a:rPr lang="en-US" err="1">
                <a:cs typeface="Calibri"/>
              </a:rPr>
              <a:t>normalised</a:t>
            </a:r>
            <a:r>
              <a:rPr lang="en-US">
                <a:cs typeface="Calibri"/>
              </a:rPr>
              <a:t> and misunderstood </a:t>
            </a:r>
          </a:p>
          <a:p>
            <a:endParaRPr lang="en-US">
              <a:cs typeface="Calibri"/>
            </a:endParaRPr>
          </a:p>
        </p:txBody>
      </p:sp>
      <p:sp>
        <p:nvSpPr>
          <p:cNvPr id="4" name="Slide Number Placeholder 3"/>
          <p:cNvSpPr>
            <a:spLocks noGrp="1"/>
          </p:cNvSpPr>
          <p:nvPr>
            <p:ph type="sldNum" sz="quarter" idx="5"/>
          </p:nvPr>
        </p:nvSpPr>
        <p:spPr/>
        <p:txBody>
          <a:bodyPr/>
          <a:lstStyle/>
          <a:p>
            <a:fld id="{54F4B69E-F63D-424B-81C3-805CB5133262}" type="slidenum">
              <a:rPr lang="en-GB" smtClean="0"/>
              <a:t>39</a:t>
            </a:fld>
            <a:endParaRPr lang="en-GB"/>
          </a:p>
        </p:txBody>
      </p:sp>
    </p:spTree>
    <p:extLst>
      <p:ext uri="{BB962C8B-B14F-4D97-AF65-F5344CB8AC3E}">
        <p14:creationId xmlns:p14="http://schemas.microsoft.com/office/powerpoint/2010/main" val="614052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71B39-A4B8-5DA4-0F70-72E04F832E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489E64-C464-4B17-2DBD-D0D5054F8AD2}"/>
              </a:ext>
            </a:extLst>
          </p:cNvPr>
          <p:cNvSpPr txBox="1">
            <a:spLocks noGrp="1"/>
          </p:cNvSpPr>
          <p:nvPr>
            <p:ph type="body" sz="quarter" idx="1"/>
          </p:nvPr>
        </p:nvSpPr>
        <p:spPr/>
        <p:txBody>
          <a:bodyPr/>
          <a:lstStyle/>
          <a:p>
            <a:pPr lvl="0"/>
            <a:r>
              <a:rPr lang="en-GB"/>
              <a:t>Lots of activities planned to </a:t>
            </a:r>
          </a:p>
        </p:txBody>
      </p:sp>
      <p:sp>
        <p:nvSpPr>
          <p:cNvPr id="4" name="Slide Number Placeholder 3">
            <a:extLst>
              <a:ext uri="{FF2B5EF4-FFF2-40B4-BE49-F238E27FC236}">
                <a16:creationId xmlns:a16="http://schemas.microsoft.com/office/drawing/2014/main" id="{31287860-58FE-C9F4-6BAB-0CCB1ABDEB56}"/>
              </a:ext>
            </a:extLst>
          </p:cNvPr>
          <p:cNvSpPr txBox="1">
            <a:spLocks noGrp="1"/>
          </p:cNvSpPr>
          <p:nvPr>
            <p:ph type="sldNum" sz="quarter" idx="8"/>
          </p:nvPr>
        </p:nvSpPr>
        <p:spPr/>
        <p:txBody>
          <a:bodyPr/>
          <a:lstStyle/>
          <a:p>
            <a:pPr lvl="0" defTabSz="457200"/>
            <a:fld id="{0EC4E590-0706-4471-93C2-424EEB426FE7}" type="slidenum">
              <a:t>45</a:t>
            </a:fld>
            <a:endParaRPr lang="en-US">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FB61F-CCEE-001E-A2CE-F460A3A42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14CF1-557F-8270-FED5-60CE7EF985AD}"/>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8F8ECCB-89E8-7C13-7972-7C412C04460E}"/>
              </a:ext>
            </a:extLst>
          </p:cNvPr>
          <p:cNvSpPr txBox="1">
            <a:spLocks noGrp="1"/>
          </p:cNvSpPr>
          <p:nvPr>
            <p:ph type="sldNum" sz="quarter" idx="8"/>
          </p:nvPr>
        </p:nvSpPr>
        <p:spPr/>
        <p:txBody>
          <a:bodyPr/>
          <a:lstStyle/>
          <a:p>
            <a:pPr lvl="0"/>
            <a:fld id="{327DF41B-19E0-4027-8C0F-5D7012A8C68C}" type="slidenum">
              <a:t>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987DB-3887-8760-D2FE-68FC35CFD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095BC-A620-3D91-E266-F5F5777E1C4F}"/>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A7DF0F85-B80B-8D52-BEBC-A49118D90C5F}"/>
              </a:ext>
            </a:extLst>
          </p:cNvPr>
          <p:cNvSpPr txBox="1">
            <a:spLocks noGrp="1"/>
          </p:cNvSpPr>
          <p:nvPr>
            <p:ph type="sldNum" sz="quarter" idx="8"/>
          </p:nvPr>
        </p:nvSpPr>
        <p:spPr/>
        <p:txBody>
          <a:bodyPr/>
          <a:lstStyle/>
          <a:p>
            <a:pPr lvl="0"/>
            <a:fld id="{77C71590-2679-4752-9623-DC6872F3E27B}" type="slidenum">
              <a:t>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FDDA9-1625-BBE0-F336-55CC5D19C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D318D-1BBB-F5B5-6AA2-0A6460068E3A}"/>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3D22618B-D762-91EE-1EA7-17DB09AFDB58}"/>
              </a:ext>
            </a:extLst>
          </p:cNvPr>
          <p:cNvSpPr txBox="1">
            <a:spLocks noGrp="1"/>
          </p:cNvSpPr>
          <p:nvPr>
            <p:ph type="sldNum" sz="quarter" idx="8"/>
          </p:nvPr>
        </p:nvSpPr>
        <p:spPr/>
        <p:txBody>
          <a:bodyPr/>
          <a:lstStyle/>
          <a:p>
            <a:pPr lvl="0"/>
            <a:fld id="{57B60A05-472E-4E00-A3AA-E57534761068}" type="slidenum">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06948-41AE-0EC5-1E03-9E74398E8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B7523-2613-69D4-941F-A0C55AF6B62C}"/>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03EB70CD-583A-E364-0367-ECEB2D1268E1}"/>
              </a:ext>
            </a:extLst>
          </p:cNvPr>
          <p:cNvSpPr txBox="1">
            <a:spLocks noGrp="1"/>
          </p:cNvSpPr>
          <p:nvPr>
            <p:ph type="sldNum" sz="quarter" idx="8"/>
          </p:nvPr>
        </p:nvSpPr>
        <p:spPr/>
        <p:txBody>
          <a:bodyPr/>
          <a:lstStyle/>
          <a:p>
            <a:pPr lvl="0"/>
            <a:fld id="{0423A3E8-F7C1-4124-B777-009E7C389F3A}" type="slidenum">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B54C6-1F78-4DFE-256E-43DC0D16C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198FA-E724-D2AA-7975-121E4720726E}"/>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B2AFBB15-35B9-92EA-66F5-8FB838EAF46D}"/>
              </a:ext>
            </a:extLst>
          </p:cNvPr>
          <p:cNvSpPr txBox="1">
            <a:spLocks noGrp="1"/>
          </p:cNvSpPr>
          <p:nvPr>
            <p:ph type="sldNum" sz="quarter" idx="8"/>
          </p:nvPr>
        </p:nvSpPr>
        <p:spPr/>
        <p:txBody>
          <a:bodyPr/>
          <a:lstStyle/>
          <a:p>
            <a:pPr lvl="0"/>
            <a:fld id="{5C0D1D29-4E9D-4006-901D-03CCBDE020E4}" type="slidenum">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06E6A-33B0-447C-66E2-C29E07A3F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D294AD-78BF-64FD-306E-3656F91CB85F}"/>
              </a:ext>
            </a:extLst>
          </p:cNvPr>
          <p:cNvSpPr txBox="1">
            <a:spLocks noGrp="1"/>
          </p:cNvSpPr>
          <p:nvPr>
            <p:ph type="body" sz="quarter" idx="1"/>
          </p:nvPr>
        </p:nvSpPr>
        <p:spPr/>
        <p:txBody>
          <a:bodyPr/>
          <a:lstStyle/>
          <a:p>
            <a:pPr lvl="0"/>
            <a:r>
              <a:rPr lang="en-US" b="1" dirty="0"/>
              <a:t>This model is all about understanding, helping, and doing something positive to improve the situation such as given out a leaflet. By following this model, we can ensure that parents and carers are informed, supported and able to take action.</a:t>
            </a:r>
            <a:endParaRPr lang="en-US" dirty="0">
              <a:ea typeface="Calibri"/>
              <a:cs typeface="Calibri"/>
            </a:endParaRPr>
          </a:p>
          <a:p>
            <a:pPr lvl="0"/>
            <a:br>
              <a:rPr lang="en-US" dirty="0">
                <a:ea typeface="Calibri"/>
              </a:rPr>
            </a:br>
            <a:r>
              <a:rPr lang="en-US" dirty="0">
                <a:ea typeface="Calibri"/>
                <a:cs typeface="Calibri"/>
              </a:rPr>
              <a:t>ASSIST: You can give information based on their responses - this could include sharing a leaflet or guiding them to trusted NHS resources.</a:t>
            </a:r>
          </a:p>
          <a:p>
            <a:pPr lvl="0"/>
            <a:r>
              <a:rPr lang="en-US" dirty="0">
                <a:ea typeface="Calibri"/>
                <a:cs typeface="Calibri"/>
              </a:rPr>
              <a:t>Act: This could be signposting to services or encouraging them to seek further information from their GP or Health Visitor. You could introduce them to the clinician or member of the NHS team at your event. </a:t>
            </a:r>
          </a:p>
          <a:p>
            <a:pPr lvl="0"/>
            <a:endParaRPr lang="en-US" dirty="0">
              <a:ea typeface="Calibri"/>
              <a:cs typeface="Calibri"/>
            </a:endParaRPr>
          </a:p>
          <a:p>
            <a:pPr lvl="0"/>
            <a:endParaRPr lang="en-US" dirty="0">
              <a:ea typeface="Calibri"/>
              <a:cs typeface="Calibri"/>
            </a:endParaRPr>
          </a:p>
          <a:p>
            <a:pPr lvl="0"/>
            <a:endParaRPr lang="en-US" dirty="0">
              <a:ea typeface="Calibri"/>
              <a:cs typeface="Calibri"/>
            </a:endParaRPr>
          </a:p>
          <a:p>
            <a:pPr lvl="0"/>
            <a:endParaRPr lang="en-US" dirty="0">
              <a:ea typeface="Calibri"/>
              <a:cs typeface="Calibri"/>
            </a:endParaRPr>
          </a:p>
        </p:txBody>
      </p:sp>
      <p:sp>
        <p:nvSpPr>
          <p:cNvPr id="4" name="Slide Number Placeholder 3">
            <a:extLst>
              <a:ext uri="{FF2B5EF4-FFF2-40B4-BE49-F238E27FC236}">
                <a16:creationId xmlns:a16="http://schemas.microsoft.com/office/drawing/2014/main" id="{369B9636-8A53-15B6-F15E-79EEFCBF6D38}"/>
              </a:ext>
            </a:extLst>
          </p:cNvPr>
          <p:cNvSpPr txBox="1">
            <a:spLocks noGrp="1"/>
          </p:cNvSpPr>
          <p:nvPr>
            <p:ph type="sldNum" sz="quarter" idx="8"/>
          </p:nvPr>
        </p:nvSpPr>
        <p:spPr/>
        <p:txBody>
          <a:bodyPr/>
          <a:lstStyle/>
          <a:p>
            <a:pPr lvl="0"/>
            <a:fld id="{F4F2204B-38EA-49CB-9966-36F30B4D116D}" type="slidenum">
              <a:t>11</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C732B-1FCE-B07E-193D-6963E7ACF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CB44E-5128-DBFF-A021-775D14D54A33}"/>
              </a:ext>
            </a:extLst>
          </p:cNvPr>
          <p:cNvSpPr txBox="1">
            <a:spLocks noGrp="1"/>
          </p:cNvSpPr>
          <p:nvPr>
            <p:ph type="body" sz="quarter" idx="1"/>
          </p:nvPr>
        </p:nvSpPr>
        <p:spPr/>
        <p:txBody>
          <a:bodyPr/>
          <a:lstStyle/>
          <a:p>
            <a:pPr lvl="0"/>
            <a:r>
              <a:rPr lang="en-US">
                <a:ea typeface="Calibri"/>
                <a:cs typeface="Calibri"/>
              </a:rPr>
              <a:t>High quality information</a:t>
            </a:r>
          </a:p>
        </p:txBody>
      </p:sp>
      <p:sp>
        <p:nvSpPr>
          <p:cNvPr id="4" name="Slide Number Placeholder 3">
            <a:extLst>
              <a:ext uri="{FF2B5EF4-FFF2-40B4-BE49-F238E27FC236}">
                <a16:creationId xmlns:a16="http://schemas.microsoft.com/office/drawing/2014/main" id="{53A83048-B836-5A1D-25F3-370FD8906137}"/>
              </a:ext>
            </a:extLst>
          </p:cNvPr>
          <p:cNvSpPr txBox="1">
            <a:spLocks noGrp="1"/>
          </p:cNvSpPr>
          <p:nvPr>
            <p:ph type="sldNum" sz="quarter" idx="8"/>
          </p:nvPr>
        </p:nvSpPr>
        <p:spPr/>
        <p:txBody>
          <a:bodyPr/>
          <a:lstStyle/>
          <a:p>
            <a:pPr lvl="0"/>
            <a:fld id="{D7EA38C2-0F3D-4341-BD81-FB6680128583}" type="slidenum">
              <a:t>12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864D2-C71E-2F5A-2256-84C35E00F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7B5CB-8BD0-F424-0536-DB9FC0D16748}"/>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C753E66-3F9A-2B35-949C-F5336E3A9549}"/>
              </a:ext>
            </a:extLst>
          </p:cNvPr>
          <p:cNvSpPr txBox="1">
            <a:spLocks noGrp="1"/>
          </p:cNvSpPr>
          <p:nvPr>
            <p:ph type="sldNum" sz="quarter" idx="8"/>
          </p:nvPr>
        </p:nvSpPr>
        <p:spPr/>
        <p:txBody>
          <a:bodyPr/>
          <a:lstStyle/>
          <a:p>
            <a:pPr lvl="0"/>
            <a:fld id="{E70C5067-F967-4D42-BC64-0222D30AAB11}" type="slidenum">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8E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168B-AC31-32FE-27EB-98F1EFBE6244}"/>
              </a:ext>
            </a:extLst>
          </p:cNvPr>
          <p:cNvSpPr>
            <a:spLocks noGrp="1"/>
          </p:cNvSpPr>
          <p:nvPr>
            <p:ph type="ctrTitle"/>
          </p:nvPr>
        </p:nvSpPr>
        <p:spPr>
          <a:xfrm>
            <a:off x="1080000" y="1080000"/>
            <a:ext cx="9144000" cy="1440000"/>
          </a:xfrm>
          <a:prstGeom prst="rect">
            <a:avLst/>
          </a:prstGeom>
        </p:spPr>
        <p:txBody>
          <a:bodyPr anchor="t">
            <a:normAutofit/>
          </a:bodyPr>
          <a:lstStyle>
            <a:lvl1pPr algn="l">
              <a:defRPr sz="3200">
                <a:solidFill>
                  <a:srgbClr val="0070C0"/>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8F183CD-EA97-A92D-D82E-91CC83EB78E5}"/>
              </a:ext>
            </a:extLst>
          </p:cNvPr>
          <p:cNvSpPr>
            <a:spLocks noGrp="1"/>
          </p:cNvSpPr>
          <p:nvPr>
            <p:ph type="subTitle" idx="1"/>
          </p:nvPr>
        </p:nvSpPr>
        <p:spPr>
          <a:xfrm>
            <a:off x="1080000" y="2520000"/>
            <a:ext cx="9144000" cy="1440000"/>
          </a:xfrm>
          <a:prstGeom prst="rect">
            <a:avLst/>
          </a:prstGeom>
        </p:spPr>
        <p:txBody>
          <a:bodyPr/>
          <a:lstStyle>
            <a:lvl1pPr marL="0" indent="0" algn="l">
              <a:buNone/>
              <a:defRPr sz="2400">
                <a:solidFill>
                  <a:srgbClr val="0070C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7" name="Picture 6" descr="A black background with blue hexagons&#10;&#10;Description automatically generated">
            <a:extLst>
              <a:ext uri="{FF2B5EF4-FFF2-40B4-BE49-F238E27FC236}">
                <a16:creationId xmlns:a16="http://schemas.microsoft.com/office/drawing/2014/main" id="{E80A9903-06B2-66CC-9AD2-EFEA03C39974}"/>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3150" t="15982" r="56762" b="9957"/>
          <a:stretch/>
        </p:blipFill>
        <p:spPr>
          <a:xfrm>
            <a:off x="1" y="1507109"/>
            <a:ext cx="4886844" cy="5078419"/>
          </a:xfrm>
          <a:prstGeom prst="rect">
            <a:avLst/>
          </a:prstGeom>
        </p:spPr>
      </p:pic>
      <p:grpSp>
        <p:nvGrpSpPr>
          <p:cNvPr id="21" name="Group 20">
            <a:extLst>
              <a:ext uri="{FF2B5EF4-FFF2-40B4-BE49-F238E27FC236}">
                <a16:creationId xmlns:a16="http://schemas.microsoft.com/office/drawing/2014/main" id="{1472B4CB-0FC0-3005-4052-CE469089ED4B}"/>
              </a:ext>
            </a:extLst>
          </p:cNvPr>
          <p:cNvGrpSpPr>
            <a:grpSpLocks noGrp="1" noUngrp="1" noRot="1" noMove="1" noResize="1"/>
          </p:cNvGrpSpPr>
          <p:nvPr userDrawn="1"/>
        </p:nvGrpSpPr>
        <p:grpSpPr>
          <a:xfrm>
            <a:off x="5156630" y="5594463"/>
            <a:ext cx="6959905" cy="728835"/>
            <a:chOff x="5220000" y="5594463"/>
            <a:chExt cx="6959905" cy="728834"/>
          </a:xfrm>
        </p:grpSpPr>
        <p:pic>
          <p:nvPicPr>
            <p:cNvPr id="9" name="object 9">
              <a:extLst>
                <a:ext uri="{FF2B5EF4-FFF2-40B4-BE49-F238E27FC236}">
                  <a16:creationId xmlns:a16="http://schemas.microsoft.com/office/drawing/2014/main" id="{32764012-34BE-534A-9AE0-7B5F3DE7E9B0}"/>
                </a:ext>
              </a:extLst>
            </p:cNvPr>
            <p:cNvPicPr>
              <a:picLocks noGrp="1" noRot="1" noMove="1" noResize="1" noEditPoints="1" noAdjustHandles="1" noChangeArrowheads="1" noChangeShapeType="1" noCrop="1"/>
            </p:cNvPicPr>
            <p:nvPr userDrawn="1"/>
          </p:nvPicPr>
          <p:blipFill>
            <a:blip r:embed="rId3" cstate="print"/>
            <a:stretch>
              <a:fillRect/>
            </a:stretch>
          </p:blipFill>
          <p:spPr>
            <a:xfrm>
              <a:off x="7531200" y="5627330"/>
              <a:ext cx="1380673" cy="695967"/>
            </a:xfrm>
            <a:prstGeom prst="rect">
              <a:avLst/>
            </a:prstGeom>
          </p:spPr>
        </p:pic>
        <p:pic>
          <p:nvPicPr>
            <p:cNvPr id="10" name="object 10">
              <a:extLst>
                <a:ext uri="{FF2B5EF4-FFF2-40B4-BE49-F238E27FC236}">
                  <a16:creationId xmlns:a16="http://schemas.microsoft.com/office/drawing/2014/main" id="{37CFB7DC-49C8-C46E-EC3C-BDFFA0B4893D}"/>
                </a:ext>
              </a:extLst>
            </p:cNvPr>
            <p:cNvPicPr>
              <a:picLocks noGrp="1" noRot="1" noMove="1" noResize="1" noEditPoints="1" noAdjustHandles="1" noChangeArrowheads="1" noChangeShapeType="1" noCrop="1"/>
            </p:cNvPicPr>
            <p:nvPr userDrawn="1"/>
          </p:nvPicPr>
          <p:blipFill>
            <a:blip r:embed="rId4" cstate="print"/>
            <a:stretch>
              <a:fillRect/>
            </a:stretch>
          </p:blipFill>
          <p:spPr>
            <a:xfrm>
              <a:off x="5220000" y="5603252"/>
              <a:ext cx="2340924" cy="589652"/>
            </a:xfrm>
            <a:prstGeom prst="rect">
              <a:avLst/>
            </a:prstGeom>
          </p:spPr>
        </p:pic>
        <p:pic>
          <p:nvPicPr>
            <p:cNvPr id="11" name="object 7">
              <a:extLst>
                <a:ext uri="{FF2B5EF4-FFF2-40B4-BE49-F238E27FC236}">
                  <a16:creationId xmlns:a16="http://schemas.microsoft.com/office/drawing/2014/main" id="{14823A9D-6FBD-3FE1-8EBF-4EB1712B61D0}"/>
                </a:ext>
              </a:extLst>
            </p:cNvPr>
            <p:cNvPicPr>
              <a:picLocks noGrp="1" noRot="1" noMove="1" noResize="1" noEditPoints="1" noAdjustHandles="1" noChangeArrowheads="1" noChangeShapeType="1" noCrop="1"/>
            </p:cNvPicPr>
            <p:nvPr userDrawn="1"/>
          </p:nvPicPr>
          <p:blipFill>
            <a:blip r:embed="rId5" cstate="print"/>
            <a:stretch>
              <a:fillRect/>
            </a:stretch>
          </p:blipFill>
          <p:spPr>
            <a:xfrm>
              <a:off x="10298914" y="5594463"/>
              <a:ext cx="1880991" cy="589652"/>
            </a:xfrm>
            <a:prstGeom prst="rect">
              <a:avLst/>
            </a:prstGeom>
          </p:spPr>
        </p:pic>
        <p:pic>
          <p:nvPicPr>
            <p:cNvPr id="12" name="object 8">
              <a:extLst>
                <a:ext uri="{FF2B5EF4-FFF2-40B4-BE49-F238E27FC236}">
                  <a16:creationId xmlns:a16="http://schemas.microsoft.com/office/drawing/2014/main" id="{B39CA0EA-CFA9-3086-89F7-89AE57583AD2}"/>
                </a:ext>
              </a:extLst>
            </p:cNvPr>
            <p:cNvPicPr>
              <a:picLocks noGrp="1" noRot="1" noMove="1" noResize="1" noEditPoints="1" noAdjustHandles="1" noChangeArrowheads="1" noChangeShapeType="1" noCrop="1"/>
            </p:cNvPicPr>
            <p:nvPr userDrawn="1"/>
          </p:nvPicPr>
          <p:blipFill>
            <a:blip r:embed="rId6" cstate="print"/>
            <a:stretch>
              <a:fillRect/>
            </a:stretch>
          </p:blipFill>
          <p:spPr>
            <a:xfrm>
              <a:off x="8910000" y="5621062"/>
              <a:ext cx="1527198" cy="589659"/>
            </a:xfrm>
            <a:prstGeom prst="rect">
              <a:avLst/>
            </a:prstGeom>
          </p:spPr>
        </p:pic>
      </p:grpSp>
      <p:grpSp>
        <p:nvGrpSpPr>
          <p:cNvPr id="20" name="Group 19">
            <a:extLst>
              <a:ext uri="{FF2B5EF4-FFF2-40B4-BE49-F238E27FC236}">
                <a16:creationId xmlns:a16="http://schemas.microsoft.com/office/drawing/2014/main" id="{AE50D42B-039A-3C57-0251-6DAB66D60F83}"/>
              </a:ext>
            </a:extLst>
          </p:cNvPr>
          <p:cNvGrpSpPr>
            <a:grpSpLocks noGrp="1" noUngrp="1" noRot="1" noMove="1" noResize="1"/>
          </p:cNvGrpSpPr>
          <p:nvPr userDrawn="1"/>
        </p:nvGrpSpPr>
        <p:grpSpPr>
          <a:xfrm>
            <a:off x="7663383" y="1267998"/>
            <a:ext cx="4436879" cy="4267995"/>
            <a:chOff x="7708647" y="1267997"/>
            <a:chExt cx="4436879" cy="4267994"/>
          </a:xfrm>
        </p:grpSpPr>
        <p:pic>
          <p:nvPicPr>
            <p:cNvPr id="8" name="Picture 7">
              <a:extLst>
                <a:ext uri="{FF2B5EF4-FFF2-40B4-BE49-F238E27FC236}">
                  <a16:creationId xmlns:a16="http://schemas.microsoft.com/office/drawing/2014/main" id="{28983A25-2BC6-80D5-162F-A20136C35122}"/>
                </a:ext>
              </a:extLst>
            </p:cNvPr>
            <p:cNvPicPr>
              <a:picLocks noGrp="1" noRot="1" noChangeAspect="1" noMove="1" noResize="1" noEditPoints="1" noAdjustHandles="1" noChangeArrowheads="1" noChangeShapeType="1" noCrop="1"/>
            </p:cNvPicPr>
            <p:nvPr userDrawn="1"/>
          </p:nvPicPr>
          <p:blipFill>
            <a:blip r:embed="rId7" cstate="print">
              <a:extLst>
                <a:ext uri="{28A0092B-C50C-407E-A947-70E740481C1C}">
                  <a14:useLocalDpi xmlns:a14="http://schemas.microsoft.com/office/drawing/2010/main" val="0"/>
                </a:ext>
              </a:extLst>
            </a:blip>
            <a:stretch>
              <a:fillRect/>
            </a:stretch>
          </p:blipFill>
          <p:spPr>
            <a:xfrm>
              <a:off x="7828787" y="1267997"/>
              <a:ext cx="4267994" cy="4267994"/>
            </a:xfrm>
            <a:prstGeom prst="rect">
              <a:avLst/>
            </a:prstGeom>
          </p:spPr>
        </p:pic>
        <p:sp>
          <p:nvSpPr>
            <p:cNvPr id="15" name="TextBox 14">
              <a:extLst>
                <a:ext uri="{FF2B5EF4-FFF2-40B4-BE49-F238E27FC236}">
                  <a16:creationId xmlns:a16="http://schemas.microsoft.com/office/drawing/2014/main" id="{FA5E6FA6-379A-FAED-81B7-60BFA1B03EC8}"/>
                </a:ext>
              </a:extLst>
            </p:cNvPr>
            <p:cNvSpPr txBox="1">
              <a:spLocks noGrp="1" noRot="1" noMove="1" noResize="1" noEditPoints="1" noAdjustHandles="1" noChangeArrowheads="1" noChangeShapeType="1"/>
            </p:cNvSpPr>
            <p:nvPr userDrawn="1"/>
          </p:nvSpPr>
          <p:spPr>
            <a:xfrm>
              <a:off x="9205714" y="1301477"/>
              <a:ext cx="1497821" cy="369332"/>
            </a:xfrm>
            <a:prstGeom prst="rect">
              <a:avLst/>
            </a:prstGeom>
            <a:solidFill>
              <a:srgbClr val="E8E8E8"/>
            </a:solidFill>
          </p:spPr>
          <p:txBody>
            <a:bodyPr wrap="square" rtlCol="0">
              <a:spAutoFit/>
            </a:bodyPr>
            <a:lstStyle/>
            <a:p>
              <a:r>
                <a:rPr lang="en-GB" sz="1800" b="1" dirty="0">
                  <a:solidFill>
                    <a:srgbClr val="AAD11D"/>
                  </a:solidFill>
                </a:rPr>
                <a:t>St George’s</a:t>
              </a:r>
            </a:p>
          </p:txBody>
        </p:sp>
        <p:sp>
          <p:nvSpPr>
            <p:cNvPr id="16" name="TextBox 15">
              <a:extLst>
                <a:ext uri="{FF2B5EF4-FFF2-40B4-BE49-F238E27FC236}">
                  <a16:creationId xmlns:a16="http://schemas.microsoft.com/office/drawing/2014/main" id="{C7CF5186-372C-B0FB-3784-775AA890E78D}"/>
                </a:ext>
              </a:extLst>
            </p:cNvPr>
            <p:cNvSpPr txBox="1">
              <a:spLocks noGrp="1" noRot="1" noMove="1" noResize="1" noEditPoints="1" noAdjustHandles="1" noChangeArrowheads="1" noChangeShapeType="1"/>
            </p:cNvSpPr>
            <p:nvPr userDrawn="1"/>
          </p:nvSpPr>
          <p:spPr>
            <a:xfrm>
              <a:off x="7851227" y="2071096"/>
              <a:ext cx="1177711" cy="369332"/>
            </a:xfrm>
            <a:prstGeom prst="rect">
              <a:avLst/>
            </a:prstGeom>
            <a:solidFill>
              <a:srgbClr val="E8E8E8"/>
            </a:solidFill>
          </p:spPr>
          <p:txBody>
            <a:bodyPr wrap="square" rtlCol="0">
              <a:spAutoFit/>
            </a:bodyPr>
            <a:lstStyle/>
            <a:p>
              <a:r>
                <a:rPr lang="en-GB" sz="1800" b="1" dirty="0">
                  <a:solidFill>
                    <a:srgbClr val="FAB20D"/>
                  </a:solidFill>
                </a:rPr>
                <a:t>Kingston</a:t>
              </a:r>
            </a:p>
          </p:txBody>
        </p:sp>
        <p:sp>
          <p:nvSpPr>
            <p:cNvPr id="17" name="TextBox 16">
              <a:extLst>
                <a:ext uri="{FF2B5EF4-FFF2-40B4-BE49-F238E27FC236}">
                  <a16:creationId xmlns:a16="http://schemas.microsoft.com/office/drawing/2014/main" id="{36340563-366B-97FA-4275-E752C07C7984}"/>
                </a:ext>
              </a:extLst>
            </p:cNvPr>
            <p:cNvSpPr txBox="1">
              <a:spLocks noGrp="1" noRot="1" noMove="1" noResize="1" noEditPoints="1" noAdjustHandles="1" noChangeArrowheads="1" noChangeShapeType="1"/>
            </p:cNvSpPr>
            <p:nvPr userDrawn="1"/>
          </p:nvSpPr>
          <p:spPr>
            <a:xfrm>
              <a:off x="7708647" y="4468394"/>
              <a:ext cx="950225" cy="369332"/>
            </a:xfrm>
            <a:prstGeom prst="rect">
              <a:avLst/>
            </a:prstGeom>
            <a:solidFill>
              <a:srgbClr val="E8E8E8"/>
            </a:solidFill>
          </p:spPr>
          <p:txBody>
            <a:bodyPr wrap="square" rtlCol="0">
              <a:spAutoFit/>
            </a:bodyPr>
            <a:lstStyle/>
            <a:p>
              <a:r>
                <a:rPr lang="en-GB" sz="1800" b="1" dirty="0">
                  <a:solidFill>
                    <a:srgbClr val="EC5FB7"/>
                  </a:solidFill>
                </a:rPr>
                <a:t>Epsom</a:t>
              </a:r>
            </a:p>
          </p:txBody>
        </p:sp>
        <p:sp>
          <p:nvSpPr>
            <p:cNvPr id="18" name="TextBox 17">
              <a:extLst>
                <a:ext uri="{FF2B5EF4-FFF2-40B4-BE49-F238E27FC236}">
                  <a16:creationId xmlns:a16="http://schemas.microsoft.com/office/drawing/2014/main" id="{ACE50438-167D-5122-AF4B-1C3CE24C2CE2}"/>
                </a:ext>
              </a:extLst>
            </p:cNvPr>
            <p:cNvSpPr txBox="1">
              <a:spLocks noGrp="1" noRot="1" noMove="1" noResize="1" noEditPoints="1" noAdjustHandles="1" noChangeArrowheads="1" noChangeShapeType="1"/>
            </p:cNvSpPr>
            <p:nvPr userDrawn="1"/>
          </p:nvSpPr>
          <p:spPr>
            <a:xfrm>
              <a:off x="9343210" y="4748956"/>
              <a:ext cx="1116428" cy="369332"/>
            </a:xfrm>
            <a:prstGeom prst="rect">
              <a:avLst/>
            </a:prstGeom>
            <a:solidFill>
              <a:srgbClr val="E8E8E8"/>
            </a:solidFill>
          </p:spPr>
          <p:txBody>
            <a:bodyPr wrap="square" rtlCol="0">
              <a:spAutoFit/>
            </a:bodyPr>
            <a:lstStyle/>
            <a:p>
              <a:r>
                <a:rPr lang="en-GB" sz="1800" b="1" dirty="0">
                  <a:solidFill>
                    <a:srgbClr val="3FC1EA"/>
                  </a:solidFill>
                </a:rPr>
                <a:t>St Helier</a:t>
              </a:r>
            </a:p>
          </p:txBody>
        </p:sp>
        <p:sp>
          <p:nvSpPr>
            <p:cNvPr id="19" name="TextBox 18">
              <a:extLst>
                <a:ext uri="{FF2B5EF4-FFF2-40B4-BE49-F238E27FC236}">
                  <a16:creationId xmlns:a16="http://schemas.microsoft.com/office/drawing/2014/main" id="{37E92888-02E5-E728-95C1-7D7F396E96B6}"/>
                </a:ext>
              </a:extLst>
            </p:cNvPr>
            <p:cNvSpPr txBox="1">
              <a:spLocks noGrp="1" noRot="1" noMove="1" noResize="1" noEditPoints="1" noAdjustHandles="1" noChangeArrowheads="1" noChangeShapeType="1"/>
            </p:cNvSpPr>
            <p:nvPr userDrawn="1"/>
          </p:nvSpPr>
          <p:spPr>
            <a:xfrm>
              <a:off x="11018726" y="4374242"/>
              <a:ext cx="1126800" cy="369332"/>
            </a:xfrm>
            <a:prstGeom prst="rect">
              <a:avLst/>
            </a:prstGeom>
            <a:solidFill>
              <a:srgbClr val="E8E8E8"/>
            </a:solidFill>
          </p:spPr>
          <p:txBody>
            <a:bodyPr wrap="square" rtlCol="0">
              <a:spAutoFit/>
            </a:bodyPr>
            <a:lstStyle/>
            <a:p>
              <a:pPr algn="r"/>
              <a:r>
                <a:rPr lang="en-GB" sz="1800" b="1" dirty="0">
                  <a:solidFill>
                    <a:srgbClr val="F36160"/>
                  </a:solidFill>
                </a:rPr>
                <a:t>Croydon</a:t>
              </a:r>
            </a:p>
          </p:txBody>
        </p:sp>
      </p:grpSp>
    </p:spTree>
    <p:extLst>
      <p:ext uri="{BB962C8B-B14F-4D97-AF65-F5344CB8AC3E}">
        <p14:creationId xmlns:p14="http://schemas.microsoft.com/office/powerpoint/2010/main" val="1671982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A4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4D34A3-7515-2C2A-E631-AEA2C2B96F40}"/>
              </a:ext>
            </a:extLst>
          </p:cNvPr>
          <p:cNvSpPr>
            <a:spLocks noGrp="1" noRot="1" noMove="1" noResize="1" noEditPoints="1" noAdjustHandles="1" noChangeArrowheads="1" noChangeShapeType="1"/>
          </p:cNvSpPr>
          <p:nvPr userDrawn="1"/>
        </p:nvSpPr>
        <p:spPr>
          <a:xfrm>
            <a:off x="0" y="6091124"/>
            <a:ext cx="12192000" cy="766877"/>
          </a:xfrm>
          <a:prstGeom prst="rect">
            <a:avLst/>
          </a:prstGeom>
          <a:solidFill>
            <a:srgbClr val="00A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descr="A black background with blue hexagons&#10;&#10;Description automatically generated">
            <a:extLst>
              <a:ext uri="{FF2B5EF4-FFF2-40B4-BE49-F238E27FC236}">
                <a16:creationId xmlns:a16="http://schemas.microsoft.com/office/drawing/2014/main" id="{993E4B87-E71A-5510-BE5B-761312F144DC}"/>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7337" t="15982" r="56762" b="9805"/>
          <a:stretch/>
        </p:blipFill>
        <p:spPr>
          <a:xfrm>
            <a:off x="0" y="1769145"/>
            <a:ext cx="4376472" cy="5088857"/>
          </a:xfrm>
          <a:prstGeom prst="rect">
            <a:avLst/>
          </a:prstGeom>
        </p:spPr>
      </p:pic>
      <p:sp>
        <p:nvSpPr>
          <p:cNvPr id="2" name="Title 1">
            <a:extLst>
              <a:ext uri="{FF2B5EF4-FFF2-40B4-BE49-F238E27FC236}">
                <a16:creationId xmlns:a16="http://schemas.microsoft.com/office/drawing/2014/main" id="{E894F337-C383-B0A7-5C4B-41951CD2DF09}"/>
              </a:ext>
            </a:extLst>
          </p:cNvPr>
          <p:cNvSpPr>
            <a:spLocks noGrp="1"/>
          </p:cNvSpPr>
          <p:nvPr>
            <p:ph type="title"/>
          </p:nvPr>
        </p:nvSpPr>
        <p:spPr>
          <a:xfrm>
            <a:off x="360000" y="2520000"/>
            <a:ext cx="11667600" cy="1440000"/>
          </a:xfrm>
          <a:prstGeom prst="rect">
            <a:avLst/>
          </a:prstGeom>
        </p:spPr>
        <p:txBody>
          <a:bodyPr anchor="t">
            <a:normAutofit/>
          </a:bodyPr>
          <a:lstStyle>
            <a:lvl1pPr algn="r">
              <a:defRPr sz="4800" b="0">
                <a:solidFill>
                  <a:schemeClr val="bg1"/>
                </a:solidFill>
                <a:latin typeface="+mn-lt"/>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C7F933A-BC4C-123B-6959-6490CA3A9C84}"/>
              </a:ext>
            </a:extLst>
          </p:cNvPr>
          <p:cNvSpPr>
            <a:spLocks noGrp="1"/>
          </p:cNvSpPr>
          <p:nvPr>
            <p:ph type="body" idx="1"/>
          </p:nvPr>
        </p:nvSpPr>
        <p:spPr>
          <a:xfrm>
            <a:off x="360000" y="3960001"/>
            <a:ext cx="11667600" cy="1500187"/>
          </a:xfrm>
          <a:prstGeom prst="rect">
            <a:avLst/>
          </a:prstGeom>
        </p:spPr>
        <p:txBody>
          <a:bodyPr>
            <a:normAutofit/>
          </a:bodyPr>
          <a:lstStyle>
            <a:lvl1pPr marL="0" indent="0" algn="r">
              <a:buNone/>
              <a:defRPr sz="2400" b="0">
                <a:solidFill>
                  <a:schemeClr val="bg1"/>
                </a:solidFill>
                <a:latin typeface="+mn-lt"/>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8" name="TextBox 7">
            <a:extLst>
              <a:ext uri="{FF2B5EF4-FFF2-40B4-BE49-F238E27FC236}">
                <a16:creationId xmlns:a16="http://schemas.microsoft.com/office/drawing/2014/main" id="{80214D65-D306-7474-A291-B56DF6119EC2}"/>
              </a:ext>
            </a:extLst>
          </p:cNvPr>
          <p:cNvSpPr txBox="1">
            <a:spLocks noGrp="1" noRot="1" noMove="1" noResize="1" noEditPoints="1" noAdjustHandles="1" noChangeArrowheads="1" noChangeShapeType="1"/>
          </p:cNvSpPr>
          <p:nvPr userDrawn="1"/>
        </p:nvSpPr>
        <p:spPr>
          <a:xfrm>
            <a:off x="7824192" y="6560840"/>
            <a:ext cx="4140000" cy="30777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Collaborate  |  Learn  |  Enable  |  Respect</a:t>
            </a:r>
          </a:p>
        </p:txBody>
      </p:sp>
    </p:spTree>
    <p:extLst>
      <p:ext uri="{BB962C8B-B14F-4D97-AF65-F5344CB8AC3E}">
        <p14:creationId xmlns:p14="http://schemas.microsoft.com/office/powerpoint/2010/main" val="223307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8897AC5-2F99-DA05-133B-6ABE35401375}"/>
              </a:ext>
            </a:extLst>
          </p:cNvPr>
          <p:cNvSpPr>
            <a:spLocks noGrp="1"/>
          </p:cNvSpPr>
          <p:nvPr>
            <p:ph type="title"/>
          </p:nvPr>
        </p:nvSpPr>
        <p:spPr>
          <a:xfrm>
            <a:off x="360000" y="362061"/>
            <a:ext cx="10515600" cy="63795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8EC329B8-E915-5111-5EC8-F9B049EAA401}"/>
              </a:ext>
            </a:extLst>
          </p:cNvPr>
          <p:cNvSpPr>
            <a:spLocks noGrp="1"/>
          </p:cNvSpPr>
          <p:nvPr>
            <p:ph idx="1"/>
          </p:nvPr>
        </p:nvSpPr>
        <p:spPr>
          <a:xfrm>
            <a:off x="360000" y="1260000"/>
            <a:ext cx="11701005" cy="522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8046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05842D-2955-BA07-9C5E-1B615FABDF41}"/>
              </a:ext>
            </a:extLst>
          </p:cNvPr>
          <p:cNvSpPr>
            <a:spLocks noGrp="1"/>
          </p:cNvSpPr>
          <p:nvPr>
            <p:ph type="title"/>
          </p:nvPr>
        </p:nvSpPr>
        <p:spPr>
          <a:xfrm>
            <a:off x="360000" y="2520000"/>
            <a:ext cx="11667600" cy="1440000"/>
          </a:xfrm>
          <a:prstGeom prst="rect">
            <a:avLst/>
          </a:prstGeom>
        </p:spPr>
        <p:txBody>
          <a:bodyPr anchor="t">
            <a:normAutofit/>
          </a:bodyPr>
          <a:lstStyle>
            <a:lvl1pPr algn="r">
              <a:defRPr sz="4800" b="0">
                <a:solidFill>
                  <a:schemeClr val="tx1"/>
                </a:solidFill>
                <a:latin typeface="+mn-lt"/>
              </a:defRPr>
            </a:lvl1pPr>
          </a:lstStyle>
          <a:p>
            <a:r>
              <a:rPr lang="en-US" dirty="0"/>
              <a:t>Click to edit Master title style</a:t>
            </a:r>
            <a:endParaRPr lang="en-GB" dirty="0"/>
          </a:p>
        </p:txBody>
      </p:sp>
      <p:sp>
        <p:nvSpPr>
          <p:cNvPr id="4" name="Text Placeholder 2">
            <a:extLst>
              <a:ext uri="{FF2B5EF4-FFF2-40B4-BE49-F238E27FC236}">
                <a16:creationId xmlns:a16="http://schemas.microsoft.com/office/drawing/2014/main" id="{E1CC904D-AF66-E201-9CF6-471406A4195E}"/>
              </a:ext>
            </a:extLst>
          </p:cNvPr>
          <p:cNvSpPr>
            <a:spLocks noGrp="1"/>
          </p:cNvSpPr>
          <p:nvPr>
            <p:ph type="body" idx="1"/>
          </p:nvPr>
        </p:nvSpPr>
        <p:spPr>
          <a:xfrm>
            <a:off x="360000" y="3960001"/>
            <a:ext cx="11667600" cy="1500187"/>
          </a:xfrm>
          <a:prstGeom prst="rect">
            <a:avLst/>
          </a:prstGeom>
        </p:spPr>
        <p:txBody>
          <a:bodyPr>
            <a:normAutofit/>
          </a:bodyPr>
          <a:lstStyle>
            <a:lvl1pPr marL="0" indent="0" algn="r">
              <a:buNone/>
              <a:defRPr sz="2400" b="0">
                <a:solidFill>
                  <a:schemeClr val="tx1"/>
                </a:solidFill>
                <a:latin typeface="+mn-lt"/>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pic>
        <p:nvPicPr>
          <p:cNvPr id="5" name="Picture 4" descr="A black background with blue hexagons&#10;&#10;Description automatically generated">
            <a:extLst>
              <a:ext uri="{FF2B5EF4-FFF2-40B4-BE49-F238E27FC236}">
                <a16:creationId xmlns:a16="http://schemas.microsoft.com/office/drawing/2014/main" id="{63079B9C-A6B7-A0CF-FCD6-283E380258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37" t="15982" r="56762" b="13836"/>
          <a:stretch/>
        </p:blipFill>
        <p:spPr>
          <a:xfrm>
            <a:off x="0" y="1769144"/>
            <a:ext cx="4376472" cy="4812411"/>
          </a:xfrm>
          <a:prstGeom prst="rect">
            <a:avLst/>
          </a:prstGeom>
        </p:spPr>
      </p:pic>
    </p:spTree>
    <p:extLst>
      <p:ext uri="{BB962C8B-B14F-4D97-AF65-F5344CB8AC3E}">
        <p14:creationId xmlns:p14="http://schemas.microsoft.com/office/powerpoint/2010/main" val="105005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8C366-9E1C-198C-6144-BAEF894479BC}"/>
              </a:ext>
            </a:extLst>
          </p:cNvPr>
          <p:cNvSpPr>
            <a:spLocks noGrp="1" noRot="1" noMove="1" noResize="1" noEditPoints="1" noAdjustHandles="1" noChangeArrowheads="1" noChangeShapeType="1"/>
          </p:cNvSpPr>
          <p:nvPr userDrawn="1"/>
        </p:nvSpPr>
        <p:spPr>
          <a:xfrm>
            <a:off x="9840287" y="41946"/>
            <a:ext cx="2292991" cy="1073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Rectangle 3">
            <a:extLst>
              <a:ext uri="{FF2B5EF4-FFF2-40B4-BE49-F238E27FC236}">
                <a16:creationId xmlns:a16="http://schemas.microsoft.com/office/drawing/2014/main" id="{A412068C-EA45-4A33-1283-218F78E515DB}"/>
              </a:ext>
            </a:extLst>
          </p:cNvPr>
          <p:cNvSpPr>
            <a:spLocks noGrp="1" noRot="1" noMove="1" noResize="1" noEditPoints="1" noAdjustHandles="1" noChangeArrowheads="1" noChangeShapeType="1"/>
          </p:cNvSpPr>
          <p:nvPr userDrawn="1"/>
        </p:nvSpPr>
        <p:spPr>
          <a:xfrm>
            <a:off x="0" y="5784210"/>
            <a:ext cx="12192000" cy="1073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1881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3A48-7448-4AEE-B1F9-75289BF400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18EFA5-2A57-43EA-AE0C-C04471C786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FE63C2-29C5-47BB-B914-8F0A485B8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C76B19-C243-4BD2-AF26-2A56D63F008B}"/>
              </a:ext>
            </a:extLst>
          </p:cNvPr>
          <p:cNvSpPr>
            <a:spLocks noGrp="1"/>
          </p:cNvSpPr>
          <p:nvPr>
            <p:ph type="dt" sz="half" idx="10"/>
          </p:nvPr>
        </p:nvSpPr>
        <p:spPr/>
        <p:txBody>
          <a:bodyPr/>
          <a:lstStyle/>
          <a:p>
            <a:fld id="{1F869092-7859-4331-ADD3-DCC8D229C9DE}" type="datetimeFigureOut">
              <a:rPr lang="en-GB" smtClean="0"/>
              <a:t>22/01/2026</a:t>
            </a:fld>
            <a:endParaRPr lang="en-GB"/>
          </a:p>
        </p:txBody>
      </p:sp>
      <p:sp>
        <p:nvSpPr>
          <p:cNvPr id="6" name="Footer Placeholder 5">
            <a:extLst>
              <a:ext uri="{FF2B5EF4-FFF2-40B4-BE49-F238E27FC236}">
                <a16:creationId xmlns:a16="http://schemas.microsoft.com/office/drawing/2014/main" id="{7AF2CE83-9FBA-4BFC-9A36-A62AAB60E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52223F-6663-4F90-A067-0788F00A57CF}"/>
              </a:ext>
            </a:extLst>
          </p:cNvPr>
          <p:cNvSpPr>
            <a:spLocks noGrp="1"/>
          </p:cNvSpPr>
          <p:nvPr>
            <p:ph type="sldNum" sz="quarter" idx="12"/>
          </p:nvPr>
        </p:nvSpPr>
        <p:spPr/>
        <p:txBody>
          <a:bodyPr/>
          <a:lstStyle/>
          <a:p>
            <a:fld id="{8CF2FF04-FFD9-411B-BB3C-595D86FE125D}" type="slidenum">
              <a:rPr lang="en-GB" smtClean="0"/>
              <a:t>‹#›</a:t>
            </a:fld>
            <a:endParaRPr lang="en-GB"/>
          </a:p>
        </p:txBody>
      </p:sp>
    </p:spTree>
    <p:extLst>
      <p:ext uri="{BB962C8B-B14F-4D97-AF65-F5344CB8AC3E}">
        <p14:creationId xmlns:p14="http://schemas.microsoft.com/office/powerpoint/2010/main" val="319217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F72172E-4350-DFFA-4033-EB9DF6B3648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Date Placeholder 3">
            <a:extLst>
              <a:ext uri="{FF2B5EF4-FFF2-40B4-BE49-F238E27FC236}">
                <a16:creationId xmlns:a16="http://schemas.microsoft.com/office/drawing/2014/main" id="{9673B13E-A75F-8D07-AA37-5212B8717747}"/>
              </a:ext>
            </a:extLst>
          </p:cNvPr>
          <p:cNvSpPr txBox="1">
            <a:spLocks noGrp="1"/>
          </p:cNvSpPr>
          <p:nvPr>
            <p:ph type="dt" sz="half" idx="7"/>
          </p:nvPr>
        </p:nvSpPr>
        <p:spPr/>
        <p:txBody>
          <a:bodyPr/>
          <a:lstStyle>
            <a:lvl1pPr>
              <a:defRPr/>
            </a:lvl1pPr>
          </a:lstStyle>
          <a:p>
            <a:pPr lvl="0"/>
            <a:fld id="{901EE0EF-4E02-4BE9-B962-C54B8AA69CC5}" type="datetime1">
              <a:rPr lang="en-GB"/>
              <a:pPr lvl="0"/>
              <a:t>22/01/2026</a:t>
            </a:fld>
            <a:endParaRPr lang="en-GB"/>
          </a:p>
        </p:txBody>
      </p:sp>
      <p:sp>
        <p:nvSpPr>
          <p:cNvPr id="4" name="Footer Placeholder 4">
            <a:extLst>
              <a:ext uri="{FF2B5EF4-FFF2-40B4-BE49-F238E27FC236}">
                <a16:creationId xmlns:a16="http://schemas.microsoft.com/office/drawing/2014/main" id="{6DDB2CF5-7412-11D7-B05F-4CA40702D76E}"/>
              </a:ext>
            </a:extLst>
          </p:cNvPr>
          <p:cNvSpPr txBox="1">
            <a:spLocks noGrp="1"/>
          </p:cNvSpPr>
          <p:nvPr>
            <p:ph type="ftr" sz="quarter" idx="9"/>
          </p:nvPr>
        </p:nvSpPr>
        <p:spPr/>
        <p:txBody>
          <a:bodyPr/>
          <a:lstStyle>
            <a:lvl1pPr>
              <a:defRPr/>
            </a:lvl1pPr>
          </a:lstStyle>
          <a:p>
            <a:pPr lvl="0"/>
            <a:endParaRPr lang="en-GB"/>
          </a:p>
        </p:txBody>
      </p:sp>
      <p:sp>
        <p:nvSpPr>
          <p:cNvPr id="5" name="Slide Number Placeholder 5">
            <a:extLst>
              <a:ext uri="{FF2B5EF4-FFF2-40B4-BE49-F238E27FC236}">
                <a16:creationId xmlns:a16="http://schemas.microsoft.com/office/drawing/2014/main" id="{AF87FDB2-C218-2CBF-7BB6-C1C1C8128DF9}"/>
              </a:ext>
            </a:extLst>
          </p:cNvPr>
          <p:cNvSpPr txBox="1">
            <a:spLocks noGrp="1"/>
          </p:cNvSpPr>
          <p:nvPr>
            <p:ph type="sldNum" sz="quarter" idx="8"/>
          </p:nvPr>
        </p:nvSpPr>
        <p:spPr/>
        <p:txBody>
          <a:bodyPr/>
          <a:lstStyle>
            <a:lvl1pPr>
              <a:defRPr/>
            </a:lvl1pPr>
          </a:lstStyle>
          <a:p>
            <a:pPr lvl="0"/>
            <a:fld id="{15E32440-DBC7-4A98-AC9D-2FDD309BCF53}" type="slidenum">
              <a:t>‹#›</a:t>
            </a:fld>
            <a:endParaRPr lang="en-GB"/>
          </a:p>
        </p:txBody>
      </p:sp>
      <p:pic>
        <p:nvPicPr>
          <p:cNvPr id="6" name="Picture 7" descr="Icon&#10;&#10;Description automatically generated">
            <a:extLst>
              <a:ext uri="{FF2B5EF4-FFF2-40B4-BE49-F238E27FC236}">
                <a16:creationId xmlns:a16="http://schemas.microsoft.com/office/drawing/2014/main" id="{BB2DA34E-B3AF-6F25-A363-719DC85A279C}"/>
              </a:ext>
            </a:extLst>
          </p:cNvPr>
          <p:cNvPicPr>
            <a:picLocks noChangeAspect="1"/>
          </p:cNvPicPr>
          <p:nvPr/>
        </p:nvPicPr>
        <p:blipFill>
          <a:blip r:embed="rId2"/>
          <a:stretch>
            <a:fillRect/>
          </a:stretch>
        </p:blipFill>
        <p:spPr>
          <a:xfrm>
            <a:off x="9816559" y="4910666"/>
            <a:ext cx="2375446" cy="1947333"/>
          </a:xfrm>
          <a:prstGeom prst="rect">
            <a:avLst/>
          </a:prstGeom>
          <a:noFill/>
          <a:ln cap="flat">
            <a:noFill/>
          </a:ln>
        </p:spPr>
      </p:pic>
    </p:spTree>
    <p:extLst>
      <p:ext uri="{BB962C8B-B14F-4D97-AF65-F5344CB8AC3E}">
        <p14:creationId xmlns:p14="http://schemas.microsoft.com/office/powerpoint/2010/main" val="241184502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D6C446-9F11-114D-1BEC-B59A497F8B79}"/>
              </a:ext>
            </a:extLst>
          </p:cNvPr>
          <p:cNvSpPr txBox="1">
            <a:spLocks noGrp="1"/>
          </p:cNvSpPr>
          <p:nvPr>
            <p:ph type="dt" sz="half" idx="7"/>
          </p:nvPr>
        </p:nvSpPr>
        <p:spPr/>
        <p:txBody>
          <a:bodyPr/>
          <a:lstStyle>
            <a:lvl1pPr>
              <a:defRPr/>
            </a:lvl1pPr>
          </a:lstStyle>
          <a:p>
            <a:pPr lvl="0"/>
            <a:fld id="{A6071134-F89A-48FE-8A11-B89DD5D3AE01}" type="datetime1">
              <a:rPr lang="en-GB"/>
              <a:pPr lvl="0"/>
              <a:t>22/01/2026</a:t>
            </a:fld>
            <a:endParaRPr lang="en-GB"/>
          </a:p>
        </p:txBody>
      </p:sp>
      <p:sp>
        <p:nvSpPr>
          <p:cNvPr id="3" name="Footer Placeholder 4">
            <a:extLst>
              <a:ext uri="{FF2B5EF4-FFF2-40B4-BE49-F238E27FC236}">
                <a16:creationId xmlns:a16="http://schemas.microsoft.com/office/drawing/2014/main" id="{1B70BEC3-C72E-61C1-194E-3D304416959F}"/>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E19DF8BD-22CC-00B3-6348-E424B94F37C9}"/>
              </a:ext>
            </a:extLst>
          </p:cNvPr>
          <p:cNvSpPr txBox="1">
            <a:spLocks noGrp="1"/>
          </p:cNvSpPr>
          <p:nvPr>
            <p:ph type="sldNum" sz="quarter" idx="8"/>
          </p:nvPr>
        </p:nvSpPr>
        <p:spPr>
          <a:xfrm>
            <a:off x="9224933" y="6407145"/>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AA442A41-FEB3-4859-B29A-89B38F5F5594}" type="slidenum">
              <a:t>‹#›</a:t>
            </a:fld>
            <a:endParaRPr lang="en-GB"/>
          </a:p>
        </p:txBody>
      </p:sp>
      <p:pic>
        <p:nvPicPr>
          <p:cNvPr id="5" name="Picture 7" descr="Icon&#10;&#10;Description automatically generated">
            <a:extLst>
              <a:ext uri="{FF2B5EF4-FFF2-40B4-BE49-F238E27FC236}">
                <a16:creationId xmlns:a16="http://schemas.microsoft.com/office/drawing/2014/main" id="{2319A2CF-FFE2-607F-609A-60DE2C448E90}"/>
              </a:ext>
            </a:extLst>
          </p:cNvPr>
          <p:cNvPicPr>
            <a:picLocks noChangeAspect="1"/>
          </p:cNvPicPr>
          <p:nvPr/>
        </p:nvPicPr>
        <p:blipFill>
          <a:blip r:embed="rId2"/>
          <a:stretch>
            <a:fillRect/>
          </a:stretch>
        </p:blipFill>
        <p:spPr>
          <a:xfrm>
            <a:off x="9816559" y="4910666"/>
            <a:ext cx="2375446" cy="1947333"/>
          </a:xfrm>
          <a:prstGeom prst="rect">
            <a:avLst/>
          </a:prstGeom>
          <a:noFill/>
          <a:ln cap="flat">
            <a:noFill/>
          </a:ln>
        </p:spPr>
      </p:pic>
    </p:spTree>
    <p:extLst>
      <p:ext uri="{BB962C8B-B14F-4D97-AF65-F5344CB8AC3E}">
        <p14:creationId xmlns:p14="http://schemas.microsoft.com/office/powerpoint/2010/main" val="23122203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9E16C72-370C-256F-8759-5DD2078F1DCB}"/>
              </a:ext>
            </a:extLst>
          </p:cNvPr>
          <p:cNvSpPr txBox="1">
            <a:spLocks noGrp="1"/>
          </p:cNvSpPr>
          <p:nvPr>
            <p:ph type="ftr" sz="quarter" idx="9"/>
          </p:nvPr>
        </p:nvSpPr>
        <p:spPr/>
        <p:txBody>
          <a:bodyPr/>
          <a:lstStyle>
            <a:lvl1pPr>
              <a:defRPr/>
            </a:lvl1pPr>
          </a:lstStyle>
          <a:p>
            <a:pPr lvl="0"/>
            <a:endParaRPr lang="en-GB"/>
          </a:p>
        </p:txBody>
      </p:sp>
      <p:sp>
        <p:nvSpPr>
          <p:cNvPr id="3" name="Slide Number Placeholder 4">
            <a:extLst>
              <a:ext uri="{FF2B5EF4-FFF2-40B4-BE49-F238E27FC236}">
                <a16:creationId xmlns:a16="http://schemas.microsoft.com/office/drawing/2014/main" id="{A56ED940-31A7-3553-44BE-1A6364D166CA}"/>
              </a:ext>
            </a:extLst>
          </p:cNvPr>
          <p:cNvSpPr txBox="1">
            <a:spLocks noGrp="1"/>
          </p:cNvSpPr>
          <p:nvPr>
            <p:ph type="sldNum" sz="quarter" idx="8"/>
          </p:nvPr>
        </p:nvSpPr>
        <p:spPr>
          <a:xfrm>
            <a:off x="9224933" y="6407145"/>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BC9DB647-58CD-4A25-A765-0CD33146521B}" type="slidenum">
              <a:t>‹#›</a:t>
            </a:fld>
            <a:endParaRPr lang="en-GB"/>
          </a:p>
        </p:txBody>
      </p:sp>
    </p:spTree>
    <p:extLst>
      <p:ext uri="{BB962C8B-B14F-4D97-AF65-F5344CB8AC3E}">
        <p14:creationId xmlns:p14="http://schemas.microsoft.com/office/powerpoint/2010/main" val="33536225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01FD09-C807-478A-ECE3-4D7DFD42EFDB}"/>
              </a:ext>
            </a:extLst>
          </p:cNvPr>
          <p:cNvSpPr/>
          <p:nvPr userDrawn="1"/>
        </p:nvSpPr>
        <p:spPr>
          <a:xfrm rot="16200000">
            <a:off x="5945512" y="623467"/>
            <a:ext cx="288000" cy="12198904"/>
          </a:xfrm>
          <a:prstGeom prst="rect">
            <a:avLst/>
          </a:prstGeom>
          <a:gradFill flip="none" rotWithShape="0">
            <a:gsLst>
              <a:gs pos="0">
                <a:srgbClr val="E8EDEE"/>
              </a:gs>
              <a:gs pos="48000">
                <a:srgbClr val="41B6E6"/>
              </a:gs>
              <a:gs pos="100000">
                <a:srgbClr val="00308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pic>
        <p:nvPicPr>
          <p:cNvPr id="8" name="object 12">
            <a:extLst>
              <a:ext uri="{FF2B5EF4-FFF2-40B4-BE49-F238E27FC236}">
                <a16:creationId xmlns:a16="http://schemas.microsoft.com/office/drawing/2014/main" id="{72909FE9-6552-726F-68B4-BF8138CBF823}"/>
              </a:ext>
            </a:extLst>
          </p:cNvPr>
          <p:cNvPicPr/>
          <p:nvPr userDrawn="1"/>
        </p:nvPicPr>
        <p:blipFill>
          <a:blip r:embed="rId11" cstate="print"/>
          <a:stretch>
            <a:fillRect/>
          </a:stretch>
        </p:blipFill>
        <p:spPr>
          <a:xfrm>
            <a:off x="10077255" y="62317"/>
            <a:ext cx="1983751" cy="767244"/>
          </a:xfrm>
          <a:prstGeom prst="rect">
            <a:avLst/>
          </a:prstGeom>
        </p:spPr>
      </p:pic>
      <p:sp>
        <p:nvSpPr>
          <p:cNvPr id="9" name="TextBox 8">
            <a:extLst>
              <a:ext uri="{FF2B5EF4-FFF2-40B4-BE49-F238E27FC236}">
                <a16:creationId xmlns:a16="http://schemas.microsoft.com/office/drawing/2014/main" id="{296B4F88-3389-6FC9-FB7B-09ECEE13B6B2}"/>
              </a:ext>
            </a:extLst>
          </p:cNvPr>
          <p:cNvSpPr txBox="1"/>
          <p:nvPr userDrawn="1"/>
        </p:nvSpPr>
        <p:spPr>
          <a:xfrm>
            <a:off x="7824192" y="6560840"/>
            <a:ext cx="4140000" cy="30777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Collaborate  |  Learn  |  Enable  |  Respect</a:t>
            </a:r>
          </a:p>
        </p:txBody>
      </p:sp>
      <p:sp>
        <p:nvSpPr>
          <p:cNvPr id="10" name="Title Placeholder 1">
            <a:extLst>
              <a:ext uri="{FF2B5EF4-FFF2-40B4-BE49-F238E27FC236}">
                <a16:creationId xmlns:a16="http://schemas.microsoft.com/office/drawing/2014/main" id="{B8975F24-5A30-F448-3AAC-0D3E6A5605E3}"/>
              </a:ext>
            </a:extLst>
          </p:cNvPr>
          <p:cNvSpPr>
            <a:spLocks noGrp="1"/>
          </p:cNvSpPr>
          <p:nvPr>
            <p:ph type="title"/>
          </p:nvPr>
        </p:nvSpPr>
        <p:spPr>
          <a:xfrm>
            <a:off x="360000" y="362061"/>
            <a:ext cx="10515600" cy="63795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79306C5E-F6A2-0FB9-5F77-A2AF95579A0F}"/>
              </a:ext>
            </a:extLst>
          </p:cNvPr>
          <p:cNvSpPr>
            <a:spLocks noGrp="1"/>
          </p:cNvSpPr>
          <p:nvPr>
            <p:ph type="body" idx="1"/>
          </p:nvPr>
        </p:nvSpPr>
        <p:spPr>
          <a:xfrm>
            <a:off x="360000" y="1260000"/>
            <a:ext cx="11701005" cy="522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167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377" rtl="0" eaLnBrk="1" latinLnBrk="0" hangingPunct="1">
        <a:lnSpc>
          <a:spcPct val="90000"/>
        </a:lnSpc>
        <a:spcBef>
          <a:spcPct val="0"/>
        </a:spcBef>
        <a:buNone/>
        <a:defRPr sz="2800" b="1" kern="1200">
          <a:solidFill>
            <a:srgbClr val="0070C0"/>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070C0"/>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70C0"/>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3.xml"/><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7FFFDF70_D81024F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9.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wellbeingofwomen.org.uk/health-information/what-is-a-period/" TargetMode="External"/><Relationship Id="rId2" Type="http://schemas.microsoft.com/office/2018/10/relationships/comments" Target="../comments/modernComment_7FFFDF68_F07DF63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hyperlink" Target="https://thebms.org.uk/wp-content/uploads/2023/07/20-BMS-TfC-Menopause-in-ethnic-minority-women-JULY2023-B.pdf" TargetMode="External"/><Relationship Id="rId3" Type="http://schemas.openxmlformats.org/officeDocument/2006/relationships/hyperlink" Target="https://www.rcog.org.uk/for-the-public/browse-our-patient-information/managing-premenstrual-syndrome-pms/" TargetMode="External"/><Relationship Id="rId7" Type="http://schemas.openxmlformats.org/officeDocument/2006/relationships/hyperlink" Target="https://www.nia.nih.gov/" TargetMode="External"/><Relationship Id="rId2" Type="http://schemas.openxmlformats.org/officeDocument/2006/relationships/hyperlink" Target="https://www.nhsinform.scot/healthy-living/womens-health/girls-and-young-women-puberty-to-around-25/periods-and-menstrual-health/choosing-period-products/" TargetMode="External"/><Relationship Id="rId1" Type="http://schemas.openxmlformats.org/officeDocument/2006/relationships/slideLayout" Target="../slideLayouts/slideLayout3.xml"/><Relationship Id="rId6" Type="http://schemas.openxmlformats.org/officeDocument/2006/relationships/hyperlink" Target="https://reproductive-health.ed.ac.uk/hope" TargetMode="External"/><Relationship Id="rId11" Type="http://schemas.openxmlformats.org/officeDocument/2006/relationships/hyperlink" Target="https://www.womens-health-concern.org/wp-content/uploads/2019/10/WHC-UnderstandingRisksofBreastCancer-MARCH2017.pdf" TargetMode="External"/><Relationship Id="rId5" Type="http://schemas.openxmlformats.org/officeDocument/2006/relationships/hyperlink" Target="https://www.wellbeingofwomen.org.uk/what-we-do/campaigns/lets-talk-periods/" TargetMode="External"/><Relationship Id="rId10" Type="http://schemas.openxmlformats.org/officeDocument/2006/relationships/hyperlink" Target="https://www.wellbeingofwomen.org.uk/health-information/top-tips-for-managing-periods-as-a-teenager/" TargetMode="External"/><Relationship Id="rId4" Type="http://schemas.openxmlformats.org/officeDocument/2006/relationships/hyperlink" Target="https://www.wellbeingofwomen.org.uk/health-information/what-is-a-period/" TargetMode="External"/><Relationship Id="rId9" Type="http://schemas.openxmlformats.org/officeDocument/2006/relationships/hyperlink" Target="https://www.wellbeingofwomen.org.uk/what-we-do/campaigns/just-a-period/"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standalone.org.uk/" TargetMode="External"/><Relationship Id="rId13" Type="http://schemas.openxmlformats.org/officeDocument/2006/relationships/hyperlink" Target="https://www.trusselltrust.org/" TargetMode="External"/><Relationship Id="rId18" Type="http://schemas.openxmlformats.org/officeDocument/2006/relationships/image" Target="../media/image46.png"/><Relationship Id="rId3" Type="http://schemas.openxmlformats.org/officeDocument/2006/relationships/hyperlink" Target="https://intranet.swlondon.nhs.uk/Interact/Pages/Content/Document.aspx?id=3609" TargetMode="External"/><Relationship Id="rId21" Type="http://schemas.openxmlformats.org/officeDocument/2006/relationships/image" Target="../media/image49.png"/><Relationship Id="rId7" Type="http://schemas.openxmlformats.org/officeDocument/2006/relationships/hyperlink" Target="tel:+44-800-4-70-80-90" TargetMode="External"/><Relationship Id="rId12" Type="http://schemas.openxmlformats.org/officeDocument/2006/relationships/hyperlink" Target="https://switchboard.lgbt/" TargetMode="External"/><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hyperlink" Target="http://sms:+44-85258" TargetMode="External"/><Relationship Id="rId11" Type="http://schemas.openxmlformats.org/officeDocument/2006/relationships/hyperlink" Target="tel:+44-300-330-0630" TargetMode="External"/><Relationship Id="rId24" Type="http://schemas.openxmlformats.org/officeDocument/2006/relationships/image" Target="../media/image52.png"/><Relationship Id="rId5" Type="http://schemas.openxmlformats.org/officeDocument/2006/relationships/hyperlink" Target="tel:+44-800-138-7777" TargetMode="External"/><Relationship Id="rId15" Type="http://schemas.openxmlformats.org/officeDocument/2006/relationships/hyperlink" Target="mailto:pat@papyrus-uk.org" TargetMode="External"/><Relationship Id="rId23" Type="http://schemas.openxmlformats.org/officeDocument/2006/relationships/image" Target="../media/image51.png"/><Relationship Id="rId10" Type="http://schemas.openxmlformats.org/officeDocument/2006/relationships/hyperlink" Target="https://uksobs.org/" TargetMode="External"/><Relationship Id="rId19" Type="http://schemas.openxmlformats.org/officeDocument/2006/relationships/image" Target="../media/image47.png"/><Relationship Id="rId4" Type="http://schemas.openxmlformats.org/officeDocument/2006/relationships/hyperlink" Target="tel:+44-116-123" TargetMode="External"/><Relationship Id="rId9" Type="http://schemas.openxmlformats.org/officeDocument/2006/relationships/hyperlink" Target="tel:+44-300-111-5065" TargetMode="External"/><Relationship Id="rId14" Type="http://schemas.openxmlformats.org/officeDocument/2006/relationships/hyperlink" Target="https://www.papyrus-uk.org/help-advice/about-hopelineuk" TargetMode="External"/><Relationship Id="rId22"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hyperlink" Target="mailto:razia@communityactionsutton.org.uk" TargetMode="External"/><Relationship Id="rId3" Type="http://schemas.openxmlformats.org/officeDocument/2006/relationships/hyperlink" Target="mailto:Ali@mertonconnected.co.uk" TargetMode="External"/><Relationship Id="rId7" Type="http://schemas.openxmlformats.org/officeDocument/2006/relationships/hyperlink" Target="mailto:action@richmondcvs.org.uk"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mailto:eneida.capaldi@kva.org.uk" TargetMode="External"/><Relationship Id="rId5" Type="http://schemas.openxmlformats.org/officeDocument/2006/relationships/hyperlink" Target="mailto:training@cvalive.org.uk" TargetMode="External"/><Relationship Id="rId4" Type="http://schemas.openxmlformats.org/officeDocument/2006/relationships/hyperlink" Target="mailto:Jessica@wandcareall.org.uk"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url.uk.m.mimecastprotect.com/s/AyloCXY91t4nZ76I6f0uWm4Ni?domain=forms.office.co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750B-0B6B-EC27-5565-CC8AED369194}"/>
              </a:ext>
            </a:extLst>
          </p:cNvPr>
          <p:cNvSpPr>
            <a:spLocks noGrp="1"/>
          </p:cNvSpPr>
          <p:nvPr>
            <p:ph type="ctrTitle"/>
          </p:nvPr>
        </p:nvSpPr>
        <p:spPr>
          <a:xfrm>
            <a:off x="144168" y="1472812"/>
            <a:ext cx="9144000" cy="3178949"/>
          </a:xfrm>
        </p:spPr>
        <p:txBody>
          <a:bodyPr>
            <a:normAutofit/>
          </a:bodyPr>
          <a:lstStyle/>
          <a:p>
            <a:r>
              <a:rPr lang="en-GB" sz="2400" dirty="0"/>
              <a:t>Women’s Health Champions Training: </a:t>
            </a:r>
            <a:r>
              <a:rPr lang="en-GB" sz="2400" b="0" dirty="0"/>
              <a:t>Menstrual Health, Menopause and </a:t>
            </a:r>
            <a:r>
              <a:rPr lang="en-GB" sz="2400" b="0" dirty="0" err="1"/>
              <a:t>Urogynae</a:t>
            </a:r>
            <a:r>
              <a:rPr lang="en-GB" sz="2400" b="0" dirty="0"/>
              <a:t> </a:t>
            </a:r>
            <a:br>
              <a:rPr lang="en-GB" b="0" dirty="0"/>
            </a:br>
            <a:endParaRPr lang="en-GB" b="0" dirty="0"/>
          </a:p>
        </p:txBody>
      </p:sp>
      <p:sp>
        <p:nvSpPr>
          <p:cNvPr id="3" name="Subtitle 2">
            <a:extLst>
              <a:ext uri="{FF2B5EF4-FFF2-40B4-BE49-F238E27FC236}">
                <a16:creationId xmlns:a16="http://schemas.microsoft.com/office/drawing/2014/main" id="{4C6D1A31-DFF3-80ED-2BB8-A32275231398}"/>
              </a:ext>
            </a:extLst>
          </p:cNvPr>
          <p:cNvSpPr>
            <a:spLocks noGrp="1"/>
          </p:cNvSpPr>
          <p:nvPr>
            <p:ph type="subTitle" idx="1"/>
          </p:nvPr>
        </p:nvSpPr>
        <p:spPr>
          <a:xfrm>
            <a:off x="1385974" y="3211761"/>
            <a:ext cx="9144000" cy="1440000"/>
          </a:xfrm>
        </p:spPr>
        <p:txBody>
          <a:bodyPr vert="horz" lIns="91440" tIns="45720" rIns="91440" bIns="45720" rtlCol="0" anchor="t">
            <a:normAutofit/>
          </a:bodyPr>
          <a:lstStyle/>
          <a:p>
            <a:r>
              <a:rPr lang="en-GB"/>
              <a:t>22</a:t>
            </a:r>
            <a:r>
              <a:rPr lang="en-GB" baseline="30000"/>
              <a:t>nd</a:t>
            </a:r>
            <a:r>
              <a:rPr lang="en-GB"/>
              <a:t> January 2026</a:t>
            </a:r>
            <a:endParaRPr lang="en-GB" dirty="0"/>
          </a:p>
          <a:p>
            <a:r>
              <a:rPr lang="en-GB" dirty="0"/>
              <a:t>Presenters: Michelle Swer, Dr. Nicola Williams</a:t>
            </a:r>
            <a:endParaRPr lang="en-GB" dirty="0">
              <a:cs typeface="Arial"/>
            </a:endParaRPr>
          </a:p>
        </p:txBody>
      </p:sp>
    </p:spTree>
    <p:extLst>
      <p:ext uri="{BB962C8B-B14F-4D97-AF65-F5344CB8AC3E}">
        <p14:creationId xmlns:p14="http://schemas.microsoft.com/office/powerpoint/2010/main" val="140170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47E7-234C-8AF1-8D3D-7A17067D2BF2}"/>
              </a:ext>
            </a:extLst>
          </p:cNvPr>
          <p:cNvSpPr>
            <a:spLocks noGrp="1"/>
          </p:cNvSpPr>
          <p:nvPr>
            <p:ph type="title"/>
          </p:nvPr>
        </p:nvSpPr>
        <p:spPr/>
        <p:txBody>
          <a:bodyPr/>
          <a:lstStyle/>
          <a:p>
            <a:r>
              <a:rPr lang="en-GB" dirty="0"/>
              <a:t>Tips for Health Champions</a:t>
            </a:r>
          </a:p>
        </p:txBody>
      </p:sp>
      <p:sp>
        <p:nvSpPr>
          <p:cNvPr id="3" name="Content Placeholder 2">
            <a:extLst>
              <a:ext uri="{FF2B5EF4-FFF2-40B4-BE49-F238E27FC236}">
                <a16:creationId xmlns:a16="http://schemas.microsoft.com/office/drawing/2014/main" id="{B3E9C1BE-5FE8-2A91-44F8-D97844603B0D}"/>
              </a:ext>
            </a:extLst>
          </p:cNvPr>
          <p:cNvSpPr>
            <a:spLocks noGrp="1"/>
          </p:cNvSpPr>
          <p:nvPr>
            <p:ph idx="1"/>
          </p:nvPr>
        </p:nvSpPr>
        <p:spPr/>
        <p:txBody>
          <a:bodyPr>
            <a:normAutofit/>
          </a:bodyPr>
          <a:lstStyle/>
          <a:p>
            <a:pPr marL="0" indent="0">
              <a:buNone/>
            </a:pPr>
            <a:r>
              <a:rPr lang="en-GB" b="1" dirty="0"/>
              <a:t>Champion conversation tips:</a:t>
            </a:r>
            <a:endParaRPr lang="en-GB" dirty="0"/>
          </a:p>
          <a:p>
            <a:r>
              <a:rPr lang="en-GB" dirty="0"/>
              <a:t>Listen without embarrassment or judgement</a:t>
            </a:r>
          </a:p>
          <a:p>
            <a:r>
              <a:rPr lang="en-GB" dirty="0"/>
              <a:t>Use inclusive language (“people who menstruate”)</a:t>
            </a:r>
          </a:p>
          <a:p>
            <a:r>
              <a:rPr lang="en-GB" dirty="0"/>
              <a:t>Normalise words like menopause, periods and menstruation </a:t>
            </a:r>
          </a:p>
          <a:p>
            <a:r>
              <a:rPr lang="en-GB" dirty="0"/>
              <a:t>Signpost don’t diagnose</a:t>
            </a:r>
          </a:p>
          <a:p>
            <a:r>
              <a:rPr lang="en-GB" dirty="0"/>
              <a:t>Share information and resources not medical advice</a:t>
            </a:r>
          </a:p>
          <a:p>
            <a:pPr marL="0" indent="0">
              <a:buNone/>
            </a:pPr>
            <a:r>
              <a:rPr lang="en-GB" b="1" dirty="0"/>
              <a:t>Example conversation prompt:</a:t>
            </a:r>
            <a:endParaRPr lang="en-GB" dirty="0"/>
          </a:p>
          <a:p>
            <a:pPr marL="0" indent="0">
              <a:buNone/>
            </a:pPr>
            <a:r>
              <a:rPr lang="en-GB" i="1" dirty="0"/>
              <a:t>“Lots of people find periods uncomfortable. Have you spoken to your GP about how it’s affecting you?”</a:t>
            </a:r>
          </a:p>
          <a:p>
            <a:endParaRPr lang="en-GB" dirty="0"/>
          </a:p>
          <a:p>
            <a:endParaRPr lang="en-GB" dirty="0"/>
          </a:p>
        </p:txBody>
      </p:sp>
    </p:spTree>
    <p:extLst>
      <p:ext uri="{BB962C8B-B14F-4D97-AF65-F5344CB8AC3E}">
        <p14:creationId xmlns:p14="http://schemas.microsoft.com/office/powerpoint/2010/main" val="400139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E58BF60-5843-1820-4E96-8503141F54A9}"/>
              </a:ext>
            </a:extLst>
          </p:cNvPr>
          <p:cNvSpPr txBox="1">
            <a:spLocks noGrp="1"/>
          </p:cNvSpPr>
          <p:nvPr>
            <p:ph type="title"/>
          </p:nvPr>
        </p:nvSpPr>
        <p:spPr>
          <a:xfrm>
            <a:off x="285247" y="296594"/>
            <a:ext cx="9973946" cy="566178"/>
          </a:xfrm>
          <a:prstGeom prst="rect">
            <a:avLst/>
          </a:prstGeom>
          <a:noFill/>
          <a:ln>
            <a:noFill/>
          </a:ln>
        </p:spPr>
        <p:txBody>
          <a:bodyPr vert="horz" wrap="square" lIns="0" tIns="12060" rIns="0" bIns="0" anchor="t" anchorCtr="0" compatLnSpc="1">
            <a:spAutoFit/>
          </a:bodyPr>
          <a:lstStyle/>
          <a:p>
            <a:pPr marL="12701" lvl="0">
              <a:lnSpc>
                <a:spcPct val="100000"/>
              </a:lnSpc>
              <a:spcBef>
                <a:spcPts val="95"/>
              </a:spcBef>
            </a:pPr>
            <a:r>
              <a:rPr lang="en-GB" sz="3600" b="1" spc="-5">
                <a:solidFill>
                  <a:srgbClr val="0071CE"/>
                </a:solidFill>
                <a:latin typeface="Arial"/>
                <a:cs typeface="Arial"/>
              </a:rPr>
              <a:t>The </a:t>
            </a:r>
            <a:r>
              <a:rPr lang="en-GB" sz="3600" b="1" spc="-100">
                <a:solidFill>
                  <a:srgbClr val="0071CE"/>
                </a:solidFill>
                <a:latin typeface="Arial"/>
                <a:cs typeface="Arial"/>
              </a:rPr>
              <a:t>3A’s</a:t>
            </a:r>
            <a:r>
              <a:rPr lang="en-GB" sz="3600" b="1">
                <a:solidFill>
                  <a:srgbClr val="0071CE"/>
                </a:solidFill>
                <a:latin typeface="Arial"/>
                <a:cs typeface="Arial"/>
              </a:rPr>
              <a:t> </a:t>
            </a:r>
            <a:r>
              <a:rPr lang="en-GB" sz="3600" b="1" spc="-5">
                <a:solidFill>
                  <a:srgbClr val="0071CE"/>
                </a:solidFill>
                <a:latin typeface="Arial"/>
                <a:cs typeface="Arial"/>
              </a:rPr>
              <a:t>model</a:t>
            </a:r>
            <a:r>
              <a:rPr lang="en-GB" sz="3600" b="1" spc="25">
                <a:solidFill>
                  <a:srgbClr val="0071CE"/>
                </a:solidFill>
                <a:latin typeface="Arial"/>
                <a:cs typeface="Arial"/>
              </a:rPr>
              <a:t> </a:t>
            </a:r>
            <a:r>
              <a:rPr lang="en-GB" sz="3600" b="1" spc="-5">
                <a:solidFill>
                  <a:srgbClr val="0071CE"/>
                </a:solidFill>
                <a:latin typeface="Arial"/>
                <a:cs typeface="Arial"/>
              </a:rPr>
              <a:t>–</a:t>
            </a:r>
            <a:r>
              <a:rPr lang="en-GB" sz="3600" b="1" spc="-235">
                <a:solidFill>
                  <a:srgbClr val="0071CE"/>
                </a:solidFill>
                <a:latin typeface="Arial"/>
                <a:cs typeface="Arial"/>
              </a:rPr>
              <a:t> </a:t>
            </a:r>
            <a:r>
              <a:rPr lang="en-GB" sz="3600" b="1" spc="-5">
                <a:solidFill>
                  <a:srgbClr val="0071CE"/>
                </a:solidFill>
                <a:latin typeface="Arial"/>
                <a:cs typeface="Arial"/>
              </a:rPr>
              <a:t>Ask,</a:t>
            </a:r>
            <a:r>
              <a:rPr lang="en-GB" sz="3600" b="1" spc="-215">
                <a:solidFill>
                  <a:srgbClr val="0071CE"/>
                </a:solidFill>
                <a:latin typeface="Arial"/>
                <a:cs typeface="Arial"/>
              </a:rPr>
              <a:t> </a:t>
            </a:r>
            <a:r>
              <a:rPr lang="en-GB" sz="3600" b="1" spc="-5">
                <a:solidFill>
                  <a:srgbClr val="0071CE"/>
                </a:solidFill>
                <a:latin typeface="Arial"/>
                <a:cs typeface="Arial"/>
              </a:rPr>
              <a:t>Assist</a:t>
            </a:r>
            <a:r>
              <a:rPr lang="en-GB" sz="3600" b="1" spc="-10">
                <a:solidFill>
                  <a:srgbClr val="0071CE"/>
                </a:solidFill>
                <a:latin typeface="Arial"/>
                <a:cs typeface="Arial"/>
              </a:rPr>
              <a:t> </a:t>
            </a:r>
            <a:r>
              <a:rPr lang="en-GB" sz="3600" b="1" spc="-5">
                <a:solidFill>
                  <a:srgbClr val="0071CE"/>
                </a:solidFill>
                <a:latin typeface="Arial"/>
                <a:cs typeface="Arial"/>
              </a:rPr>
              <a:t>and</a:t>
            </a:r>
            <a:r>
              <a:rPr lang="en-GB" sz="3600" b="1" spc="-220">
                <a:solidFill>
                  <a:srgbClr val="0071CE"/>
                </a:solidFill>
                <a:latin typeface="Arial"/>
                <a:cs typeface="Arial"/>
              </a:rPr>
              <a:t> </a:t>
            </a:r>
            <a:r>
              <a:rPr lang="en-GB" sz="3600" b="1" spc="-5">
                <a:solidFill>
                  <a:srgbClr val="0071CE"/>
                </a:solidFill>
                <a:latin typeface="Arial"/>
                <a:cs typeface="Arial"/>
              </a:rPr>
              <a:t>Act</a:t>
            </a:r>
            <a:endParaRPr lang="en-GB" sz="3600">
              <a:latin typeface="Arial"/>
              <a:cs typeface="Arial"/>
            </a:endParaRPr>
          </a:p>
        </p:txBody>
      </p:sp>
      <p:pic>
        <p:nvPicPr>
          <p:cNvPr id="3" name="object 3">
            <a:extLst>
              <a:ext uri="{FF2B5EF4-FFF2-40B4-BE49-F238E27FC236}">
                <a16:creationId xmlns:a16="http://schemas.microsoft.com/office/drawing/2014/main" id="{45882E0B-94EF-CDF0-AD20-7DF0568FB62D}"/>
              </a:ext>
            </a:extLst>
          </p:cNvPr>
          <p:cNvPicPr>
            <a:picLocks noChangeAspect="1"/>
          </p:cNvPicPr>
          <p:nvPr/>
        </p:nvPicPr>
        <p:blipFill>
          <a:blip r:embed="rId3"/>
          <a:stretch>
            <a:fillRect/>
          </a:stretch>
        </p:blipFill>
        <p:spPr>
          <a:xfrm>
            <a:off x="699964" y="1165347"/>
            <a:ext cx="9947437" cy="5431536"/>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566DBFA-9D9F-444B-B6D0-95FD342684BC}"/>
              </a:ext>
            </a:extLst>
          </p:cNvPr>
          <p:cNvSpPr txBox="1">
            <a:spLocks noGrp="1"/>
          </p:cNvSpPr>
          <p:nvPr>
            <p:ph type="title"/>
          </p:nvPr>
        </p:nvSpPr>
        <p:spPr>
          <a:xfrm>
            <a:off x="397014" y="444937"/>
            <a:ext cx="6896733" cy="512064"/>
          </a:xfrm>
          <a:prstGeom prst="rect">
            <a:avLst/>
          </a:prstGeom>
          <a:noFill/>
          <a:ln>
            <a:noFill/>
          </a:ln>
        </p:spPr>
        <p:txBody>
          <a:bodyPr vert="horz" wrap="square" lIns="0" tIns="13331" rIns="0" bIns="0" anchor="t" anchorCtr="0" compatLnSpc="1">
            <a:spAutoFit/>
          </a:bodyPr>
          <a:lstStyle/>
          <a:p>
            <a:pPr marL="12701" lvl="0">
              <a:spcBef>
                <a:spcPts val="105"/>
              </a:spcBef>
            </a:pPr>
            <a:r>
              <a:rPr lang="en-GB" sz="3600" b="1">
                <a:solidFill>
                  <a:srgbClr val="0071CE"/>
                </a:solidFill>
                <a:latin typeface="Arial"/>
                <a:cs typeface="Arial"/>
              </a:rPr>
              <a:t>Things</a:t>
            </a:r>
            <a:r>
              <a:rPr lang="en-GB" sz="3600" b="1" spc="-15">
                <a:solidFill>
                  <a:srgbClr val="0071CE"/>
                </a:solidFill>
                <a:latin typeface="Arial"/>
                <a:cs typeface="Arial"/>
              </a:rPr>
              <a:t> </a:t>
            </a:r>
            <a:r>
              <a:rPr lang="en-GB" sz="3600" b="1" spc="-5">
                <a:solidFill>
                  <a:srgbClr val="0071CE"/>
                </a:solidFill>
                <a:latin typeface="Arial"/>
                <a:cs typeface="Arial"/>
              </a:rPr>
              <a:t>to</a:t>
            </a:r>
            <a:r>
              <a:rPr lang="en-GB" sz="3600" b="1" spc="-10">
                <a:solidFill>
                  <a:srgbClr val="0071CE"/>
                </a:solidFill>
                <a:latin typeface="Arial"/>
                <a:cs typeface="Arial"/>
              </a:rPr>
              <a:t> </a:t>
            </a:r>
            <a:r>
              <a:rPr lang="en-GB" sz="3600" b="1">
                <a:solidFill>
                  <a:srgbClr val="0071CE"/>
                </a:solidFill>
                <a:latin typeface="Arial"/>
                <a:cs typeface="Arial"/>
              </a:rPr>
              <a:t>be</a:t>
            </a:r>
            <a:r>
              <a:rPr lang="en-GB" sz="3600" b="1" spc="-10">
                <a:solidFill>
                  <a:srgbClr val="0071CE"/>
                </a:solidFill>
                <a:latin typeface="Arial"/>
                <a:cs typeface="Arial"/>
              </a:rPr>
              <a:t> </a:t>
            </a:r>
            <a:r>
              <a:rPr lang="en-GB" sz="3600" b="1" spc="-5">
                <a:solidFill>
                  <a:srgbClr val="0071CE"/>
                </a:solidFill>
                <a:latin typeface="Arial"/>
                <a:cs typeface="Arial"/>
              </a:rPr>
              <a:t>aware</a:t>
            </a:r>
            <a:r>
              <a:rPr lang="en-GB" sz="3600" b="1" spc="-10">
                <a:solidFill>
                  <a:srgbClr val="0071CE"/>
                </a:solidFill>
                <a:latin typeface="Arial"/>
                <a:cs typeface="Arial"/>
              </a:rPr>
              <a:t> of</a:t>
            </a:r>
            <a:endParaRPr lang="en-GB" sz="3600" b="1" spc="-5">
              <a:solidFill>
                <a:srgbClr val="0071CE"/>
              </a:solidFill>
              <a:latin typeface="Arial"/>
              <a:cs typeface="Arial"/>
            </a:endParaRPr>
          </a:p>
        </p:txBody>
      </p:sp>
      <p:pic>
        <p:nvPicPr>
          <p:cNvPr id="3" name="object 3">
            <a:extLst>
              <a:ext uri="{FF2B5EF4-FFF2-40B4-BE49-F238E27FC236}">
                <a16:creationId xmlns:a16="http://schemas.microsoft.com/office/drawing/2014/main" id="{3D2C6093-27B3-11B5-BEDF-A1AC0D550AF5}"/>
              </a:ext>
            </a:extLst>
          </p:cNvPr>
          <p:cNvPicPr>
            <a:picLocks noChangeAspect="1"/>
          </p:cNvPicPr>
          <p:nvPr/>
        </p:nvPicPr>
        <p:blipFill>
          <a:blip r:embed="rId3"/>
          <a:stretch>
            <a:fillRect/>
          </a:stretch>
        </p:blipFill>
        <p:spPr>
          <a:xfrm>
            <a:off x="1143758" y="1397322"/>
            <a:ext cx="9896103" cy="4883819"/>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6D12053E-E698-B85F-FEB9-45DA7AA29558}"/>
              </a:ext>
            </a:extLst>
          </p:cNvPr>
          <p:cNvPicPr>
            <a:picLocks noChangeAspect="1"/>
          </p:cNvPicPr>
          <p:nvPr/>
        </p:nvPicPr>
        <p:blipFill>
          <a:blip r:embed="rId2"/>
          <a:stretch>
            <a:fillRect/>
          </a:stretch>
        </p:blipFill>
        <p:spPr>
          <a:xfrm>
            <a:off x="9816084" y="4910328"/>
            <a:ext cx="2375912" cy="1947672"/>
          </a:xfrm>
          <a:prstGeom prst="rect">
            <a:avLst/>
          </a:prstGeom>
          <a:noFill/>
          <a:ln cap="flat">
            <a:noFill/>
          </a:ln>
        </p:spPr>
      </p:pic>
      <p:sp>
        <p:nvSpPr>
          <p:cNvPr id="3" name="object 3">
            <a:extLst>
              <a:ext uri="{FF2B5EF4-FFF2-40B4-BE49-F238E27FC236}">
                <a16:creationId xmlns:a16="http://schemas.microsoft.com/office/drawing/2014/main" id="{E99E8F76-69AC-EA83-A75E-BC0140BC64F5}"/>
              </a:ext>
            </a:extLst>
          </p:cNvPr>
          <p:cNvSpPr txBox="1">
            <a:spLocks noGrp="1"/>
          </p:cNvSpPr>
          <p:nvPr>
            <p:ph type="title"/>
          </p:nvPr>
        </p:nvSpPr>
        <p:spPr>
          <a:xfrm>
            <a:off x="405572" y="511981"/>
            <a:ext cx="3746936" cy="567467"/>
          </a:xfrm>
          <a:prstGeom prst="rect">
            <a:avLst/>
          </a:prstGeom>
          <a:noFill/>
          <a:ln>
            <a:noFill/>
          </a:ln>
        </p:spPr>
        <p:txBody>
          <a:bodyPr vert="horz" wrap="square" lIns="0" tIns="13331" rIns="0" bIns="0" anchor="ctr" anchorCtr="0" compatLnSpc="1">
            <a:spAutoFit/>
          </a:bodyPr>
          <a:lstStyle/>
          <a:p>
            <a:pPr marL="12701" lvl="0">
              <a:lnSpc>
                <a:spcPct val="100000"/>
              </a:lnSpc>
              <a:spcBef>
                <a:spcPts val="105"/>
              </a:spcBef>
            </a:pPr>
            <a:r>
              <a:rPr lang="en-GB" sz="3600" b="1">
                <a:solidFill>
                  <a:srgbClr val="0071CE"/>
                </a:solidFill>
                <a:latin typeface="Arial"/>
                <a:cs typeface="Arial"/>
              </a:rPr>
              <a:t>Safeguar</a:t>
            </a:r>
            <a:r>
              <a:rPr lang="en-GB" sz="3600" b="1" spc="-15">
                <a:solidFill>
                  <a:srgbClr val="0071CE"/>
                </a:solidFill>
                <a:latin typeface="Arial"/>
                <a:cs typeface="Arial"/>
              </a:rPr>
              <a:t>d</a:t>
            </a:r>
            <a:r>
              <a:rPr lang="en-GB" sz="3600" b="1">
                <a:solidFill>
                  <a:srgbClr val="0071CE"/>
                </a:solidFill>
                <a:latin typeface="Arial"/>
                <a:cs typeface="Arial"/>
              </a:rPr>
              <a:t>ing</a:t>
            </a:r>
            <a:endParaRPr lang="en-GB" sz="3600" b="1">
              <a:latin typeface="Arial"/>
              <a:cs typeface="Arial"/>
            </a:endParaRPr>
          </a:p>
        </p:txBody>
      </p:sp>
      <p:sp>
        <p:nvSpPr>
          <p:cNvPr id="4" name="object 4">
            <a:extLst>
              <a:ext uri="{FF2B5EF4-FFF2-40B4-BE49-F238E27FC236}">
                <a16:creationId xmlns:a16="http://schemas.microsoft.com/office/drawing/2014/main" id="{BF2141D3-BECB-0A08-D1ED-595551DF9127}"/>
              </a:ext>
            </a:extLst>
          </p:cNvPr>
          <p:cNvSpPr txBox="1"/>
          <p:nvPr/>
        </p:nvSpPr>
        <p:spPr>
          <a:xfrm>
            <a:off x="406377" y="1402643"/>
            <a:ext cx="11374121" cy="1167761"/>
          </a:xfrm>
          <a:prstGeom prst="rect">
            <a:avLst/>
          </a:prstGeom>
          <a:noFill/>
          <a:ln cap="flat">
            <a:noFill/>
          </a:ln>
        </p:spPr>
        <p:txBody>
          <a:bodyPr vert="horz" wrap="square" lIns="0" tIns="40005" rIns="0" bIns="0" anchor="t" anchorCtr="0" compatLnSpc="1">
            <a:spAutoFit/>
          </a:bodyPr>
          <a:lstStyle/>
          <a:p>
            <a:pPr marL="241301" marR="5084" lvl="0" indent="-228600" algn="l" defTabSz="914400" rtl="0" fontAlgn="auto" hangingPunct="1">
              <a:lnSpc>
                <a:spcPct val="90100"/>
              </a:lnSpc>
              <a:spcBef>
                <a:spcPts val="315"/>
              </a:spcBef>
              <a:spcAft>
                <a:spcPts val="0"/>
              </a:spcAft>
              <a:buSzPct val="100000"/>
              <a:buChar char="•"/>
              <a:tabLst>
                <a:tab pos="241301" algn="l"/>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If </a:t>
            </a:r>
            <a:r>
              <a:rPr lang="en-GB" sz="1800" b="0" i="0" u="none" strike="noStrike" kern="1200" cap="none" spc="-15" baseline="0">
                <a:solidFill>
                  <a:srgbClr val="000000"/>
                </a:solidFill>
                <a:uFillTx/>
                <a:latin typeface="Arial"/>
                <a:cs typeface="Arial"/>
              </a:rPr>
              <a:t>you </a:t>
            </a:r>
            <a:r>
              <a:rPr lang="en-GB" sz="1800" b="0" i="0" u="none" strike="noStrike" kern="1200" cap="none" spc="-5" baseline="0">
                <a:solidFill>
                  <a:srgbClr val="000000"/>
                </a:solidFill>
                <a:uFillTx/>
                <a:latin typeface="Arial"/>
                <a:cs typeface="Arial"/>
              </a:rPr>
              <a:t>think </a:t>
            </a:r>
            <a:r>
              <a:rPr lang="en-GB" sz="1800" b="0" i="0" u="none" strike="noStrike" kern="1200" cap="none" spc="0" baseline="0">
                <a:solidFill>
                  <a:srgbClr val="000000"/>
                </a:solidFill>
                <a:uFillTx/>
                <a:latin typeface="Arial"/>
                <a:cs typeface="Arial"/>
              </a:rPr>
              <a:t>a </a:t>
            </a:r>
            <a:r>
              <a:rPr lang="en-GB" sz="1800" b="0" i="0" u="none" strike="noStrike" kern="1200" cap="none" spc="-5" baseline="0">
                <a:solidFill>
                  <a:srgbClr val="000000"/>
                </a:solidFill>
                <a:uFillTx/>
                <a:latin typeface="Arial"/>
                <a:cs typeface="Arial"/>
              </a:rPr>
              <a:t>child or adult are </a:t>
            </a:r>
            <a:r>
              <a:rPr lang="en-GB" sz="1800" b="0" i="0" u="none" strike="noStrike" kern="1200" cap="none" spc="0" baseline="0">
                <a:solidFill>
                  <a:srgbClr val="000000"/>
                </a:solidFill>
                <a:uFillTx/>
                <a:latin typeface="Arial"/>
                <a:cs typeface="Arial"/>
              </a:rPr>
              <a:t>in </a:t>
            </a:r>
            <a:r>
              <a:rPr lang="en-GB" sz="1800" b="0" i="0" u="none" strike="noStrike" kern="1200" cap="none" spc="-5" baseline="0">
                <a:solidFill>
                  <a:srgbClr val="000000"/>
                </a:solidFill>
                <a:uFillTx/>
                <a:latin typeface="Arial"/>
                <a:cs typeface="Arial"/>
              </a:rPr>
              <a:t>need of support or </a:t>
            </a:r>
            <a:r>
              <a:rPr lang="en-GB" sz="1800" b="0" i="0" u="none" strike="noStrike" kern="1200" cap="none" spc="0" baseline="0">
                <a:solidFill>
                  <a:srgbClr val="000000"/>
                </a:solidFill>
                <a:uFillTx/>
                <a:latin typeface="Arial"/>
                <a:cs typeface="Arial"/>
              </a:rPr>
              <a:t>at risk </a:t>
            </a:r>
            <a:r>
              <a:rPr lang="en-GB" sz="1800" b="0" i="0" u="none" strike="noStrike" kern="1200" cap="none" spc="-5" baseline="0">
                <a:solidFill>
                  <a:srgbClr val="000000"/>
                </a:solidFill>
                <a:uFillTx/>
                <a:latin typeface="Arial"/>
                <a:cs typeface="Arial"/>
              </a:rPr>
              <a:t>of harm, the </a:t>
            </a:r>
            <a:r>
              <a:rPr lang="en-GB" sz="1800" b="0" i="0" u="none" strike="noStrike" kern="1200" cap="none" spc="-10" baseline="0">
                <a:solidFill>
                  <a:srgbClr val="000000"/>
                </a:solidFill>
                <a:uFillTx/>
                <a:latin typeface="Arial"/>
                <a:cs typeface="Arial"/>
              </a:rPr>
              <a:t>following </a:t>
            </a:r>
            <a:r>
              <a:rPr lang="en-GB" sz="1800" b="0" i="0" u="none" strike="noStrike" kern="1200" cap="none" spc="-5" baseline="0">
                <a:solidFill>
                  <a:srgbClr val="000000"/>
                </a:solidFill>
                <a:uFillTx/>
                <a:latin typeface="Arial"/>
                <a:cs typeface="Arial"/>
              </a:rPr>
              <a:t>safeguarding referral options </a:t>
            </a:r>
            <a:r>
              <a:rPr lang="en-GB" sz="1800" b="0" i="0" u="none" strike="noStrike" kern="1200" cap="none" spc="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are available </a:t>
            </a:r>
            <a:r>
              <a:rPr lang="en-GB" sz="1800" b="0" i="0" u="none" strike="noStrike" kern="1200" cap="none" spc="0" baseline="0">
                <a:solidFill>
                  <a:srgbClr val="000000"/>
                </a:solidFill>
                <a:uFillTx/>
                <a:latin typeface="Arial"/>
                <a:cs typeface="Arial"/>
              </a:rPr>
              <a:t>to </a:t>
            </a:r>
            <a:r>
              <a:rPr lang="en-GB" sz="1800" b="0" i="0" u="none" strike="noStrike" kern="1200" cap="none" spc="-10" baseline="0">
                <a:solidFill>
                  <a:srgbClr val="000000"/>
                </a:solidFill>
                <a:uFillTx/>
                <a:latin typeface="Arial"/>
                <a:cs typeface="Arial"/>
              </a:rPr>
              <a:t>you. </a:t>
            </a:r>
            <a:r>
              <a:rPr lang="en-GB" sz="1800" b="0" i="0" u="none" strike="noStrike" kern="1200" cap="none" spc="-5" baseline="0">
                <a:solidFill>
                  <a:srgbClr val="000000"/>
                </a:solidFill>
                <a:uFillTx/>
                <a:latin typeface="Arial"/>
                <a:cs typeface="Arial"/>
              </a:rPr>
              <a:t>Examples </a:t>
            </a:r>
            <a:r>
              <a:rPr lang="en-GB" sz="1800" b="0" i="0" u="none" strike="noStrike" kern="1200" cap="none" spc="0" baseline="0">
                <a:solidFill>
                  <a:srgbClr val="000000"/>
                </a:solidFill>
                <a:uFillTx/>
                <a:latin typeface="Arial"/>
                <a:cs typeface="Arial"/>
              </a:rPr>
              <a:t>of </a:t>
            </a:r>
            <a:r>
              <a:rPr lang="en-GB" sz="1800" b="0" i="0" u="none" strike="noStrike" kern="1200" cap="none" spc="-5" baseline="0">
                <a:solidFill>
                  <a:srgbClr val="000000"/>
                </a:solidFill>
                <a:uFillTx/>
                <a:latin typeface="Arial"/>
                <a:cs typeface="Arial"/>
              </a:rPr>
              <a:t>a safeguarding issue could include exploiting a person </a:t>
            </a:r>
            <a:r>
              <a:rPr lang="en-GB" sz="1800" b="0" i="0" u="none" strike="noStrike" kern="1200" cap="none" spc="-20" baseline="0">
                <a:solidFill>
                  <a:srgbClr val="000000"/>
                </a:solidFill>
                <a:uFillTx/>
                <a:latin typeface="Arial"/>
                <a:cs typeface="Arial"/>
              </a:rPr>
              <a:t>financially, physically, </a:t>
            </a:r>
            <a:r>
              <a:rPr lang="en-GB" sz="1800" b="0" i="0" u="none" strike="noStrike" kern="1200" cap="none" spc="-49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emotionally</a:t>
            </a:r>
            <a:r>
              <a:rPr lang="en-GB" sz="1800" b="0" i="0" u="none" strike="noStrike" kern="1200" cap="none" spc="15"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or</a:t>
            </a:r>
            <a:r>
              <a:rPr lang="en-GB" sz="1800" b="0" i="0" u="none" strike="noStrike" kern="1200" cap="none" spc="0" baseline="0">
                <a:solidFill>
                  <a:srgbClr val="000000"/>
                </a:solidFill>
                <a:uFillTx/>
                <a:latin typeface="Arial"/>
                <a:cs typeface="Arial"/>
              </a:rPr>
              <a:t> </a:t>
            </a:r>
            <a:r>
              <a:rPr lang="en-GB" sz="1800" b="0" i="0" u="none" strike="noStrike" kern="1200" cap="none" spc="-25" baseline="0">
                <a:solidFill>
                  <a:srgbClr val="000000"/>
                </a:solidFill>
                <a:uFillTx/>
                <a:latin typeface="Arial"/>
                <a:cs typeface="Arial"/>
              </a:rPr>
              <a:t>sexually.</a:t>
            </a:r>
            <a:endParaRPr lang="en-GB" sz="1800" b="0" i="0" u="none" strike="noStrike" kern="1200" cap="none" spc="0" baseline="0">
              <a:solidFill>
                <a:srgbClr val="000000"/>
              </a:solidFill>
              <a:uFillTx/>
              <a:latin typeface="Arial"/>
              <a:cs typeface="Arial"/>
            </a:endParaRPr>
          </a:p>
          <a:p>
            <a:pPr marL="241301" marR="0" lvl="0" indent="-228600" algn="l" defTabSz="914400" rtl="0" fontAlgn="auto" hangingPunct="1">
              <a:lnSpc>
                <a:spcPct val="100000"/>
              </a:lnSpc>
              <a:spcBef>
                <a:spcPts val="780"/>
              </a:spcBef>
              <a:spcAft>
                <a:spcPts val="0"/>
              </a:spcAft>
              <a:buSzPct val="100000"/>
              <a:buChar char="•"/>
              <a:tabLst>
                <a:tab pos="241301" algn="l"/>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If</a:t>
            </a:r>
            <a:r>
              <a:rPr lang="en-GB" sz="1800" b="0" i="0" u="none" strike="noStrike" kern="1200" cap="none" spc="-10" baseline="0">
                <a:solidFill>
                  <a:srgbClr val="000000"/>
                </a:solidFill>
                <a:uFillTx/>
                <a:latin typeface="Arial"/>
                <a:cs typeface="Arial"/>
              </a:rPr>
              <a:t> </a:t>
            </a:r>
            <a:r>
              <a:rPr lang="en-GB" sz="1800" b="0" i="0" u="none" strike="noStrike" kern="1200" cap="none" spc="0" baseline="0">
                <a:solidFill>
                  <a:srgbClr val="000000"/>
                </a:solidFill>
                <a:uFillTx/>
                <a:latin typeface="Arial"/>
                <a:cs typeface="Arial"/>
              </a:rPr>
              <a:t>it </a:t>
            </a:r>
            <a:r>
              <a:rPr lang="en-GB" sz="1800" b="0" i="0" u="none" strike="noStrike" kern="1200" cap="none" spc="-5" baseline="0">
                <a:solidFill>
                  <a:srgbClr val="000000"/>
                </a:solidFill>
                <a:uFillTx/>
                <a:latin typeface="Arial"/>
                <a:cs typeface="Arial"/>
              </a:rPr>
              <a:t>is</a:t>
            </a:r>
            <a:r>
              <a:rPr lang="en-GB" sz="1800" b="0" i="0" u="none" strike="noStrike" kern="1200" cap="none" spc="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an</a:t>
            </a:r>
            <a:r>
              <a:rPr lang="en-GB" sz="1800" b="0" i="0" u="none" strike="noStrike" kern="1200" cap="none" spc="-10" baseline="0">
                <a:solidFill>
                  <a:srgbClr val="000000"/>
                </a:solidFill>
                <a:uFillTx/>
                <a:latin typeface="Arial"/>
                <a:cs typeface="Arial"/>
              </a:rPr>
              <a:t> </a:t>
            </a:r>
            <a:r>
              <a:rPr lang="en-GB" sz="1800" b="0" i="0" u="none" strike="noStrike" kern="1200" cap="none" spc="-20" baseline="0">
                <a:solidFill>
                  <a:srgbClr val="000000"/>
                </a:solidFill>
                <a:uFillTx/>
                <a:latin typeface="Arial"/>
                <a:cs typeface="Arial"/>
              </a:rPr>
              <a:t>emergency,</a:t>
            </a:r>
            <a:r>
              <a:rPr lang="en-GB" sz="1800" b="0" i="0" u="none" strike="noStrike" kern="1200" cap="none" spc="35"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please</a:t>
            </a:r>
            <a:r>
              <a:rPr lang="en-GB" sz="1800" b="0" i="0" u="none" strike="noStrike" kern="1200" cap="none" spc="5" baseline="0">
                <a:solidFill>
                  <a:srgbClr val="000000"/>
                </a:solidFill>
                <a:uFillTx/>
                <a:latin typeface="Arial"/>
                <a:cs typeface="Arial"/>
              </a:rPr>
              <a:t> </a:t>
            </a:r>
            <a:r>
              <a:rPr lang="en-GB" sz="1800" b="0" i="0" u="none" strike="noStrike" kern="1200" cap="none" spc="-15" baseline="0">
                <a:solidFill>
                  <a:srgbClr val="000000"/>
                </a:solidFill>
                <a:uFillTx/>
                <a:latin typeface="Arial"/>
                <a:cs typeface="Arial"/>
              </a:rPr>
              <a:t>always</a:t>
            </a:r>
            <a:r>
              <a:rPr lang="en-GB" sz="1800" b="0" i="0" u="none" strike="noStrike" kern="1200" cap="none" spc="5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call</a:t>
            </a:r>
            <a:r>
              <a:rPr lang="en-GB" sz="1800" b="0" i="0" u="none" strike="noStrike" kern="1200" cap="none" spc="1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999.</a:t>
            </a:r>
            <a:endParaRPr lang="en-GB" sz="1800" b="0" i="0" u="none" strike="noStrike" kern="1200" cap="none" spc="0" baseline="0">
              <a:solidFill>
                <a:srgbClr val="000000"/>
              </a:solidFill>
              <a:uFillTx/>
              <a:latin typeface="Arial"/>
              <a:cs typeface="Arial"/>
            </a:endParaRPr>
          </a:p>
        </p:txBody>
      </p:sp>
      <p:graphicFrame>
        <p:nvGraphicFramePr>
          <p:cNvPr id="5" name="object 5">
            <a:extLst>
              <a:ext uri="{FF2B5EF4-FFF2-40B4-BE49-F238E27FC236}">
                <a16:creationId xmlns:a16="http://schemas.microsoft.com/office/drawing/2014/main" id="{30F952AD-5B6D-F219-8CB3-3799D8A7D83C}"/>
              </a:ext>
            </a:extLst>
          </p:cNvPr>
          <p:cNvGraphicFramePr>
            <a:graphicFrameLocks noGrp="1"/>
          </p:cNvGraphicFramePr>
          <p:nvPr/>
        </p:nvGraphicFramePr>
        <p:xfrm>
          <a:off x="2028669" y="3011896"/>
          <a:ext cx="8128620" cy="2595850"/>
        </p:xfrm>
        <a:graphic>
          <a:graphicData uri="http://schemas.openxmlformats.org/drawingml/2006/table">
            <a:tbl>
              <a:tblPr firstRow="1" bandRow="1">
                <a:effectLst/>
                <a:tableStyleId>{2D5ABB26-0587-4C30-8999-92F81FD0307C}</a:tableStyleId>
              </a:tblPr>
              <a:tblGrid>
                <a:gridCol w="2709540">
                  <a:extLst>
                    <a:ext uri="{9D8B030D-6E8A-4147-A177-3AD203B41FA5}">
                      <a16:colId xmlns:a16="http://schemas.microsoft.com/office/drawing/2014/main" val="3274663291"/>
                    </a:ext>
                  </a:extLst>
                </a:gridCol>
                <a:gridCol w="2709540">
                  <a:extLst>
                    <a:ext uri="{9D8B030D-6E8A-4147-A177-3AD203B41FA5}">
                      <a16:colId xmlns:a16="http://schemas.microsoft.com/office/drawing/2014/main" val="3093918173"/>
                    </a:ext>
                  </a:extLst>
                </a:gridCol>
                <a:gridCol w="2709540">
                  <a:extLst>
                    <a:ext uri="{9D8B030D-6E8A-4147-A177-3AD203B41FA5}">
                      <a16:colId xmlns:a16="http://schemas.microsoft.com/office/drawing/2014/main" val="830482789"/>
                    </a:ext>
                  </a:extLst>
                </a:gridCol>
              </a:tblGrid>
              <a:tr h="370834">
                <a:tc>
                  <a:txBody>
                    <a:bodyPr/>
                    <a:lstStyle/>
                    <a:p>
                      <a:pPr marL="91440" lvl="0">
                        <a:lnSpc>
                          <a:spcPct val="100000"/>
                        </a:lnSpc>
                        <a:spcBef>
                          <a:spcPts val="315"/>
                        </a:spcBef>
                      </a:pPr>
                      <a:r>
                        <a:rPr lang="en-GB" sz="1800" b="1">
                          <a:solidFill>
                            <a:srgbClr val="FFFFFF"/>
                          </a:solidFill>
                          <a:latin typeface="Arial"/>
                          <a:cs typeface="Arial"/>
                        </a:rPr>
                        <a:t>Borough</a:t>
                      </a:r>
                      <a:endParaRPr lang="en-GB" sz="1800">
                        <a:latin typeface="Arial"/>
                        <a:cs typeface="Arial"/>
                      </a:endParaRPr>
                    </a:p>
                  </a:txBody>
                  <a:tcPr marL="0" marR="0" marT="4000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002F86"/>
                    </a:solidFill>
                  </a:tcPr>
                </a:tc>
                <a:tc>
                  <a:txBody>
                    <a:bodyPr/>
                    <a:lstStyle/>
                    <a:p>
                      <a:pPr marL="91440" lvl="0">
                        <a:lnSpc>
                          <a:spcPct val="100000"/>
                        </a:lnSpc>
                        <a:spcBef>
                          <a:spcPts val="315"/>
                        </a:spcBef>
                      </a:pPr>
                      <a:r>
                        <a:rPr lang="en-GB" sz="1800" b="1" spc="-10">
                          <a:solidFill>
                            <a:srgbClr val="FFFFFF"/>
                          </a:solidFill>
                          <a:latin typeface="Arial"/>
                          <a:cs typeface="Arial"/>
                        </a:rPr>
                        <a:t>Adults</a:t>
                      </a:r>
                      <a:endParaRPr lang="en-GB" sz="1800">
                        <a:latin typeface="Arial"/>
                        <a:cs typeface="Arial"/>
                      </a:endParaRPr>
                    </a:p>
                  </a:txBody>
                  <a:tcPr marL="0" marR="0" marT="4000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002F86"/>
                    </a:solidFill>
                  </a:tcPr>
                </a:tc>
                <a:tc>
                  <a:txBody>
                    <a:bodyPr/>
                    <a:lstStyle/>
                    <a:p>
                      <a:pPr marL="92070" lvl="0">
                        <a:lnSpc>
                          <a:spcPct val="100000"/>
                        </a:lnSpc>
                        <a:spcBef>
                          <a:spcPts val="315"/>
                        </a:spcBef>
                      </a:pPr>
                      <a:r>
                        <a:rPr lang="en-GB" sz="1800" b="1">
                          <a:solidFill>
                            <a:srgbClr val="FFFFFF"/>
                          </a:solidFill>
                          <a:latin typeface="Arial"/>
                          <a:cs typeface="Arial"/>
                        </a:rPr>
                        <a:t>Children</a:t>
                      </a:r>
                      <a:endParaRPr lang="en-GB" sz="1800">
                        <a:latin typeface="Arial"/>
                        <a:cs typeface="Arial"/>
                      </a:endParaRPr>
                    </a:p>
                  </a:txBody>
                  <a:tcPr marL="0" marR="0" marT="4000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002F86"/>
                    </a:solidFill>
                  </a:tcPr>
                </a:tc>
                <a:extLst>
                  <a:ext uri="{0D108BD9-81ED-4DB2-BD59-A6C34878D82A}">
                    <a16:rowId xmlns:a16="http://schemas.microsoft.com/office/drawing/2014/main" val="3937777149"/>
                  </a:ext>
                </a:extLst>
              </a:tr>
              <a:tr h="370844">
                <a:tc>
                  <a:txBody>
                    <a:bodyPr/>
                    <a:lstStyle/>
                    <a:p>
                      <a:pPr marL="91440" lvl="0">
                        <a:lnSpc>
                          <a:spcPct val="100000"/>
                        </a:lnSpc>
                        <a:spcBef>
                          <a:spcPts val="320"/>
                        </a:spcBef>
                      </a:pPr>
                      <a:r>
                        <a:rPr lang="en-GB" sz="1800" spc="-10">
                          <a:latin typeface="Arial"/>
                          <a:cs typeface="Arial MT"/>
                        </a:rPr>
                        <a:t>Croydon</a:t>
                      </a:r>
                      <a:r>
                        <a:rPr lang="en-GB" sz="1800">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38103"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144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8726</a:t>
                      </a:r>
                      <a:r>
                        <a:rPr lang="en-GB" sz="1800" spc="-20">
                          <a:latin typeface="Arial"/>
                          <a:cs typeface="Arial MT"/>
                        </a:rPr>
                        <a:t> </a:t>
                      </a:r>
                      <a:r>
                        <a:rPr lang="en-GB" sz="1800" spc="-5">
                          <a:latin typeface="Arial"/>
                          <a:cs typeface="Arial MT"/>
                        </a:rPr>
                        <a:t>6500</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38103"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2070" lvl="0">
                        <a:lnSpc>
                          <a:spcPct val="100000"/>
                        </a:lnSpc>
                        <a:spcBef>
                          <a:spcPts val="320"/>
                        </a:spcBef>
                        <a:buNone/>
                      </a:pPr>
                      <a:r>
                        <a:rPr lang="en-US" sz="1800" b="0" i="0" u="none" strike="noStrike" spc="-5" baseline="0">
                          <a:solidFill>
                            <a:srgbClr val="000000"/>
                          </a:solidFill>
                          <a:latin typeface="Arial"/>
                        </a:rPr>
                        <a:t>020 8726 6400</a:t>
                      </a:r>
                      <a:endParaRPr lang="en-US"/>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38103"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extLst>
                  <a:ext uri="{0D108BD9-81ED-4DB2-BD59-A6C34878D82A}">
                    <a16:rowId xmlns:a16="http://schemas.microsoft.com/office/drawing/2014/main" val="2232175517"/>
                  </a:ext>
                </a:extLst>
              </a:tr>
              <a:tr h="370844">
                <a:tc>
                  <a:txBody>
                    <a:bodyPr/>
                    <a:lstStyle/>
                    <a:p>
                      <a:pPr marL="91440" lvl="0">
                        <a:lnSpc>
                          <a:spcPct val="100000"/>
                        </a:lnSpc>
                        <a:spcBef>
                          <a:spcPts val="320"/>
                        </a:spcBef>
                      </a:pPr>
                      <a:r>
                        <a:rPr lang="en-GB" sz="1800" spc="-5">
                          <a:latin typeface="Arial"/>
                          <a:cs typeface="Arial MT"/>
                        </a:rPr>
                        <a:t>Kingston</a:t>
                      </a:r>
                      <a:r>
                        <a:rPr lang="en-GB" sz="1800" spc="-25">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1440" lvl="0">
                        <a:lnSpc>
                          <a:spcPct val="100000"/>
                        </a:lnSpc>
                        <a:spcBef>
                          <a:spcPts val="320"/>
                        </a:spcBef>
                      </a:pPr>
                      <a:r>
                        <a:rPr lang="en-GB" sz="1800" spc="-5">
                          <a:latin typeface="Arial"/>
                          <a:cs typeface="Arial MT"/>
                        </a:rPr>
                        <a:t>0208</a:t>
                      </a:r>
                      <a:r>
                        <a:rPr lang="en-GB" sz="1800" spc="-20">
                          <a:latin typeface="Arial"/>
                          <a:cs typeface="Arial MT"/>
                        </a:rPr>
                        <a:t> </a:t>
                      </a:r>
                      <a:r>
                        <a:rPr lang="en-GB" sz="1800" spc="-5">
                          <a:latin typeface="Arial"/>
                          <a:cs typeface="Arial MT"/>
                        </a:rPr>
                        <a:t>547</a:t>
                      </a:r>
                      <a:r>
                        <a:rPr lang="en-GB" sz="1800" spc="-20">
                          <a:latin typeface="Arial"/>
                          <a:cs typeface="Arial MT"/>
                        </a:rPr>
                        <a:t> </a:t>
                      </a:r>
                      <a:r>
                        <a:rPr lang="en-GB" sz="1800" spc="-5">
                          <a:latin typeface="Arial"/>
                          <a:cs typeface="Arial MT"/>
                        </a:rPr>
                        <a:t>5005</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2070" lvl="0">
                        <a:lnSpc>
                          <a:spcPct val="100000"/>
                        </a:lnSpc>
                        <a:spcBef>
                          <a:spcPts val="320"/>
                        </a:spcBef>
                      </a:pPr>
                      <a:r>
                        <a:rPr lang="en-GB" sz="1800" spc="-5">
                          <a:latin typeface="Arial"/>
                          <a:cs typeface="Arial MT"/>
                        </a:rPr>
                        <a:t>020</a:t>
                      </a:r>
                      <a:r>
                        <a:rPr lang="en-GB" sz="1800" spc="-25">
                          <a:latin typeface="Arial"/>
                          <a:cs typeface="Arial MT"/>
                        </a:rPr>
                        <a:t> </a:t>
                      </a:r>
                      <a:r>
                        <a:rPr lang="en-GB" sz="1800" spc="-5">
                          <a:latin typeface="Arial"/>
                          <a:cs typeface="Arial MT"/>
                        </a:rPr>
                        <a:t>8547</a:t>
                      </a:r>
                      <a:r>
                        <a:rPr lang="en-GB" sz="1800" spc="-20">
                          <a:latin typeface="Arial"/>
                          <a:cs typeface="Arial MT"/>
                        </a:rPr>
                        <a:t> </a:t>
                      </a:r>
                      <a:r>
                        <a:rPr lang="en-GB" sz="1800" spc="-5">
                          <a:latin typeface="Arial"/>
                          <a:cs typeface="Arial MT"/>
                        </a:rPr>
                        <a:t>5008</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extLst>
                  <a:ext uri="{0D108BD9-81ED-4DB2-BD59-A6C34878D82A}">
                    <a16:rowId xmlns:a16="http://schemas.microsoft.com/office/drawing/2014/main" val="2786781060"/>
                  </a:ext>
                </a:extLst>
              </a:tr>
              <a:tr h="370834">
                <a:tc>
                  <a:txBody>
                    <a:bodyPr/>
                    <a:lstStyle/>
                    <a:p>
                      <a:pPr marL="91440" lvl="0">
                        <a:lnSpc>
                          <a:spcPct val="100000"/>
                        </a:lnSpc>
                        <a:spcBef>
                          <a:spcPts val="320"/>
                        </a:spcBef>
                      </a:pPr>
                      <a:r>
                        <a:rPr lang="en-GB" sz="1800" spc="-5">
                          <a:latin typeface="Arial"/>
                          <a:cs typeface="Arial MT"/>
                        </a:rPr>
                        <a:t>Merton</a:t>
                      </a:r>
                      <a:r>
                        <a:rPr lang="en-GB" sz="1800" spc="-35">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1440" lvl="0">
                        <a:lnSpc>
                          <a:spcPct val="100000"/>
                        </a:lnSpc>
                        <a:spcBef>
                          <a:spcPts val="320"/>
                        </a:spcBef>
                      </a:pPr>
                      <a:r>
                        <a:rPr lang="en-GB" sz="1800" spc="-5">
                          <a:latin typeface="Arial"/>
                          <a:cs typeface="Arial MT"/>
                        </a:rPr>
                        <a:t>0208</a:t>
                      </a:r>
                      <a:r>
                        <a:rPr lang="en-GB" sz="1800" spc="-20">
                          <a:latin typeface="Arial"/>
                          <a:cs typeface="Arial MT"/>
                        </a:rPr>
                        <a:t> </a:t>
                      </a:r>
                      <a:r>
                        <a:rPr lang="en-GB" sz="1800" spc="-5">
                          <a:latin typeface="Arial"/>
                          <a:cs typeface="Arial MT"/>
                        </a:rPr>
                        <a:t>545</a:t>
                      </a:r>
                      <a:r>
                        <a:rPr lang="en-GB" sz="1800" spc="-20">
                          <a:latin typeface="Arial"/>
                          <a:cs typeface="Arial MT"/>
                        </a:rPr>
                        <a:t> </a:t>
                      </a:r>
                      <a:r>
                        <a:rPr lang="en-GB" sz="1800" spc="-5">
                          <a:latin typeface="Arial"/>
                          <a:cs typeface="Arial MT"/>
                        </a:rPr>
                        <a:t>4388</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207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8545</a:t>
                      </a:r>
                      <a:r>
                        <a:rPr lang="en-GB" sz="1800" spc="-20">
                          <a:latin typeface="Arial"/>
                          <a:cs typeface="Arial MT"/>
                        </a:rPr>
                        <a:t> </a:t>
                      </a:r>
                      <a:r>
                        <a:rPr lang="en-GB" sz="1800" spc="-5">
                          <a:latin typeface="Arial"/>
                          <a:cs typeface="Arial MT"/>
                        </a:rPr>
                        <a:t>4226</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extLst>
                  <a:ext uri="{0D108BD9-81ED-4DB2-BD59-A6C34878D82A}">
                    <a16:rowId xmlns:a16="http://schemas.microsoft.com/office/drawing/2014/main" val="2305105357"/>
                  </a:ext>
                </a:extLst>
              </a:tr>
              <a:tr h="370844">
                <a:tc>
                  <a:txBody>
                    <a:bodyPr/>
                    <a:lstStyle/>
                    <a:p>
                      <a:pPr marL="91440" lvl="0">
                        <a:lnSpc>
                          <a:spcPct val="100000"/>
                        </a:lnSpc>
                        <a:spcBef>
                          <a:spcPts val="320"/>
                        </a:spcBef>
                      </a:pPr>
                      <a:r>
                        <a:rPr lang="en-GB" sz="1800" spc="-5">
                          <a:latin typeface="Arial"/>
                          <a:cs typeface="Arial MT"/>
                        </a:rPr>
                        <a:t>Richmond</a:t>
                      </a:r>
                      <a:r>
                        <a:rPr lang="en-GB" sz="1800" spc="-15">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144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8891</a:t>
                      </a:r>
                      <a:r>
                        <a:rPr lang="en-GB" sz="1800" spc="-20">
                          <a:latin typeface="Arial"/>
                          <a:cs typeface="Arial MT"/>
                        </a:rPr>
                        <a:t> </a:t>
                      </a:r>
                      <a:r>
                        <a:rPr lang="en-GB" sz="1800" spc="-5">
                          <a:latin typeface="Arial"/>
                          <a:cs typeface="Arial MT"/>
                        </a:rPr>
                        <a:t>7971</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2070" lvl="0">
                        <a:lnSpc>
                          <a:spcPct val="100000"/>
                        </a:lnSpc>
                        <a:spcBef>
                          <a:spcPts val="320"/>
                        </a:spcBef>
                      </a:pPr>
                      <a:r>
                        <a:rPr lang="en-GB" sz="1800" spc="-5">
                          <a:latin typeface="Arial"/>
                          <a:cs typeface="Arial MT"/>
                        </a:rPr>
                        <a:t>020</a:t>
                      </a:r>
                      <a:r>
                        <a:rPr lang="en-GB" sz="1800" spc="-25">
                          <a:latin typeface="Arial"/>
                          <a:cs typeface="Arial MT"/>
                        </a:rPr>
                        <a:t> </a:t>
                      </a:r>
                      <a:r>
                        <a:rPr lang="en-GB" sz="1800" spc="-5">
                          <a:latin typeface="Arial"/>
                          <a:cs typeface="Arial MT"/>
                        </a:rPr>
                        <a:t>8547</a:t>
                      </a:r>
                      <a:r>
                        <a:rPr lang="en-GB" sz="1800" spc="-20">
                          <a:latin typeface="Arial"/>
                          <a:cs typeface="Arial MT"/>
                        </a:rPr>
                        <a:t> </a:t>
                      </a:r>
                      <a:r>
                        <a:rPr lang="en-GB" sz="1800" spc="-5">
                          <a:latin typeface="Arial"/>
                          <a:cs typeface="Arial MT"/>
                        </a:rPr>
                        <a:t>5008</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extLst>
                  <a:ext uri="{0D108BD9-81ED-4DB2-BD59-A6C34878D82A}">
                    <a16:rowId xmlns:a16="http://schemas.microsoft.com/office/drawing/2014/main" val="4222766875"/>
                  </a:ext>
                </a:extLst>
              </a:tr>
              <a:tr h="370834">
                <a:tc>
                  <a:txBody>
                    <a:bodyPr/>
                    <a:lstStyle/>
                    <a:p>
                      <a:pPr marL="91440" lvl="0">
                        <a:lnSpc>
                          <a:spcPct val="100000"/>
                        </a:lnSpc>
                        <a:spcBef>
                          <a:spcPts val="320"/>
                        </a:spcBef>
                      </a:pPr>
                      <a:r>
                        <a:rPr lang="en-GB" sz="1800" kern="1200" spc="-5">
                          <a:solidFill>
                            <a:srgbClr val="000000"/>
                          </a:solidFill>
                          <a:latin typeface="Arial"/>
                          <a:cs typeface="Arial MT"/>
                        </a:rPr>
                        <a:t>Sutton Council</a:t>
                      </a: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1440" lvl="0">
                        <a:lnSpc>
                          <a:spcPct val="100000"/>
                        </a:lnSpc>
                        <a:spcBef>
                          <a:spcPts val="320"/>
                        </a:spcBef>
                        <a:buNone/>
                      </a:pPr>
                      <a:r>
                        <a:rPr lang="en-US" sz="1800" kern="1200" spc="-5">
                          <a:solidFill>
                            <a:srgbClr val="000000"/>
                          </a:solidFill>
                          <a:latin typeface="Arial"/>
                        </a:rPr>
                        <a:t>020 8770 6770</a:t>
                      </a: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207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8770</a:t>
                      </a:r>
                      <a:r>
                        <a:rPr lang="en-GB" sz="1800" spc="-20">
                          <a:latin typeface="Arial"/>
                          <a:cs typeface="Arial MT"/>
                        </a:rPr>
                        <a:t> </a:t>
                      </a:r>
                      <a:r>
                        <a:rPr lang="en-GB" sz="1800" spc="-5">
                          <a:latin typeface="Arial"/>
                          <a:cs typeface="Arial MT"/>
                        </a:rPr>
                        <a:t>6001</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extLst>
                  <a:ext uri="{0D108BD9-81ED-4DB2-BD59-A6C34878D82A}">
                    <a16:rowId xmlns:a16="http://schemas.microsoft.com/office/drawing/2014/main" val="2590708141"/>
                  </a:ext>
                </a:extLst>
              </a:tr>
              <a:tr h="370816">
                <a:tc>
                  <a:txBody>
                    <a:bodyPr/>
                    <a:lstStyle/>
                    <a:p>
                      <a:pPr marL="91440" lvl="0">
                        <a:lnSpc>
                          <a:spcPct val="100000"/>
                        </a:lnSpc>
                        <a:spcBef>
                          <a:spcPts val="320"/>
                        </a:spcBef>
                      </a:pPr>
                      <a:r>
                        <a:rPr lang="en-GB" sz="1800" spc="-15">
                          <a:latin typeface="Arial"/>
                          <a:cs typeface="Arial MT"/>
                        </a:rPr>
                        <a:t>Wandsworth</a:t>
                      </a:r>
                      <a:r>
                        <a:rPr lang="en-GB" sz="1800" spc="10">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144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8871</a:t>
                      </a:r>
                      <a:r>
                        <a:rPr lang="en-GB" sz="1800" spc="-20">
                          <a:latin typeface="Arial"/>
                          <a:cs typeface="Arial MT"/>
                        </a:rPr>
                        <a:t> </a:t>
                      </a:r>
                      <a:r>
                        <a:rPr lang="en-GB" sz="1800" spc="-5">
                          <a:latin typeface="Arial"/>
                          <a:cs typeface="Arial MT"/>
                        </a:rPr>
                        <a:t>7707</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2070" lvl="0">
                        <a:lnSpc>
                          <a:spcPct val="100000"/>
                        </a:lnSpc>
                        <a:spcBef>
                          <a:spcPts val="320"/>
                        </a:spcBef>
                        <a:buNone/>
                      </a:pPr>
                      <a:r>
                        <a:rPr lang="en-US" sz="1800" kern="1200" spc="-5">
                          <a:solidFill>
                            <a:srgbClr val="000000"/>
                          </a:solidFill>
                          <a:latin typeface="Arial"/>
                        </a:rPr>
                        <a:t>020 8871 6622</a:t>
                      </a: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extLst>
                  <a:ext uri="{0D108BD9-81ED-4DB2-BD59-A6C34878D82A}">
                    <a16:rowId xmlns:a16="http://schemas.microsoft.com/office/drawing/2014/main" val="17705942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39AAB695-F9FF-A519-6DE8-182ADDE31010}"/>
              </a:ext>
            </a:extLst>
          </p:cNvPr>
          <p:cNvPicPr>
            <a:picLocks noChangeAspect="1"/>
          </p:cNvPicPr>
          <p:nvPr/>
        </p:nvPicPr>
        <p:blipFill>
          <a:blip r:embed="rId3"/>
          <a:stretch>
            <a:fillRect/>
          </a:stretch>
        </p:blipFill>
        <p:spPr>
          <a:xfrm>
            <a:off x="9816084" y="4910328"/>
            <a:ext cx="2375912" cy="1947672"/>
          </a:xfrm>
          <a:prstGeom prst="rect">
            <a:avLst/>
          </a:prstGeom>
          <a:noFill/>
          <a:ln cap="flat">
            <a:noFill/>
          </a:ln>
        </p:spPr>
      </p:pic>
      <p:sp>
        <p:nvSpPr>
          <p:cNvPr id="3" name="object 3">
            <a:extLst>
              <a:ext uri="{FF2B5EF4-FFF2-40B4-BE49-F238E27FC236}">
                <a16:creationId xmlns:a16="http://schemas.microsoft.com/office/drawing/2014/main" id="{C9B6F8A9-E1A5-8AB2-770B-9A239C16F3A7}"/>
              </a:ext>
            </a:extLst>
          </p:cNvPr>
          <p:cNvSpPr txBox="1">
            <a:spLocks noGrp="1"/>
          </p:cNvSpPr>
          <p:nvPr>
            <p:ph type="title"/>
          </p:nvPr>
        </p:nvSpPr>
        <p:spPr>
          <a:xfrm>
            <a:off x="355591" y="337550"/>
            <a:ext cx="9930127" cy="704682"/>
          </a:xfrm>
          <a:prstGeom prst="rect">
            <a:avLst/>
          </a:prstGeom>
          <a:noFill/>
          <a:ln>
            <a:noFill/>
          </a:ln>
        </p:spPr>
        <p:txBody>
          <a:bodyPr vert="horz" wrap="square" lIns="0" tIns="88267" rIns="0" bIns="0" anchor="t" anchorCtr="0" compatLnSpc="1">
            <a:spAutoFit/>
          </a:bodyPr>
          <a:lstStyle/>
          <a:p>
            <a:pPr marL="12701" marR="5084" lvl="0">
              <a:lnSpc>
                <a:spcPts val="4760"/>
              </a:lnSpc>
              <a:spcBef>
                <a:spcPts val="695"/>
              </a:spcBef>
            </a:pPr>
            <a:r>
              <a:rPr lang="en-GB" sz="4000" b="1">
                <a:solidFill>
                  <a:srgbClr val="0071CE"/>
                </a:solidFill>
                <a:latin typeface="Arial"/>
                <a:cs typeface="Arial"/>
              </a:rPr>
              <a:t>Consent</a:t>
            </a:r>
            <a:r>
              <a:rPr lang="en-GB" sz="4000" b="1" spc="-20">
                <a:solidFill>
                  <a:srgbClr val="0071CE"/>
                </a:solidFill>
                <a:latin typeface="Arial"/>
                <a:cs typeface="Arial"/>
              </a:rPr>
              <a:t> </a:t>
            </a:r>
            <a:r>
              <a:rPr lang="en-GB" sz="4000" b="1">
                <a:solidFill>
                  <a:srgbClr val="0071CE"/>
                </a:solidFill>
                <a:latin typeface="Arial"/>
                <a:cs typeface="Arial"/>
              </a:rPr>
              <a:t>for</a:t>
            </a:r>
            <a:r>
              <a:rPr lang="en-GB" sz="4000" b="1" spc="-30">
                <a:solidFill>
                  <a:srgbClr val="0071CE"/>
                </a:solidFill>
                <a:latin typeface="Arial"/>
                <a:cs typeface="Arial"/>
              </a:rPr>
              <a:t> </a:t>
            </a:r>
            <a:r>
              <a:rPr lang="en-GB" sz="4000" b="1">
                <a:solidFill>
                  <a:srgbClr val="0071CE"/>
                </a:solidFill>
                <a:latin typeface="Arial"/>
                <a:cs typeface="Arial"/>
              </a:rPr>
              <a:t>photography</a:t>
            </a:r>
            <a:r>
              <a:rPr lang="en-GB" sz="4000" b="1" spc="-15">
                <a:solidFill>
                  <a:srgbClr val="0071CE"/>
                </a:solidFill>
                <a:latin typeface="Arial"/>
                <a:cs typeface="Arial"/>
              </a:rPr>
              <a:t> </a:t>
            </a:r>
            <a:r>
              <a:rPr lang="en-GB" sz="4000" b="1">
                <a:solidFill>
                  <a:srgbClr val="0071CE"/>
                </a:solidFill>
                <a:latin typeface="Arial"/>
                <a:cs typeface="Arial"/>
              </a:rPr>
              <a:t>and </a:t>
            </a:r>
            <a:r>
              <a:rPr lang="en-GB" sz="4000" b="1" spc="-1205">
                <a:solidFill>
                  <a:srgbClr val="0071CE"/>
                </a:solidFill>
                <a:latin typeface="Arial"/>
                <a:cs typeface="Arial"/>
              </a:rPr>
              <a:t> </a:t>
            </a:r>
            <a:r>
              <a:rPr lang="en-GB" sz="4000" b="1">
                <a:solidFill>
                  <a:srgbClr val="0071CE"/>
                </a:solidFill>
                <a:latin typeface="Arial"/>
                <a:cs typeface="Arial"/>
              </a:rPr>
              <a:t>filming</a:t>
            </a:r>
            <a:endParaRPr lang="en-GB" sz="4000" b="1">
              <a:latin typeface="Arial"/>
              <a:cs typeface="Arial"/>
            </a:endParaRPr>
          </a:p>
        </p:txBody>
      </p:sp>
      <p:sp>
        <p:nvSpPr>
          <p:cNvPr id="4" name="object 4">
            <a:extLst>
              <a:ext uri="{FF2B5EF4-FFF2-40B4-BE49-F238E27FC236}">
                <a16:creationId xmlns:a16="http://schemas.microsoft.com/office/drawing/2014/main" id="{7AE9A870-7DCA-262C-1BED-12601106B10A}"/>
              </a:ext>
            </a:extLst>
          </p:cNvPr>
          <p:cNvSpPr txBox="1"/>
          <p:nvPr/>
        </p:nvSpPr>
        <p:spPr>
          <a:xfrm>
            <a:off x="360355" y="1285463"/>
            <a:ext cx="7739408" cy="4079963"/>
          </a:xfrm>
          <a:prstGeom prst="rect">
            <a:avLst/>
          </a:prstGeom>
          <a:noFill/>
          <a:ln cap="flat">
            <a:noFill/>
          </a:ln>
        </p:spPr>
        <p:txBody>
          <a:bodyPr vert="horz" wrap="square" lIns="0" tIns="40005" rIns="0" bIns="0" anchor="t" anchorCtr="0" compatLnSpc="1">
            <a:spAutoFit/>
          </a:bodyPr>
          <a:lstStyle/>
          <a:p>
            <a:pPr marL="355601" marR="179066" lvl="0" indent="-342900" algn="l" defTabSz="914400" rtl="0" fontAlgn="auto" hangingPunct="1">
              <a:lnSpc>
                <a:spcPct val="100000"/>
              </a:lnSpc>
              <a:spcBef>
                <a:spcPts val="315"/>
              </a:spcBef>
              <a:spcAft>
                <a:spcPts val="0"/>
              </a:spcAft>
              <a:buSzPct val="100000"/>
              <a:buFont typeface="Arial"/>
              <a:buChar char="•"/>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Please remember to take two photographs of your activity, with signed consent for NHS South West London to use these photographs.</a:t>
            </a:r>
            <a:endParaRPr lang="en-US" sz="2000" b="0" i="0" u="none" strike="noStrike" kern="1200" cap="none" spc="-5" baseline="0" dirty="0">
              <a:solidFill>
                <a:srgbClr val="000000"/>
              </a:solidFill>
              <a:uFillTx/>
              <a:latin typeface="Arial"/>
              <a:cs typeface="Arial"/>
            </a:endParaRPr>
          </a:p>
          <a:p>
            <a:pPr marL="12701" marR="179066" lvl="0" indent="0" algn="l" defTabSz="914400" rtl="0" fontAlgn="auto" hangingPunct="1">
              <a:lnSpc>
                <a:spcPct val="100000"/>
              </a:lnSpc>
              <a:spcBef>
                <a:spcPts val="315"/>
              </a:spcBef>
              <a:spcAft>
                <a:spcPts val="0"/>
              </a:spcAft>
              <a:buNone/>
              <a:tabLst>
                <a:tab pos="240670" algn="l"/>
                <a:tab pos="241301" algn="l"/>
              </a:tabLst>
              <a:defRPr sz="1800" b="0" i="0" u="none" strike="noStrike" kern="0" cap="none" spc="0" baseline="0">
                <a:solidFill>
                  <a:srgbClr val="000000"/>
                </a:solidFill>
                <a:uFillTx/>
              </a:defRPr>
            </a:pPr>
            <a:endParaRPr lang="en-GB" sz="500" b="0" i="0" u="none" strike="noStrike" kern="1200" cap="none" spc="-5" baseline="0" dirty="0">
              <a:solidFill>
                <a:srgbClr val="000000"/>
              </a:solidFill>
              <a:uFillTx/>
              <a:latin typeface="Arial"/>
              <a:cs typeface="Arial"/>
            </a:endParaRPr>
          </a:p>
          <a:p>
            <a:pPr marL="241301" marR="179066" lvl="0" indent="-228600" algn="l" defTabSz="914400" rtl="0" fontAlgn="auto" hangingPunct="1">
              <a:lnSpc>
                <a:spcPct val="100000"/>
              </a:lnSpc>
              <a:spcBef>
                <a:spcPts val="315"/>
              </a:spcBef>
              <a:spcAft>
                <a:spcPts val="0"/>
              </a:spcAft>
              <a:buSzPct val="100000"/>
              <a:buFont typeface="Arial"/>
              <a:buChar char="•"/>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Where possible, you will </a:t>
            </a:r>
            <a:r>
              <a:rPr lang="en-GB" sz="2000" b="1" i="0" u="none" strike="noStrike" kern="1200" cap="none" spc="-5" baseline="0" dirty="0">
                <a:solidFill>
                  <a:srgbClr val="000000"/>
                </a:solidFill>
                <a:uFillTx/>
                <a:latin typeface="Arial"/>
                <a:cs typeface="Arial"/>
              </a:rPr>
              <a:t>need to obtain written consent</a:t>
            </a:r>
            <a:r>
              <a:rPr lang="en-GB" sz="2000" b="0" i="0" u="none" strike="noStrike" kern="1200" cap="none" spc="-5" baseline="0" dirty="0">
                <a:solidFill>
                  <a:srgbClr val="000000"/>
                </a:solidFill>
                <a:uFillTx/>
                <a:latin typeface="Arial"/>
                <a:cs typeface="Arial"/>
              </a:rPr>
              <a:t> when taking photos or filming. If a person is the main  focus in a photo or video then consent will be essential. </a:t>
            </a:r>
          </a:p>
          <a:p>
            <a:pPr marL="698501" marR="179066" lvl="1" indent="-228600" algn="l" defTabSz="914400" rtl="0" fontAlgn="auto" hangingPunct="1">
              <a:lnSpc>
                <a:spcPct val="100000"/>
              </a:lnSpc>
              <a:spcBef>
                <a:spcPts val="315"/>
              </a:spcBef>
              <a:spcAft>
                <a:spcPts val="0"/>
              </a:spcAft>
              <a:buSzPct val="100000"/>
              <a:buFont typeface="Courier New"/>
              <a:buChar char="o"/>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If you have captured a person in the background of a  photo or film and they are clearly identifiable, we will also need consent. </a:t>
            </a:r>
          </a:p>
          <a:p>
            <a:pPr marL="698501" marR="179066" lvl="1" indent="-228600" algn="l" defTabSz="914400" rtl="0" fontAlgn="auto" hangingPunct="1">
              <a:lnSpc>
                <a:spcPct val="100000"/>
              </a:lnSpc>
              <a:spcBef>
                <a:spcPts val="315"/>
              </a:spcBef>
              <a:spcAft>
                <a:spcPts val="0"/>
              </a:spcAft>
              <a:buSzPct val="100000"/>
              <a:buFont typeface="Courier New"/>
              <a:buChar char="o"/>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Please ask permission before taking  photos. We will provide you with consent forms to share with participants at activities. </a:t>
            </a:r>
            <a:endParaRPr lang="en-US" sz="2000" b="0" i="0" u="none" strike="noStrike" kern="1200" cap="none" spc="-5" baseline="0" dirty="0">
              <a:solidFill>
                <a:srgbClr val="000000"/>
              </a:solidFill>
              <a:uFillTx/>
              <a:latin typeface="Arial"/>
              <a:cs typeface="Arial MT"/>
            </a:endParaRPr>
          </a:p>
          <a:p>
            <a:pPr marL="12701" marR="179066" lvl="0" indent="0" algn="l" defTabSz="914400" rtl="0" fontAlgn="auto" hangingPunct="1">
              <a:lnSpc>
                <a:spcPct val="100000"/>
              </a:lnSpc>
              <a:spcBef>
                <a:spcPts val="315"/>
              </a:spcBef>
              <a:spcAft>
                <a:spcPts val="0"/>
              </a:spcAft>
              <a:buNone/>
              <a:tabLst>
                <a:tab pos="240670" algn="l"/>
                <a:tab pos="241301" algn="l"/>
              </a:tabLst>
              <a:defRPr sz="1800" b="0" i="0" u="none" strike="noStrike" kern="0" cap="none" spc="0" baseline="0">
                <a:solidFill>
                  <a:srgbClr val="000000"/>
                </a:solidFill>
                <a:uFillTx/>
              </a:defRPr>
            </a:pPr>
            <a:endParaRPr lang="en-US" sz="500" b="1" i="0" u="heavy" strike="noStrike" kern="1200" cap="none" spc="-5" baseline="0" dirty="0">
              <a:solidFill>
                <a:srgbClr val="0072CE"/>
              </a:solidFill>
              <a:highlight>
                <a:srgbClr val="FFFF00"/>
              </a:highlight>
              <a:uFill>
                <a:solidFill>
                  <a:srgbClr val="330071"/>
                </a:solidFill>
              </a:uFill>
              <a:latin typeface="Arial"/>
              <a:cs typeface="Arial MT"/>
            </a:endParaRPr>
          </a:p>
        </p:txBody>
      </p:sp>
      <p:pic>
        <p:nvPicPr>
          <p:cNvPr id="5" name="Picture 5" descr="A document with text and images&#10;&#10;Description automatically generated">
            <a:extLst>
              <a:ext uri="{FF2B5EF4-FFF2-40B4-BE49-F238E27FC236}">
                <a16:creationId xmlns:a16="http://schemas.microsoft.com/office/drawing/2014/main" id="{3BE22682-8B43-9611-330B-41D92F8C26F2}"/>
              </a:ext>
            </a:extLst>
          </p:cNvPr>
          <p:cNvPicPr>
            <a:picLocks noChangeAspect="1"/>
          </p:cNvPicPr>
          <p:nvPr/>
        </p:nvPicPr>
        <p:blipFill>
          <a:blip r:embed="rId4"/>
          <a:stretch>
            <a:fillRect/>
          </a:stretch>
        </p:blipFill>
        <p:spPr>
          <a:xfrm rot="599990">
            <a:off x="8419228" y="1702084"/>
            <a:ext cx="3033531" cy="3911163"/>
          </a:xfrm>
          <a:prstGeom prst="rect">
            <a:avLst/>
          </a:prstGeom>
          <a:noFill/>
          <a:ln cap="flat">
            <a:noFill/>
          </a:ln>
          <a:effectLst>
            <a:outerShdw dist="38096" dir="2700000" algn="tl">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EF3-AD35-AD86-65F7-961A0B66E01E}"/>
              </a:ext>
            </a:extLst>
          </p:cNvPr>
          <p:cNvSpPr txBox="1">
            <a:spLocks noGrp="1"/>
          </p:cNvSpPr>
          <p:nvPr>
            <p:ph type="title"/>
          </p:nvPr>
        </p:nvSpPr>
        <p:spPr>
          <a:xfrm>
            <a:off x="245434" y="3346"/>
            <a:ext cx="9189445" cy="1325559"/>
          </a:xfrm>
          <a:prstGeom prst="rect">
            <a:avLst/>
          </a:prstGeom>
          <a:noFill/>
          <a:ln>
            <a:noFill/>
          </a:ln>
        </p:spPr>
        <p:txBody>
          <a:bodyPr vert="horz" wrap="square" lIns="91440" tIns="45720" rIns="91440" bIns="45720" anchor="ctr" anchorCtr="0" compatLnSpc="1">
            <a:normAutofit/>
          </a:bodyPr>
          <a:lstStyle/>
          <a:p>
            <a:pPr lvl="0"/>
            <a:r>
              <a:rPr lang="en-GB" sz="4000" b="1">
                <a:latin typeface="Arial"/>
                <a:cs typeface="Arial"/>
              </a:rPr>
              <a:t>What do we want from our photos? </a:t>
            </a:r>
          </a:p>
        </p:txBody>
      </p:sp>
      <p:sp>
        <p:nvSpPr>
          <p:cNvPr id="3" name="Content Placeholder 2">
            <a:extLst>
              <a:ext uri="{FF2B5EF4-FFF2-40B4-BE49-F238E27FC236}">
                <a16:creationId xmlns:a16="http://schemas.microsoft.com/office/drawing/2014/main" id="{1F4E0025-5504-FA14-E2DA-1429100EA914}"/>
              </a:ext>
            </a:extLst>
          </p:cNvPr>
          <p:cNvSpPr txBox="1">
            <a:spLocks noGrp="1"/>
          </p:cNvSpPr>
          <p:nvPr>
            <p:ph idx="1"/>
          </p:nvPr>
        </p:nvSpPr>
        <p:spPr>
          <a:xfrm>
            <a:off x="242261" y="1011664"/>
            <a:ext cx="3880640" cy="5289721"/>
          </a:xfrm>
          <a:prstGeom prst="rect">
            <a:avLst/>
          </a:prstGeom>
          <a:noFill/>
          <a:ln>
            <a:noFill/>
          </a:ln>
        </p:spPr>
        <p:txBody>
          <a:bodyPr vert="horz" wrap="square" lIns="91440" tIns="45720" rIns="91440" bIns="45720" anchor="t" anchorCtr="0" compatLnSpc="1">
            <a:noAutofit/>
          </a:bodyPr>
          <a:lstStyle/>
          <a:p>
            <a:pPr marL="0" lvl="0" indent="0">
              <a:buNone/>
            </a:pPr>
            <a:r>
              <a:rPr lang="en-GB" sz="1800" b="1">
                <a:latin typeface="Arial"/>
                <a:cs typeface="Arial"/>
              </a:rPr>
              <a:t>Top tips</a:t>
            </a:r>
          </a:p>
          <a:p>
            <a:pPr lvl="0"/>
            <a:r>
              <a:rPr lang="en-GB" sz="1400">
                <a:latin typeface="Arial"/>
                <a:cs typeface="Arial"/>
              </a:rPr>
              <a:t>Close up photos are great - no backs of heads or small people in the distance.</a:t>
            </a:r>
          </a:p>
          <a:p>
            <a:pPr lvl="0"/>
            <a:r>
              <a:rPr lang="en-GB" sz="1400">
                <a:latin typeface="Arial"/>
                <a:cs typeface="Arial"/>
              </a:rPr>
              <a:t>We would like to show people having a good time, but if people don’t want to be photographed, you could ask your staff or volunteers. </a:t>
            </a:r>
          </a:p>
          <a:p>
            <a:pPr lvl="0"/>
            <a:r>
              <a:rPr lang="en-GB" sz="1400">
                <a:latin typeface="Arial"/>
                <a:cs typeface="Arial"/>
              </a:rPr>
              <a:t>Photos that show how many people are attending – including pictures of the whole group. </a:t>
            </a:r>
          </a:p>
          <a:p>
            <a:pPr lvl="0"/>
            <a:r>
              <a:rPr lang="en-GB" sz="1400">
                <a:latin typeface="Arial"/>
                <a:cs typeface="Arial"/>
              </a:rPr>
              <a:t>A mixture of posed shots and actions shots.</a:t>
            </a:r>
          </a:p>
          <a:p>
            <a:pPr lvl="0"/>
            <a:r>
              <a:rPr lang="en-GB" sz="1400">
                <a:latin typeface="Arial"/>
                <a:cs typeface="Arial"/>
              </a:rPr>
              <a:t>A mix of landscape and portrait photos.</a:t>
            </a:r>
          </a:p>
          <a:p>
            <a:pPr lvl="0"/>
            <a:r>
              <a:rPr lang="en-GB" sz="1400">
                <a:latin typeface="Arial"/>
                <a:cs typeface="Arial"/>
              </a:rPr>
              <a:t>Photos of people taking part in the activity, e.g. doing line dancing or listening to a clinician. </a:t>
            </a:r>
          </a:p>
          <a:p>
            <a:pPr lvl="0"/>
            <a:r>
              <a:rPr lang="en-GB" sz="1400">
                <a:latin typeface="Arial"/>
                <a:cs typeface="Arial"/>
              </a:rPr>
              <a:t>For all photos:</a:t>
            </a:r>
          </a:p>
          <a:p>
            <a:pPr lvl="1"/>
            <a:r>
              <a:rPr lang="en-GB" sz="1400">
                <a:latin typeface="Arial"/>
                <a:cs typeface="Arial"/>
              </a:rPr>
              <a:t>Make sure the environment is well-lit and there is good natural lighting where possible.</a:t>
            </a:r>
          </a:p>
          <a:p>
            <a:pPr lvl="1"/>
            <a:r>
              <a:rPr lang="en-GB" sz="1400">
                <a:latin typeface="Arial"/>
                <a:cs typeface="Arial"/>
              </a:rPr>
              <a:t>Take plenty of photos so you have options when sending to us. </a:t>
            </a:r>
          </a:p>
          <a:p>
            <a:pPr lvl="1"/>
            <a:r>
              <a:rPr lang="en-GB" sz="1400">
                <a:latin typeface="Arial"/>
                <a:cs typeface="Arial"/>
              </a:rPr>
              <a:t>Move clutter out of the shot if you can – especially anything with personal data.</a:t>
            </a:r>
          </a:p>
        </p:txBody>
      </p:sp>
      <p:sp>
        <p:nvSpPr>
          <p:cNvPr id="4" name="Slide Number Placeholder 3">
            <a:extLst>
              <a:ext uri="{FF2B5EF4-FFF2-40B4-BE49-F238E27FC236}">
                <a16:creationId xmlns:a16="http://schemas.microsoft.com/office/drawing/2014/main" id="{B59F705D-56A8-52D1-0279-6A72E977BF75}"/>
              </a:ext>
            </a:extLst>
          </p:cNvPr>
          <p:cNvSpPr txBox="1">
            <a:spLocks noGrp="1"/>
          </p:cNvSpPr>
          <p:nvPr>
            <p:ph type="sldNum" sz="quarter" idx="8"/>
          </p:nvPr>
        </p:nvSpPr>
        <p:spPr/>
        <p:txBody>
          <a:bodyPr/>
          <a:lstStyle/>
          <a:p>
            <a:pPr lvl="0" algn="r"/>
            <a:fld id="{7F880BEF-2B01-443C-99A4-57A26E45FD71}" type="slidenum">
              <a:rPr lang="en-GB" sz="1200">
                <a:solidFill>
                  <a:srgbClr val="FFFFFF"/>
                </a:solidFill>
                <a:latin typeface="Arial" pitchFamily="34"/>
                <a:cs typeface="Arial" pitchFamily="34"/>
              </a:rPr>
              <a:t>15</a:t>
            </a:fld>
            <a:endParaRPr lang="en-GB" sz="1200">
              <a:solidFill>
                <a:srgbClr val="FFFFFF"/>
              </a:solidFill>
              <a:latin typeface="Arial" pitchFamily="34"/>
              <a:cs typeface="Arial" pitchFamily="34"/>
            </a:endParaRPr>
          </a:p>
        </p:txBody>
      </p:sp>
      <p:pic>
        <p:nvPicPr>
          <p:cNvPr id="5" name="Picture 2">
            <a:extLst>
              <a:ext uri="{FF2B5EF4-FFF2-40B4-BE49-F238E27FC236}">
                <a16:creationId xmlns:a16="http://schemas.microsoft.com/office/drawing/2014/main" id="{CA77DA76-A54F-3799-488D-46B3270C99F0}"/>
              </a:ext>
            </a:extLst>
          </p:cNvPr>
          <p:cNvPicPr>
            <a:picLocks noChangeAspect="1"/>
          </p:cNvPicPr>
          <p:nvPr/>
        </p:nvPicPr>
        <p:blipFill>
          <a:blip r:embed="rId2"/>
          <a:srcRect l="1124" t="640" r="7660" b="315"/>
          <a:stretch>
            <a:fillRect/>
          </a:stretch>
        </p:blipFill>
        <p:spPr>
          <a:xfrm>
            <a:off x="8325977" y="1913692"/>
            <a:ext cx="3539770" cy="2150997"/>
          </a:xfrm>
          <a:prstGeom prst="rect">
            <a:avLst/>
          </a:prstGeom>
          <a:noFill/>
          <a:ln cap="flat">
            <a:noFill/>
          </a:ln>
          <a:effectLst>
            <a:outerShdw dist="38096" dir="2700000" algn="tl">
              <a:srgbClr val="000000">
                <a:alpha val="40000"/>
              </a:srgbClr>
            </a:outerShdw>
          </a:effectLst>
        </p:spPr>
      </p:pic>
      <p:pic>
        <p:nvPicPr>
          <p:cNvPr id="6" name="Picture 5" descr="A group of people sitting around a table&#10;&#10;Description automatically generated">
            <a:extLst>
              <a:ext uri="{FF2B5EF4-FFF2-40B4-BE49-F238E27FC236}">
                <a16:creationId xmlns:a16="http://schemas.microsoft.com/office/drawing/2014/main" id="{06542D95-F750-22D8-BE94-D25DDE64793D}"/>
              </a:ext>
            </a:extLst>
          </p:cNvPr>
          <p:cNvPicPr>
            <a:picLocks noChangeAspect="1"/>
          </p:cNvPicPr>
          <p:nvPr/>
        </p:nvPicPr>
        <p:blipFill>
          <a:blip r:embed="rId3"/>
          <a:srcRect l="10653" t="4513" b="15439"/>
          <a:stretch>
            <a:fillRect/>
          </a:stretch>
        </p:blipFill>
        <p:spPr>
          <a:xfrm>
            <a:off x="8328044" y="4211525"/>
            <a:ext cx="3532848" cy="2315352"/>
          </a:xfrm>
          <a:prstGeom prst="rect">
            <a:avLst/>
          </a:prstGeom>
          <a:noFill/>
          <a:ln cap="flat">
            <a:noFill/>
          </a:ln>
          <a:effectLst>
            <a:outerShdw dist="38096" dir="2700000" algn="tl">
              <a:srgbClr val="000000">
                <a:alpha val="40000"/>
              </a:srgbClr>
            </a:outerShdw>
          </a:effectLst>
        </p:spPr>
      </p:pic>
      <p:pic>
        <p:nvPicPr>
          <p:cNvPr id="7" name="Picture 6" descr="A group of people sitting at a long table&#10;&#10;Description automatically generated">
            <a:extLst>
              <a:ext uri="{FF2B5EF4-FFF2-40B4-BE49-F238E27FC236}">
                <a16:creationId xmlns:a16="http://schemas.microsoft.com/office/drawing/2014/main" id="{0BFB911A-E626-1205-484B-71F8021DD99C}"/>
              </a:ext>
            </a:extLst>
          </p:cNvPr>
          <p:cNvPicPr>
            <a:picLocks noChangeAspect="1"/>
          </p:cNvPicPr>
          <p:nvPr/>
        </p:nvPicPr>
        <p:blipFill>
          <a:blip r:embed="rId4"/>
          <a:srcRect t="14782" b="5053"/>
          <a:stretch>
            <a:fillRect/>
          </a:stretch>
        </p:blipFill>
        <p:spPr>
          <a:xfrm>
            <a:off x="4565352" y="1920230"/>
            <a:ext cx="3607600" cy="2149918"/>
          </a:xfrm>
          <a:prstGeom prst="rect">
            <a:avLst/>
          </a:prstGeom>
          <a:noFill/>
          <a:ln cap="flat">
            <a:noFill/>
          </a:ln>
          <a:effectLst>
            <a:outerShdw dist="38096" dir="2700000" algn="tl">
              <a:srgbClr val="000000">
                <a:alpha val="40000"/>
              </a:srgbClr>
            </a:outerShdw>
          </a:effectLst>
        </p:spPr>
      </p:pic>
      <p:pic>
        <p:nvPicPr>
          <p:cNvPr id="8" name="Picture 7" descr="A group of women in a room with their arms raised&#10;&#10;Description automatically generated">
            <a:extLst>
              <a:ext uri="{FF2B5EF4-FFF2-40B4-BE49-F238E27FC236}">
                <a16:creationId xmlns:a16="http://schemas.microsoft.com/office/drawing/2014/main" id="{69F4B2FB-46FA-CCE9-0C5B-02E742D5582D}"/>
              </a:ext>
            </a:extLst>
          </p:cNvPr>
          <p:cNvPicPr>
            <a:picLocks noChangeAspect="1"/>
          </p:cNvPicPr>
          <p:nvPr/>
        </p:nvPicPr>
        <p:blipFill>
          <a:blip r:embed="rId5"/>
          <a:srcRect r="24202" b="16631"/>
          <a:stretch>
            <a:fillRect/>
          </a:stretch>
        </p:blipFill>
        <p:spPr>
          <a:xfrm>
            <a:off x="4555650" y="4230983"/>
            <a:ext cx="3623136" cy="2243196"/>
          </a:xfrm>
          <a:prstGeom prst="rect">
            <a:avLst/>
          </a:prstGeom>
          <a:noFill/>
          <a:ln cap="flat">
            <a:noFill/>
          </a:ln>
          <a:effectLst>
            <a:outerShdw dist="38096" dir="2700000" algn="tl">
              <a:srgbClr val="000000">
                <a:alpha val="40000"/>
              </a:srgbClr>
            </a:outerShdw>
          </a:effectLst>
        </p:spPr>
      </p:pic>
      <p:sp>
        <p:nvSpPr>
          <p:cNvPr id="9" name="Star: 5 Points 8">
            <a:extLst>
              <a:ext uri="{FF2B5EF4-FFF2-40B4-BE49-F238E27FC236}">
                <a16:creationId xmlns:a16="http://schemas.microsoft.com/office/drawing/2014/main" id="{DCCD4DF1-3312-C42D-5EF8-A6A7B3A0A432}"/>
              </a:ext>
            </a:extLst>
          </p:cNvPr>
          <p:cNvSpPr/>
          <p:nvPr/>
        </p:nvSpPr>
        <p:spPr>
          <a:xfrm rot="20880014">
            <a:off x="3965021" y="1141325"/>
            <a:ext cx="625513" cy="646334"/>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FAD957"/>
          </a:solidFill>
          <a:ln w="12701" cap="flat">
            <a:solidFill>
              <a:srgbClr val="000E36"/>
            </a:solidFill>
            <a:prstDash val="solid"/>
            <a:miter/>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0" name="TextBox 10">
            <a:extLst>
              <a:ext uri="{FF2B5EF4-FFF2-40B4-BE49-F238E27FC236}">
                <a16:creationId xmlns:a16="http://schemas.microsoft.com/office/drawing/2014/main" id="{6301FA7B-14B6-E500-C1C8-98A2B822CDDC}"/>
              </a:ext>
            </a:extLst>
          </p:cNvPr>
          <p:cNvSpPr txBox="1"/>
          <p:nvPr/>
        </p:nvSpPr>
        <p:spPr>
          <a:xfrm>
            <a:off x="4553602" y="1191783"/>
            <a:ext cx="7543031"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72CE"/>
                </a:solidFill>
                <a:uFillTx/>
                <a:latin typeface="Arial"/>
                <a:cs typeface="Arial"/>
              </a:rPr>
              <a:t>We want to capture the breadth and range of different activities and events with our diverse south west London communities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B712-F5D3-57EA-77D0-C885F545627F}"/>
              </a:ext>
            </a:extLst>
          </p:cNvPr>
          <p:cNvSpPr txBox="1">
            <a:spLocks noGrp="1"/>
          </p:cNvSpPr>
          <p:nvPr>
            <p:ph type="title"/>
          </p:nvPr>
        </p:nvSpPr>
        <p:spPr>
          <a:xfrm>
            <a:off x="301441" y="19504"/>
            <a:ext cx="9116385" cy="1325559"/>
          </a:xfrm>
          <a:prstGeom prst="rect">
            <a:avLst/>
          </a:prstGeom>
          <a:noFill/>
          <a:ln>
            <a:noFill/>
          </a:ln>
        </p:spPr>
        <p:txBody>
          <a:bodyPr vert="horz" wrap="square" lIns="91440" tIns="45720" rIns="91440" bIns="45720" anchor="ctr" anchorCtr="0" compatLnSpc="1">
            <a:normAutofit/>
          </a:bodyPr>
          <a:lstStyle/>
          <a:p>
            <a:pPr lvl="0"/>
            <a:r>
              <a:rPr lang="en-GB" sz="4000" b="1">
                <a:latin typeface="Arial"/>
                <a:cs typeface="Arial"/>
              </a:rPr>
              <a:t>Examples of unsuitable photos</a:t>
            </a:r>
          </a:p>
        </p:txBody>
      </p:sp>
      <p:sp>
        <p:nvSpPr>
          <p:cNvPr id="3" name="Slide Number Placeholder 3">
            <a:extLst>
              <a:ext uri="{FF2B5EF4-FFF2-40B4-BE49-F238E27FC236}">
                <a16:creationId xmlns:a16="http://schemas.microsoft.com/office/drawing/2014/main" id="{988F3980-EB0B-B2D2-5199-DEFB74135239}"/>
              </a:ext>
            </a:extLst>
          </p:cNvPr>
          <p:cNvSpPr txBox="1">
            <a:spLocks noGrp="1"/>
          </p:cNvSpPr>
          <p:nvPr>
            <p:ph type="sldNum" sz="quarter" idx="8"/>
          </p:nvPr>
        </p:nvSpPr>
        <p:spPr/>
        <p:txBody>
          <a:bodyPr/>
          <a:lstStyle/>
          <a:p>
            <a:pPr lvl="0" algn="r"/>
            <a:fld id="{90BB7141-A0CA-4E92-9305-B0AC4AB6F0DF}" type="slidenum">
              <a:rPr lang="en-GB" sz="1200">
                <a:solidFill>
                  <a:srgbClr val="FFFFFF"/>
                </a:solidFill>
                <a:latin typeface="Arial" pitchFamily="34"/>
                <a:cs typeface="Arial" pitchFamily="34"/>
              </a:rPr>
              <a:t>16</a:t>
            </a:fld>
            <a:endParaRPr lang="en-GB" sz="1200">
              <a:solidFill>
                <a:srgbClr val="FFFFFF"/>
              </a:solidFill>
              <a:latin typeface="Arial" pitchFamily="34"/>
              <a:cs typeface="Arial" pitchFamily="34"/>
            </a:endParaRPr>
          </a:p>
        </p:txBody>
      </p:sp>
      <p:pic>
        <p:nvPicPr>
          <p:cNvPr id="4" name="Picture 6" descr="A group of people in a field with tents&#10;&#10;Description automatically generated">
            <a:extLst>
              <a:ext uri="{FF2B5EF4-FFF2-40B4-BE49-F238E27FC236}">
                <a16:creationId xmlns:a16="http://schemas.microsoft.com/office/drawing/2014/main" id="{061045F8-C297-EA21-1B44-9FAAFFBB2FBB}"/>
              </a:ext>
            </a:extLst>
          </p:cNvPr>
          <p:cNvPicPr>
            <a:picLocks noChangeAspect="1"/>
          </p:cNvPicPr>
          <p:nvPr/>
        </p:nvPicPr>
        <p:blipFill>
          <a:blip r:embed="rId2"/>
          <a:stretch>
            <a:fillRect/>
          </a:stretch>
        </p:blipFill>
        <p:spPr>
          <a:xfrm>
            <a:off x="413199" y="1341123"/>
            <a:ext cx="3730651" cy="4974198"/>
          </a:xfrm>
          <a:prstGeom prst="rect">
            <a:avLst/>
          </a:prstGeom>
          <a:noFill/>
          <a:ln cap="flat">
            <a:noFill/>
          </a:ln>
        </p:spPr>
      </p:pic>
      <p:sp>
        <p:nvSpPr>
          <p:cNvPr id="5" name="TextBox 8">
            <a:extLst>
              <a:ext uri="{FF2B5EF4-FFF2-40B4-BE49-F238E27FC236}">
                <a16:creationId xmlns:a16="http://schemas.microsoft.com/office/drawing/2014/main" id="{BAB78330-A4F4-7435-8DA3-134D0FEFE218}"/>
              </a:ext>
            </a:extLst>
          </p:cNvPr>
          <p:cNvSpPr txBox="1"/>
          <p:nvPr/>
        </p:nvSpPr>
        <p:spPr>
          <a:xfrm>
            <a:off x="4327782" y="2358255"/>
            <a:ext cx="2896142" cy="329321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You can’t tell from the picture taken by our NHS team how successful the activity was.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This was a health awareness day with lots of services and 180 local people in attendance.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The picture was taken from a far distance and doesn’t showcase how many people attended. </a:t>
            </a:r>
          </a:p>
        </p:txBody>
      </p:sp>
      <p:sp>
        <p:nvSpPr>
          <p:cNvPr id="6" name="Arrow: Bent 11">
            <a:extLst>
              <a:ext uri="{FF2B5EF4-FFF2-40B4-BE49-F238E27FC236}">
                <a16:creationId xmlns:a16="http://schemas.microsoft.com/office/drawing/2014/main" id="{E462B364-F95A-3717-FEE1-9A343314E919}"/>
              </a:ext>
            </a:extLst>
          </p:cNvPr>
          <p:cNvSpPr/>
          <p:nvPr/>
        </p:nvSpPr>
        <p:spPr>
          <a:xfrm flipH="1">
            <a:off x="4456163" y="1574797"/>
            <a:ext cx="1393993" cy="763679"/>
          </a:xfrm>
          <a:custGeom>
            <a:avLst>
              <a:gd name="f13" fmla="val 21581"/>
              <a:gd name="f14" fmla="val 23078"/>
              <a:gd name="f15" fmla="val 25000"/>
              <a:gd name="f16" fmla="val 46029"/>
            </a:avLst>
            <a:gdLst>
              <a:gd name="f4" fmla="val 10800000"/>
              <a:gd name="f5" fmla="val 5400000"/>
              <a:gd name="f6" fmla="val 16200000"/>
              <a:gd name="f7" fmla="val 180"/>
              <a:gd name="f8" fmla="val w"/>
              <a:gd name="f9" fmla="val h"/>
              <a:gd name="f10" fmla="val ss"/>
              <a:gd name="f11" fmla="val 0"/>
              <a:gd name="f12" fmla="+- 0 0 5400000"/>
              <a:gd name="f13" fmla="val 21581"/>
              <a:gd name="f14" fmla="val 23078"/>
              <a:gd name="f15" fmla="val 25000"/>
              <a:gd name="f16" fmla="val 46029"/>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7" name="Picture 13" descr="A room with a white board and a cross&#10;&#10;Description automatically generated">
            <a:extLst>
              <a:ext uri="{FF2B5EF4-FFF2-40B4-BE49-F238E27FC236}">
                <a16:creationId xmlns:a16="http://schemas.microsoft.com/office/drawing/2014/main" id="{3B238998-AF41-3205-A548-DE509C0DC25B}"/>
              </a:ext>
            </a:extLst>
          </p:cNvPr>
          <p:cNvPicPr>
            <a:picLocks noChangeAspect="1"/>
          </p:cNvPicPr>
          <p:nvPr/>
        </p:nvPicPr>
        <p:blipFill>
          <a:blip r:embed="rId3"/>
          <a:stretch>
            <a:fillRect/>
          </a:stretch>
        </p:blipFill>
        <p:spPr>
          <a:xfrm>
            <a:off x="7393372" y="1160620"/>
            <a:ext cx="4385416" cy="2038481"/>
          </a:xfrm>
          <a:prstGeom prst="rect">
            <a:avLst/>
          </a:prstGeom>
          <a:noFill/>
          <a:ln cap="flat">
            <a:noFill/>
          </a:ln>
        </p:spPr>
      </p:pic>
      <p:sp>
        <p:nvSpPr>
          <p:cNvPr id="8" name="TextBox 14">
            <a:extLst>
              <a:ext uri="{FF2B5EF4-FFF2-40B4-BE49-F238E27FC236}">
                <a16:creationId xmlns:a16="http://schemas.microsoft.com/office/drawing/2014/main" id="{09F9A4B8-8550-A5BF-C747-6B793D583D48}"/>
              </a:ext>
            </a:extLst>
          </p:cNvPr>
          <p:cNvSpPr txBox="1"/>
          <p:nvPr/>
        </p:nvSpPr>
        <p:spPr>
          <a:xfrm>
            <a:off x="7853452" y="4002904"/>
            <a:ext cx="2905195" cy="23083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This picture doesn’t feature local people.  You cannot tell the context or location of the event. It does not show what happened during the event.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It also is not well-lit and you cannot read the information on the screen. </a:t>
            </a:r>
          </a:p>
        </p:txBody>
      </p:sp>
      <p:sp>
        <p:nvSpPr>
          <p:cNvPr id="9" name="Arrow: Up 15">
            <a:extLst>
              <a:ext uri="{FF2B5EF4-FFF2-40B4-BE49-F238E27FC236}">
                <a16:creationId xmlns:a16="http://schemas.microsoft.com/office/drawing/2014/main" id="{DE8A2304-3160-A7C3-CF5F-6351EB822761}"/>
              </a:ext>
            </a:extLst>
          </p:cNvPr>
          <p:cNvSpPr/>
          <p:nvPr/>
        </p:nvSpPr>
        <p:spPr>
          <a:xfrm>
            <a:off x="9005532" y="3319326"/>
            <a:ext cx="411864" cy="643774"/>
          </a:xfrm>
          <a:custGeom>
            <a:avLst>
              <a:gd name="f0" fmla="val 6909"/>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21600 f13 1"/>
              <a:gd name="f24" fmla="*/ 0 f12 1"/>
              <a:gd name="f25" fmla="*/ f16 1 f4"/>
              <a:gd name="f26" fmla="*/ 21600 f12 1"/>
              <a:gd name="f27" fmla="*/ f17 1 f4"/>
              <a:gd name="f28" fmla="*/ f19 f18 1"/>
              <a:gd name="f29" fmla="*/ f18 f12 1"/>
              <a:gd name="f30" fmla="*/ f20 f12 1"/>
              <a:gd name="f31" fmla="*/ f19 f13 1"/>
              <a:gd name="f32" fmla="+- f25 0 f3"/>
              <a:gd name="f33" fmla="+- f27 0 f3"/>
              <a:gd name="f34" fmla="*/ f28 1 10800"/>
              <a:gd name="f35" fmla="+- f19 0 f34"/>
              <a:gd name="f36" fmla="*/ f35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36" r="f30" b="f23"/>
            <a:pathLst>
              <a:path w="21600" h="21600">
                <a:moveTo>
                  <a:pt x="f18" y="f8"/>
                </a:moveTo>
                <a:lnTo>
                  <a:pt x="f18" y="f19"/>
                </a:lnTo>
                <a:lnTo>
                  <a:pt x="f7" y="f19"/>
                </a:lnTo>
                <a:lnTo>
                  <a:pt x="f9" y="f7"/>
                </a:lnTo>
                <a:lnTo>
                  <a:pt x="f8" y="f19"/>
                </a:lnTo>
                <a:lnTo>
                  <a:pt x="f20" y="f19"/>
                </a:lnTo>
                <a:lnTo>
                  <a:pt x="f20" y="f8"/>
                </a:lnTo>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9D03B-10AE-B96F-76C3-B84D337F676E}"/>
              </a:ext>
            </a:extLst>
          </p:cNvPr>
          <p:cNvSpPr>
            <a:spLocks noGrp="1"/>
          </p:cNvSpPr>
          <p:nvPr>
            <p:ph type="title"/>
          </p:nvPr>
        </p:nvSpPr>
        <p:spPr/>
        <p:txBody>
          <a:bodyPr/>
          <a:lstStyle/>
          <a:p>
            <a:pPr algn="ctr"/>
            <a:r>
              <a:rPr lang="en-GB" dirty="0"/>
              <a:t>Section 1. Menstruation</a:t>
            </a:r>
          </a:p>
        </p:txBody>
      </p:sp>
    </p:spTree>
    <p:extLst>
      <p:ext uri="{BB962C8B-B14F-4D97-AF65-F5344CB8AC3E}">
        <p14:creationId xmlns:p14="http://schemas.microsoft.com/office/powerpoint/2010/main" val="397037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6FFD-55E6-C9DE-93A4-D251FF557B05}"/>
              </a:ext>
            </a:extLst>
          </p:cNvPr>
          <p:cNvSpPr>
            <a:spLocks noGrp="1"/>
          </p:cNvSpPr>
          <p:nvPr>
            <p:ph type="title"/>
          </p:nvPr>
        </p:nvSpPr>
        <p:spPr/>
        <p:txBody>
          <a:bodyPr>
            <a:normAutofit fontScale="90000"/>
          </a:bodyPr>
          <a:lstStyle/>
          <a:p>
            <a:br>
              <a:rPr lang="en-GB" dirty="0"/>
            </a:br>
            <a:r>
              <a:rPr lang="en-GB" dirty="0"/>
              <a:t>‘Just a Period’ Video</a:t>
            </a:r>
            <a:br>
              <a:rPr lang="en-GB" dirty="0"/>
            </a:br>
            <a:br>
              <a:rPr lang="en-GB" dirty="0"/>
            </a:br>
            <a:r>
              <a:rPr lang="en-GB" dirty="0"/>
              <a:t>https://www.wellbeingofwomen.org.uk/what-we-do/campaigns/just-a-period/</a:t>
            </a:r>
            <a:br>
              <a:rPr lang="en-GB" dirty="0"/>
            </a:br>
            <a:endParaRPr lang="en-GB" dirty="0"/>
          </a:p>
        </p:txBody>
      </p:sp>
    </p:spTree>
    <p:extLst>
      <p:ext uri="{BB962C8B-B14F-4D97-AF65-F5344CB8AC3E}">
        <p14:creationId xmlns:p14="http://schemas.microsoft.com/office/powerpoint/2010/main" val="1550595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02F8-2493-7517-AD8A-4B33C3A41AC0}"/>
              </a:ext>
            </a:extLst>
          </p:cNvPr>
          <p:cNvSpPr>
            <a:spLocks noGrp="1"/>
          </p:cNvSpPr>
          <p:nvPr>
            <p:ph type="title"/>
          </p:nvPr>
        </p:nvSpPr>
        <p:spPr>
          <a:xfrm>
            <a:off x="360000" y="362061"/>
            <a:ext cx="10515600" cy="637952"/>
          </a:xfrm>
        </p:spPr>
        <p:txBody>
          <a:bodyPr anchor="ctr">
            <a:normAutofit/>
          </a:bodyPr>
          <a:lstStyle/>
          <a:p>
            <a:r>
              <a:rPr lang="en-GB" dirty="0"/>
              <a:t>Menstruation</a:t>
            </a:r>
          </a:p>
        </p:txBody>
      </p:sp>
      <p:sp>
        <p:nvSpPr>
          <p:cNvPr id="4" name="Rectangle 1">
            <a:extLst>
              <a:ext uri="{FF2B5EF4-FFF2-40B4-BE49-F238E27FC236}">
                <a16:creationId xmlns:a16="http://schemas.microsoft.com/office/drawing/2014/main" id="{24B041EF-FD24-2E51-4AD7-F2C6472122FB}"/>
              </a:ext>
            </a:extLst>
          </p:cNvPr>
          <p:cNvSpPr>
            <a:spLocks noGrp="1" noChangeArrowheads="1"/>
          </p:cNvSpPr>
          <p:nvPr>
            <p:ph idx="1"/>
          </p:nvPr>
        </p:nvSpPr>
        <p:spPr bwMode="auto">
          <a:xfrm>
            <a:off x="360000" y="1000013"/>
            <a:ext cx="5755252" cy="54799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85000" lnSpcReduction="20000"/>
          </a:bodyPr>
          <a:lstStyle/>
          <a:p>
            <a:pPr marL="0" indent="0" defTabSz="914400" eaLnBrk="0" fontAlgn="base" hangingPunct="0">
              <a:spcBef>
                <a:spcPct val="0"/>
              </a:spcBef>
              <a:spcAft>
                <a:spcPts val="600"/>
              </a:spcAft>
              <a:buClrTx/>
              <a:buNone/>
            </a:pPr>
            <a:r>
              <a:rPr kumimoji="0" lang="en-US" altLang="en-US" sz="2200" b="1" i="0" u="none" strike="noStrike" cap="none" normalizeH="0" baseline="0" dirty="0">
                <a:ln>
                  <a:noFill/>
                </a:ln>
                <a:effectLst/>
              </a:rPr>
              <a:t>What is a period?</a:t>
            </a:r>
          </a:p>
          <a:p>
            <a:pPr defTabSz="914400" eaLnBrk="0" fontAlgn="base" hangingPunct="0">
              <a:spcBef>
                <a:spcPct val="0"/>
              </a:spcBef>
              <a:spcAft>
                <a:spcPts val="600"/>
              </a:spcAft>
              <a:buClrTx/>
            </a:pPr>
            <a:r>
              <a:rPr kumimoji="0" lang="en-US" altLang="en-US" sz="2200" b="0" i="0" u="none" strike="noStrike" cap="none" normalizeH="0" baseline="0" dirty="0">
                <a:ln>
                  <a:noFill/>
                </a:ln>
                <a:effectLst/>
              </a:rPr>
              <a:t>A period (menstruation) is when blood and tissue leave the body through the vagina.</a:t>
            </a:r>
          </a:p>
          <a:p>
            <a:pPr defTabSz="914400" eaLnBrk="0" fontAlgn="base" hangingPunct="0">
              <a:spcBef>
                <a:spcPct val="0"/>
              </a:spcBef>
              <a:spcAft>
                <a:spcPts val="600"/>
              </a:spcAft>
              <a:buClrTx/>
            </a:pPr>
            <a:r>
              <a:rPr kumimoji="0" lang="en-US" altLang="en-US" sz="2200" b="0" i="0" u="none" strike="noStrike" cap="none" normalizeH="0" baseline="0" dirty="0">
                <a:ln>
                  <a:noFill/>
                </a:ln>
                <a:effectLst/>
              </a:rPr>
              <a:t>It happens about once a month as part of the menstrual cycle.</a:t>
            </a:r>
          </a:p>
          <a:p>
            <a:pPr defTabSz="914400" eaLnBrk="0" fontAlgn="base" hangingPunct="0">
              <a:spcBef>
                <a:spcPct val="0"/>
              </a:spcBef>
              <a:spcAft>
                <a:spcPts val="600"/>
              </a:spcAft>
              <a:buClrTx/>
            </a:pPr>
            <a:r>
              <a:rPr kumimoji="0" lang="en-US" altLang="en-US" sz="2200" b="0" i="0" u="none" strike="noStrike" cap="none" normalizeH="0" baseline="0" dirty="0">
                <a:ln>
                  <a:noFill/>
                </a:ln>
                <a:effectLst/>
              </a:rPr>
              <a:t>It’s the body’s way of shedding the womb lining when pregnancy doesn’t happen.</a:t>
            </a:r>
          </a:p>
          <a:p>
            <a:pPr defTabSz="914400" eaLnBrk="0" fontAlgn="base" hangingPunct="0">
              <a:spcBef>
                <a:spcPct val="0"/>
              </a:spcBef>
              <a:spcAft>
                <a:spcPts val="600"/>
              </a:spcAft>
              <a:buClrTx/>
            </a:pPr>
            <a:endParaRPr lang="en-US" altLang="en-US" sz="2200" dirty="0"/>
          </a:p>
          <a:p>
            <a:pPr marL="0" indent="0" defTabSz="914400" eaLnBrk="0" fontAlgn="base" hangingPunct="0">
              <a:spcBef>
                <a:spcPct val="0"/>
              </a:spcBef>
              <a:spcAft>
                <a:spcPts val="600"/>
              </a:spcAft>
              <a:buClrTx/>
              <a:buNone/>
            </a:pPr>
            <a:r>
              <a:rPr kumimoji="0" lang="en-US" altLang="en-US" sz="2200" b="1" i="0" u="none" strike="noStrike" cap="none" normalizeH="0" baseline="0" dirty="0">
                <a:ln>
                  <a:noFill/>
                </a:ln>
                <a:effectLst/>
              </a:rPr>
              <a:t>The Menstrual Cycle</a:t>
            </a:r>
          </a:p>
          <a:p>
            <a:pPr defTabSz="914400" eaLnBrk="0" fontAlgn="base" hangingPunct="0">
              <a:spcBef>
                <a:spcPct val="0"/>
              </a:spcBef>
              <a:spcAft>
                <a:spcPts val="600"/>
              </a:spcAft>
              <a:buClrTx/>
            </a:pPr>
            <a:r>
              <a:rPr kumimoji="0" lang="en-GB" altLang="en-US" sz="2200" i="0" u="none" strike="noStrike" cap="none" normalizeH="0" baseline="0" dirty="0">
                <a:ln>
                  <a:noFill/>
                </a:ln>
                <a:effectLst/>
              </a:rPr>
              <a:t>Average cycle: </a:t>
            </a:r>
            <a:r>
              <a:rPr kumimoji="0" lang="en-GB" altLang="en-US" sz="2200" b="1" i="0" u="none" strike="noStrike" cap="none" normalizeH="0" baseline="0" dirty="0">
                <a:ln>
                  <a:noFill/>
                </a:ln>
                <a:effectLst/>
              </a:rPr>
              <a:t>28 days </a:t>
            </a:r>
            <a:r>
              <a:rPr kumimoji="0" lang="en-GB" altLang="en-US" sz="2200" i="0" u="none" strike="noStrike" cap="none" normalizeH="0" baseline="0" dirty="0">
                <a:ln>
                  <a:noFill/>
                </a:ln>
                <a:effectLst/>
              </a:rPr>
              <a:t>(can range 23–35).</a:t>
            </a:r>
          </a:p>
          <a:p>
            <a:pPr defTabSz="914400" eaLnBrk="0" fontAlgn="base" hangingPunct="0">
              <a:spcBef>
                <a:spcPct val="0"/>
              </a:spcBef>
              <a:spcAft>
                <a:spcPts val="600"/>
              </a:spcAft>
              <a:buClrTx/>
            </a:pPr>
            <a:r>
              <a:rPr kumimoji="0" lang="en-GB" altLang="en-US" sz="2200" i="0" u="none" strike="noStrike" cap="none" normalizeH="0" baseline="0" dirty="0">
                <a:ln>
                  <a:noFill/>
                </a:ln>
                <a:effectLst/>
              </a:rPr>
              <a:t>Periods usually last </a:t>
            </a:r>
            <a:r>
              <a:rPr kumimoji="0" lang="en-GB" altLang="en-US" sz="2200" b="1" i="0" u="none" strike="noStrike" cap="none" normalizeH="0" baseline="0" dirty="0">
                <a:ln>
                  <a:noFill/>
                </a:ln>
                <a:effectLst/>
              </a:rPr>
              <a:t>2–7 days</a:t>
            </a:r>
            <a:r>
              <a:rPr kumimoji="0" lang="en-GB" altLang="en-US" sz="2200" i="0" u="none" strike="noStrike" cap="none" normalizeH="0" baseline="0" dirty="0">
                <a:ln>
                  <a:noFill/>
                </a:ln>
                <a:effectLst/>
              </a:rPr>
              <a:t>; heaviest in first 1–2 days. Cycle count starts on the first day of bleeding.</a:t>
            </a:r>
          </a:p>
          <a:p>
            <a:pPr marL="0" indent="0">
              <a:buNone/>
            </a:pPr>
            <a:r>
              <a:rPr lang="en-GB" sz="2200" b="1" dirty="0"/>
              <a:t>When Periods Start and Stop?</a:t>
            </a:r>
          </a:p>
          <a:p>
            <a:r>
              <a:rPr lang="en-GB" sz="2200" dirty="0"/>
              <a:t>Usually begin around age 12 (can be earlier or later).</a:t>
            </a:r>
          </a:p>
          <a:p>
            <a:r>
              <a:rPr lang="en-GB" sz="2200" dirty="0"/>
              <a:t>Become regular by age 16–18.</a:t>
            </a:r>
          </a:p>
          <a:p>
            <a:r>
              <a:rPr lang="en-GB" sz="2200" dirty="0"/>
              <a:t>Stop naturally between mid-40s to mid-50s </a:t>
            </a:r>
          </a:p>
          <a:p>
            <a:r>
              <a:rPr lang="en-GB" sz="2200" dirty="0"/>
              <a:t>Menopause: when periods stop for more than 1 year</a:t>
            </a:r>
          </a:p>
          <a:p>
            <a:pPr marL="0" indent="0" defTabSz="914400" eaLnBrk="0" fontAlgn="base" hangingPunct="0">
              <a:spcBef>
                <a:spcPct val="0"/>
              </a:spcBef>
              <a:spcAft>
                <a:spcPts val="600"/>
              </a:spcAft>
              <a:buClrTx/>
              <a:buNone/>
            </a:pPr>
            <a:endParaRPr kumimoji="0" lang="en-US" altLang="en-US" sz="2200" i="0" u="none" strike="noStrike" cap="none" normalizeH="0" baseline="0" dirty="0">
              <a:ln>
                <a:noFill/>
              </a:ln>
              <a:effectLst/>
            </a:endParaRPr>
          </a:p>
        </p:txBody>
      </p:sp>
      <p:pic>
        <p:nvPicPr>
          <p:cNvPr id="1028" name="Picture 4" descr="Diagrama de Menstrual Cycle | Quizlet">
            <a:extLst>
              <a:ext uri="{FF2B5EF4-FFF2-40B4-BE49-F238E27FC236}">
                <a16:creationId xmlns:a16="http://schemas.microsoft.com/office/drawing/2014/main" id="{D3088EB1-8B4F-501D-DD52-922C96328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1" r="8843" b="2"/>
          <a:stretch>
            <a:fillRect/>
          </a:stretch>
        </p:blipFill>
        <p:spPr bwMode="auto">
          <a:xfrm>
            <a:off x="6115252" y="1149164"/>
            <a:ext cx="5755252" cy="5220000"/>
          </a:xfrm>
          <a:prstGeom prst="rect">
            <a:avLst/>
          </a:prstGeom>
          <a:solidFill>
            <a:srgbClr val="FFFFFF"/>
          </a:solidFill>
        </p:spPr>
      </p:pic>
    </p:spTree>
    <p:extLst>
      <p:ext uri="{BB962C8B-B14F-4D97-AF65-F5344CB8AC3E}">
        <p14:creationId xmlns:p14="http://schemas.microsoft.com/office/powerpoint/2010/main" val="410172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DD261EE-E966-889C-FB7B-9C15C9BE974D}"/>
              </a:ext>
              <a:ext uri="{C183D7F6-B498-43B3-948B-1728B52AA6E4}">
                <adec:decorative xmlns:adec="http://schemas.microsoft.com/office/drawing/2017/decorative" val="1"/>
              </a:ext>
            </a:extLst>
          </p:cNvPr>
          <p:cNvSpPr txBox="1">
            <a:spLocks noGrp="1"/>
          </p:cNvSpPr>
          <p:nvPr>
            <p:ph type="sldNum" sz="quarter" idx="8"/>
          </p:nvPr>
        </p:nvSpPr>
        <p:spPr>
          <a:xfrm>
            <a:off x="9448796" y="6356351"/>
            <a:ext cx="2743200" cy="365129"/>
          </a:xfrm>
          <a:prstGeom prst="rect">
            <a:avLst/>
          </a:prstGeom>
          <a:noFill/>
          <a:ln>
            <a:noFill/>
          </a:ln>
        </p:spPr>
        <p:txBody>
          <a:bodyPr vert="horz" wrap="square" lIns="91440" tIns="45720" rIns="91440" bIns="45720" anchor="ctr" anchorCtr="0" compatLnSpc="1">
            <a:noAutofit/>
          </a:bodyPr>
          <a:lstStyle>
            <a:defPPr>
              <a:defRPr lang="en-US"/>
            </a:defPPr>
            <a:lvl1pPr marL="0" marR="0" lvl="0" indent="0" algn="r" defTabSz="914400" rtl="0" eaLnBrk="1" fontAlgn="auto" latinLnBrk="0" hangingPunct="1">
              <a:lnSpc>
                <a:spcPct val="100000"/>
              </a:lnSpc>
              <a:spcBef>
                <a:spcPts val="0"/>
              </a:spcBef>
              <a:spcAft>
                <a:spcPts val="0"/>
              </a:spcAft>
              <a:buNone/>
              <a:tabLst/>
              <a:defRPr lang="en-GB" sz="9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3787" rtl="0" eaLnBrk="1" fontAlgn="auto" latinLnBrk="0" hangingPunct="1">
              <a:lnSpc>
                <a:spcPct val="100000"/>
              </a:lnSpc>
              <a:spcBef>
                <a:spcPts val="0"/>
              </a:spcBef>
              <a:spcAft>
                <a:spcPts val="0"/>
              </a:spcAft>
              <a:buClrTx/>
              <a:buSzTx/>
              <a:buFontTx/>
              <a:buNone/>
              <a:tabLst/>
              <a:defRPr/>
            </a:pPr>
            <a:fld id="{429DB0C5-276A-4F59-84FB-699F8D10136E}" type="slidenum">
              <a:rPr lang="en-GB" smtClean="0"/>
              <a:pPr marL="0" marR="0" lvl="0" indent="0" algn="r" defTabSz="913787"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srgbClr val="898989"/>
              </a:solidFill>
              <a:effectLst/>
              <a:uLnTx/>
              <a:uFillTx/>
              <a:latin typeface="Calibri"/>
              <a:ea typeface="+mn-ea"/>
              <a:cs typeface="+mn-cs"/>
            </a:endParaRPr>
          </a:p>
        </p:txBody>
      </p:sp>
      <p:sp>
        <p:nvSpPr>
          <p:cNvPr id="3" name="Title 13">
            <a:extLst>
              <a:ext uri="{FF2B5EF4-FFF2-40B4-BE49-F238E27FC236}">
                <a16:creationId xmlns:a16="http://schemas.microsoft.com/office/drawing/2014/main" id="{7060EEDC-7BE3-4EAF-1AFC-44E4F576FECA}"/>
              </a:ext>
            </a:extLst>
          </p:cNvPr>
          <p:cNvSpPr txBox="1">
            <a:spLocks noGrp="1"/>
          </p:cNvSpPr>
          <p:nvPr>
            <p:ph type="title"/>
          </p:nvPr>
        </p:nvSpPr>
        <p:spPr>
          <a:xfrm>
            <a:off x="617114" y="471406"/>
            <a:ext cx="3762746" cy="833000"/>
          </a:xfrm>
        </p:spPr>
        <p:txBody>
          <a:bodyPr>
            <a:normAutofit/>
          </a:bodyPr>
          <a:lstStyle/>
          <a:p>
            <a:pPr lvl="0"/>
            <a:r>
              <a:rPr lang="en-GB"/>
              <a:t>Housekeeping</a:t>
            </a:r>
          </a:p>
        </p:txBody>
      </p:sp>
      <p:sp>
        <p:nvSpPr>
          <p:cNvPr id="6" name="TextBox 5">
            <a:extLst>
              <a:ext uri="{FF2B5EF4-FFF2-40B4-BE49-F238E27FC236}">
                <a16:creationId xmlns:a16="http://schemas.microsoft.com/office/drawing/2014/main" id="{4B3275E0-C423-A1FB-B880-C43B4B548C15}"/>
              </a:ext>
            </a:extLst>
          </p:cNvPr>
          <p:cNvSpPr txBox="1"/>
          <p:nvPr/>
        </p:nvSpPr>
        <p:spPr>
          <a:xfrm>
            <a:off x="617114" y="1304406"/>
            <a:ext cx="11281516" cy="5262979"/>
          </a:xfrm>
          <a:prstGeom prst="rect">
            <a:avLst/>
          </a:prstGeom>
          <a:noFill/>
        </p:spPr>
        <p:txBody>
          <a:bodyPr wrap="square">
            <a:spAutoFit/>
          </a:bodyPr>
          <a:lstStyle/>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Introductions: </a:t>
            </a:r>
            <a:r>
              <a:rPr lang="en-GB" sz="2800">
                <a:latin typeface="Arial" panose="020B0604020202020204" pitchFamily="34" charset="0"/>
                <a:cs typeface="Arial" panose="020B0604020202020204" pitchFamily="34" charset="0"/>
              </a:rPr>
              <a:t>Please share your name and organisation in the chat—we’d love to know who’s here.</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Mic etiquette: </a:t>
            </a:r>
            <a:r>
              <a:rPr lang="en-GB" sz="2800">
                <a:latin typeface="Arial" panose="020B0604020202020204" pitchFamily="34" charset="0"/>
                <a:cs typeface="Arial" panose="020B0604020202020204" pitchFamily="34" charset="0"/>
              </a:rPr>
              <a:t>Please stay on mute unless you’d like to ask a question.</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Questions: </a:t>
            </a:r>
            <a:r>
              <a:rPr lang="en-GB" sz="2800">
                <a:latin typeface="Arial" panose="020B0604020202020204" pitchFamily="34" charset="0"/>
                <a:cs typeface="Arial" panose="020B0604020202020204" pitchFamily="34" charset="0"/>
              </a:rPr>
              <a:t>There will be time for questions at the end, but feel free to drop questions in the chat as we go, and we’ll pick them up.</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Recording: </a:t>
            </a:r>
            <a:r>
              <a:rPr lang="en-GB" sz="2800">
                <a:latin typeface="Arial" panose="020B0604020202020204" pitchFamily="34" charset="0"/>
                <a:cs typeface="Arial" panose="020B0604020202020204" pitchFamily="34" charset="0"/>
              </a:rPr>
              <a:t>This session is being recorded. If you’d prefer not to be included, please keep your camera off.</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Respectful space: </a:t>
            </a:r>
            <a:r>
              <a:rPr lang="en-GB" sz="2800">
                <a:latin typeface="Arial" panose="020B0604020202020204" pitchFamily="34" charset="0"/>
                <a:cs typeface="Arial" panose="020B0604020202020204" pitchFamily="34" charset="0"/>
              </a:rPr>
              <a:t>Please be mindful and respectful of different opinions and experiences.</a:t>
            </a:r>
          </a:p>
          <a:p>
            <a:pPr marL="285750" indent="-285750">
              <a:buFont typeface="Arial" panose="020B0604020202020204" pitchFamily="34" charset="0"/>
              <a:buChar char="•"/>
            </a:pPr>
            <a:endParaRPr lang="en-GB" sz="2800">
              <a:latin typeface="Arial" panose="020B0604020202020204" pitchFamily="34" charset="0"/>
              <a:cs typeface="Arial" panose="020B0604020202020204" pitchFamily="34" charset="0"/>
            </a:endParaRPr>
          </a:p>
          <a:p>
            <a:r>
              <a:rPr lang="en-GB" sz="2800">
                <a:latin typeface="Arial" panose="020B0604020202020204" pitchFamily="34" charset="0"/>
                <a:cs typeface="Arial" panose="020B0604020202020204" pitchFamily="34" charset="0"/>
              </a:rPr>
              <a:t>Let’s get started! </a:t>
            </a:r>
          </a:p>
        </p:txBody>
      </p:sp>
    </p:spTree>
    <p:extLst>
      <p:ext uri="{BB962C8B-B14F-4D97-AF65-F5344CB8AC3E}">
        <p14:creationId xmlns:p14="http://schemas.microsoft.com/office/powerpoint/2010/main" val="3887931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C722-B7F3-94CC-FF6D-BDC6639D0440}"/>
              </a:ext>
            </a:extLst>
          </p:cNvPr>
          <p:cNvSpPr>
            <a:spLocks noGrp="1"/>
          </p:cNvSpPr>
          <p:nvPr>
            <p:ph type="title"/>
          </p:nvPr>
        </p:nvSpPr>
        <p:spPr/>
        <p:txBody>
          <a:bodyPr/>
          <a:lstStyle/>
          <a:p>
            <a:r>
              <a:rPr lang="en-GB" dirty="0"/>
              <a:t>Menstrual cycle problems</a:t>
            </a:r>
          </a:p>
        </p:txBody>
      </p:sp>
      <p:sp>
        <p:nvSpPr>
          <p:cNvPr id="3" name="Content Placeholder 2">
            <a:extLst>
              <a:ext uri="{FF2B5EF4-FFF2-40B4-BE49-F238E27FC236}">
                <a16:creationId xmlns:a16="http://schemas.microsoft.com/office/drawing/2014/main" id="{0862E8EE-0D27-58C4-424C-630FF9AFA4FF}"/>
              </a:ext>
            </a:extLst>
          </p:cNvPr>
          <p:cNvSpPr>
            <a:spLocks noGrp="1"/>
          </p:cNvSpPr>
          <p:nvPr>
            <p:ph idx="1"/>
          </p:nvPr>
        </p:nvSpPr>
        <p:spPr/>
        <p:txBody>
          <a:bodyPr/>
          <a:lstStyle/>
          <a:p>
            <a:endParaRPr lang="en-GB" sz="2200" dirty="0"/>
          </a:p>
          <a:p>
            <a:pPr marL="0" indent="0">
              <a:buNone/>
            </a:pPr>
            <a:endParaRPr lang="en-GB" sz="2200" dirty="0"/>
          </a:p>
          <a:p>
            <a:endParaRPr lang="en-GB" sz="2200" dirty="0"/>
          </a:p>
          <a:p>
            <a:endParaRPr lang="en-GB" sz="2200" dirty="0"/>
          </a:p>
        </p:txBody>
      </p:sp>
      <p:sp>
        <p:nvSpPr>
          <p:cNvPr id="5" name="TextBox 4">
            <a:extLst>
              <a:ext uri="{FF2B5EF4-FFF2-40B4-BE49-F238E27FC236}">
                <a16:creationId xmlns:a16="http://schemas.microsoft.com/office/drawing/2014/main" id="{BE743D9D-6268-6BEF-AA85-75A0764E7CB5}"/>
              </a:ext>
            </a:extLst>
          </p:cNvPr>
          <p:cNvSpPr txBox="1"/>
          <p:nvPr/>
        </p:nvSpPr>
        <p:spPr>
          <a:xfrm>
            <a:off x="464344" y="1092191"/>
            <a:ext cx="4754201" cy="5078313"/>
          </a:xfrm>
          <a:prstGeom prst="rect">
            <a:avLst/>
          </a:prstGeom>
          <a:noFill/>
        </p:spPr>
        <p:txBody>
          <a:bodyPr wrap="square" lIns="91440" tIns="45720" rIns="91440" bIns="45720" anchor="t">
            <a:spAutoFit/>
          </a:bodyPr>
          <a:lstStyle/>
          <a:p>
            <a:pPr>
              <a:buNone/>
            </a:pPr>
            <a:r>
              <a:rPr lang="en-GB" sz="1700" b="1" dirty="0"/>
              <a:t>PMS (Pre-Menstrual Tension)</a:t>
            </a:r>
            <a:endParaRPr lang="en-GB" sz="1700" b="1" dirty="0">
              <a:cs typeface="Arial"/>
            </a:endParaRPr>
          </a:p>
          <a:p>
            <a:pPr>
              <a:buFont typeface="Arial" panose="020B0604020202020204" pitchFamily="34" charset="0"/>
              <a:buChar char="•"/>
            </a:pPr>
            <a:r>
              <a:rPr lang="en-GB" sz="1700" dirty="0"/>
              <a:t>PMS (Premenstrual Syndrome) includes mood swings, tiredness, tender breasts, headaches, bloating.</a:t>
            </a:r>
            <a:endParaRPr lang="en-GB" sz="1700" dirty="0">
              <a:cs typeface="Arial"/>
            </a:endParaRPr>
          </a:p>
          <a:p>
            <a:pPr>
              <a:buFont typeface="Arial" panose="020B0604020202020204" pitchFamily="34" charset="0"/>
              <a:buChar char="•"/>
            </a:pPr>
            <a:r>
              <a:rPr lang="en-GB" sz="1700" dirty="0"/>
              <a:t>Occurs usually 1 week before period and symptoms resolve when period comes</a:t>
            </a:r>
            <a:endParaRPr lang="en-GB" sz="1700" dirty="0">
              <a:cs typeface="Arial"/>
            </a:endParaRPr>
          </a:p>
          <a:p>
            <a:endParaRPr lang="en-GB" sz="1700" b="1" dirty="0">
              <a:cs typeface="Arial"/>
            </a:endParaRPr>
          </a:p>
          <a:p>
            <a:r>
              <a:rPr lang="en-GB" sz="1700" b="1" dirty="0"/>
              <a:t>Period pain</a:t>
            </a:r>
            <a:endParaRPr lang="en-GB" sz="1700" b="1" dirty="0">
              <a:cs typeface="Arial"/>
            </a:endParaRPr>
          </a:p>
          <a:p>
            <a:pPr>
              <a:buFont typeface="Arial" panose="020B0604020202020204" pitchFamily="34" charset="0"/>
              <a:buChar char="•"/>
            </a:pPr>
            <a:r>
              <a:rPr lang="en-GB" sz="1700" dirty="0"/>
              <a:t>Pain caused by womb contractions (“cramps”).</a:t>
            </a:r>
            <a:endParaRPr lang="en-GB" sz="1700" dirty="0">
              <a:cs typeface="Arial"/>
            </a:endParaRPr>
          </a:p>
          <a:p>
            <a:pPr>
              <a:buFont typeface="Arial" panose="020B0604020202020204" pitchFamily="34" charset="0"/>
              <a:buChar char="•"/>
            </a:pPr>
            <a:r>
              <a:rPr lang="en-GB" sz="1700" dirty="0"/>
              <a:t>Can lead to nausea, vomiting, difficulty going to work </a:t>
            </a:r>
            <a:endParaRPr lang="en-GB" sz="1700" dirty="0">
              <a:cs typeface="Arial"/>
            </a:endParaRPr>
          </a:p>
          <a:p>
            <a:pPr>
              <a:buFont typeface="Arial" panose="020B0604020202020204" pitchFamily="34" charset="0"/>
              <a:buChar char="•"/>
            </a:pPr>
            <a:r>
              <a:rPr lang="en-GB" sz="1700" dirty="0"/>
              <a:t>Can be associated with heavy bleeding</a:t>
            </a:r>
            <a:endParaRPr lang="en-GB" sz="1700" dirty="0">
              <a:cs typeface="Arial"/>
            </a:endParaRPr>
          </a:p>
          <a:p>
            <a:pPr>
              <a:buNone/>
            </a:pPr>
            <a:endParaRPr lang="en-GB" sz="1700" b="1" dirty="0">
              <a:cs typeface="Arial"/>
            </a:endParaRPr>
          </a:p>
          <a:p>
            <a:pPr>
              <a:buNone/>
            </a:pPr>
            <a:r>
              <a:rPr lang="en-GB" sz="1700" b="1" dirty="0"/>
              <a:t>Support tips:</a:t>
            </a:r>
            <a:endParaRPr lang="en-GB" sz="1700" dirty="0">
              <a:cs typeface="Arial"/>
            </a:endParaRPr>
          </a:p>
          <a:p>
            <a:pPr>
              <a:buFont typeface="Arial" panose="020B0604020202020204" pitchFamily="34" charset="0"/>
              <a:buChar char="•"/>
            </a:pPr>
            <a:r>
              <a:rPr lang="en-GB" sz="1700" dirty="0"/>
              <a:t>Hot water bottle, gentle exercise, rest, over-the-counter pain relief.</a:t>
            </a:r>
            <a:endParaRPr lang="en-GB" sz="1700" dirty="0">
              <a:cs typeface="Arial"/>
            </a:endParaRPr>
          </a:p>
          <a:p>
            <a:pPr>
              <a:buFont typeface="Arial" panose="020B0604020202020204" pitchFamily="34" charset="0"/>
              <a:buChar char="•"/>
            </a:pPr>
            <a:r>
              <a:rPr lang="en-GB" sz="1700" dirty="0"/>
              <a:t>Track symptoms using an app or diary.</a:t>
            </a:r>
            <a:endParaRPr lang="en-GB" sz="1700" dirty="0">
              <a:cs typeface="Arial"/>
            </a:endParaRPr>
          </a:p>
          <a:p>
            <a:pPr>
              <a:buFont typeface="Arial" panose="020B0604020202020204" pitchFamily="34" charset="0"/>
              <a:buChar char="•"/>
            </a:pPr>
            <a:r>
              <a:rPr lang="en-GB" sz="1700" dirty="0"/>
              <a:t>See GP if pain affects daily life or have mental health issues associated with the symptoms</a:t>
            </a:r>
            <a:r>
              <a:rPr lang="en-GB" dirty="0"/>
              <a:t>.</a:t>
            </a:r>
          </a:p>
        </p:txBody>
      </p:sp>
      <p:pic>
        <p:nvPicPr>
          <p:cNvPr id="9" name="Picture 8">
            <a:extLst>
              <a:ext uri="{FF2B5EF4-FFF2-40B4-BE49-F238E27FC236}">
                <a16:creationId xmlns:a16="http://schemas.microsoft.com/office/drawing/2014/main" id="{A1649BC5-D538-73C9-DADC-8836DB10DD25}"/>
              </a:ext>
            </a:extLst>
          </p:cNvPr>
          <p:cNvPicPr>
            <a:picLocks noChangeAspect="1"/>
          </p:cNvPicPr>
          <p:nvPr/>
        </p:nvPicPr>
        <p:blipFill>
          <a:blip r:embed="rId2"/>
          <a:stretch>
            <a:fillRect/>
          </a:stretch>
        </p:blipFill>
        <p:spPr>
          <a:xfrm>
            <a:off x="6208888" y="877269"/>
            <a:ext cx="5518767" cy="5518767"/>
          </a:xfrm>
          <a:prstGeom prst="rect">
            <a:avLst/>
          </a:prstGeom>
        </p:spPr>
      </p:pic>
    </p:spTree>
    <p:extLst>
      <p:ext uri="{BB962C8B-B14F-4D97-AF65-F5344CB8AC3E}">
        <p14:creationId xmlns:p14="http://schemas.microsoft.com/office/powerpoint/2010/main" val="146843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DC48-6138-2FFE-0676-9CAF2F46388F}"/>
              </a:ext>
            </a:extLst>
          </p:cNvPr>
          <p:cNvSpPr>
            <a:spLocks noGrp="1"/>
          </p:cNvSpPr>
          <p:nvPr>
            <p:ph type="title"/>
          </p:nvPr>
        </p:nvSpPr>
        <p:spPr>
          <a:xfrm>
            <a:off x="360000" y="362061"/>
            <a:ext cx="10515600" cy="637952"/>
          </a:xfrm>
        </p:spPr>
        <p:txBody>
          <a:bodyPr anchor="ctr">
            <a:normAutofit/>
          </a:bodyPr>
          <a:lstStyle/>
          <a:p>
            <a:r>
              <a:rPr lang="en-GB" dirty="0"/>
              <a:t>Menstrual cycle problems</a:t>
            </a:r>
          </a:p>
        </p:txBody>
      </p:sp>
      <p:sp>
        <p:nvSpPr>
          <p:cNvPr id="3" name="Content Placeholder 2">
            <a:extLst>
              <a:ext uri="{FF2B5EF4-FFF2-40B4-BE49-F238E27FC236}">
                <a16:creationId xmlns:a16="http://schemas.microsoft.com/office/drawing/2014/main" id="{2C906833-333B-833F-E10C-CE7BCC1FC04B}"/>
              </a:ext>
            </a:extLst>
          </p:cNvPr>
          <p:cNvSpPr>
            <a:spLocks noGrp="1"/>
          </p:cNvSpPr>
          <p:nvPr>
            <p:ph idx="1"/>
          </p:nvPr>
        </p:nvSpPr>
        <p:spPr>
          <a:xfrm>
            <a:off x="360000" y="1000013"/>
            <a:ext cx="5755252" cy="5479987"/>
          </a:xfrm>
        </p:spPr>
        <p:txBody>
          <a:bodyPr>
            <a:normAutofit/>
          </a:bodyPr>
          <a:lstStyle/>
          <a:p>
            <a:pPr marL="0" indent="0">
              <a:buNone/>
            </a:pPr>
            <a:endParaRPr lang="en-GB" sz="2200" b="1" dirty="0"/>
          </a:p>
          <a:p>
            <a:pPr marL="0" indent="0">
              <a:buNone/>
            </a:pPr>
            <a:r>
              <a:rPr lang="en-GB" sz="2200" b="1" dirty="0"/>
              <a:t>Heavy periods:</a:t>
            </a:r>
          </a:p>
          <a:p>
            <a:r>
              <a:rPr lang="en-GB" sz="2200" dirty="0"/>
              <a:t>Known medically as menorrhagia </a:t>
            </a:r>
          </a:p>
          <a:p>
            <a:r>
              <a:rPr lang="en-GB" sz="2200" dirty="0"/>
              <a:t>Greater than 80ml of blood loss per cycle</a:t>
            </a:r>
          </a:p>
          <a:p>
            <a:r>
              <a:rPr lang="en-GB" sz="2200" dirty="0"/>
              <a:t>Signs include soaking through pads/tampons quickly i.e. within 1-2 hours, leaking through to clothes, having to change pads during the night or long bleeding (7+ days).</a:t>
            </a:r>
          </a:p>
          <a:p>
            <a:r>
              <a:rPr lang="en-GB" sz="2200" dirty="0"/>
              <a:t>May see blood clots </a:t>
            </a:r>
          </a:p>
          <a:p>
            <a:r>
              <a:rPr lang="en-GB" sz="2200" dirty="0"/>
              <a:t>If you have these symptoms, it is important to see your GP as they may want to investigate why you are having these symptoms or offer treatments to help reduce bleeding. </a:t>
            </a:r>
          </a:p>
          <a:p>
            <a:pPr marL="0" indent="0">
              <a:buNone/>
            </a:pPr>
            <a:endParaRPr lang="en-GB" sz="2200" dirty="0"/>
          </a:p>
        </p:txBody>
      </p:sp>
      <p:pic>
        <p:nvPicPr>
          <p:cNvPr id="5" name="Picture 4">
            <a:extLst>
              <a:ext uri="{FF2B5EF4-FFF2-40B4-BE49-F238E27FC236}">
                <a16:creationId xmlns:a16="http://schemas.microsoft.com/office/drawing/2014/main" id="{57888278-1C39-85ED-7746-631C3367720B}"/>
              </a:ext>
            </a:extLst>
          </p:cNvPr>
          <p:cNvPicPr>
            <a:picLocks noChangeAspect="1"/>
          </p:cNvPicPr>
          <p:nvPr/>
        </p:nvPicPr>
        <p:blipFill>
          <a:blip r:embed="rId3"/>
          <a:srcRect l="8420" r="8890"/>
          <a:stretch>
            <a:fillRect/>
          </a:stretch>
        </p:blipFill>
        <p:spPr>
          <a:xfrm>
            <a:off x="6305752" y="1260000"/>
            <a:ext cx="5755252" cy="5220000"/>
          </a:xfrm>
          <a:prstGeom prst="rect">
            <a:avLst/>
          </a:prstGeom>
          <a:noFill/>
        </p:spPr>
      </p:pic>
    </p:spTree>
    <p:extLst>
      <p:ext uri="{BB962C8B-B14F-4D97-AF65-F5344CB8AC3E}">
        <p14:creationId xmlns:p14="http://schemas.microsoft.com/office/powerpoint/2010/main" val="96338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3AA6D5-782A-C1D3-D91E-94CD64988FB7}"/>
              </a:ext>
            </a:extLst>
          </p:cNvPr>
          <p:cNvSpPr/>
          <p:nvPr/>
        </p:nvSpPr>
        <p:spPr>
          <a:xfrm>
            <a:off x="731475" y="3028950"/>
            <a:ext cx="9772650" cy="642938"/>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In most cases irregular periods do not mean there is a medical problem. But talk to your doctor anyway. They will help find out if there’s a cause that can be treated. Keep a diary of the dates of your periods. This is so that you and your doctor can see if there is a pattern</a:t>
            </a:r>
          </a:p>
        </p:txBody>
      </p:sp>
      <p:sp>
        <p:nvSpPr>
          <p:cNvPr id="2" name="Title 1">
            <a:extLst>
              <a:ext uri="{FF2B5EF4-FFF2-40B4-BE49-F238E27FC236}">
                <a16:creationId xmlns:a16="http://schemas.microsoft.com/office/drawing/2014/main" id="{67CB084A-6046-B15E-C34B-712B08B7915D}"/>
              </a:ext>
            </a:extLst>
          </p:cNvPr>
          <p:cNvSpPr>
            <a:spLocks noGrp="1"/>
          </p:cNvSpPr>
          <p:nvPr>
            <p:ph type="title"/>
          </p:nvPr>
        </p:nvSpPr>
        <p:spPr/>
        <p:txBody>
          <a:bodyPr/>
          <a:lstStyle/>
          <a:p>
            <a:r>
              <a:rPr lang="en-GB" dirty="0"/>
              <a:t>Menstrual cycle problems</a:t>
            </a:r>
          </a:p>
        </p:txBody>
      </p:sp>
      <p:sp>
        <p:nvSpPr>
          <p:cNvPr id="3" name="Content Placeholder 2">
            <a:extLst>
              <a:ext uri="{FF2B5EF4-FFF2-40B4-BE49-F238E27FC236}">
                <a16:creationId xmlns:a16="http://schemas.microsoft.com/office/drawing/2014/main" id="{9BE8AAD4-DE50-29D3-3BB7-49E09904E075}"/>
              </a:ext>
            </a:extLst>
          </p:cNvPr>
          <p:cNvSpPr>
            <a:spLocks noGrp="1"/>
          </p:cNvSpPr>
          <p:nvPr>
            <p:ph idx="1"/>
          </p:nvPr>
        </p:nvSpPr>
        <p:spPr>
          <a:xfrm>
            <a:off x="171450" y="1000013"/>
            <a:ext cx="11889555" cy="5479987"/>
          </a:xfrm>
        </p:spPr>
        <p:txBody>
          <a:bodyPr>
            <a:normAutofit/>
          </a:bodyPr>
          <a:lstStyle/>
          <a:p>
            <a:pPr marL="0" indent="0">
              <a:buNone/>
            </a:pPr>
            <a:r>
              <a:rPr lang="en-GB" b="1" dirty="0"/>
              <a:t>Irregular periods:</a:t>
            </a:r>
          </a:p>
          <a:p>
            <a:pPr lvl="1"/>
            <a:r>
              <a:rPr lang="en-GB" sz="2000" dirty="0"/>
              <a:t>Usually occurs first year or two of your period</a:t>
            </a:r>
          </a:p>
          <a:p>
            <a:pPr lvl="1"/>
            <a:r>
              <a:rPr lang="en-GB" sz="2000" dirty="0"/>
              <a:t>Stress, weight changes, intense exercise, contraception, or Polycystic Ovary Syndrome (PCOS).</a:t>
            </a:r>
          </a:p>
          <a:p>
            <a:pPr lvl="1"/>
            <a:r>
              <a:rPr lang="en-GB" sz="2000" dirty="0"/>
              <a:t>Perimenopause (before menopause).</a:t>
            </a:r>
          </a:p>
          <a:p>
            <a:pPr lvl="1"/>
            <a:r>
              <a:rPr lang="en-GB" sz="2000" dirty="0"/>
              <a:t>Breastfeeding.</a:t>
            </a:r>
            <a:endParaRPr lang="en-GB" sz="1200" i="1" dirty="0"/>
          </a:p>
          <a:p>
            <a:pPr marL="457189" lvl="1" indent="0">
              <a:buNone/>
            </a:pPr>
            <a:endParaRPr lang="en-GB" sz="1200" i="1" dirty="0"/>
          </a:p>
          <a:p>
            <a:pPr marL="0" indent="0">
              <a:buNone/>
            </a:pPr>
            <a:endParaRPr lang="en-GB" sz="2400" b="1" dirty="0"/>
          </a:p>
          <a:p>
            <a:pPr marL="0" indent="0">
              <a:buNone/>
            </a:pPr>
            <a:endParaRPr lang="en-GB" sz="2400" b="1" dirty="0"/>
          </a:p>
          <a:p>
            <a:pPr marL="0" indent="0">
              <a:buNone/>
            </a:pPr>
            <a:r>
              <a:rPr lang="en-GB" sz="2400" b="1" dirty="0"/>
              <a:t>Missed periods</a:t>
            </a:r>
          </a:p>
          <a:p>
            <a:r>
              <a:rPr lang="en-GB" sz="2400" b="1" dirty="0"/>
              <a:t> </a:t>
            </a:r>
            <a:r>
              <a:rPr lang="en-GB" sz="2400" dirty="0"/>
              <a:t>can also occur with stress or use of contraception</a:t>
            </a:r>
          </a:p>
          <a:p>
            <a:r>
              <a:rPr lang="en-GB" sz="2400" dirty="0"/>
              <a:t> always consider pregnancy</a:t>
            </a:r>
          </a:p>
          <a:p>
            <a:r>
              <a:rPr lang="en-GB" sz="2400" dirty="0"/>
              <a:t> see a GP if you miss more than 3 in a row or if you think you could be pregnant. </a:t>
            </a:r>
          </a:p>
        </p:txBody>
      </p:sp>
      <p:sp>
        <p:nvSpPr>
          <p:cNvPr id="8" name="Rectangle: Rounded Corners 7">
            <a:extLst>
              <a:ext uri="{FF2B5EF4-FFF2-40B4-BE49-F238E27FC236}">
                <a16:creationId xmlns:a16="http://schemas.microsoft.com/office/drawing/2014/main" id="{746A3523-7DC5-4ACC-7E38-8EA8C13C9534}"/>
              </a:ext>
            </a:extLst>
          </p:cNvPr>
          <p:cNvSpPr/>
          <p:nvPr/>
        </p:nvSpPr>
        <p:spPr>
          <a:xfrm>
            <a:off x="731475" y="5857987"/>
            <a:ext cx="9772650" cy="507230"/>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i="1" dirty="0">
              <a:solidFill>
                <a:schemeClr val="tx1"/>
              </a:solidFill>
            </a:endParaRPr>
          </a:p>
          <a:p>
            <a:pPr algn="ctr"/>
            <a:r>
              <a:rPr lang="en-GB" sz="1200" i="1" dirty="0">
                <a:solidFill>
                  <a:schemeClr val="tx1"/>
                </a:solidFill>
              </a:rPr>
              <a:t>Contraception that uses hormones can affect your periods too, like the pill and implant. Bleeding on hormone contraception is withdrawal bleeding, not a period. So you do not need to worry if this is irregular. Withdrawal bleeding is also likely to be lighter than a period.</a:t>
            </a:r>
          </a:p>
          <a:p>
            <a:pPr algn="ctr"/>
            <a:endParaRPr lang="en-GB" dirty="0"/>
          </a:p>
        </p:txBody>
      </p:sp>
    </p:spTree>
    <p:extLst>
      <p:ext uri="{BB962C8B-B14F-4D97-AF65-F5344CB8AC3E}">
        <p14:creationId xmlns:p14="http://schemas.microsoft.com/office/powerpoint/2010/main" val="58435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D919-B926-EABF-CF5C-88FE3F848ADA}"/>
              </a:ext>
            </a:extLst>
          </p:cNvPr>
          <p:cNvSpPr>
            <a:spLocks noGrp="1"/>
          </p:cNvSpPr>
          <p:nvPr>
            <p:ph type="title"/>
          </p:nvPr>
        </p:nvSpPr>
        <p:spPr/>
        <p:txBody>
          <a:bodyPr/>
          <a:lstStyle/>
          <a:p>
            <a:r>
              <a:rPr lang="en-GB" dirty="0"/>
              <a:t>When to See a Medical Professional</a:t>
            </a:r>
          </a:p>
        </p:txBody>
      </p:sp>
      <p:sp>
        <p:nvSpPr>
          <p:cNvPr id="3" name="Content Placeholder 2">
            <a:extLst>
              <a:ext uri="{FF2B5EF4-FFF2-40B4-BE49-F238E27FC236}">
                <a16:creationId xmlns:a16="http://schemas.microsoft.com/office/drawing/2014/main" id="{4474D704-7493-3B49-B5EF-81156626EE68}"/>
              </a:ext>
            </a:extLst>
          </p:cNvPr>
          <p:cNvSpPr>
            <a:spLocks noGrp="1"/>
          </p:cNvSpPr>
          <p:nvPr>
            <p:ph idx="1"/>
          </p:nvPr>
        </p:nvSpPr>
        <p:spPr/>
        <p:txBody>
          <a:bodyPr/>
          <a:lstStyle/>
          <a:p>
            <a:pPr marL="0" indent="0">
              <a:buNone/>
            </a:pPr>
            <a:br>
              <a:rPr lang="en-GB" dirty="0"/>
            </a:br>
            <a:r>
              <a:rPr lang="en-GB" dirty="0"/>
              <a:t>See a healthcare professional if you:</a:t>
            </a:r>
          </a:p>
          <a:p>
            <a:r>
              <a:rPr lang="en-GB" dirty="0"/>
              <a:t>Have heavy bleeding which affects your daily activities</a:t>
            </a:r>
          </a:p>
          <a:p>
            <a:r>
              <a:rPr lang="en-GB" dirty="0"/>
              <a:t>Bleed between periods</a:t>
            </a:r>
          </a:p>
          <a:p>
            <a:r>
              <a:rPr lang="en-GB" dirty="0"/>
              <a:t>Bleed after sex</a:t>
            </a:r>
          </a:p>
          <a:p>
            <a:r>
              <a:rPr lang="en-GB" dirty="0"/>
              <a:t>Bleed after menopause</a:t>
            </a:r>
          </a:p>
          <a:p>
            <a:r>
              <a:rPr lang="en-GB" dirty="0"/>
              <a:t>Have sudden changes in your cycle</a:t>
            </a:r>
          </a:p>
          <a:p>
            <a:r>
              <a:rPr lang="en-GB" dirty="0"/>
              <a:t>Pain or bleeding affects daily life</a:t>
            </a:r>
          </a:p>
          <a:p>
            <a:endParaRPr lang="en-GB" dirty="0"/>
          </a:p>
        </p:txBody>
      </p:sp>
    </p:spTree>
    <p:extLst>
      <p:ext uri="{BB962C8B-B14F-4D97-AF65-F5344CB8AC3E}">
        <p14:creationId xmlns:p14="http://schemas.microsoft.com/office/powerpoint/2010/main" val="1554627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C1F0E-0DC8-74B4-A6E0-0662F631CB86}"/>
              </a:ext>
            </a:extLst>
          </p:cNvPr>
          <p:cNvSpPr>
            <a:spLocks noGrp="1"/>
          </p:cNvSpPr>
          <p:nvPr>
            <p:ph type="title"/>
          </p:nvPr>
        </p:nvSpPr>
        <p:spPr/>
        <p:txBody>
          <a:bodyPr/>
          <a:lstStyle/>
          <a:p>
            <a:pPr algn="ctr"/>
            <a:r>
              <a:rPr lang="en-GB" dirty="0"/>
              <a:t>Section 2-Menopause</a:t>
            </a:r>
          </a:p>
        </p:txBody>
      </p:sp>
    </p:spTree>
    <p:extLst>
      <p:ext uri="{BB962C8B-B14F-4D97-AF65-F5344CB8AC3E}">
        <p14:creationId xmlns:p14="http://schemas.microsoft.com/office/powerpoint/2010/main" val="4166783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7D96C-19E7-2585-2F82-374BA76E74B0}"/>
              </a:ext>
            </a:extLst>
          </p:cNvPr>
          <p:cNvSpPr>
            <a:spLocks noGrp="1"/>
          </p:cNvSpPr>
          <p:nvPr>
            <p:ph type="title"/>
          </p:nvPr>
        </p:nvSpPr>
        <p:spPr/>
        <p:txBody>
          <a:bodyPr/>
          <a:lstStyle/>
          <a:p>
            <a:r>
              <a:rPr lang="en-GB" dirty="0"/>
              <a:t>What is the Menopause?</a:t>
            </a:r>
          </a:p>
        </p:txBody>
      </p:sp>
      <p:sp>
        <p:nvSpPr>
          <p:cNvPr id="5" name="Content Placeholder 4">
            <a:extLst>
              <a:ext uri="{FF2B5EF4-FFF2-40B4-BE49-F238E27FC236}">
                <a16:creationId xmlns:a16="http://schemas.microsoft.com/office/drawing/2014/main" id="{820B6CBE-7080-F755-60F7-9370C5197B3F}"/>
              </a:ext>
            </a:extLst>
          </p:cNvPr>
          <p:cNvSpPr>
            <a:spLocks noGrp="1"/>
          </p:cNvSpPr>
          <p:nvPr>
            <p:ph idx="1"/>
          </p:nvPr>
        </p:nvSpPr>
        <p:spPr>
          <a:xfrm>
            <a:off x="360001" y="1260001"/>
            <a:ext cx="4932436" cy="4426424"/>
          </a:xfrm>
        </p:spPr>
        <p:txBody>
          <a:bodyPr>
            <a:normAutofit fontScale="92500"/>
          </a:bodyPr>
          <a:lstStyle/>
          <a:p>
            <a:r>
              <a:rPr lang="en-GB" dirty="0"/>
              <a:t>Menopause is the natural end of menstrual periods, usually occurring between ages 45–55, but can be earlier or later. </a:t>
            </a:r>
          </a:p>
          <a:p>
            <a:r>
              <a:rPr lang="en-GB" dirty="0"/>
              <a:t>It happens when the ovaries stop releasing eggs and produce less oestrogen and progesterone.</a:t>
            </a:r>
          </a:p>
          <a:p>
            <a:r>
              <a:rPr lang="en-GB" dirty="0"/>
              <a:t>Perimenopause is the transition phase before periods stop completely.</a:t>
            </a:r>
          </a:p>
          <a:p>
            <a:pPr marL="0" indent="0">
              <a:buNone/>
            </a:pPr>
            <a:endParaRPr lang="en-GB" dirty="0"/>
          </a:p>
          <a:p>
            <a:pPr marL="0" indent="0">
              <a:buNone/>
            </a:pPr>
            <a:endParaRPr lang="en-GB" dirty="0"/>
          </a:p>
        </p:txBody>
      </p:sp>
      <p:pic>
        <p:nvPicPr>
          <p:cNvPr id="9" name="Picture 8">
            <a:extLst>
              <a:ext uri="{FF2B5EF4-FFF2-40B4-BE49-F238E27FC236}">
                <a16:creationId xmlns:a16="http://schemas.microsoft.com/office/drawing/2014/main" id="{3DFF5220-02C3-3B5A-EFB5-EC59B2983411}"/>
              </a:ext>
            </a:extLst>
          </p:cNvPr>
          <p:cNvPicPr>
            <a:picLocks noChangeAspect="1"/>
          </p:cNvPicPr>
          <p:nvPr/>
        </p:nvPicPr>
        <p:blipFill>
          <a:blip r:embed="rId2"/>
          <a:stretch>
            <a:fillRect/>
          </a:stretch>
        </p:blipFill>
        <p:spPr>
          <a:xfrm>
            <a:off x="6793706" y="1085738"/>
            <a:ext cx="5038293" cy="4965018"/>
          </a:xfrm>
          <a:prstGeom prst="rect">
            <a:avLst/>
          </a:prstGeom>
        </p:spPr>
      </p:pic>
    </p:spTree>
    <p:extLst>
      <p:ext uri="{BB962C8B-B14F-4D97-AF65-F5344CB8AC3E}">
        <p14:creationId xmlns:p14="http://schemas.microsoft.com/office/powerpoint/2010/main" val="505399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4310-BEC9-5D1B-4D87-067762E3620C}"/>
              </a:ext>
            </a:extLst>
          </p:cNvPr>
          <p:cNvSpPr>
            <a:spLocks noGrp="1"/>
          </p:cNvSpPr>
          <p:nvPr>
            <p:ph type="title"/>
          </p:nvPr>
        </p:nvSpPr>
        <p:spPr/>
        <p:txBody>
          <a:bodyPr/>
          <a:lstStyle/>
          <a:p>
            <a:r>
              <a:rPr lang="en-GB" dirty="0"/>
              <a:t>Common Symptoms</a:t>
            </a:r>
          </a:p>
        </p:txBody>
      </p:sp>
      <p:pic>
        <p:nvPicPr>
          <p:cNvPr id="5" name="Content Placeholder 4">
            <a:extLst>
              <a:ext uri="{FF2B5EF4-FFF2-40B4-BE49-F238E27FC236}">
                <a16:creationId xmlns:a16="http://schemas.microsoft.com/office/drawing/2014/main" id="{5269A547-9BB4-1838-99E3-AC6A9E84767C}"/>
              </a:ext>
            </a:extLst>
          </p:cNvPr>
          <p:cNvPicPr>
            <a:picLocks noGrp="1" noChangeAspect="1"/>
          </p:cNvPicPr>
          <p:nvPr>
            <p:ph idx="1"/>
          </p:nvPr>
        </p:nvPicPr>
        <p:blipFill>
          <a:blip r:embed="rId2"/>
          <a:stretch>
            <a:fillRect/>
          </a:stretch>
        </p:blipFill>
        <p:spPr>
          <a:xfrm>
            <a:off x="6207919" y="921544"/>
            <a:ext cx="5615191" cy="5472112"/>
          </a:xfrm>
          <a:prstGeom prst="rect">
            <a:avLst/>
          </a:prstGeom>
        </p:spPr>
      </p:pic>
      <p:sp>
        <p:nvSpPr>
          <p:cNvPr id="6" name="TextBox 5">
            <a:extLst>
              <a:ext uri="{FF2B5EF4-FFF2-40B4-BE49-F238E27FC236}">
                <a16:creationId xmlns:a16="http://schemas.microsoft.com/office/drawing/2014/main" id="{E6C8EA21-81E0-DC92-226A-2E3FD13158CD}"/>
              </a:ext>
            </a:extLst>
          </p:cNvPr>
          <p:cNvSpPr txBox="1"/>
          <p:nvPr/>
        </p:nvSpPr>
        <p:spPr>
          <a:xfrm>
            <a:off x="417150" y="1335880"/>
            <a:ext cx="5200650" cy="3139321"/>
          </a:xfrm>
          <a:prstGeom prst="rect">
            <a:avLst/>
          </a:prstGeom>
          <a:noFill/>
        </p:spPr>
        <p:txBody>
          <a:bodyPr wrap="square" rtlCol="0">
            <a:spAutoFit/>
          </a:bodyPr>
          <a:lstStyle/>
          <a:p>
            <a:pPr marL="285750" indent="-285750">
              <a:buFont typeface="Arial" panose="020B0604020202020204" pitchFamily="34" charset="0"/>
              <a:buChar char="•"/>
            </a:pPr>
            <a:r>
              <a:rPr lang="en-GB" dirty="0"/>
              <a:t>The most common symptoms are</a:t>
            </a:r>
          </a:p>
          <a:p>
            <a:pPr marL="342900" indent="-342900">
              <a:buAutoNum type="arabicPeriod"/>
            </a:pPr>
            <a:r>
              <a:rPr lang="en-GB" dirty="0"/>
              <a:t>Hot flushes and night sweats</a:t>
            </a:r>
          </a:p>
          <a:p>
            <a:pPr marL="342900" indent="-342900">
              <a:buAutoNum type="arabicPeriod"/>
            </a:pPr>
            <a:r>
              <a:rPr lang="en-GB" dirty="0"/>
              <a:t>Mood changes, </a:t>
            </a:r>
          </a:p>
          <a:p>
            <a:pPr marL="342900" indent="-342900">
              <a:buAutoNum type="arabicPeriod"/>
            </a:pPr>
            <a:r>
              <a:rPr lang="en-GB" dirty="0"/>
              <a:t>Irritability and anxiety</a:t>
            </a:r>
          </a:p>
          <a:p>
            <a:pPr marL="342900" indent="-342900">
              <a:buAutoNum type="arabicPeriod"/>
            </a:pPr>
            <a:r>
              <a:rPr lang="en-GB" dirty="0"/>
              <a:t>Sleep disturbances and fatigue</a:t>
            </a:r>
          </a:p>
          <a:p>
            <a:pPr marL="342900" indent="-342900">
              <a:buAutoNum type="arabicPeriod"/>
            </a:pPr>
            <a:r>
              <a:rPr lang="en-GB" dirty="0"/>
              <a:t>Vaginal dryness and urinary changes</a:t>
            </a:r>
          </a:p>
          <a:p>
            <a:pPr marL="342900" indent="-342900">
              <a:buAutoNum type="arabicPeriod"/>
            </a:pPr>
            <a:r>
              <a:rPr lang="en-GB" dirty="0"/>
              <a:t>Changes in weight, skin, hair, and bone health</a:t>
            </a:r>
          </a:p>
          <a:p>
            <a:pPr marL="342900" indent="-342900">
              <a:buAutoNum type="arabicPeriod"/>
            </a:pPr>
            <a:endParaRPr lang="en-GB" dirty="0"/>
          </a:p>
          <a:p>
            <a:r>
              <a:rPr lang="en-GB" dirty="0"/>
              <a:t>Many additional symptoms can occur as shown in the diagram opposite. </a:t>
            </a:r>
          </a:p>
        </p:txBody>
      </p:sp>
    </p:spTree>
    <p:extLst>
      <p:ext uri="{BB962C8B-B14F-4D97-AF65-F5344CB8AC3E}">
        <p14:creationId xmlns:p14="http://schemas.microsoft.com/office/powerpoint/2010/main" val="1978890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CA30-6C91-8EB5-BE9C-C547E255FFAC}"/>
              </a:ext>
            </a:extLst>
          </p:cNvPr>
          <p:cNvSpPr>
            <a:spLocks noGrp="1"/>
          </p:cNvSpPr>
          <p:nvPr>
            <p:ph type="title"/>
          </p:nvPr>
        </p:nvSpPr>
        <p:spPr/>
        <p:txBody>
          <a:bodyPr/>
          <a:lstStyle/>
          <a:p>
            <a:r>
              <a:rPr lang="en-GB" dirty="0"/>
              <a:t>Managing Symptoms</a:t>
            </a:r>
          </a:p>
        </p:txBody>
      </p:sp>
      <p:sp>
        <p:nvSpPr>
          <p:cNvPr id="3" name="Content Placeholder 2">
            <a:extLst>
              <a:ext uri="{FF2B5EF4-FFF2-40B4-BE49-F238E27FC236}">
                <a16:creationId xmlns:a16="http://schemas.microsoft.com/office/drawing/2014/main" id="{5739092B-65D8-45B5-0D24-567207EA9BA3}"/>
              </a:ext>
            </a:extLst>
          </p:cNvPr>
          <p:cNvSpPr>
            <a:spLocks noGrp="1"/>
          </p:cNvSpPr>
          <p:nvPr>
            <p:ph idx="1"/>
          </p:nvPr>
        </p:nvSpPr>
        <p:spPr>
          <a:xfrm>
            <a:off x="360001" y="1260000"/>
            <a:ext cx="6752000" cy="5220000"/>
          </a:xfrm>
        </p:spPr>
        <p:txBody>
          <a:bodyPr/>
          <a:lstStyle/>
          <a:p>
            <a:pPr marL="0" indent="0">
              <a:buNone/>
            </a:pPr>
            <a:r>
              <a:rPr lang="en-GB" b="1" dirty="0"/>
              <a:t>Lifestyle support:</a:t>
            </a:r>
            <a:endParaRPr lang="en-GB" dirty="0"/>
          </a:p>
          <a:p>
            <a:r>
              <a:rPr lang="en-GB" dirty="0"/>
              <a:t>Regular physical activity</a:t>
            </a:r>
          </a:p>
          <a:p>
            <a:r>
              <a:rPr lang="en-GB" dirty="0"/>
              <a:t>Healthy, balanced diet</a:t>
            </a:r>
          </a:p>
          <a:p>
            <a:r>
              <a:rPr lang="en-GB" dirty="0"/>
              <a:t>Stress reduction: yoga, meditation</a:t>
            </a:r>
          </a:p>
          <a:p>
            <a:r>
              <a:rPr lang="en-GB" dirty="0"/>
              <a:t>Avoid smoking and limit alcohol</a:t>
            </a:r>
          </a:p>
          <a:p>
            <a:r>
              <a:rPr lang="en-GB" dirty="0"/>
              <a:t>Reduce caffeine intake</a:t>
            </a:r>
          </a:p>
          <a:p>
            <a:pPr marL="0" indent="0">
              <a:buNone/>
            </a:pPr>
            <a:r>
              <a:rPr lang="en-GB" b="1" dirty="0"/>
              <a:t>Medical options:</a:t>
            </a:r>
            <a:endParaRPr lang="en-GB" dirty="0"/>
          </a:p>
          <a:p>
            <a:r>
              <a:rPr lang="en-GB" dirty="0"/>
              <a:t>Hormone Replacement Therapy (HRT)</a:t>
            </a:r>
          </a:p>
          <a:p>
            <a:r>
              <a:rPr lang="en-GB" dirty="0"/>
              <a:t>Non-hormonal medications for symptoms</a:t>
            </a:r>
          </a:p>
          <a:p>
            <a:pPr marL="0" indent="0">
              <a:buNone/>
            </a:pPr>
            <a:endParaRPr lang="en-GB" dirty="0"/>
          </a:p>
        </p:txBody>
      </p:sp>
      <p:pic>
        <p:nvPicPr>
          <p:cNvPr id="6148" name="Picture 4" descr="Staying Healthy During and After Menopause | National Institute on Aging">
            <a:extLst>
              <a:ext uri="{FF2B5EF4-FFF2-40B4-BE49-F238E27FC236}">
                <a16:creationId xmlns:a16="http://schemas.microsoft.com/office/drawing/2014/main" id="{2E2D579B-A4ED-0CC8-DB82-6E0673C6F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711" y="1173018"/>
            <a:ext cx="5770215" cy="324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3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AF7A-40B1-6564-4B09-15F9169C5097}"/>
              </a:ext>
            </a:extLst>
          </p:cNvPr>
          <p:cNvSpPr>
            <a:spLocks noGrp="1"/>
          </p:cNvSpPr>
          <p:nvPr>
            <p:ph type="title"/>
          </p:nvPr>
        </p:nvSpPr>
        <p:spPr/>
        <p:txBody>
          <a:bodyPr/>
          <a:lstStyle/>
          <a:p>
            <a:r>
              <a:rPr lang="en-GB" dirty="0"/>
              <a:t>How to Manage Hot Flashes</a:t>
            </a:r>
          </a:p>
        </p:txBody>
      </p:sp>
      <p:sp>
        <p:nvSpPr>
          <p:cNvPr id="3" name="Content Placeholder 2">
            <a:extLst>
              <a:ext uri="{FF2B5EF4-FFF2-40B4-BE49-F238E27FC236}">
                <a16:creationId xmlns:a16="http://schemas.microsoft.com/office/drawing/2014/main" id="{8F73E441-E7CC-0319-EE2A-FE3FBCB1CCC1}"/>
              </a:ext>
            </a:extLst>
          </p:cNvPr>
          <p:cNvSpPr>
            <a:spLocks noGrp="1"/>
          </p:cNvSpPr>
          <p:nvPr>
            <p:ph idx="1"/>
          </p:nvPr>
        </p:nvSpPr>
        <p:spPr/>
        <p:txBody>
          <a:bodyPr/>
          <a:lstStyle/>
          <a:p>
            <a:r>
              <a:rPr lang="en-GB" dirty="0"/>
              <a:t>Use a Chill/Silk pillow in bed</a:t>
            </a:r>
          </a:p>
          <a:p>
            <a:endParaRPr lang="en-GB" dirty="0"/>
          </a:p>
          <a:p>
            <a:endParaRPr lang="en-GB" dirty="0"/>
          </a:p>
          <a:p>
            <a:r>
              <a:rPr lang="en-GB" dirty="0"/>
              <a:t>Wear lighter clothing</a:t>
            </a:r>
          </a:p>
          <a:p>
            <a:endParaRPr lang="en-GB" dirty="0"/>
          </a:p>
          <a:p>
            <a:endParaRPr lang="en-GB" dirty="0"/>
          </a:p>
          <a:p>
            <a:r>
              <a:rPr lang="en-GB" dirty="0"/>
              <a:t>Use or carry a fan </a:t>
            </a:r>
          </a:p>
          <a:p>
            <a:endParaRPr lang="en-GB" dirty="0"/>
          </a:p>
          <a:p>
            <a:endParaRPr lang="en-GB" dirty="0"/>
          </a:p>
          <a:p>
            <a:r>
              <a:rPr lang="en-GB" dirty="0"/>
              <a:t>Use a hot flash necklace or bracelet   </a:t>
            </a:r>
          </a:p>
          <a:p>
            <a:pPr marL="0" indent="0">
              <a:buNone/>
            </a:pPr>
            <a:endParaRPr lang="en-GB" dirty="0"/>
          </a:p>
        </p:txBody>
      </p:sp>
      <p:pic>
        <p:nvPicPr>
          <p:cNvPr id="5" name="Picture 4">
            <a:extLst>
              <a:ext uri="{FF2B5EF4-FFF2-40B4-BE49-F238E27FC236}">
                <a16:creationId xmlns:a16="http://schemas.microsoft.com/office/drawing/2014/main" id="{3B41F834-977A-F71F-BF81-FD21BBEC3916}"/>
              </a:ext>
            </a:extLst>
          </p:cNvPr>
          <p:cNvPicPr>
            <a:picLocks noChangeAspect="1"/>
          </p:cNvPicPr>
          <p:nvPr/>
        </p:nvPicPr>
        <p:blipFill>
          <a:blip r:embed="rId2"/>
          <a:stretch>
            <a:fillRect/>
          </a:stretch>
        </p:blipFill>
        <p:spPr>
          <a:xfrm>
            <a:off x="5496000" y="1000013"/>
            <a:ext cx="1068416" cy="1068416"/>
          </a:xfrm>
          <a:prstGeom prst="rect">
            <a:avLst/>
          </a:prstGeom>
        </p:spPr>
      </p:pic>
      <p:pic>
        <p:nvPicPr>
          <p:cNvPr id="7" name="Picture 6">
            <a:extLst>
              <a:ext uri="{FF2B5EF4-FFF2-40B4-BE49-F238E27FC236}">
                <a16:creationId xmlns:a16="http://schemas.microsoft.com/office/drawing/2014/main" id="{19FF87F2-D0B6-4BFD-3AA2-D10C4EA7531D}"/>
              </a:ext>
            </a:extLst>
          </p:cNvPr>
          <p:cNvPicPr>
            <a:picLocks noChangeAspect="1"/>
          </p:cNvPicPr>
          <p:nvPr/>
        </p:nvPicPr>
        <p:blipFill>
          <a:blip r:embed="rId3"/>
          <a:stretch>
            <a:fillRect/>
          </a:stretch>
        </p:blipFill>
        <p:spPr>
          <a:xfrm>
            <a:off x="4295273" y="2481237"/>
            <a:ext cx="1078790" cy="1068417"/>
          </a:xfrm>
          <a:prstGeom prst="rect">
            <a:avLst/>
          </a:prstGeom>
        </p:spPr>
      </p:pic>
      <p:pic>
        <p:nvPicPr>
          <p:cNvPr id="9" name="Picture 8">
            <a:extLst>
              <a:ext uri="{FF2B5EF4-FFF2-40B4-BE49-F238E27FC236}">
                <a16:creationId xmlns:a16="http://schemas.microsoft.com/office/drawing/2014/main" id="{C1E41454-3BD1-D7BF-57AA-31270961158A}"/>
              </a:ext>
            </a:extLst>
          </p:cNvPr>
          <p:cNvPicPr>
            <a:picLocks noChangeAspect="1"/>
          </p:cNvPicPr>
          <p:nvPr/>
        </p:nvPicPr>
        <p:blipFill>
          <a:blip r:embed="rId4"/>
          <a:stretch>
            <a:fillRect/>
          </a:stretch>
        </p:blipFill>
        <p:spPr>
          <a:xfrm>
            <a:off x="4259464" y="3946409"/>
            <a:ext cx="1068417" cy="1068417"/>
          </a:xfrm>
          <a:prstGeom prst="rect">
            <a:avLst/>
          </a:prstGeom>
        </p:spPr>
      </p:pic>
      <p:pic>
        <p:nvPicPr>
          <p:cNvPr id="11" name="Picture 10">
            <a:extLst>
              <a:ext uri="{FF2B5EF4-FFF2-40B4-BE49-F238E27FC236}">
                <a16:creationId xmlns:a16="http://schemas.microsoft.com/office/drawing/2014/main" id="{0B2243EA-B3AA-F99D-CEFE-25D069C04A99}"/>
              </a:ext>
            </a:extLst>
          </p:cNvPr>
          <p:cNvPicPr>
            <a:picLocks noChangeAspect="1"/>
          </p:cNvPicPr>
          <p:nvPr/>
        </p:nvPicPr>
        <p:blipFill>
          <a:blip r:embed="rId5"/>
          <a:stretch>
            <a:fillRect/>
          </a:stretch>
        </p:blipFill>
        <p:spPr>
          <a:xfrm>
            <a:off x="6735101" y="5347854"/>
            <a:ext cx="1135694" cy="1132145"/>
          </a:xfrm>
          <a:prstGeom prst="rect">
            <a:avLst/>
          </a:prstGeom>
        </p:spPr>
      </p:pic>
    </p:spTree>
    <p:extLst>
      <p:ext uri="{BB962C8B-B14F-4D97-AF65-F5344CB8AC3E}">
        <p14:creationId xmlns:p14="http://schemas.microsoft.com/office/powerpoint/2010/main" val="695760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1E6F-A311-ACEF-48AF-8D2A5E880DEF}"/>
              </a:ext>
            </a:extLst>
          </p:cNvPr>
          <p:cNvSpPr>
            <a:spLocks noGrp="1"/>
          </p:cNvSpPr>
          <p:nvPr>
            <p:ph type="title"/>
          </p:nvPr>
        </p:nvSpPr>
        <p:spPr/>
        <p:txBody>
          <a:bodyPr/>
          <a:lstStyle/>
          <a:p>
            <a:r>
              <a:rPr lang="en-GB" dirty="0"/>
              <a:t>Genitourinary symptoms</a:t>
            </a:r>
          </a:p>
        </p:txBody>
      </p:sp>
      <p:pic>
        <p:nvPicPr>
          <p:cNvPr id="5" name="Content Placeholder 4">
            <a:extLst>
              <a:ext uri="{FF2B5EF4-FFF2-40B4-BE49-F238E27FC236}">
                <a16:creationId xmlns:a16="http://schemas.microsoft.com/office/drawing/2014/main" id="{347ECDFC-212C-351D-BEC5-A31CB32D851B}"/>
              </a:ext>
            </a:extLst>
          </p:cNvPr>
          <p:cNvPicPr>
            <a:picLocks noGrp="1" noChangeAspect="1"/>
          </p:cNvPicPr>
          <p:nvPr>
            <p:ph idx="1"/>
          </p:nvPr>
        </p:nvPicPr>
        <p:blipFill>
          <a:blip r:embed="rId2"/>
          <a:stretch>
            <a:fillRect/>
          </a:stretch>
        </p:blipFill>
        <p:spPr>
          <a:xfrm>
            <a:off x="1687212" y="1177348"/>
            <a:ext cx="8621302" cy="5219700"/>
          </a:xfrm>
          <a:prstGeom prst="rect">
            <a:avLst/>
          </a:prstGeom>
        </p:spPr>
      </p:pic>
    </p:spTree>
    <p:extLst>
      <p:ext uri="{BB962C8B-B14F-4D97-AF65-F5344CB8AC3E}">
        <p14:creationId xmlns:p14="http://schemas.microsoft.com/office/powerpoint/2010/main" val="738169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E7B-BE47-BAE0-4489-C98A791B360A}"/>
              </a:ext>
            </a:extLst>
          </p:cNvPr>
          <p:cNvSpPr>
            <a:spLocks noGrp="1"/>
          </p:cNvSpPr>
          <p:nvPr>
            <p:ph type="title"/>
          </p:nvPr>
        </p:nvSpPr>
        <p:spPr/>
        <p:txBody>
          <a:bodyPr/>
          <a:lstStyle/>
          <a:p>
            <a:r>
              <a:rPr lang="en-GB" dirty="0"/>
              <a:t>Objectives</a:t>
            </a:r>
          </a:p>
        </p:txBody>
      </p:sp>
      <p:sp>
        <p:nvSpPr>
          <p:cNvPr id="10" name="Rectangle 9">
            <a:extLst>
              <a:ext uri="{FF2B5EF4-FFF2-40B4-BE49-F238E27FC236}">
                <a16:creationId xmlns:a16="http://schemas.microsoft.com/office/drawing/2014/main" id="{29E0BEE3-968A-74EC-2F69-C29CC139A5F7}"/>
              </a:ext>
            </a:extLst>
          </p:cNvPr>
          <p:cNvSpPr/>
          <p:nvPr/>
        </p:nvSpPr>
        <p:spPr>
          <a:xfrm>
            <a:off x="1221581" y="1385888"/>
            <a:ext cx="8001000" cy="564356"/>
          </a:xfrm>
          <a:prstGeom prst="rect">
            <a:avLst/>
          </a:prstGeom>
          <a:solidFill>
            <a:schemeClr val="tx2">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 Understand common women’s health issues across the life course</a:t>
            </a:r>
          </a:p>
        </p:txBody>
      </p:sp>
      <p:sp>
        <p:nvSpPr>
          <p:cNvPr id="11" name="Rectangle 10">
            <a:extLst>
              <a:ext uri="{FF2B5EF4-FFF2-40B4-BE49-F238E27FC236}">
                <a16:creationId xmlns:a16="http://schemas.microsoft.com/office/drawing/2014/main" id="{9B2DDF7B-AD75-ED15-0062-1BDD8EFB205A}"/>
              </a:ext>
            </a:extLst>
          </p:cNvPr>
          <p:cNvSpPr/>
          <p:nvPr/>
        </p:nvSpPr>
        <p:spPr>
          <a:xfrm>
            <a:off x="1221581" y="2209800"/>
            <a:ext cx="8001000" cy="564356"/>
          </a:xfrm>
          <a:prstGeom prst="rect">
            <a:avLst/>
          </a:prstGeom>
          <a:solidFill>
            <a:schemeClr val="tx2">
              <a:lumMod val="50000"/>
              <a:lumOff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 Learn key messages for community education</a:t>
            </a:r>
          </a:p>
        </p:txBody>
      </p:sp>
      <p:sp>
        <p:nvSpPr>
          <p:cNvPr id="12" name="Rectangle 11">
            <a:extLst>
              <a:ext uri="{FF2B5EF4-FFF2-40B4-BE49-F238E27FC236}">
                <a16:creationId xmlns:a16="http://schemas.microsoft.com/office/drawing/2014/main" id="{AD92D912-7CCF-C675-9B9D-2AB714697450}"/>
              </a:ext>
            </a:extLst>
          </p:cNvPr>
          <p:cNvSpPr/>
          <p:nvPr/>
        </p:nvSpPr>
        <p:spPr>
          <a:xfrm>
            <a:off x="1221581" y="3047863"/>
            <a:ext cx="8001000" cy="564356"/>
          </a:xfrm>
          <a:prstGeom prst="rect">
            <a:avLst/>
          </a:prstGeom>
          <a:solidFill>
            <a:schemeClr val="tx2">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 Build confidence to discuss sensitive health topics</a:t>
            </a:r>
          </a:p>
        </p:txBody>
      </p:sp>
      <p:sp>
        <p:nvSpPr>
          <p:cNvPr id="13" name="Rectangle 12">
            <a:extLst>
              <a:ext uri="{FF2B5EF4-FFF2-40B4-BE49-F238E27FC236}">
                <a16:creationId xmlns:a16="http://schemas.microsoft.com/office/drawing/2014/main" id="{C3174C20-9E43-C647-18AF-E1FCF7E14641}"/>
              </a:ext>
            </a:extLst>
          </p:cNvPr>
          <p:cNvSpPr/>
          <p:nvPr/>
        </p:nvSpPr>
        <p:spPr>
          <a:xfrm>
            <a:off x="1221581" y="3801667"/>
            <a:ext cx="8001000" cy="564356"/>
          </a:xfrm>
          <a:prstGeom prst="rect">
            <a:avLst/>
          </a:prstGeom>
          <a:solidFill>
            <a:schemeClr val="tx2">
              <a:lumMod val="90000"/>
              <a:lumOff val="1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 Identify when to seek NHS help and support</a:t>
            </a:r>
          </a:p>
        </p:txBody>
      </p:sp>
    </p:spTree>
    <p:extLst>
      <p:ext uri="{BB962C8B-B14F-4D97-AF65-F5344CB8AC3E}">
        <p14:creationId xmlns:p14="http://schemas.microsoft.com/office/powerpoint/2010/main" val="69399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1C2D-9BBA-EAA3-57F2-9F94C9EBF460}"/>
              </a:ext>
            </a:extLst>
          </p:cNvPr>
          <p:cNvSpPr>
            <a:spLocks noGrp="1"/>
          </p:cNvSpPr>
          <p:nvPr>
            <p:ph type="title"/>
          </p:nvPr>
        </p:nvSpPr>
        <p:spPr>
          <a:xfrm>
            <a:off x="360000" y="362061"/>
            <a:ext cx="10515600" cy="637952"/>
          </a:xfrm>
        </p:spPr>
        <p:txBody>
          <a:bodyPr anchor="ctr">
            <a:normAutofit/>
          </a:bodyPr>
          <a:lstStyle/>
          <a:p>
            <a:r>
              <a:rPr lang="en-GB" dirty="0"/>
              <a:t>When to See a Medical Professional</a:t>
            </a:r>
          </a:p>
        </p:txBody>
      </p:sp>
      <p:graphicFrame>
        <p:nvGraphicFramePr>
          <p:cNvPr id="6" name="Rectangle 1">
            <a:extLst>
              <a:ext uri="{FF2B5EF4-FFF2-40B4-BE49-F238E27FC236}">
                <a16:creationId xmlns:a16="http://schemas.microsoft.com/office/drawing/2014/main" id="{185CCB0F-DFF1-D0A3-7BBB-D341D312BCA4}"/>
              </a:ext>
            </a:extLst>
          </p:cNvPr>
          <p:cNvGraphicFramePr>
            <a:graphicFrameLocks noGrp="1"/>
          </p:cNvGraphicFramePr>
          <p:nvPr>
            <p:ph idx="1"/>
            <p:extLst>
              <p:ext uri="{D42A27DB-BD31-4B8C-83A1-F6EECF244321}">
                <p14:modId xmlns:p14="http://schemas.microsoft.com/office/powerpoint/2010/main" val="326777617"/>
              </p:ext>
            </p:extLst>
          </p:nvPr>
        </p:nvGraphicFramePr>
        <p:xfrm>
          <a:off x="360000" y="1260000"/>
          <a:ext cx="11701005" cy="52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3876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2D08-A4C8-D73F-CC2A-3E516684178B}"/>
              </a:ext>
            </a:extLst>
          </p:cNvPr>
          <p:cNvSpPr>
            <a:spLocks noGrp="1"/>
          </p:cNvSpPr>
          <p:nvPr>
            <p:ph type="title"/>
          </p:nvPr>
        </p:nvSpPr>
        <p:spPr/>
        <p:txBody>
          <a:bodyPr/>
          <a:lstStyle/>
          <a:p>
            <a:r>
              <a:rPr lang="en-GB" dirty="0"/>
              <a:t>What is HRT?</a:t>
            </a:r>
          </a:p>
        </p:txBody>
      </p:sp>
      <p:sp>
        <p:nvSpPr>
          <p:cNvPr id="3" name="Content Placeholder 2">
            <a:extLst>
              <a:ext uri="{FF2B5EF4-FFF2-40B4-BE49-F238E27FC236}">
                <a16:creationId xmlns:a16="http://schemas.microsoft.com/office/drawing/2014/main" id="{9C7F4144-9A4E-E339-AE0F-3DA197C2609E}"/>
              </a:ext>
            </a:extLst>
          </p:cNvPr>
          <p:cNvSpPr>
            <a:spLocks noGrp="1"/>
          </p:cNvSpPr>
          <p:nvPr>
            <p:ph idx="1"/>
          </p:nvPr>
        </p:nvSpPr>
        <p:spPr>
          <a:xfrm>
            <a:off x="242888" y="1100138"/>
            <a:ext cx="11818117" cy="5379862"/>
          </a:xfrm>
        </p:spPr>
        <p:txBody>
          <a:bodyPr>
            <a:normAutofit fontScale="92500" lnSpcReduction="20000"/>
          </a:bodyPr>
          <a:lstStyle/>
          <a:p>
            <a:pPr>
              <a:lnSpc>
                <a:spcPct val="120000"/>
              </a:lnSpc>
            </a:pPr>
            <a:r>
              <a:rPr lang="en-GB" dirty="0"/>
              <a:t>HRT replaces the hormones </a:t>
            </a:r>
            <a:r>
              <a:rPr lang="en-GB" b="1" dirty="0"/>
              <a:t>oestrogen</a:t>
            </a:r>
            <a:r>
              <a:rPr lang="en-GB" dirty="0"/>
              <a:t> (and sometimes </a:t>
            </a:r>
            <a:r>
              <a:rPr lang="en-GB" b="1" dirty="0"/>
              <a:t>progesterone</a:t>
            </a:r>
            <a:r>
              <a:rPr lang="en-GB" dirty="0"/>
              <a:t>) that the body stops producing during menopause.</a:t>
            </a:r>
          </a:p>
          <a:p>
            <a:pPr>
              <a:lnSpc>
                <a:spcPct val="120000"/>
              </a:lnSpc>
            </a:pPr>
            <a:r>
              <a:rPr lang="en-GB" dirty="0"/>
              <a:t>It helps relieve symptoms such as: Hot flashes and night sweats, mood swings and anxiety, Sleep problems, vaginal dryness, joint and muscle pain.</a:t>
            </a:r>
          </a:p>
          <a:p>
            <a:pPr>
              <a:lnSpc>
                <a:spcPct val="120000"/>
              </a:lnSpc>
            </a:pPr>
            <a:r>
              <a:rPr lang="en-GB" dirty="0"/>
              <a:t>It can also protect bone health and reduce the risk of osteoporosis.</a:t>
            </a:r>
          </a:p>
          <a:p>
            <a:pPr marL="0" indent="0">
              <a:lnSpc>
                <a:spcPct val="120000"/>
              </a:lnSpc>
              <a:buNone/>
            </a:pPr>
            <a:r>
              <a:rPr lang="en-GB" b="1" dirty="0">
                <a:solidFill>
                  <a:srgbClr val="0070C0"/>
                </a:solidFill>
              </a:rPr>
              <a:t>Types of HRT: </a:t>
            </a:r>
          </a:p>
          <a:p>
            <a:pPr marL="0" indent="0">
              <a:lnSpc>
                <a:spcPct val="120000"/>
              </a:lnSpc>
              <a:buNone/>
            </a:pPr>
            <a:r>
              <a:rPr lang="en-GB" b="1" dirty="0"/>
              <a:t>Combined HRT: </a:t>
            </a:r>
            <a:r>
              <a:rPr lang="en-GB" dirty="0"/>
              <a:t>oestrogen + progesterone (for women who still have a womb).</a:t>
            </a:r>
          </a:p>
          <a:p>
            <a:pPr marL="0" indent="0">
              <a:lnSpc>
                <a:spcPct val="120000"/>
              </a:lnSpc>
              <a:buNone/>
            </a:pPr>
            <a:r>
              <a:rPr lang="en-GB" b="1" dirty="0"/>
              <a:t>Oestrogen-only HRT: </a:t>
            </a:r>
            <a:r>
              <a:rPr lang="en-GB" dirty="0"/>
              <a:t>for those who have had a hysterectomy. </a:t>
            </a:r>
          </a:p>
          <a:p>
            <a:pPr marL="0" indent="0">
              <a:lnSpc>
                <a:spcPct val="120000"/>
              </a:lnSpc>
              <a:buNone/>
            </a:pPr>
            <a:r>
              <a:rPr lang="en-GB" b="1" dirty="0"/>
              <a:t>Local HRT: </a:t>
            </a:r>
            <a:r>
              <a:rPr lang="en-GB" dirty="0"/>
              <a:t>creams, pessaries, or rings for vaginal symptoms.</a:t>
            </a:r>
          </a:p>
          <a:p>
            <a:pPr marL="0" indent="0">
              <a:lnSpc>
                <a:spcPct val="120000"/>
              </a:lnSpc>
              <a:buNone/>
            </a:pPr>
            <a:r>
              <a:rPr lang="en-GB" dirty="0"/>
              <a:t>HRT is </a:t>
            </a:r>
            <a:r>
              <a:rPr lang="en-GB" b="1" dirty="0"/>
              <a:t>safe and effective for most people</a:t>
            </a:r>
            <a:r>
              <a:rPr lang="en-GB" dirty="0"/>
              <a:t>, but choices should always be made with a </a:t>
            </a:r>
            <a:r>
              <a:rPr lang="en-GB" b="1" dirty="0"/>
              <a:t>GP or menopause specialist</a:t>
            </a:r>
            <a:r>
              <a:rPr lang="en-GB" dirty="0"/>
              <a:t>.</a:t>
            </a:r>
          </a:p>
        </p:txBody>
      </p:sp>
    </p:spTree>
    <p:extLst>
      <p:ext uri="{BB962C8B-B14F-4D97-AF65-F5344CB8AC3E}">
        <p14:creationId xmlns:p14="http://schemas.microsoft.com/office/powerpoint/2010/main" val="3624936695"/>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AFBF9-5A47-3690-0C4B-6FE419E321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6FE28A-E586-D947-D0B3-C6E8AA227049}"/>
              </a:ext>
            </a:extLst>
          </p:cNvPr>
          <p:cNvSpPr>
            <a:spLocks noGrp="1"/>
          </p:cNvSpPr>
          <p:nvPr>
            <p:ph type="title"/>
          </p:nvPr>
        </p:nvSpPr>
        <p:spPr/>
        <p:txBody>
          <a:bodyPr/>
          <a:lstStyle/>
          <a:p>
            <a:pPr algn="ctr"/>
            <a:r>
              <a:rPr lang="en-GB" dirty="0"/>
              <a:t>Section 3-Urogynae</a:t>
            </a:r>
          </a:p>
        </p:txBody>
      </p:sp>
    </p:spTree>
    <p:extLst>
      <p:ext uri="{BB962C8B-B14F-4D97-AF65-F5344CB8AC3E}">
        <p14:creationId xmlns:p14="http://schemas.microsoft.com/office/powerpoint/2010/main" val="2839828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E1B3-31D5-5302-FCC9-F693C3CD1DEA}"/>
              </a:ext>
            </a:extLst>
          </p:cNvPr>
          <p:cNvSpPr>
            <a:spLocks noGrp="1"/>
          </p:cNvSpPr>
          <p:nvPr>
            <p:ph type="title"/>
          </p:nvPr>
        </p:nvSpPr>
        <p:spPr/>
        <p:txBody>
          <a:bodyPr/>
          <a:lstStyle/>
          <a:p>
            <a:r>
              <a:rPr lang="en-GB" dirty="0"/>
              <a:t>What is Urogynaecology?</a:t>
            </a:r>
          </a:p>
        </p:txBody>
      </p:sp>
      <p:sp>
        <p:nvSpPr>
          <p:cNvPr id="6" name="Rectangle 3">
            <a:extLst>
              <a:ext uri="{FF2B5EF4-FFF2-40B4-BE49-F238E27FC236}">
                <a16:creationId xmlns:a16="http://schemas.microsoft.com/office/drawing/2014/main" id="{9D3D2B02-2E82-049F-B204-ADA54A8BE68F}"/>
              </a:ext>
            </a:extLst>
          </p:cNvPr>
          <p:cNvSpPr>
            <a:spLocks noGrp="1" noChangeArrowheads="1"/>
          </p:cNvSpPr>
          <p:nvPr>
            <p:ph idx="1"/>
          </p:nvPr>
        </p:nvSpPr>
        <p:spPr bwMode="auto">
          <a:xfrm>
            <a:off x="110332" y="1133082"/>
            <a:ext cx="11280717" cy="399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Urogynae</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sz="1800" dirty="0">
                <a:latin typeface="Arial" panose="020B0604020202020204" pitchFamily="34" charset="0"/>
              </a:rPr>
              <a:t>f</a:t>
            </a:r>
            <a:r>
              <a:rPr kumimoji="0" lang="en-US" altLang="en-US" sz="1800" b="0" i="0" u="none" strike="noStrike" cap="none" normalizeH="0" baseline="0" dirty="0">
                <a:ln>
                  <a:noFill/>
                </a:ln>
                <a:solidFill>
                  <a:schemeClr val="tx1"/>
                </a:solidFill>
                <a:effectLst/>
                <a:latin typeface="Arial" panose="020B0604020202020204" pitchFamily="34" charset="0"/>
              </a:rPr>
              <a:t>ocuses on the </a:t>
            </a:r>
            <a:r>
              <a:rPr kumimoji="0" lang="en-US" altLang="en-US" sz="1800" b="1" i="0" u="none" strike="noStrike" cap="none" normalizeH="0" baseline="0" dirty="0">
                <a:ln>
                  <a:noFill/>
                </a:ln>
                <a:solidFill>
                  <a:schemeClr val="tx1"/>
                </a:solidFill>
                <a:effectLst/>
                <a:latin typeface="Arial" panose="020B0604020202020204" pitchFamily="34" charset="0"/>
              </a:rPr>
              <a:t>pelvic floor</a:t>
            </a:r>
            <a:r>
              <a:rPr kumimoji="0" lang="en-US" altLang="en-US" sz="1800" b="0" i="0" u="none" strike="noStrike" cap="none" normalizeH="0" baseline="0" dirty="0">
                <a:ln>
                  <a:noFill/>
                </a:ln>
                <a:solidFill>
                  <a:schemeClr val="tx1"/>
                </a:solidFill>
                <a:effectLst/>
                <a:latin typeface="Arial" panose="020B0604020202020204" pitchFamily="34" charset="0"/>
              </a:rPr>
              <a:t> (muscles, tissues, organs that support the bladder, womb, and bowel)</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70C0"/>
                </a:solidFill>
                <a:effectLst/>
                <a:latin typeface="Arial" panose="020B0604020202020204" pitchFamily="34" charset="0"/>
              </a:rPr>
              <a:t>Common problems include: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1. Leaking urine (incontinence)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2. Feeling of “something coming down” (prolapse)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3. Pain or heaviness in the pelvic area</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70C0"/>
                </a:solidFill>
                <a:effectLst/>
                <a:latin typeface="Arial" panose="020B0604020202020204" pitchFamily="34" charset="0"/>
              </a:rPr>
              <a:t>How common are these problems? </a:t>
            </a:r>
          </a:p>
          <a:p>
            <a:r>
              <a:rPr lang="en-GB" sz="1800" dirty="0"/>
              <a:t>1 in 3 women have urinary leakage at some point</a:t>
            </a:r>
          </a:p>
          <a:p>
            <a:r>
              <a:rPr lang="en-GB" sz="1800" dirty="0"/>
              <a:t>Prolapse affects about 1 in 2 women who’ve given birth</a:t>
            </a:r>
          </a:p>
          <a:p>
            <a:r>
              <a:rPr lang="en-GB" sz="1800" dirty="0"/>
              <a:t>Many don’t talk about it — but help is available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dirty="0">
              <a:ln>
                <a:noFill/>
              </a:ln>
              <a:solidFill>
                <a:srgbClr val="0070C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197" name="Picture 5" descr="Female pelvic anatomy Video &amp; Image">
            <a:extLst>
              <a:ext uri="{FF2B5EF4-FFF2-40B4-BE49-F238E27FC236}">
                <a16:creationId xmlns:a16="http://schemas.microsoft.com/office/drawing/2014/main" id="{4E57E286-BD77-78DC-D3CE-E8CE9285A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038" y="1675520"/>
            <a:ext cx="5497875" cy="358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84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AD0C-994B-6B57-04C6-1D5CD86D5DE9}"/>
              </a:ext>
            </a:extLst>
          </p:cNvPr>
          <p:cNvSpPr>
            <a:spLocks noGrp="1"/>
          </p:cNvSpPr>
          <p:nvPr>
            <p:ph type="title"/>
          </p:nvPr>
        </p:nvSpPr>
        <p:spPr>
          <a:xfrm>
            <a:off x="360000" y="362061"/>
            <a:ext cx="10515600" cy="637952"/>
          </a:xfrm>
        </p:spPr>
        <p:txBody>
          <a:bodyPr anchor="ctr">
            <a:normAutofit/>
          </a:bodyPr>
          <a:lstStyle/>
          <a:p>
            <a:r>
              <a:rPr lang="en-GB" dirty="0"/>
              <a:t>What is the Pelvic Floor? </a:t>
            </a:r>
          </a:p>
        </p:txBody>
      </p:sp>
      <p:sp>
        <p:nvSpPr>
          <p:cNvPr id="4" name="Rectangle 1">
            <a:extLst>
              <a:ext uri="{FF2B5EF4-FFF2-40B4-BE49-F238E27FC236}">
                <a16:creationId xmlns:a16="http://schemas.microsoft.com/office/drawing/2014/main" id="{17B5A069-15E3-740C-434A-01FB9D95C495}"/>
              </a:ext>
            </a:extLst>
          </p:cNvPr>
          <p:cNvSpPr>
            <a:spLocks noGrp="1" noChangeArrowheads="1"/>
          </p:cNvSpPr>
          <p:nvPr>
            <p:ph idx="1"/>
          </p:nvPr>
        </p:nvSpPr>
        <p:spPr bwMode="auto">
          <a:xfrm>
            <a:off x="360000" y="1260000"/>
            <a:ext cx="5755252" cy="5220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rPr>
              <a:t>The </a:t>
            </a:r>
            <a:r>
              <a:rPr lang="en-US" altLang="en-US"/>
              <a:t>pelvic floor is the m</a:t>
            </a:r>
            <a:r>
              <a:rPr kumimoji="0" lang="en-US" altLang="en-US" b="0" i="0" u="none" strike="noStrike" cap="none" normalizeH="0" baseline="0">
                <a:ln>
                  <a:noFill/>
                </a:ln>
                <a:effectLst/>
              </a:rPr>
              <a:t>uscles that support bladder, bowel, womb</a:t>
            </a:r>
          </a:p>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rPr>
              <a:t>They </a:t>
            </a:r>
            <a:r>
              <a:rPr lang="en-US" altLang="en-US"/>
              <a:t>h</a:t>
            </a:r>
            <a:r>
              <a:rPr kumimoji="0" lang="en-US" altLang="en-US" b="0" i="0" u="none" strike="noStrike" cap="none" normalizeH="0" baseline="0">
                <a:ln>
                  <a:noFill/>
                </a:ln>
                <a:effectLst/>
              </a:rPr>
              <a:t>elp with peeing, pooing, and sexual function</a:t>
            </a:r>
          </a:p>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rPr>
              <a:t>They </a:t>
            </a:r>
            <a:r>
              <a:rPr lang="en-US" altLang="en-US"/>
              <a:t>c</a:t>
            </a:r>
            <a:r>
              <a:rPr kumimoji="0" lang="en-US" altLang="en-US" b="0" i="0" u="none" strike="noStrike" cap="none" normalizeH="0" baseline="0">
                <a:ln>
                  <a:noFill/>
                </a:ln>
                <a:effectLst/>
              </a:rPr>
              <a:t>an weaken with childbirth, aging, heavy lifting, obesity, or menopause</a:t>
            </a:r>
          </a:p>
        </p:txBody>
      </p:sp>
      <p:pic>
        <p:nvPicPr>
          <p:cNvPr id="9219" name="Picture 3">
            <a:extLst>
              <a:ext uri="{FF2B5EF4-FFF2-40B4-BE49-F238E27FC236}">
                <a16:creationId xmlns:a16="http://schemas.microsoft.com/office/drawing/2014/main" id="{A6547CF1-92A0-118D-1D36-C8B88F742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88" r="12457" b="1"/>
          <a:stretch>
            <a:fillRect/>
          </a:stretch>
        </p:blipFill>
        <p:spPr bwMode="auto">
          <a:xfrm>
            <a:off x="6305752" y="1260000"/>
            <a:ext cx="5755252" cy="5220000"/>
          </a:xfrm>
          <a:prstGeom prst="rect">
            <a:avLst/>
          </a:prstGeom>
          <a:solidFill>
            <a:srgbClr val="FFFFFF"/>
          </a:solidFill>
        </p:spPr>
      </p:pic>
    </p:spTree>
    <p:extLst>
      <p:ext uri="{BB962C8B-B14F-4D97-AF65-F5344CB8AC3E}">
        <p14:creationId xmlns:p14="http://schemas.microsoft.com/office/powerpoint/2010/main" val="225955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82EB-492F-F046-2211-C0ADBCDC92A7}"/>
              </a:ext>
            </a:extLst>
          </p:cNvPr>
          <p:cNvSpPr>
            <a:spLocks noGrp="1"/>
          </p:cNvSpPr>
          <p:nvPr>
            <p:ph type="title"/>
          </p:nvPr>
        </p:nvSpPr>
        <p:spPr/>
        <p:txBody>
          <a:bodyPr>
            <a:normAutofit fontScale="90000"/>
          </a:bodyPr>
          <a:lstStyle/>
          <a:p>
            <a:r>
              <a:rPr lang="en-GB" dirty="0"/>
              <a:t>Common </a:t>
            </a:r>
            <a:r>
              <a:rPr lang="en-GB" dirty="0" err="1"/>
              <a:t>Urogyne</a:t>
            </a:r>
            <a:r>
              <a:rPr lang="en-GB" dirty="0"/>
              <a:t> Conditions and Risk Factors</a:t>
            </a:r>
            <a:br>
              <a:rPr lang="en-GB" dirty="0"/>
            </a:br>
            <a:endParaRPr lang="en-GB" dirty="0"/>
          </a:p>
        </p:txBody>
      </p:sp>
      <p:sp>
        <p:nvSpPr>
          <p:cNvPr id="3" name="Content Placeholder 2">
            <a:extLst>
              <a:ext uri="{FF2B5EF4-FFF2-40B4-BE49-F238E27FC236}">
                <a16:creationId xmlns:a16="http://schemas.microsoft.com/office/drawing/2014/main" id="{1C7DB68F-1E65-DBE3-A15D-EF5B96F85E89}"/>
              </a:ext>
            </a:extLst>
          </p:cNvPr>
          <p:cNvSpPr>
            <a:spLocks noGrp="1"/>
          </p:cNvSpPr>
          <p:nvPr>
            <p:ph idx="1"/>
          </p:nvPr>
        </p:nvSpPr>
        <p:spPr>
          <a:xfrm>
            <a:off x="360000" y="1000013"/>
            <a:ext cx="11701005" cy="5479987"/>
          </a:xfrm>
        </p:spPr>
        <p:txBody>
          <a:bodyPr>
            <a:normAutofit fontScale="92500" lnSpcReduction="10000"/>
          </a:bodyPr>
          <a:lstStyle/>
          <a:p>
            <a:r>
              <a:rPr lang="en-GB" b="1" dirty="0"/>
              <a:t>Urinary Incontinence</a:t>
            </a:r>
            <a:r>
              <a:rPr lang="en-GB" dirty="0"/>
              <a:t> – leaking when coughing, sneezing, or exercising</a:t>
            </a:r>
          </a:p>
          <a:p>
            <a:r>
              <a:rPr lang="en-GB" b="1" dirty="0"/>
              <a:t>Overactive Bladder</a:t>
            </a:r>
            <a:r>
              <a:rPr lang="en-GB" dirty="0"/>
              <a:t> – strong urge to pee often</a:t>
            </a:r>
          </a:p>
          <a:p>
            <a:r>
              <a:rPr lang="en-GB" b="1" dirty="0"/>
              <a:t>Pelvic Organ Prolapse</a:t>
            </a:r>
            <a:r>
              <a:rPr lang="en-GB" dirty="0"/>
              <a:t> – feeling of pressure or “bulge” in vagina</a:t>
            </a:r>
          </a:p>
          <a:p>
            <a:r>
              <a:rPr lang="en-GB" b="1" dirty="0"/>
              <a:t>Faecal Incontinence</a:t>
            </a:r>
            <a:r>
              <a:rPr lang="en-GB" dirty="0"/>
              <a:t> – leaking stool or wind</a:t>
            </a:r>
          </a:p>
          <a:p>
            <a:pPr marL="0" indent="0">
              <a:buNone/>
            </a:pPr>
            <a:endParaRPr lang="en-GB" b="1" dirty="0">
              <a:solidFill>
                <a:srgbClr val="0070C0"/>
              </a:solidFill>
            </a:endParaRPr>
          </a:p>
          <a:p>
            <a:pPr marL="0" indent="0">
              <a:buNone/>
            </a:pPr>
            <a:r>
              <a:rPr lang="en-GB" b="1" dirty="0">
                <a:solidFill>
                  <a:srgbClr val="0070C0"/>
                </a:solidFill>
              </a:rPr>
              <a:t>Risk Factors</a:t>
            </a:r>
          </a:p>
          <a:p>
            <a:pPr marL="514350" indent="-514350">
              <a:buAutoNum type="arabicPeriod"/>
            </a:pPr>
            <a:r>
              <a:rPr lang="en-GB" dirty="0"/>
              <a:t>Pregnancy and childbirth</a:t>
            </a:r>
          </a:p>
          <a:p>
            <a:pPr marL="514350" indent="-514350">
              <a:buAutoNum type="arabicPeriod"/>
            </a:pPr>
            <a:r>
              <a:rPr lang="en-GB" dirty="0"/>
              <a:t>Being overweight</a:t>
            </a:r>
          </a:p>
          <a:p>
            <a:pPr marL="514350" indent="-514350">
              <a:buAutoNum type="arabicPeriod"/>
            </a:pPr>
            <a:r>
              <a:rPr lang="en-GB" dirty="0"/>
              <a:t>Menopause</a:t>
            </a:r>
          </a:p>
          <a:p>
            <a:pPr marL="514350" indent="-514350">
              <a:buAutoNum type="arabicPeriod"/>
            </a:pPr>
            <a:r>
              <a:rPr lang="en-GB" dirty="0"/>
              <a:t>Chronic cough or constipation</a:t>
            </a:r>
          </a:p>
          <a:p>
            <a:pPr marL="514350" indent="-514350">
              <a:buAutoNum type="arabicPeriod"/>
            </a:pPr>
            <a:r>
              <a:rPr lang="en-GB" dirty="0"/>
              <a:t>Heavy lifting</a:t>
            </a:r>
          </a:p>
          <a:p>
            <a:pPr marL="514350" indent="-514350">
              <a:buAutoNum type="arabicPeriod"/>
            </a:pPr>
            <a:r>
              <a:rPr lang="en-GB" dirty="0"/>
              <a:t>Family history</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86552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E84B-5AEE-26FE-9C9B-E01BDE2AA780}"/>
              </a:ext>
            </a:extLst>
          </p:cNvPr>
          <p:cNvSpPr>
            <a:spLocks noGrp="1"/>
          </p:cNvSpPr>
          <p:nvPr>
            <p:ph type="title"/>
          </p:nvPr>
        </p:nvSpPr>
        <p:spPr/>
        <p:txBody>
          <a:bodyPr/>
          <a:lstStyle/>
          <a:p>
            <a:r>
              <a:rPr lang="en-GB" dirty="0"/>
              <a:t>Prevention and Self Care</a:t>
            </a:r>
          </a:p>
        </p:txBody>
      </p:sp>
      <p:sp>
        <p:nvSpPr>
          <p:cNvPr id="4" name="Rectangle 1">
            <a:extLst>
              <a:ext uri="{FF2B5EF4-FFF2-40B4-BE49-F238E27FC236}">
                <a16:creationId xmlns:a16="http://schemas.microsoft.com/office/drawing/2014/main" id="{7176F72D-BE47-D68D-00FE-CBED8B3D8991}"/>
              </a:ext>
            </a:extLst>
          </p:cNvPr>
          <p:cNvSpPr>
            <a:spLocks noGrp="1" noChangeArrowheads="1"/>
          </p:cNvSpPr>
          <p:nvPr>
            <p:ph idx="1"/>
          </p:nvPr>
        </p:nvSpPr>
        <p:spPr bwMode="auto">
          <a:xfrm>
            <a:off x="360000" y="1462042"/>
            <a:ext cx="6705168" cy="447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Pelvic floor exercises</a:t>
            </a:r>
            <a:r>
              <a:rPr kumimoji="0" lang="en-US" altLang="en-US" sz="1800" b="0" i="0" u="none" strike="noStrike" cap="none" normalizeH="0" baseline="0" dirty="0">
                <a:ln>
                  <a:noFill/>
                </a:ln>
                <a:solidFill>
                  <a:schemeClr val="tx1"/>
                </a:solidFill>
                <a:effectLst/>
                <a:latin typeface="Arial" panose="020B0604020202020204" pitchFamily="34" charset="0"/>
              </a:rPr>
              <a:t> every day</a:t>
            </a:r>
          </a:p>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Avoid constipation</a:t>
            </a:r>
            <a:r>
              <a:rPr kumimoji="0" lang="en-US" altLang="en-US" sz="1800" b="0" i="0" u="none" strike="noStrike" cap="none" normalizeH="0" baseline="0" dirty="0">
                <a:ln>
                  <a:noFill/>
                </a:ln>
                <a:solidFill>
                  <a:schemeClr val="tx1"/>
                </a:solidFill>
                <a:effectLst/>
                <a:latin typeface="Arial" panose="020B0604020202020204" pitchFamily="34" charset="0"/>
              </a:rPr>
              <a:t> – eat </a:t>
            </a:r>
            <a:r>
              <a:rPr kumimoji="0" lang="en-US" altLang="en-US" sz="1800" b="0" i="0" u="none" strike="noStrike" cap="none" normalizeH="0" baseline="0" dirty="0" err="1">
                <a:ln>
                  <a:noFill/>
                </a:ln>
                <a:solidFill>
                  <a:schemeClr val="tx1"/>
                </a:solidFill>
                <a:effectLst/>
                <a:latin typeface="Arial" panose="020B0604020202020204" pitchFamily="34" charset="0"/>
              </a:rPr>
              <a:t>fibre</a:t>
            </a:r>
            <a:r>
              <a:rPr kumimoji="0" lang="en-US" altLang="en-US" sz="1800" b="0" i="0" u="none" strike="noStrike" cap="none" normalizeH="0" baseline="0" dirty="0">
                <a:ln>
                  <a:noFill/>
                </a:ln>
                <a:solidFill>
                  <a:schemeClr val="tx1"/>
                </a:solidFill>
                <a:effectLst/>
                <a:latin typeface="Arial" panose="020B0604020202020204" pitchFamily="34" charset="0"/>
              </a:rPr>
              <a:t>, drink water</a:t>
            </a:r>
          </a:p>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Stay active</a:t>
            </a:r>
            <a:r>
              <a:rPr kumimoji="0" lang="en-US" altLang="en-US" sz="1800" b="0" i="0" u="none" strike="noStrike" cap="none" normalizeH="0" baseline="0" dirty="0">
                <a:ln>
                  <a:noFill/>
                </a:ln>
                <a:solidFill>
                  <a:schemeClr val="tx1"/>
                </a:solidFill>
                <a:effectLst/>
                <a:latin typeface="Arial" panose="020B0604020202020204" pitchFamily="34" charset="0"/>
              </a:rPr>
              <a:t> – healthy weight</a:t>
            </a:r>
          </a:p>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Stop smoking</a:t>
            </a:r>
            <a:r>
              <a:rPr kumimoji="0" lang="en-US" altLang="en-US" sz="1800" b="0" i="0" u="none" strike="noStrike" cap="none" normalizeH="0" baseline="0" dirty="0">
                <a:ln>
                  <a:noFill/>
                </a:ln>
                <a:solidFill>
                  <a:schemeClr val="tx1"/>
                </a:solidFill>
                <a:effectLst/>
                <a:latin typeface="Arial" panose="020B0604020202020204" pitchFamily="34" charset="0"/>
              </a:rPr>
              <a:t> – helps cough and bladder</a:t>
            </a:r>
          </a:p>
          <a:p>
            <a:pPr marL="0" indent="0" defTabSz="914400" eaLnBrk="0" fontAlgn="base" hangingPunct="0">
              <a:lnSpc>
                <a:spcPct val="100000"/>
              </a:lnSpc>
              <a:spcBef>
                <a:spcPct val="0"/>
              </a:spcBef>
              <a:spcAft>
                <a:spcPct val="0"/>
              </a:spcAft>
              <a:buClrTx/>
              <a:buNone/>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indent="0" defTabSz="914400" eaLnBrk="0" fontAlgn="base" hangingPunct="0">
              <a:lnSpc>
                <a:spcPct val="100000"/>
              </a:lnSpc>
              <a:spcBef>
                <a:spcPct val="0"/>
              </a:spcBef>
              <a:spcAft>
                <a:spcPct val="0"/>
              </a:spcAft>
              <a:buClrTx/>
              <a:buNone/>
            </a:pPr>
            <a:r>
              <a:rPr kumimoji="0" lang="en-US" altLang="en-US" sz="1800" b="1" i="0" u="none" strike="noStrike" cap="none" normalizeH="0" baseline="0" dirty="0">
                <a:ln>
                  <a:noFill/>
                </a:ln>
                <a:solidFill>
                  <a:srgbClr val="0070C0"/>
                </a:solidFill>
                <a:effectLst/>
                <a:latin typeface="Arial" panose="020B0604020202020204" pitchFamily="34" charset="0"/>
              </a:rPr>
              <a:t>Seek help early especially if:</a:t>
            </a:r>
          </a:p>
          <a:p>
            <a:r>
              <a:rPr lang="en-GB" sz="1800" dirty="0"/>
              <a:t>Leaking urine regularly</a:t>
            </a:r>
          </a:p>
          <a:p>
            <a:r>
              <a:rPr lang="en-GB" sz="1800" dirty="0"/>
              <a:t>Feeling something “coming down”</a:t>
            </a:r>
          </a:p>
          <a:p>
            <a:r>
              <a:rPr lang="en-GB" sz="1800" dirty="0"/>
              <a:t>Pain or pressure in pelvis</a:t>
            </a:r>
          </a:p>
          <a:p>
            <a:r>
              <a:rPr lang="en-GB" sz="1800" dirty="0"/>
              <a:t>Difficulty emptying bladder or bowel</a:t>
            </a:r>
          </a:p>
          <a:p>
            <a:r>
              <a:rPr lang="en-GB" sz="1800" dirty="0"/>
              <a:t>Impact on daily life</a:t>
            </a:r>
          </a:p>
          <a:p>
            <a:pPr marL="0" indent="0" defTabSz="914400" eaLnBrk="0" fontAlgn="base" hangingPunct="0">
              <a:lnSpc>
                <a:spcPct val="100000"/>
              </a:lnSpc>
              <a:spcBef>
                <a:spcPct val="0"/>
              </a:spcBef>
              <a:spcAft>
                <a:spcPct val="0"/>
              </a:spcAft>
              <a:buClrTx/>
              <a:buNone/>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buClrTx/>
            </a:pPr>
            <a:endParaRPr lang="en-US" altLang="en-US" sz="1800" b="1" dirty="0">
              <a:latin typeface="Arial" panose="020B0604020202020204" pitchFamily="34" charset="0"/>
            </a:endParaRPr>
          </a:p>
          <a:p>
            <a:pPr marL="0" indent="0" defTabSz="914400" eaLnBrk="0" fontAlgn="base" hangingPunct="0">
              <a:lnSpc>
                <a:spcPct val="100000"/>
              </a:lnSpc>
              <a:spcBef>
                <a:spcPct val="0"/>
              </a:spcBef>
              <a:spcAft>
                <a:spcPct val="0"/>
              </a:spcAft>
              <a:buClrTx/>
              <a:buNone/>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6161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7C47-552A-A308-7146-1A74C01BEEC6}"/>
              </a:ext>
            </a:extLst>
          </p:cNvPr>
          <p:cNvSpPr>
            <a:spLocks noGrp="1"/>
          </p:cNvSpPr>
          <p:nvPr>
            <p:ph type="title"/>
          </p:nvPr>
        </p:nvSpPr>
        <p:spPr/>
        <p:txBody>
          <a:bodyPr/>
          <a:lstStyle/>
          <a:p>
            <a:r>
              <a:rPr lang="en-GB" dirty="0"/>
              <a:t>Treatment</a:t>
            </a:r>
          </a:p>
        </p:txBody>
      </p:sp>
      <p:sp>
        <p:nvSpPr>
          <p:cNvPr id="3" name="Content Placeholder 2">
            <a:extLst>
              <a:ext uri="{FF2B5EF4-FFF2-40B4-BE49-F238E27FC236}">
                <a16:creationId xmlns:a16="http://schemas.microsoft.com/office/drawing/2014/main" id="{4EB8724F-4CEC-3AF6-5B40-FBD28C6F6410}"/>
              </a:ext>
            </a:extLst>
          </p:cNvPr>
          <p:cNvSpPr>
            <a:spLocks noGrp="1"/>
          </p:cNvSpPr>
          <p:nvPr>
            <p:ph idx="1"/>
          </p:nvPr>
        </p:nvSpPr>
        <p:spPr/>
        <p:txBody>
          <a:bodyPr/>
          <a:lstStyle/>
          <a:p>
            <a:r>
              <a:rPr lang="en-GB" b="1" dirty="0"/>
              <a:t>Lifestyle changes</a:t>
            </a:r>
            <a:endParaRPr lang="en-GB" dirty="0"/>
          </a:p>
          <a:p>
            <a:r>
              <a:rPr lang="en-GB" b="1" dirty="0"/>
              <a:t>Pelvic floor physiotherapy</a:t>
            </a:r>
            <a:endParaRPr lang="en-GB" dirty="0"/>
          </a:p>
          <a:p>
            <a:r>
              <a:rPr lang="en-GB" b="1" dirty="0"/>
              <a:t>Pessaries</a:t>
            </a:r>
            <a:r>
              <a:rPr lang="en-GB" dirty="0"/>
              <a:t> (</a:t>
            </a:r>
            <a:r>
              <a:rPr lang="en-GB" sz="2400" dirty="0"/>
              <a:t>support device for prolapse</a:t>
            </a:r>
            <a:r>
              <a:rPr lang="en-GB" dirty="0"/>
              <a:t>)</a:t>
            </a:r>
          </a:p>
          <a:p>
            <a:r>
              <a:rPr lang="en-GB" b="1" dirty="0"/>
              <a:t>Medication or surgery</a:t>
            </a:r>
            <a:r>
              <a:rPr lang="en-GB" dirty="0"/>
              <a:t> (</a:t>
            </a:r>
            <a:r>
              <a:rPr lang="en-GB" sz="2400" dirty="0"/>
              <a:t>if needed</a:t>
            </a:r>
            <a:r>
              <a:rPr lang="en-GB" dirty="0"/>
              <a:t>)</a:t>
            </a:r>
          </a:p>
          <a:p>
            <a:endParaRPr lang="en-GB" dirty="0"/>
          </a:p>
        </p:txBody>
      </p:sp>
      <p:pic>
        <p:nvPicPr>
          <p:cNvPr id="5" name="Picture 4" descr="A diagram of steps to a health care procedure">
            <a:extLst>
              <a:ext uri="{FF2B5EF4-FFF2-40B4-BE49-F238E27FC236}">
                <a16:creationId xmlns:a16="http://schemas.microsoft.com/office/drawing/2014/main" id="{ADD61EB0-FF6F-564A-5AF0-5E3F90A7C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224" y="585162"/>
            <a:ext cx="3745345" cy="5687676"/>
          </a:xfrm>
          <a:prstGeom prst="rect">
            <a:avLst/>
          </a:prstGeom>
        </p:spPr>
      </p:pic>
    </p:spTree>
    <p:extLst>
      <p:ext uri="{BB962C8B-B14F-4D97-AF65-F5344CB8AC3E}">
        <p14:creationId xmlns:p14="http://schemas.microsoft.com/office/powerpoint/2010/main" val="3557251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1EDD-FB4E-97A4-3B20-A05B4480C836}"/>
              </a:ext>
            </a:extLst>
          </p:cNvPr>
          <p:cNvSpPr>
            <a:spLocks noGrp="1"/>
          </p:cNvSpPr>
          <p:nvPr>
            <p:ph type="title"/>
          </p:nvPr>
        </p:nvSpPr>
        <p:spPr/>
        <p:txBody>
          <a:bodyPr/>
          <a:lstStyle/>
          <a:p>
            <a:r>
              <a:rPr lang="en-GB" dirty="0"/>
              <a:t>GetUBetter App</a:t>
            </a:r>
          </a:p>
        </p:txBody>
      </p:sp>
      <p:sp>
        <p:nvSpPr>
          <p:cNvPr id="3" name="Content Placeholder 2">
            <a:extLst>
              <a:ext uri="{FF2B5EF4-FFF2-40B4-BE49-F238E27FC236}">
                <a16:creationId xmlns:a16="http://schemas.microsoft.com/office/drawing/2014/main" id="{35580040-7C4B-01A2-E279-8C2492D80FF4}"/>
              </a:ext>
            </a:extLst>
          </p:cNvPr>
          <p:cNvSpPr>
            <a:spLocks noGrp="1"/>
          </p:cNvSpPr>
          <p:nvPr>
            <p:ph idx="1"/>
          </p:nvPr>
        </p:nvSpPr>
        <p:spPr>
          <a:xfrm>
            <a:off x="145687" y="819000"/>
            <a:ext cx="11701005" cy="5220000"/>
          </a:xfrm>
        </p:spPr>
        <p:txBody>
          <a:bodyPr/>
          <a:lstStyle/>
          <a:p>
            <a:r>
              <a:rPr lang="en-GB" dirty="0"/>
              <a:t>Available to all women registered with a South West London GP</a:t>
            </a:r>
          </a:p>
        </p:txBody>
      </p:sp>
      <p:grpSp>
        <p:nvGrpSpPr>
          <p:cNvPr id="4" name="Group 3">
            <a:extLst>
              <a:ext uri="{FF2B5EF4-FFF2-40B4-BE49-F238E27FC236}">
                <a16:creationId xmlns:a16="http://schemas.microsoft.com/office/drawing/2014/main" id="{564575C0-FBA7-724F-A53B-1BA1545546EF}"/>
              </a:ext>
            </a:extLst>
          </p:cNvPr>
          <p:cNvGrpSpPr/>
          <p:nvPr/>
        </p:nvGrpSpPr>
        <p:grpSpPr>
          <a:xfrm>
            <a:off x="820253" y="1357829"/>
            <a:ext cx="10161199" cy="4614464"/>
            <a:chOff x="1309142" y="1376138"/>
            <a:chExt cx="10161199" cy="4614464"/>
          </a:xfrm>
        </p:grpSpPr>
        <p:sp>
          <p:nvSpPr>
            <p:cNvPr id="5" name="Rectangle 4">
              <a:extLst>
                <a:ext uri="{FF2B5EF4-FFF2-40B4-BE49-F238E27FC236}">
                  <a16:creationId xmlns:a16="http://schemas.microsoft.com/office/drawing/2014/main" id="{842A08ED-B960-0E4F-DFB8-7CE5BD222889}"/>
                </a:ext>
              </a:extLst>
            </p:cNvPr>
            <p:cNvSpPr/>
            <p:nvPr/>
          </p:nvSpPr>
          <p:spPr>
            <a:xfrm>
              <a:off x="1309142" y="1954377"/>
              <a:ext cx="10151706" cy="4036225"/>
            </a:xfrm>
            <a:prstGeom prst="rect">
              <a:avLst/>
            </a:prstGeom>
            <a:solidFill>
              <a:srgbClr val="277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 name="Rectangle 5">
              <a:extLst>
                <a:ext uri="{FF2B5EF4-FFF2-40B4-BE49-F238E27FC236}">
                  <a16:creationId xmlns:a16="http://schemas.microsoft.com/office/drawing/2014/main" id="{E9A04371-F4CC-C64C-B442-63C4F9B6FB92}"/>
                </a:ext>
              </a:extLst>
            </p:cNvPr>
            <p:cNvSpPr/>
            <p:nvPr/>
          </p:nvSpPr>
          <p:spPr>
            <a:xfrm>
              <a:off x="1400961" y="2048624"/>
              <a:ext cx="9935799" cy="7561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8A07881-5F08-5D8A-2401-0F1940CC1830}"/>
                </a:ext>
              </a:extLst>
            </p:cNvPr>
            <p:cNvSpPr txBox="1"/>
            <p:nvPr/>
          </p:nvSpPr>
          <p:spPr>
            <a:xfrm>
              <a:off x="1461331" y="2832598"/>
              <a:ext cx="9866314" cy="2985433"/>
            </a:xfrm>
            <a:prstGeom prst="rect">
              <a:avLst/>
            </a:prstGeom>
            <a:noFill/>
          </p:spPr>
          <p:txBody>
            <a:bodyPr wrap="square" rtlCol="0">
              <a:spAutoFit/>
            </a:bodyPr>
            <a:lstStyle/>
            <a:p>
              <a:r>
                <a:rPr lang="en-GB" sz="1200" dirty="0">
                  <a:solidFill>
                    <a:schemeClr val="bg1"/>
                  </a:solidFill>
                </a:rPr>
                <a:t> Our updated </a:t>
              </a:r>
              <a:r>
                <a:rPr lang="en-GB" sz="1200" b="1" dirty="0">
                  <a:solidFill>
                    <a:schemeClr val="bg1"/>
                  </a:solidFill>
                </a:rPr>
                <a:t>Perinatal Pathways</a:t>
              </a:r>
              <a:r>
                <a:rPr lang="en-GB" sz="1200" dirty="0">
                  <a:solidFill>
                    <a:schemeClr val="bg1"/>
                  </a:solidFill>
                </a:rPr>
                <a:t> provide holistic, integrated support from pregnancy through postnatal recovery, including access to local services, emotional wellbeing tools, and self-management guidance for new and expectant mothers.</a:t>
              </a:r>
            </a:p>
            <a:p>
              <a:endParaRPr lang="en-GB" sz="1200" dirty="0">
                <a:solidFill>
                  <a:schemeClr val="bg1"/>
                </a:solidFill>
              </a:endParaRPr>
            </a:p>
            <a:p>
              <a:endParaRPr lang="en-GB" sz="1200" dirty="0">
                <a:solidFill>
                  <a:schemeClr val="bg1"/>
                </a:solidFill>
              </a:endParaRPr>
            </a:p>
            <a:p>
              <a:endParaRPr lang="en-GB" sz="6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r>
                <a:rPr lang="en-GB" sz="1200" dirty="0">
                  <a:solidFill>
                    <a:schemeClr val="bg1"/>
                  </a:solidFill>
                </a:rPr>
                <a:t>Patients can self-refer to access the app via the above QR code or if applicable via the </a:t>
              </a:r>
              <a:r>
                <a:rPr lang="en-GB" sz="1200" dirty="0" err="1">
                  <a:solidFill>
                    <a:schemeClr val="bg1"/>
                  </a:solidFill>
                </a:rPr>
                <a:t>getUbetter</a:t>
              </a:r>
              <a:r>
                <a:rPr lang="en-GB" sz="1200" dirty="0">
                  <a:solidFill>
                    <a:schemeClr val="bg1"/>
                  </a:solidFill>
                </a:rPr>
                <a:t> page on the practice website. </a:t>
              </a:r>
            </a:p>
            <a:p>
              <a:r>
                <a:rPr lang="en-GB" sz="1200" dirty="0">
                  <a:solidFill>
                    <a:schemeClr val="bg1"/>
                  </a:solidFill>
                </a:rPr>
                <a:t>The content has been developed with SWL clinicians in partnership with </a:t>
              </a:r>
              <a:r>
                <a:rPr lang="en-GB" sz="1200" dirty="0" err="1">
                  <a:solidFill>
                    <a:schemeClr val="bg1"/>
                  </a:solidFill>
                </a:rPr>
                <a:t>getUbetter</a:t>
              </a:r>
              <a:r>
                <a:rPr lang="en-GB" sz="1200" dirty="0">
                  <a:solidFill>
                    <a:schemeClr val="bg1"/>
                  </a:solidFill>
                </a:rPr>
                <a:t> and includes sign-posting and red flag safety netting.  </a:t>
              </a:r>
            </a:p>
            <a:p>
              <a:endParaRPr lang="en-GB" sz="1200" dirty="0">
                <a:solidFill>
                  <a:schemeClr val="bg1"/>
                </a:solidFill>
              </a:endParaRPr>
            </a:p>
          </p:txBody>
        </p:sp>
        <p:sp>
          <p:nvSpPr>
            <p:cNvPr id="8" name="TextBox 7">
              <a:extLst>
                <a:ext uri="{FF2B5EF4-FFF2-40B4-BE49-F238E27FC236}">
                  <a16:creationId xmlns:a16="http://schemas.microsoft.com/office/drawing/2014/main" id="{408F89AB-4C5F-C732-55A2-139E09D505CF}"/>
                </a:ext>
              </a:extLst>
            </p:cNvPr>
            <p:cNvSpPr txBox="1"/>
            <p:nvPr/>
          </p:nvSpPr>
          <p:spPr>
            <a:xfrm>
              <a:off x="1318635" y="2071841"/>
              <a:ext cx="10151706" cy="923330"/>
            </a:xfrm>
            <a:prstGeom prst="rect">
              <a:avLst/>
            </a:prstGeom>
            <a:noFill/>
          </p:spPr>
          <p:txBody>
            <a:bodyPr wrap="square" rtlCol="0">
              <a:spAutoFit/>
            </a:bodyPr>
            <a:lstStyle/>
            <a:p>
              <a:pPr algn="ctr"/>
              <a:r>
                <a:rPr lang="en-GB" dirty="0"/>
                <a:t>NEW Women’s health support modules available in the </a:t>
              </a:r>
              <a:r>
                <a:rPr lang="en-GB" dirty="0" err="1"/>
                <a:t>getUbetter</a:t>
              </a:r>
              <a:r>
                <a:rPr lang="en-GB" dirty="0"/>
                <a:t> app - Designed to empower </a:t>
              </a:r>
            </a:p>
            <a:p>
              <a:pPr algn="ctr"/>
              <a:r>
                <a:rPr lang="en-GB" dirty="0"/>
                <a:t>women with knowledge, guidance, and practical support throughout key life stages</a:t>
              </a:r>
            </a:p>
            <a:p>
              <a:pPr algn="ctr"/>
              <a:r>
                <a:rPr lang="en-GB" dirty="0"/>
                <a:t> </a:t>
              </a:r>
            </a:p>
          </p:txBody>
        </p:sp>
        <p:pic>
          <p:nvPicPr>
            <p:cNvPr id="9" name="Picture 8">
              <a:extLst>
                <a:ext uri="{FF2B5EF4-FFF2-40B4-BE49-F238E27FC236}">
                  <a16:creationId xmlns:a16="http://schemas.microsoft.com/office/drawing/2014/main" id="{51C55416-270B-165F-FB7D-BDD503A566A4}"/>
                </a:ext>
              </a:extLst>
            </p:cNvPr>
            <p:cNvPicPr>
              <a:picLocks noChangeAspect="1"/>
            </p:cNvPicPr>
            <p:nvPr/>
          </p:nvPicPr>
          <p:blipFill>
            <a:blip r:embed="rId2"/>
            <a:stretch>
              <a:fillRect/>
            </a:stretch>
          </p:blipFill>
          <p:spPr>
            <a:xfrm>
              <a:off x="10085892" y="1376138"/>
              <a:ext cx="1048837" cy="550453"/>
            </a:xfrm>
            <a:prstGeom prst="rect">
              <a:avLst/>
            </a:prstGeom>
          </p:spPr>
        </p:pic>
        <p:grpSp>
          <p:nvGrpSpPr>
            <p:cNvPr id="10" name="Group 9">
              <a:extLst>
                <a:ext uri="{FF2B5EF4-FFF2-40B4-BE49-F238E27FC236}">
                  <a16:creationId xmlns:a16="http://schemas.microsoft.com/office/drawing/2014/main" id="{BED03004-F0F3-F75F-B819-3BC03C89F123}"/>
                </a:ext>
              </a:extLst>
            </p:cNvPr>
            <p:cNvGrpSpPr/>
            <p:nvPr/>
          </p:nvGrpSpPr>
          <p:grpSpPr>
            <a:xfrm>
              <a:off x="9103509" y="3193690"/>
              <a:ext cx="2247544" cy="1852735"/>
              <a:chOff x="1521859" y="2421648"/>
              <a:chExt cx="2247544" cy="1852735"/>
            </a:xfrm>
          </p:grpSpPr>
          <p:sp>
            <p:nvSpPr>
              <p:cNvPr id="12" name="Rectangle 11">
                <a:extLst>
                  <a:ext uri="{FF2B5EF4-FFF2-40B4-BE49-F238E27FC236}">
                    <a16:creationId xmlns:a16="http://schemas.microsoft.com/office/drawing/2014/main" id="{E4C96455-2A3E-28EF-FF1B-F57DB2BD29AF}"/>
                  </a:ext>
                </a:extLst>
              </p:cNvPr>
              <p:cNvSpPr/>
              <p:nvPr/>
            </p:nvSpPr>
            <p:spPr>
              <a:xfrm>
                <a:off x="1521859" y="2421648"/>
                <a:ext cx="2247544" cy="1852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5306991D-C3AA-E7F0-D1FD-2881DE36D6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93005" y="2439695"/>
                <a:ext cx="1129469" cy="400968"/>
              </a:xfrm>
              <a:prstGeom prst="rect">
                <a:avLst/>
              </a:prstGeom>
              <a:noFill/>
              <a:ln>
                <a:noFill/>
              </a:ln>
            </p:spPr>
          </p:pic>
          <p:pic>
            <p:nvPicPr>
              <p:cNvPr id="14" name="Picture 13">
                <a:extLst>
                  <a:ext uri="{FF2B5EF4-FFF2-40B4-BE49-F238E27FC236}">
                    <a16:creationId xmlns:a16="http://schemas.microsoft.com/office/drawing/2014/main" id="{812D1E7B-7E9E-182F-B0E2-DB57210250EE}"/>
                  </a:ext>
                </a:extLst>
              </p:cNvPr>
              <p:cNvPicPr>
                <a:picLocks noChangeAspect="1"/>
              </p:cNvPicPr>
              <p:nvPr/>
            </p:nvPicPr>
            <p:blipFill>
              <a:blip r:embed="rId4"/>
              <a:stretch>
                <a:fillRect/>
              </a:stretch>
            </p:blipFill>
            <p:spPr>
              <a:xfrm>
                <a:off x="1610534" y="2840663"/>
                <a:ext cx="2094414" cy="1363031"/>
              </a:xfrm>
              <a:prstGeom prst="rect">
                <a:avLst/>
              </a:prstGeom>
            </p:spPr>
          </p:pic>
        </p:grpSp>
        <p:pic>
          <p:nvPicPr>
            <p:cNvPr id="11" name="Picture 10">
              <a:extLst>
                <a:ext uri="{FF2B5EF4-FFF2-40B4-BE49-F238E27FC236}">
                  <a16:creationId xmlns:a16="http://schemas.microsoft.com/office/drawing/2014/main" id="{FE7DC1C0-97B6-3A68-AAC5-8C38E80FAD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27415" y="1557480"/>
              <a:ext cx="742062" cy="306462"/>
            </a:xfrm>
            <a:prstGeom prst="rect">
              <a:avLst/>
            </a:prstGeom>
            <a:noFill/>
            <a:ln>
              <a:noFill/>
            </a:ln>
          </p:spPr>
        </p:pic>
      </p:grpSp>
      <p:pic>
        <p:nvPicPr>
          <p:cNvPr id="15" name="Picture 14" descr="A qr code with a white background&#10;&#10;AI-generated content may be incorrect.">
            <a:extLst>
              <a:ext uri="{FF2B5EF4-FFF2-40B4-BE49-F238E27FC236}">
                <a16:creationId xmlns:a16="http://schemas.microsoft.com/office/drawing/2014/main" id="{A277688C-3B0C-06AD-DD5F-94BD492CA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557" y="3352256"/>
            <a:ext cx="1675860" cy="1675860"/>
          </a:xfrm>
          <a:prstGeom prst="rect">
            <a:avLst/>
          </a:prstGeom>
        </p:spPr>
      </p:pic>
    </p:spTree>
    <p:extLst>
      <p:ext uri="{BB962C8B-B14F-4D97-AF65-F5344CB8AC3E}">
        <p14:creationId xmlns:p14="http://schemas.microsoft.com/office/powerpoint/2010/main" val="3797939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0EDB958-BD48-4D60-B47F-FE3AF3309B17}"/>
              </a:ext>
            </a:extLst>
          </p:cNvPr>
          <p:cNvSpPr/>
          <p:nvPr/>
        </p:nvSpPr>
        <p:spPr>
          <a:xfrm>
            <a:off x="547373" y="1581519"/>
            <a:ext cx="8271507" cy="4539010"/>
          </a:xfrm>
          <a:prstGeom prst="rect">
            <a:avLst/>
          </a:prstGeom>
          <a:solidFill>
            <a:srgbClr val="075EAE"/>
          </a:solidFill>
          <a:ln w="19050">
            <a:solidFill>
              <a:srgbClr val="0000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4">
            <a:extLst>
              <a:ext uri="{FF2B5EF4-FFF2-40B4-BE49-F238E27FC236}">
                <a16:creationId xmlns:a16="http://schemas.microsoft.com/office/drawing/2014/main" id="{B979381D-3E9E-8698-879C-756F7E6DEFB9}"/>
              </a:ext>
            </a:extLst>
          </p:cNvPr>
          <p:cNvSpPr txBox="1">
            <a:spLocks/>
          </p:cNvSpPr>
          <p:nvPr/>
        </p:nvSpPr>
        <p:spPr>
          <a:xfrm>
            <a:off x="469649" y="243840"/>
            <a:ext cx="9030987" cy="983317"/>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sz="2800" b="0" i="0" dirty="0">
                <a:solidFill>
                  <a:schemeClr val="tx1">
                    <a:lumMod val="85000"/>
                    <a:lumOff val="15000"/>
                  </a:schemeClr>
                </a:solidFill>
                <a:effectLst/>
                <a:latin typeface="Arial"/>
                <a:cs typeface="Arial"/>
              </a:rPr>
              <a:t>The SWL self-management app now includes </a:t>
            </a:r>
            <a:r>
              <a:rPr lang="en-GB" sz="2800" b="1" i="0" dirty="0">
                <a:solidFill>
                  <a:srgbClr val="2F528F"/>
                </a:solidFill>
                <a:effectLst/>
                <a:latin typeface="Arial"/>
                <a:cs typeface="Arial"/>
              </a:rPr>
              <a:t>pelvic floor health support</a:t>
            </a:r>
            <a:r>
              <a:rPr lang="en-GB" sz="2800" dirty="0">
                <a:solidFill>
                  <a:schemeClr val="bg1">
                    <a:lumMod val="85000"/>
                    <a:lumOff val="15000"/>
                  </a:schemeClr>
                </a:solidFill>
                <a:latin typeface="Helvetica Neue" panose="02000503000000020004"/>
              </a:rPr>
              <a:t>.</a:t>
            </a:r>
            <a:endParaRPr lang="en-US" sz="2800" b="1" dirty="0">
              <a:solidFill>
                <a:schemeClr val="bg1">
                  <a:lumMod val="85000"/>
                  <a:lumOff val="15000"/>
                </a:schemeClr>
              </a:solidFill>
              <a:latin typeface="Helvetica Neue" panose="02000503000000020004"/>
              <a:ea typeface="+mj-ea"/>
              <a:cs typeface="+mj-cs"/>
            </a:endParaRPr>
          </a:p>
        </p:txBody>
      </p:sp>
      <p:sp>
        <p:nvSpPr>
          <p:cNvPr id="3" name="TextBox 2">
            <a:extLst>
              <a:ext uri="{FF2B5EF4-FFF2-40B4-BE49-F238E27FC236}">
                <a16:creationId xmlns:a16="http://schemas.microsoft.com/office/drawing/2014/main" id="{C69CD38A-20B6-B22C-B959-C71D4E930A10}"/>
              </a:ext>
            </a:extLst>
          </p:cNvPr>
          <p:cNvSpPr txBox="1"/>
          <p:nvPr/>
        </p:nvSpPr>
        <p:spPr>
          <a:xfrm>
            <a:off x="729015" y="1730035"/>
            <a:ext cx="7856185" cy="1524007"/>
          </a:xfrm>
          <a:prstGeom prst="rect">
            <a:avLst/>
          </a:prstGeom>
          <a:noFill/>
        </p:spPr>
        <p:txBody>
          <a:bodyPr wrap="square" lIns="91440" tIns="45720" rIns="91440" bIns="45720" anchor="t">
            <a:spAutoFit/>
          </a:bodyPr>
          <a:lstStyle/>
          <a:p>
            <a:pPr>
              <a:lnSpc>
                <a:spcPct val="150000"/>
              </a:lnSpc>
            </a:pPr>
            <a:r>
              <a:rPr lang="en-GB" sz="1600" b="1" dirty="0">
                <a:solidFill>
                  <a:srgbClr val="EAA302"/>
                </a:solidFill>
                <a:latin typeface="Helvetica"/>
                <a:cs typeface="Helvetica"/>
              </a:rPr>
              <a:t>1 in 3 </a:t>
            </a:r>
            <a:r>
              <a:rPr lang="en-GB" sz="1600" dirty="0">
                <a:solidFill>
                  <a:schemeClr val="bg1"/>
                </a:solidFill>
                <a:latin typeface="Helvetica"/>
                <a:cs typeface="Helvetica"/>
              </a:rPr>
              <a:t>women experience symptoms related to </a:t>
            </a:r>
            <a:r>
              <a:rPr lang="en-GB" sz="1600" b="1" dirty="0">
                <a:solidFill>
                  <a:srgbClr val="E0A11D"/>
                </a:solidFill>
                <a:latin typeface="Helvetica"/>
                <a:cs typeface="Helvetica"/>
              </a:rPr>
              <a:t>pelvic floor dysfunction</a:t>
            </a:r>
            <a:r>
              <a:rPr lang="en-GB" sz="1600" dirty="0">
                <a:solidFill>
                  <a:schemeClr val="bg1"/>
                </a:solidFill>
                <a:latin typeface="Helvetica"/>
                <a:cs typeface="Helvetica"/>
              </a:rPr>
              <a:t>, a </a:t>
            </a:r>
            <a:r>
              <a:rPr lang="en-GB" sz="1600" b="1" dirty="0">
                <a:solidFill>
                  <a:schemeClr val="bg1"/>
                </a:solidFill>
                <a:latin typeface="Helvetica"/>
                <a:cs typeface="Helvetica"/>
              </a:rPr>
              <a:t>hidden condition</a:t>
            </a:r>
            <a:r>
              <a:rPr lang="en-GB" sz="1600" dirty="0">
                <a:solidFill>
                  <a:schemeClr val="bg1"/>
                </a:solidFill>
                <a:latin typeface="Helvetica"/>
                <a:cs typeface="Helvetica"/>
              </a:rPr>
              <a:t> that is commonly </a:t>
            </a:r>
            <a:r>
              <a:rPr lang="en-GB" sz="1600" b="1" dirty="0">
                <a:solidFill>
                  <a:schemeClr val="bg1"/>
                </a:solidFill>
                <a:latin typeface="Helvetica"/>
                <a:cs typeface="Helvetica"/>
              </a:rPr>
              <a:t>normalised </a:t>
            </a:r>
            <a:r>
              <a:rPr lang="en-GB" sz="1600" dirty="0">
                <a:solidFill>
                  <a:schemeClr val="bg1"/>
                </a:solidFill>
                <a:latin typeface="Helvetica"/>
                <a:cs typeface="Helvetica"/>
              </a:rPr>
              <a:t>and misunderstood. Patients throughout SW London reported a</a:t>
            </a:r>
            <a:r>
              <a:rPr lang="en-GB" sz="1600" b="1" dirty="0">
                <a:solidFill>
                  <a:srgbClr val="FFC000"/>
                </a:solidFill>
                <a:latin typeface="Helvetica"/>
                <a:cs typeface="Helvetica"/>
              </a:rPr>
              <a:t> </a:t>
            </a:r>
            <a:r>
              <a:rPr lang="en-GB" sz="1600" b="1" dirty="0">
                <a:solidFill>
                  <a:schemeClr val="accent2"/>
                </a:solidFill>
                <a:latin typeface="Helvetica"/>
                <a:cs typeface="Helvetica"/>
              </a:rPr>
              <a:t>lack of trust and confidence</a:t>
            </a:r>
            <a:r>
              <a:rPr lang="en-GB" sz="1600" dirty="0">
                <a:solidFill>
                  <a:schemeClr val="accent2"/>
                </a:solidFill>
                <a:latin typeface="Helvetica"/>
                <a:cs typeface="Helvetica"/>
              </a:rPr>
              <a:t> </a:t>
            </a:r>
            <a:r>
              <a:rPr lang="en-GB" sz="1600" dirty="0">
                <a:solidFill>
                  <a:schemeClr val="bg1"/>
                </a:solidFill>
                <a:latin typeface="Helvetica"/>
                <a:cs typeface="Helvetica"/>
              </a:rPr>
              <a:t>to manage their pelvic floor symptoms, compounded by</a:t>
            </a:r>
            <a:r>
              <a:rPr lang="en-GB" sz="1600" b="1" dirty="0">
                <a:solidFill>
                  <a:schemeClr val="bg1"/>
                </a:solidFill>
                <a:latin typeface="Helvetica"/>
                <a:cs typeface="Helvetica"/>
              </a:rPr>
              <a:t> limited access </a:t>
            </a:r>
            <a:r>
              <a:rPr lang="en-GB" sz="1600" dirty="0">
                <a:solidFill>
                  <a:schemeClr val="bg1"/>
                </a:solidFill>
                <a:latin typeface="Helvetica"/>
                <a:cs typeface="Helvetica"/>
              </a:rPr>
              <a:t>to expert advice.</a:t>
            </a:r>
          </a:p>
        </p:txBody>
      </p:sp>
      <p:sp>
        <p:nvSpPr>
          <p:cNvPr id="2" name="Rectangle 1">
            <a:extLst>
              <a:ext uri="{FF2B5EF4-FFF2-40B4-BE49-F238E27FC236}">
                <a16:creationId xmlns:a16="http://schemas.microsoft.com/office/drawing/2014/main" id="{154E75DE-BBE0-4A6E-9033-2A59F55FE56A}"/>
              </a:ext>
            </a:extLst>
          </p:cNvPr>
          <p:cNvSpPr/>
          <p:nvPr/>
        </p:nvSpPr>
        <p:spPr>
          <a:xfrm>
            <a:off x="729015" y="3473145"/>
            <a:ext cx="7856184" cy="1524007"/>
          </a:xfrm>
          <a:prstGeom prst="rect">
            <a:avLst/>
          </a:prstGeom>
        </p:spPr>
        <p:txBody>
          <a:bodyPr wrap="square">
            <a:spAutoFit/>
          </a:bodyPr>
          <a:lstStyle/>
          <a:p>
            <a:pPr>
              <a:lnSpc>
                <a:spcPct val="150000"/>
              </a:lnSpc>
            </a:pPr>
            <a:r>
              <a:rPr lang="en-GB" sz="1600" dirty="0">
                <a:solidFill>
                  <a:schemeClr val="bg1"/>
                </a:solidFill>
                <a:latin typeface="Helvetica" panose="020B0604020202020204" pitchFamily="34" charset="0"/>
                <a:cs typeface="Helvetica" panose="020B0604020202020204" pitchFamily="34" charset="0"/>
              </a:rPr>
              <a:t>The SWL Gynaecology Clinical Network has launched </a:t>
            </a:r>
            <a:r>
              <a:rPr lang="en-GB" sz="1600" b="1" dirty="0">
                <a:solidFill>
                  <a:srgbClr val="EAA302"/>
                </a:solidFill>
                <a:latin typeface="Helvetica" panose="020B0604020202020204" pitchFamily="34" charset="0"/>
                <a:cs typeface="Helvetica" panose="020B0604020202020204" pitchFamily="34" charset="0"/>
              </a:rPr>
              <a:t>a free app to empower women </a:t>
            </a:r>
            <a:r>
              <a:rPr lang="en-GB" sz="1600" dirty="0">
                <a:solidFill>
                  <a:schemeClr val="bg1"/>
                </a:solidFill>
                <a:latin typeface="Helvetica" panose="020B0604020202020204" pitchFamily="34" charset="0"/>
                <a:cs typeface="Helvetica" panose="020B0604020202020204" pitchFamily="34" charset="0"/>
              </a:rPr>
              <a:t>in South West London (SW London)</a:t>
            </a:r>
            <a:r>
              <a:rPr lang="en-GB" sz="1600" dirty="0">
                <a:latin typeface="Helvetica" panose="020B0604020202020204" pitchFamily="34" charset="0"/>
                <a:cs typeface="Helvetica" panose="020B0604020202020204" pitchFamily="34" charset="0"/>
              </a:rPr>
              <a:t> </a:t>
            </a:r>
            <a:r>
              <a:rPr lang="en-GB" sz="1600" b="1" dirty="0">
                <a:solidFill>
                  <a:srgbClr val="EAA302"/>
                </a:solidFill>
                <a:latin typeface="Helvetica" panose="020B0604020202020204" pitchFamily="34" charset="0"/>
                <a:cs typeface="Helvetica" panose="020B0604020202020204" pitchFamily="34" charset="0"/>
              </a:rPr>
              <a:t>to self-manage their pelvic floor health</a:t>
            </a:r>
            <a:r>
              <a:rPr lang="en-GB" sz="1600" b="1" dirty="0">
                <a:solidFill>
                  <a:schemeClr val="bg1"/>
                </a:solidFill>
                <a:latin typeface="Helvetica" panose="020B0604020202020204" pitchFamily="34" charset="0"/>
                <a:cs typeface="Helvetica" panose="020B0604020202020204" pitchFamily="34" charset="0"/>
              </a:rPr>
              <a:t>.</a:t>
            </a:r>
            <a:br>
              <a:rPr lang="en-GB" sz="1600" dirty="0">
                <a:latin typeface="Helvetica" panose="020B0604020202020204" pitchFamily="34" charset="0"/>
                <a:cs typeface="Helvetica" panose="020B0604020202020204" pitchFamily="34" charset="0"/>
              </a:rPr>
            </a:br>
            <a:endParaRPr lang="en-GB" sz="1600" dirty="0">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AC9A5760-DB31-4CD0-89BB-10877D55DE10}"/>
              </a:ext>
            </a:extLst>
          </p:cNvPr>
          <p:cNvSpPr/>
          <p:nvPr/>
        </p:nvSpPr>
        <p:spPr>
          <a:xfrm>
            <a:off x="729013" y="4780635"/>
            <a:ext cx="7856185" cy="1154675"/>
          </a:xfrm>
          <a:prstGeom prst="rect">
            <a:avLst/>
          </a:prstGeom>
        </p:spPr>
        <p:txBody>
          <a:bodyPr wrap="square" lIns="91440" tIns="45720" rIns="91440" bIns="45720" anchor="t">
            <a:spAutoFit/>
          </a:bodyPr>
          <a:lstStyle/>
          <a:p>
            <a:pPr>
              <a:lnSpc>
                <a:spcPct val="150000"/>
              </a:lnSpc>
            </a:pPr>
            <a:r>
              <a:rPr lang="en-GB" sz="1600">
                <a:solidFill>
                  <a:schemeClr val="bg1"/>
                </a:solidFill>
                <a:latin typeface="Helvetica"/>
                <a:cs typeface="Helvetica"/>
              </a:rPr>
              <a:t>Co-produced by Women’s health physiotherapists, urogynaecologists, and GP clinical leads in SWL, the app provides patients with </a:t>
            </a:r>
            <a:r>
              <a:rPr lang="en-GB" sz="1600" b="1">
                <a:solidFill>
                  <a:srgbClr val="EAA302"/>
                </a:solidFill>
                <a:latin typeface="Helvetica"/>
                <a:cs typeface="Helvetica"/>
              </a:rPr>
              <a:t>pelvic floor exercise videos</a:t>
            </a:r>
            <a:r>
              <a:rPr lang="en-GB" sz="1600">
                <a:solidFill>
                  <a:schemeClr val="bg1"/>
                </a:solidFill>
                <a:latin typeface="Helvetica"/>
                <a:cs typeface="Helvetica"/>
              </a:rPr>
              <a:t>,</a:t>
            </a:r>
            <a:r>
              <a:rPr lang="en-GB" sz="1600">
                <a:latin typeface="Helvetica"/>
                <a:cs typeface="Helvetica"/>
              </a:rPr>
              <a:t> </a:t>
            </a:r>
            <a:r>
              <a:rPr lang="en-GB" sz="1600" b="1">
                <a:solidFill>
                  <a:srgbClr val="EAA302"/>
                </a:solidFill>
                <a:latin typeface="Helvetica"/>
                <a:cs typeface="Helvetica"/>
              </a:rPr>
              <a:t>safety netting questions</a:t>
            </a:r>
            <a:r>
              <a:rPr lang="en-GB" sz="1600">
                <a:solidFill>
                  <a:schemeClr val="bg1"/>
                </a:solidFill>
                <a:latin typeface="Helvetica"/>
                <a:cs typeface="Helvetica"/>
              </a:rPr>
              <a:t>, and access to </a:t>
            </a:r>
            <a:r>
              <a:rPr lang="en-GB" sz="1600" b="1">
                <a:solidFill>
                  <a:srgbClr val="EAA302"/>
                </a:solidFill>
                <a:latin typeface="Helvetica"/>
                <a:cs typeface="Helvetica"/>
              </a:rPr>
              <a:t>local support services &amp; networks</a:t>
            </a:r>
            <a:r>
              <a:rPr lang="en-GB" sz="1600">
                <a:solidFill>
                  <a:schemeClr val="bg1"/>
                </a:solidFill>
                <a:latin typeface="Helvetica"/>
                <a:cs typeface="Helvetica"/>
              </a:rPr>
              <a:t>.</a:t>
            </a:r>
            <a:r>
              <a:rPr lang="en-GB" sz="1600">
                <a:latin typeface="Helvetica"/>
                <a:cs typeface="Helvetica"/>
              </a:rPr>
              <a:t> </a:t>
            </a:r>
            <a:endParaRPr lang="en-GB" sz="1600">
              <a:latin typeface="Helvetica" panose="020B0604020202020204" pitchFamily="34" charset="0"/>
              <a:cs typeface="Helvetica" panose="020B0604020202020204" pitchFamily="34" charset="0"/>
            </a:endParaRPr>
          </a:p>
        </p:txBody>
      </p:sp>
      <p:pic>
        <p:nvPicPr>
          <p:cNvPr id="10" name="Graphic 9">
            <a:extLst>
              <a:ext uri="{FF2B5EF4-FFF2-40B4-BE49-F238E27FC236}">
                <a16:creationId xmlns:a16="http://schemas.microsoft.com/office/drawing/2014/main" id="{4BE5FC20-1B71-471A-8A05-556AEF35F82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15245" y="6120529"/>
            <a:ext cx="1200326" cy="607336"/>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9CF48E11-4AC0-43FF-A278-2E96F5427C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8031" y="6195957"/>
            <a:ext cx="1499010" cy="531907"/>
          </a:xfrm>
          <a:prstGeom prst="rect">
            <a:avLst/>
          </a:prstGeom>
        </p:spPr>
      </p:pic>
      <p:sp>
        <p:nvSpPr>
          <p:cNvPr id="4" name="TextBox 3">
            <a:extLst>
              <a:ext uri="{FF2B5EF4-FFF2-40B4-BE49-F238E27FC236}">
                <a16:creationId xmlns:a16="http://schemas.microsoft.com/office/drawing/2014/main" id="{DCA56869-8A5C-2CF8-D407-4D5E39C4E807}"/>
              </a:ext>
            </a:extLst>
          </p:cNvPr>
          <p:cNvSpPr txBox="1"/>
          <p:nvPr/>
        </p:nvSpPr>
        <p:spPr>
          <a:xfrm>
            <a:off x="-1049093" y="6569231"/>
            <a:ext cx="3232064" cy="158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562" b="1">
                <a:solidFill>
                  <a:srgbClr val="000000"/>
                </a:solidFill>
                <a:latin typeface="Helvetica Neue"/>
                <a:ea typeface="Helvetica Neue"/>
                <a:cs typeface="Helvetica Neue"/>
                <a:sym typeface="Helvetica Neue"/>
              </a:rPr>
              <a:t>Copyright </a:t>
            </a:r>
            <a:r>
              <a:rPr lang="en-US" sz="562" b="1" err="1">
                <a:solidFill>
                  <a:srgbClr val="000000"/>
                </a:solidFill>
                <a:latin typeface="Helvetica Neue"/>
                <a:ea typeface="Helvetica Neue"/>
                <a:cs typeface="Helvetica Neue"/>
                <a:sym typeface="Helvetica Neue"/>
              </a:rPr>
              <a:t>getUBetter</a:t>
            </a:r>
            <a:r>
              <a:rPr lang="en-US" sz="562" b="1">
                <a:solidFill>
                  <a:srgbClr val="000000"/>
                </a:solidFill>
                <a:latin typeface="Helvetica Neue"/>
                <a:ea typeface="Helvetica Neue"/>
                <a:cs typeface="Helvetica Neue"/>
                <a:sym typeface="Helvetica Neue"/>
              </a:rPr>
              <a:t> 2022</a:t>
            </a:r>
          </a:p>
        </p:txBody>
      </p:sp>
    </p:spTree>
    <p:extLst>
      <p:ext uri="{BB962C8B-B14F-4D97-AF65-F5344CB8AC3E}">
        <p14:creationId xmlns:p14="http://schemas.microsoft.com/office/powerpoint/2010/main" val="2940950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9BCA-170B-0419-6EB0-C555AC6A0E59}"/>
              </a:ext>
            </a:extLst>
          </p:cNvPr>
          <p:cNvSpPr>
            <a:spLocks noGrp="1"/>
          </p:cNvSpPr>
          <p:nvPr>
            <p:ph type="title"/>
          </p:nvPr>
        </p:nvSpPr>
        <p:spPr/>
        <p:txBody>
          <a:bodyPr/>
          <a:lstStyle/>
          <a:p>
            <a:r>
              <a:rPr lang="en-GB" dirty="0"/>
              <a:t>The Role of Women’s Health Champions</a:t>
            </a:r>
          </a:p>
        </p:txBody>
      </p:sp>
      <p:sp>
        <p:nvSpPr>
          <p:cNvPr id="4" name="Rectangle 1">
            <a:extLst>
              <a:ext uri="{FF2B5EF4-FFF2-40B4-BE49-F238E27FC236}">
                <a16:creationId xmlns:a16="http://schemas.microsoft.com/office/drawing/2014/main" id="{46836357-FC33-EABA-96C4-9C0FDBA0DBEB}"/>
              </a:ext>
            </a:extLst>
          </p:cNvPr>
          <p:cNvSpPr>
            <a:spLocks noGrp="1" noChangeArrowheads="1"/>
          </p:cNvSpPr>
          <p:nvPr>
            <p:ph idx="1"/>
          </p:nvPr>
        </p:nvSpPr>
        <p:spPr bwMode="auto">
          <a:xfrm>
            <a:off x="629966" y="4558706"/>
            <a:ext cx="2648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1" dirty="0">
              <a:latin typeface="Arial" panose="020B0604020202020204" pitchFamily="34" charset="0"/>
            </a:endParaRPr>
          </a:p>
        </p:txBody>
      </p:sp>
      <p:sp>
        <p:nvSpPr>
          <p:cNvPr id="5" name="Rectangle 4">
            <a:extLst>
              <a:ext uri="{FF2B5EF4-FFF2-40B4-BE49-F238E27FC236}">
                <a16:creationId xmlns:a16="http://schemas.microsoft.com/office/drawing/2014/main" id="{1B06AAEB-67BA-A9A2-AA46-BC6E458D77F1}"/>
              </a:ext>
            </a:extLst>
          </p:cNvPr>
          <p:cNvSpPr/>
          <p:nvPr/>
        </p:nvSpPr>
        <p:spPr>
          <a:xfrm>
            <a:off x="1221581" y="1107520"/>
            <a:ext cx="8001000" cy="564356"/>
          </a:xfrm>
          <a:prstGeom prst="rect">
            <a:avLst/>
          </a:prstGeom>
          <a:solidFill>
            <a:schemeClr val="tx2">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 Act as a trusted community advocate for women’s health and wellbeing</a:t>
            </a:r>
          </a:p>
        </p:txBody>
      </p:sp>
      <p:sp>
        <p:nvSpPr>
          <p:cNvPr id="6" name="Rectangle 5">
            <a:extLst>
              <a:ext uri="{FF2B5EF4-FFF2-40B4-BE49-F238E27FC236}">
                <a16:creationId xmlns:a16="http://schemas.microsoft.com/office/drawing/2014/main" id="{8392A39A-D8E6-536D-9797-2D215EC04615}"/>
              </a:ext>
            </a:extLst>
          </p:cNvPr>
          <p:cNvSpPr/>
          <p:nvPr/>
        </p:nvSpPr>
        <p:spPr>
          <a:xfrm>
            <a:off x="1221581" y="1826529"/>
            <a:ext cx="8001000" cy="564356"/>
          </a:xfrm>
          <a:prstGeom prst="rect">
            <a:avLst/>
          </a:prstGeom>
          <a:solidFill>
            <a:schemeClr val="tx2">
              <a:lumMod val="50000"/>
              <a:lumOff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 Raise awareness about menstruation, menopause and pelvic floor health</a:t>
            </a:r>
          </a:p>
        </p:txBody>
      </p:sp>
      <p:sp>
        <p:nvSpPr>
          <p:cNvPr id="7" name="Rectangle 6">
            <a:extLst>
              <a:ext uri="{FF2B5EF4-FFF2-40B4-BE49-F238E27FC236}">
                <a16:creationId xmlns:a16="http://schemas.microsoft.com/office/drawing/2014/main" id="{D760BA6A-C5D0-B28B-7242-9569FE06DB5D}"/>
              </a:ext>
            </a:extLst>
          </p:cNvPr>
          <p:cNvSpPr/>
          <p:nvPr/>
        </p:nvSpPr>
        <p:spPr>
          <a:xfrm>
            <a:off x="1221581" y="2545538"/>
            <a:ext cx="8001000" cy="564356"/>
          </a:xfrm>
          <a:prstGeom prst="rect">
            <a:avLst/>
          </a:prstGeom>
          <a:solidFill>
            <a:schemeClr val="tx2">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 Share accurate information and help dispel myths and stigma</a:t>
            </a:r>
          </a:p>
        </p:txBody>
      </p:sp>
      <p:sp>
        <p:nvSpPr>
          <p:cNvPr id="8" name="Rectangle 7">
            <a:extLst>
              <a:ext uri="{FF2B5EF4-FFF2-40B4-BE49-F238E27FC236}">
                <a16:creationId xmlns:a16="http://schemas.microsoft.com/office/drawing/2014/main" id="{E7EDFDB6-497E-0730-BA5D-B3C0A0E4968C}"/>
              </a:ext>
            </a:extLst>
          </p:cNvPr>
          <p:cNvSpPr/>
          <p:nvPr/>
        </p:nvSpPr>
        <p:spPr>
          <a:xfrm>
            <a:off x="1221581" y="3264547"/>
            <a:ext cx="8001000" cy="564356"/>
          </a:xfrm>
          <a:prstGeom prst="rect">
            <a:avLst/>
          </a:prstGeom>
          <a:solidFill>
            <a:schemeClr val="tx2">
              <a:lumMod val="90000"/>
              <a:lumOff val="10000"/>
            </a:schemeClr>
          </a:solidFill>
          <a:ln>
            <a:solidFill>
              <a:schemeClr val="tx2">
                <a:lumMod val="75000"/>
                <a:lumOff val="2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 Offer peer support-listen guide and encourage open conversations</a:t>
            </a:r>
          </a:p>
        </p:txBody>
      </p:sp>
      <p:sp>
        <p:nvSpPr>
          <p:cNvPr id="9" name="Rectangle 8">
            <a:extLst>
              <a:ext uri="{FF2B5EF4-FFF2-40B4-BE49-F238E27FC236}">
                <a16:creationId xmlns:a16="http://schemas.microsoft.com/office/drawing/2014/main" id="{32013514-3133-090F-385D-27D4D981980D}"/>
              </a:ext>
            </a:extLst>
          </p:cNvPr>
          <p:cNvSpPr/>
          <p:nvPr/>
        </p:nvSpPr>
        <p:spPr>
          <a:xfrm>
            <a:off x="1221581" y="3983556"/>
            <a:ext cx="8001000" cy="564356"/>
          </a:xfrm>
          <a:prstGeom prst="rect">
            <a:avLst/>
          </a:prstGeom>
          <a:solidFill>
            <a:schemeClr val="tx2">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5. Connect women to local health services and support networks</a:t>
            </a:r>
          </a:p>
        </p:txBody>
      </p:sp>
      <p:sp>
        <p:nvSpPr>
          <p:cNvPr id="10" name="Rectangle 9">
            <a:extLst>
              <a:ext uri="{FF2B5EF4-FFF2-40B4-BE49-F238E27FC236}">
                <a16:creationId xmlns:a16="http://schemas.microsoft.com/office/drawing/2014/main" id="{33764D1F-A9CD-1F3D-3652-DB8CB9D23F3A}"/>
              </a:ext>
            </a:extLst>
          </p:cNvPr>
          <p:cNvSpPr/>
          <p:nvPr/>
        </p:nvSpPr>
        <p:spPr>
          <a:xfrm>
            <a:off x="1221581" y="4702565"/>
            <a:ext cx="8001000" cy="564356"/>
          </a:xfrm>
          <a:prstGeom prst="rect">
            <a:avLst/>
          </a:prstGeom>
          <a:solidFill>
            <a:schemeClr val="tx2">
              <a:lumMod val="50000"/>
              <a:lumOff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6. Promote empowerment and confidence to seek help early</a:t>
            </a:r>
          </a:p>
        </p:txBody>
      </p:sp>
    </p:spTree>
    <p:extLst>
      <p:ext uri="{BB962C8B-B14F-4D97-AF65-F5344CB8AC3E}">
        <p14:creationId xmlns:p14="http://schemas.microsoft.com/office/powerpoint/2010/main" val="38041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ACEFD5-50B9-FEB0-D1EE-52356C363B8B}"/>
              </a:ext>
            </a:extLst>
          </p:cNvPr>
          <p:cNvSpPr txBox="1">
            <a:spLocks/>
          </p:cNvSpPr>
          <p:nvPr/>
        </p:nvSpPr>
        <p:spPr>
          <a:xfrm>
            <a:off x="481224" y="348013"/>
            <a:ext cx="6264114" cy="983317"/>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sz="2800" b="0" i="0" dirty="0">
                <a:solidFill>
                  <a:schemeClr val="tx1">
                    <a:lumMod val="85000"/>
                    <a:lumOff val="15000"/>
                  </a:schemeClr>
                </a:solidFill>
                <a:effectLst/>
                <a:latin typeface="Arial"/>
                <a:cs typeface="Arial"/>
              </a:rPr>
              <a:t>Pelvic Health App </a:t>
            </a:r>
            <a:r>
              <a:rPr lang="en-GB" sz="2800" b="1" i="0" dirty="0">
                <a:solidFill>
                  <a:schemeClr val="accent5"/>
                </a:solidFill>
                <a:effectLst/>
                <a:latin typeface="Arial"/>
                <a:cs typeface="Arial"/>
              </a:rPr>
              <a:t>Focus Group</a:t>
            </a:r>
          </a:p>
          <a:p>
            <a:pPr algn="l">
              <a:spcBef>
                <a:spcPct val="0"/>
              </a:spcBef>
              <a:spcAft>
                <a:spcPts val="600"/>
              </a:spcAft>
            </a:pPr>
            <a:r>
              <a:rPr lang="en-GB" sz="2800" b="1" i="0" dirty="0">
                <a:solidFill>
                  <a:schemeClr val="accent5"/>
                </a:solidFill>
                <a:effectLst/>
                <a:latin typeface="Arial"/>
                <a:cs typeface="Arial"/>
              </a:rPr>
              <a:t>Feedback</a:t>
            </a:r>
            <a:r>
              <a:rPr lang="en-GB" sz="2800" b="1" i="0" dirty="0">
                <a:solidFill>
                  <a:schemeClr val="accent5"/>
                </a:solidFill>
                <a:effectLst/>
                <a:latin typeface="Helvetica Neue" panose="02000503000000020004"/>
              </a:rPr>
              <a:t> </a:t>
            </a:r>
            <a:endParaRPr lang="en-US" sz="2800" b="1" dirty="0">
              <a:solidFill>
                <a:schemeClr val="accent5"/>
              </a:solidFill>
              <a:latin typeface="Helvetica Neue" panose="02000503000000020004"/>
              <a:ea typeface="+mj-ea"/>
              <a:cs typeface="+mj-cs"/>
            </a:endParaRPr>
          </a:p>
        </p:txBody>
      </p:sp>
      <p:sp>
        <p:nvSpPr>
          <p:cNvPr id="8" name="Speech Bubble: Rectangle with Corners Rounded 7">
            <a:extLst>
              <a:ext uri="{FF2B5EF4-FFF2-40B4-BE49-F238E27FC236}">
                <a16:creationId xmlns:a16="http://schemas.microsoft.com/office/drawing/2014/main" id="{703D17E5-A02A-CBEC-1577-DC753B16C9A1}"/>
              </a:ext>
            </a:extLst>
          </p:cNvPr>
          <p:cNvSpPr/>
          <p:nvPr/>
        </p:nvSpPr>
        <p:spPr>
          <a:xfrm>
            <a:off x="2763882" y="1252359"/>
            <a:ext cx="2415364" cy="1154972"/>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9" name="TextBox 8">
            <a:extLst>
              <a:ext uri="{FF2B5EF4-FFF2-40B4-BE49-F238E27FC236}">
                <a16:creationId xmlns:a16="http://schemas.microsoft.com/office/drawing/2014/main" id="{7817578E-2E09-0D3D-D71E-79BD26E026F9}"/>
              </a:ext>
            </a:extLst>
          </p:cNvPr>
          <p:cNvSpPr txBox="1"/>
          <p:nvPr/>
        </p:nvSpPr>
        <p:spPr>
          <a:xfrm>
            <a:off x="2819970" y="1414346"/>
            <a:ext cx="2303187" cy="830997"/>
          </a:xfrm>
          <a:prstGeom prst="rect">
            <a:avLst/>
          </a:prstGeom>
          <a:noFill/>
        </p:spPr>
        <p:txBody>
          <a:bodyPr wrap="square">
            <a:spAutoFit/>
          </a:bodyPr>
          <a:lstStyle/>
          <a:p>
            <a:pPr algn="ctr"/>
            <a:r>
              <a:rPr lang="en-US" sz="1600">
                <a:solidFill>
                  <a:schemeClr val="bg1"/>
                </a:solidFill>
                <a:latin typeface="Helvetica Neue" panose="02000503000000020004"/>
              </a:rPr>
              <a:t>“Minor incontinence but </a:t>
            </a:r>
            <a:r>
              <a:rPr lang="en-US" sz="1600" b="1">
                <a:solidFill>
                  <a:schemeClr val="accent2"/>
                </a:solidFill>
                <a:latin typeface="Helvetica Neue" panose="02000503000000020004"/>
              </a:rPr>
              <a:t>wasn’t aware what was normal</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10" name="Speech Bubble: Rectangle with Corners Rounded 9">
            <a:extLst>
              <a:ext uri="{FF2B5EF4-FFF2-40B4-BE49-F238E27FC236}">
                <a16:creationId xmlns:a16="http://schemas.microsoft.com/office/drawing/2014/main" id="{0869AACA-9F48-611D-350A-1ED253787343}"/>
              </a:ext>
            </a:extLst>
          </p:cNvPr>
          <p:cNvSpPr/>
          <p:nvPr/>
        </p:nvSpPr>
        <p:spPr>
          <a:xfrm>
            <a:off x="6254222" y="767060"/>
            <a:ext cx="2415364" cy="1710882"/>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2" name="TextBox 11">
            <a:extLst>
              <a:ext uri="{FF2B5EF4-FFF2-40B4-BE49-F238E27FC236}">
                <a16:creationId xmlns:a16="http://schemas.microsoft.com/office/drawing/2014/main" id="{E05AC548-ED2B-7001-E1BC-BC12F4D4C016}"/>
              </a:ext>
            </a:extLst>
          </p:cNvPr>
          <p:cNvSpPr txBox="1"/>
          <p:nvPr/>
        </p:nvSpPr>
        <p:spPr>
          <a:xfrm>
            <a:off x="6380723" y="837671"/>
            <a:ext cx="2162362" cy="1569660"/>
          </a:xfrm>
          <a:prstGeom prst="rect">
            <a:avLst/>
          </a:prstGeom>
          <a:noFill/>
        </p:spPr>
        <p:txBody>
          <a:bodyPr wrap="square">
            <a:spAutoFit/>
          </a:bodyPr>
          <a:lstStyle/>
          <a:p>
            <a:pPr algn="ctr"/>
            <a:r>
              <a:rPr lang="en-US" sz="1600" b="1">
                <a:solidFill>
                  <a:schemeClr val="accent2"/>
                </a:solidFill>
                <a:latin typeface="Helvetica Neue" panose="02000503000000020004"/>
              </a:rPr>
              <a:t>Every woman’s birth is so different</a:t>
            </a:r>
            <a:r>
              <a:rPr lang="en-US" sz="1600">
                <a:solidFill>
                  <a:schemeClr val="bg1"/>
                </a:solidFill>
                <a:latin typeface="Helvetica Neue" panose="02000503000000020004"/>
              </a:rPr>
              <a:t>, and your pregnancy so different, and post Natal care is so different.”</a:t>
            </a:r>
            <a:endParaRPr lang="en-GB" sz="1600">
              <a:solidFill>
                <a:schemeClr val="bg1"/>
              </a:solidFill>
              <a:latin typeface="Helvetica Neue" panose="02000503000000020004"/>
            </a:endParaRPr>
          </a:p>
        </p:txBody>
      </p:sp>
      <p:sp>
        <p:nvSpPr>
          <p:cNvPr id="13" name="Speech Bubble: Rectangle with Corners Rounded 12">
            <a:extLst>
              <a:ext uri="{FF2B5EF4-FFF2-40B4-BE49-F238E27FC236}">
                <a16:creationId xmlns:a16="http://schemas.microsoft.com/office/drawing/2014/main" id="{81826B20-607E-72FC-1D5D-0DB8C586BF9C}"/>
              </a:ext>
            </a:extLst>
          </p:cNvPr>
          <p:cNvSpPr/>
          <p:nvPr/>
        </p:nvSpPr>
        <p:spPr>
          <a:xfrm>
            <a:off x="9413426" y="1113742"/>
            <a:ext cx="1706775" cy="1483224"/>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4" name="TextBox 13">
            <a:extLst>
              <a:ext uri="{FF2B5EF4-FFF2-40B4-BE49-F238E27FC236}">
                <a16:creationId xmlns:a16="http://schemas.microsoft.com/office/drawing/2014/main" id="{AD523C14-4C74-230B-58C7-B967D421DEF8}"/>
              </a:ext>
            </a:extLst>
          </p:cNvPr>
          <p:cNvSpPr txBox="1"/>
          <p:nvPr/>
        </p:nvSpPr>
        <p:spPr>
          <a:xfrm>
            <a:off x="9546662" y="1337776"/>
            <a:ext cx="1387127" cy="1077218"/>
          </a:xfrm>
          <a:prstGeom prst="rect">
            <a:avLst/>
          </a:prstGeom>
          <a:noFill/>
        </p:spPr>
        <p:txBody>
          <a:bodyPr wrap="square">
            <a:spAutoFit/>
          </a:bodyPr>
          <a:lstStyle/>
          <a:p>
            <a:pPr algn="ctr"/>
            <a:r>
              <a:rPr lang="en-US" sz="1600">
                <a:solidFill>
                  <a:schemeClr val="bg1"/>
                </a:solidFill>
                <a:latin typeface="Helvetica Neue" panose="02000503000000020004"/>
              </a:rPr>
              <a:t>“</a:t>
            </a:r>
            <a:r>
              <a:rPr lang="en-US" sz="1600" b="1">
                <a:solidFill>
                  <a:schemeClr val="accent2"/>
                </a:solidFill>
                <a:latin typeface="Helvetica Neue" panose="02000503000000020004"/>
              </a:rPr>
              <a:t>Hard to know what information to trust</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15" name="Speech Bubble: Rectangle with Corners Rounded 14">
            <a:extLst>
              <a:ext uri="{FF2B5EF4-FFF2-40B4-BE49-F238E27FC236}">
                <a16:creationId xmlns:a16="http://schemas.microsoft.com/office/drawing/2014/main" id="{AE31979C-861A-7107-3B53-ABD6EFA196E6}"/>
              </a:ext>
            </a:extLst>
          </p:cNvPr>
          <p:cNvSpPr/>
          <p:nvPr/>
        </p:nvSpPr>
        <p:spPr>
          <a:xfrm>
            <a:off x="4427241" y="3142918"/>
            <a:ext cx="2415364" cy="1154972"/>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6" name="TextBox 15">
            <a:extLst>
              <a:ext uri="{FF2B5EF4-FFF2-40B4-BE49-F238E27FC236}">
                <a16:creationId xmlns:a16="http://schemas.microsoft.com/office/drawing/2014/main" id="{443174F4-53BB-5C29-34C4-BC7E1B739918}"/>
              </a:ext>
            </a:extLst>
          </p:cNvPr>
          <p:cNvSpPr txBox="1"/>
          <p:nvPr/>
        </p:nvSpPr>
        <p:spPr>
          <a:xfrm>
            <a:off x="4483329" y="3304905"/>
            <a:ext cx="2303187" cy="830997"/>
          </a:xfrm>
          <a:prstGeom prst="rect">
            <a:avLst/>
          </a:prstGeom>
          <a:noFill/>
        </p:spPr>
        <p:txBody>
          <a:bodyPr wrap="square">
            <a:spAutoFit/>
          </a:bodyPr>
          <a:lstStyle/>
          <a:p>
            <a:pPr algn="ctr"/>
            <a:r>
              <a:rPr lang="en-US" sz="1600">
                <a:solidFill>
                  <a:schemeClr val="bg1"/>
                </a:solidFill>
                <a:latin typeface="Helvetica Neue" panose="02000503000000020004"/>
              </a:rPr>
              <a:t>“Didn’t know if I was doing the exercisers correctly.”</a:t>
            </a:r>
            <a:endParaRPr lang="en-GB" sz="1600">
              <a:solidFill>
                <a:schemeClr val="bg1"/>
              </a:solidFill>
              <a:latin typeface="Helvetica Neue" panose="02000503000000020004"/>
            </a:endParaRPr>
          </a:p>
        </p:txBody>
      </p:sp>
      <p:sp>
        <p:nvSpPr>
          <p:cNvPr id="17" name="Speech Bubble: Rectangle with Corners Rounded 16">
            <a:extLst>
              <a:ext uri="{FF2B5EF4-FFF2-40B4-BE49-F238E27FC236}">
                <a16:creationId xmlns:a16="http://schemas.microsoft.com/office/drawing/2014/main" id="{0BFB0EEB-1C85-B3C7-790E-2C72FD4DD676}"/>
              </a:ext>
            </a:extLst>
          </p:cNvPr>
          <p:cNvSpPr/>
          <p:nvPr/>
        </p:nvSpPr>
        <p:spPr>
          <a:xfrm>
            <a:off x="1212067" y="3049097"/>
            <a:ext cx="2415364" cy="1288019"/>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8" name="TextBox 17">
            <a:extLst>
              <a:ext uri="{FF2B5EF4-FFF2-40B4-BE49-F238E27FC236}">
                <a16:creationId xmlns:a16="http://schemas.microsoft.com/office/drawing/2014/main" id="{28DFF86B-D177-D1AC-9954-C00C2F4AF8C1}"/>
              </a:ext>
            </a:extLst>
          </p:cNvPr>
          <p:cNvSpPr txBox="1"/>
          <p:nvPr/>
        </p:nvSpPr>
        <p:spPr>
          <a:xfrm>
            <a:off x="1275317" y="3142918"/>
            <a:ext cx="2288863" cy="1077218"/>
          </a:xfrm>
          <a:prstGeom prst="rect">
            <a:avLst/>
          </a:prstGeom>
          <a:noFill/>
        </p:spPr>
        <p:txBody>
          <a:bodyPr wrap="square">
            <a:spAutoFit/>
          </a:bodyPr>
          <a:lstStyle/>
          <a:p>
            <a:pPr algn="ctr"/>
            <a:r>
              <a:rPr lang="en-US" sz="1600" b="1">
                <a:solidFill>
                  <a:schemeClr val="accent2"/>
                </a:solidFill>
                <a:latin typeface="Helvetica Neue" panose="02000503000000020004"/>
              </a:rPr>
              <a:t>Recovery mode – it’s where I was clueless</a:t>
            </a:r>
            <a:r>
              <a:rPr lang="en-US" sz="1600">
                <a:solidFill>
                  <a:schemeClr val="bg1"/>
                </a:solidFill>
                <a:latin typeface="Helvetica Neue" panose="02000503000000020004"/>
              </a:rPr>
              <a:t>. After birth, you just aren’t sure </a:t>
            </a:r>
            <a:endParaRPr lang="en-GB" sz="1600">
              <a:solidFill>
                <a:schemeClr val="bg1"/>
              </a:solidFill>
              <a:latin typeface="Helvetica Neue" panose="02000503000000020004"/>
            </a:endParaRPr>
          </a:p>
        </p:txBody>
      </p:sp>
      <p:sp>
        <p:nvSpPr>
          <p:cNvPr id="19" name="Speech Bubble: Rectangle with Corners Rounded 18">
            <a:extLst>
              <a:ext uri="{FF2B5EF4-FFF2-40B4-BE49-F238E27FC236}">
                <a16:creationId xmlns:a16="http://schemas.microsoft.com/office/drawing/2014/main" id="{081828FE-2CBC-933C-AD58-5E9E386E250D}"/>
              </a:ext>
            </a:extLst>
          </p:cNvPr>
          <p:cNvSpPr/>
          <p:nvPr/>
        </p:nvSpPr>
        <p:spPr>
          <a:xfrm>
            <a:off x="7945111" y="3220163"/>
            <a:ext cx="3256113" cy="793944"/>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20" name="TextBox 19">
            <a:extLst>
              <a:ext uri="{FF2B5EF4-FFF2-40B4-BE49-F238E27FC236}">
                <a16:creationId xmlns:a16="http://schemas.microsoft.com/office/drawing/2014/main" id="{2A826A38-9BD1-BEE2-0D95-53A186D9EC1F}"/>
              </a:ext>
            </a:extLst>
          </p:cNvPr>
          <p:cNvSpPr txBox="1"/>
          <p:nvPr/>
        </p:nvSpPr>
        <p:spPr>
          <a:xfrm>
            <a:off x="7945111" y="3324747"/>
            <a:ext cx="3175090" cy="584775"/>
          </a:xfrm>
          <a:prstGeom prst="rect">
            <a:avLst/>
          </a:prstGeom>
          <a:noFill/>
        </p:spPr>
        <p:txBody>
          <a:bodyPr wrap="square">
            <a:spAutoFit/>
          </a:bodyPr>
          <a:lstStyle/>
          <a:p>
            <a:pPr algn="ctr"/>
            <a:r>
              <a:rPr lang="en-US" sz="1600">
                <a:solidFill>
                  <a:schemeClr val="bg1"/>
                </a:solidFill>
                <a:latin typeface="Helvetica Neue" panose="02000503000000020004"/>
              </a:rPr>
              <a:t>“It’s so </a:t>
            </a:r>
            <a:r>
              <a:rPr lang="en-US" sz="1600" b="1">
                <a:solidFill>
                  <a:schemeClr val="accent2"/>
                </a:solidFill>
                <a:latin typeface="Helvetica Neue" panose="02000503000000020004"/>
              </a:rPr>
              <a:t>hard to remember</a:t>
            </a:r>
            <a:r>
              <a:rPr lang="en-US" sz="1600">
                <a:solidFill>
                  <a:schemeClr val="bg1"/>
                </a:solidFill>
                <a:latin typeface="Helvetica Neue" panose="02000503000000020004"/>
              </a:rPr>
              <a:t> to do </a:t>
            </a:r>
            <a:r>
              <a:rPr lang="en-US" sz="1600" b="1">
                <a:solidFill>
                  <a:schemeClr val="accent2"/>
                </a:solidFill>
                <a:latin typeface="Helvetica Neue" panose="02000503000000020004"/>
              </a:rPr>
              <a:t>so many things</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21" name="Speech Bubble: Rectangle with Corners Rounded 20">
            <a:extLst>
              <a:ext uri="{FF2B5EF4-FFF2-40B4-BE49-F238E27FC236}">
                <a16:creationId xmlns:a16="http://schemas.microsoft.com/office/drawing/2014/main" id="{212523BA-61F1-BD54-5CC7-52E0E4A72451}"/>
              </a:ext>
            </a:extLst>
          </p:cNvPr>
          <p:cNvSpPr/>
          <p:nvPr/>
        </p:nvSpPr>
        <p:spPr>
          <a:xfrm>
            <a:off x="7016343" y="4651810"/>
            <a:ext cx="3053483" cy="1295626"/>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22" name="TextBox 21">
            <a:extLst>
              <a:ext uri="{FF2B5EF4-FFF2-40B4-BE49-F238E27FC236}">
                <a16:creationId xmlns:a16="http://schemas.microsoft.com/office/drawing/2014/main" id="{2945E1FB-EA08-5309-061E-29EA3FAF7144}"/>
              </a:ext>
            </a:extLst>
          </p:cNvPr>
          <p:cNvSpPr txBox="1"/>
          <p:nvPr/>
        </p:nvSpPr>
        <p:spPr>
          <a:xfrm>
            <a:off x="7156648" y="4761014"/>
            <a:ext cx="2682780" cy="1077218"/>
          </a:xfrm>
          <a:prstGeom prst="rect">
            <a:avLst/>
          </a:prstGeom>
          <a:noFill/>
        </p:spPr>
        <p:txBody>
          <a:bodyPr wrap="square">
            <a:spAutoFit/>
          </a:bodyPr>
          <a:lstStyle/>
          <a:p>
            <a:pPr algn="ctr"/>
            <a:r>
              <a:rPr lang="en-US" sz="1600">
                <a:solidFill>
                  <a:schemeClr val="bg1"/>
                </a:solidFill>
                <a:latin typeface="Helvetica Neue" panose="02000503000000020004"/>
              </a:rPr>
              <a:t>“When you’re so tired </a:t>
            </a:r>
            <a:r>
              <a:rPr lang="en-US" sz="1600" b="1">
                <a:solidFill>
                  <a:schemeClr val="accent2"/>
                </a:solidFill>
                <a:latin typeface="Helvetica Neue" panose="02000503000000020004"/>
              </a:rPr>
              <a:t>after birth, sometimes you don’t look after yourself very well</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23" name="Speech Bubble: Rectangle with Corners Rounded 22">
            <a:extLst>
              <a:ext uri="{FF2B5EF4-FFF2-40B4-BE49-F238E27FC236}">
                <a16:creationId xmlns:a16="http://schemas.microsoft.com/office/drawing/2014/main" id="{120A147B-9678-2A3A-D6C1-BF76A52B06EA}"/>
              </a:ext>
            </a:extLst>
          </p:cNvPr>
          <p:cNvSpPr/>
          <p:nvPr/>
        </p:nvSpPr>
        <p:spPr>
          <a:xfrm>
            <a:off x="2832596" y="4874618"/>
            <a:ext cx="3053483" cy="1295626"/>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24" name="TextBox 23">
            <a:extLst>
              <a:ext uri="{FF2B5EF4-FFF2-40B4-BE49-F238E27FC236}">
                <a16:creationId xmlns:a16="http://schemas.microsoft.com/office/drawing/2014/main" id="{1EE81325-0763-67B7-C7B3-1D36C5A5040B}"/>
              </a:ext>
            </a:extLst>
          </p:cNvPr>
          <p:cNvSpPr txBox="1"/>
          <p:nvPr/>
        </p:nvSpPr>
        <p:spPr>
          <a:xfrm>
            <a:off x="2972901" y="4983822"/>
            <a:ext cx="2682780" cy="1077218"/>
          </a:xfrm>
          <a:prstGeom prst="rect">
            <a:avLst/>
          </a:prstGeom>
          <a:noFill/>
        </p:spPr>
        <p:txBody>
          <a:bodyPr wrap="square">
            <a:spAutoFit/>
          </a:bodyPr>
          <a:lstStyle/>
          <a:p>
            <a:pPr algn="ctr"/>
            <a:r>
              <a:rPr lang="en-US" sz="1600">
                <a:solidFill>
                  <a:schemeClr val="bg1"/>
                </a:solidFill>
                <a:latin typeface="Helvetica Neue" panose="02000503000000020004"/>
              </a:rPr>
              <a:t>“</a:t>
            </a:r>
            <a:r>
              <a:rPr lang="en-US" sz="1600" b="1">
                <a:solidFill>
                  <a:schemeClr val="accent2"/>
                </a:solidFill>
                <a:latin typeface="Helvetica Neue" panose="02000503000000020004"/>
              </a:rPr>
              <a:t>Changes to genitals can really impact your mental </a:t>
            </a:r>
            <a:r>
              <a:rPr lang="en-US" sz="1600">
                <a:solidFill>
                  <a:schemeClr val="bg1"/>
                </a:solidFill>
                <a:latin typeface="Helvetica Neue" panose="02000503000000020004"/>
              </a:rPr>
              <a:t>health as nothing is like it was before.”</a:t>
            </a:r>
            <a:endParaRPr lang="en-GB" sz="1600">
              <a:solidFill>
                <a:schemeClr val="bg1"/>
              </a:solidFill>
              <a:latin typeface="Helvetica Neue" panose="02000503000000020004"/>
            </a:endParaRPr>
          </a:p>
        </p:txBody>
      </p:sp>
      <p:pic>
        <p:nvPicPr>
          <p:cNvPr id="25" name="Graphic 24">
            <a:extLst>
              <a:ext uri="{FF2B5EF4-FFF2-40B4-BE49-F238E27FC236}">
                <a16:creationId xmlns:a16="http://schemas.microsoft.com/office/drawing/2014/main" id="{AFFD359A-3871-2215-A36B-E7BABC9F24D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6061" y="5868995"/>
            <a:ext cx="1200326" cy="607336"/>
          </a:xfrm>
          <a:prstGeom prst="rect">
            <a:avLst/>
          </a:prstGeom>
        </p:spPr>
      </p:pic>
      <p:pic>
        <p:nvPicPr>
          <p:cNvPr id="26" name="Picture 25" descr="Icon&#10;&#10;Description automatically generated">
            <a:extLst>
              <a:ext uri="{FF2B5EF4-FFF2-40B4-BE49-F238E27FC236}">
                <a16:creationId xmlns:a16="http://schemas.microsoft.com/office/drawing/2014/main" id="{D3ECD839-7037-61F6-0F32-13700EA480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3656" y="5247383"/>
            <a:ext cx="1511492" cy="535150"/>
          </a:xfrm>
          <a:prstGeom prst="rect">
            <a:avLst/>
          </a:prstGeom>
        </p:spPr>
      </p:pic>
      <p:sp>
        <p:nvSpPr>
          <p:cNvPr id="2" name="TextBox 1">
            <a:extLst>
              <a:ext uri="{FF2B5EF4-FFF2-40B4-BE49-F238E27FC236}">
                <a16:creationId xmlns:a16="http://schemas.microsoft.com/office/drawing/2014/main" id="{E2CF5900-7225-A8DF-075A-8BC5D5CB0D23}"/>
              </a:ext>
            </a:extLst>
          </p:cNvPr>
          <p:cNvSpPr txBox="1"/>
          <p:nvPr/>
        </p:nvSpPr>
        <p:spPr>
          <a:xfrm>
            <a:off x="-1049093" y="6569231"/>
            <a:ext cx="3232064" cy="158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562" b="1">
                <a:solidFill>
                  <a:srgbClr val="000000"/>
                </a:solidFill>
                <a:latin typeface="Helvetica Neue"/>
                <a:ea typeface="Helvetica Neue"/>
                <a:cs typeface="Helvetica Neue"/>
                <a:sym typeface="Helvetica Neue"/>
              </a:rPr>
              <a:t>Copyright </a:t>
            </a:r>
            <a:r>
              <a:rPr lang="en-US" sz="562" b="1" err="1">
                <a:solidFill>
                  <a:srgbClr val="000000"/>
                </a:solidFill>
                <a:latin typeface="Helvetica Neue"/>
                <a:ea typeface="Helvetica Neue"/>
                <a:cs typeface="Helvetica Neue"/>
                <a:sym typeface="Helvetica Neue"/>
              </a:rPr>
              <a:t>getUBetter</a:t>
            </a:r>
            <a:r>
              <a:rPr lang="en-US" sz="562" b="1">
                <a:solidFill>
                  <a:srgbClr val="000000"/>
                </a:solidFill>
                <a:latin typeface="Helvetica Neue"/>
                <a:ea typeface="Helvetica Neue"/>
                <a:cs typeface="Helvetica Neue"/>
                <a:sym typeface="Helvetica Neue"/>
              </a:rPr>
              <a:t> 2022</a:t>
            </a:r>
          </a:p>
        </p:txBody>
      </p:sp>
    </p:spTree>
    <p:extLst>
      <p:ext uri="{BB962C8B-B14F-4D97-AF65-F5344CB8AC3E}">
        <p14:creationId xmlns:p14="http://schemas.microsoft.com/office/powerpoint/2010/main" val="1433952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5BA66C-0E2C-2F87-6660-B238869139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07742" cy="687424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05B2B049-8A8C-1ED5-D47C-5C6522D14FF2}"/>
              </a:ext>
            </a:extLst>
          </p:cNvPr>
          <p:cNvSpPr txBox="1">
            <a:spLocks/>
          </p:cNvSpPr>
          <p:nvPr/>
        </p:nvSpPr>
        <p:spPr>
          <a:xfrm>
            <a:off x="5502322" y="1388"/>
            <a:ext cx="6299020" cy="954051"/>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sz="1800" b="0" i="0" dirty="0">
                <a:solidFill>
                  <a:schemeClr val="tx1">
                    <a:lumMod val="85000"/>
                    <a:lumOff val="15000"/>
                  </a:schemeClr>
                </a:solidFill>
                <a:effectLst/>
                <a:latin typeface="Arial"/>
                <a:cs typeface="Arial"/>
              </a:rPr>
              <a:t>The SWL self-management app now</a:t>
            </a:r>
          </a:p>
          <a:p>
            <a:pPr algn="l">
              <a:spcBef>
                <a:spcPct val="0"/>
              </a:spcBef>
              <a:spcAft>
                <a:spcPts val="600"/>
              </a:spcAft>
            </a:pPr>
            <a:r>
              <a:rPr lang="en-GB" sz="1800" b="0" i="0" dirty="0">
                <a:solidFill>
                  <a:schemeClr val="tx1">
                    <a:lumMod val="85000"/>
                    <a:lumOff val="15000"/>
                  </a:schemeClr>
                </a:solidFill>
                <a:effectLst/>
                <a:latin typeface="Arial"/>
                <a:cs typeface="Arial"/>
              </a:rPr>
              <a:t>includes </a:t>
            </a:r>
            <a:r>
              <a:rPr lang="en-GB" sz="1800" b="1" i="0" dirty="0">
                <a:solidFill>
                  <a:schemeClr val="accent5"/>
                </a:solidFill>
                <a:effectLst/>
                <a:latin typeface="Arial"/>
                <a:cs typeface="Arial"/>
              </a:rPr>
              <a:t>pelvic health support </a:t>
            </a:r>
            <a:r>
              <a:rPr lang="en-GB" sz="1800" i="0" dirty="0">
                <a:solidFill>
                  <a:schemeClr val="tx1">
                    <a:lumMod val="85000"/>
                    <a:lumOff val="15000"/>
                  </a:schemeClr>
                </a:solidFill>
                <a:effectLst/>
                <a:latin typeface="Arial"/>
                <a:cs typeface="Arial"/>
              </a:rPr>
              <a:t>for</a:t>
            </a:r>
            <a:endParaRPr lang="en-US" sz="1800" dirty="0">
              <a:solidFill>
                <a:schemeClr val="tx1">
                  <a:lumMod val="85000"/>
                  <a:lumOff val="15000"/>
                </a:schemeClr>
              </a:solidFill>
              <a:latin typeface="Arial"/>
              <a:ea typeface="+mj-ea"/>
              <a:cs typeface="Arial"/>
            </a:endParaRPr>
          </a:p>
        </p:txBody>
      </p:sp>
      <p:sp>
        <p:nvSpPr>
          <p:cNvPr id="8" name="TextBox 7">
            <a:extLst>
              <a:ext uri="{FF2B5EF4-FFF2-40B4-BE49-F238E27FC236}">
                <a16:creationId xmlns:a16="http://schemas.microsoft.com/office/drawing/2014/main" id="{F1552A71-F488-8976-5096-A2F49C39FCBA}"/>
              </a:ext>
            </a:extLst>
          </p:cNvPr>
          <p:cNvSpPr txBox="1"/>
          <p:nvPr/>
        </p:nvSpPr>
        <p:spPr>
          <a:xfrm>
            <a:off x="5502322" y="1322092"/>
            <a:ext cx="6096000" cy="1893339"/>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General pelvic floor health self-management </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Urinary incontinence</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Prolapse</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Overactive bladder</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Coming soon - Peri-natal pelvic health</a:t>
            </a:r>
          </a:p>
        </p:txBody>
      </p:sp>
      <p:sp>
        <p:nvSpPr>
          <p:cNvPr id="9" name="TextBox 8">
            <a:extLst>
              <a:ext uri="{FF2B5EF4-FFF2-40B4-BE49-F238E27FC236}">
                <a16:creationId xmlns:a16="http://schemas.microsoft.com/office/drawing/2014/main" id="{378A7ED1-AD42-D352-885B-B1CE1B3261A2}"/>
              </a:ext>
            </a:extLst>
          </p:cNvPr>
          <p:cNvSpPr txBox="1"/>
          <p:nvPr/>
        </p:nvSpPr>
        <p:spPr>
          <a:xfrm>
            <a:off x="5502322" y="4009056"/>
            <a:ext cx="6096000" cy="2020040"/>
          </a:xfrm>
          <a:prstGeom prst="rect">
            <a:avLst/>
          </a:prstGeom>
          <a:noFill/>
        </p:spPr>
        <p:txBody>
          <a:bodyPr wrap="square" lIns="91440" tIns="45720" rIns="91440" bIns="45720" anchor="t">
            <a:spAutoFit/>
          </a:bodyPr>
          <a:lstStyle/>
          <a:p>
            <a:pPr>
              <a:lnSpc>
                <a:spcPct val="107000"/>
              </a:lnSpc>
              <a:spcAft>
                <a:spcPts val="800"/>
              </a:spcAft>
            </a:pPr>
            <a:r>
              <a:rPr lang="en-US" sz="1600">
                <a:solidFill>
                  <a:schemeClr val="tx1">
                    <a:lumMod val="85000"/>
                    <a:lumOff val="15000"/>
                  </a:schemeClr>
                </a:solidFill>
                <a:latin typeface="Helvetica Neue" panose="02000503000000020004"/>
                <a:ea typeface="+mn-lt"/>
                <a:cs typeface="Helvetica" panose="020B0604020202020204" pitchFamily="34" charset="0"/>
              </a:rPr>
              <a:t>It is suitable </a:t>
            </a:r>
            <a:r>
              <a:rPr lang="en-US" sz="1600" b="1">
                <a:solidFill>
                  <a:schemeClr val="accent2"/>
                </a:solidFill>
                <a:latin typeface="Helvetica Neue" panose="02000503000000020004"/>
                <a:ea typeface="+mn-lt"/>
                <a:cs typeface="Helvetica" panose="020B0604020202020204" pitchFamily="34" charset="0"/>
              </a:rPr>
              <a:t>for all women</a:t>
            </a:r>
            <a:r>
              <a:rPr lang="en-US" sz="1600">
                <a:solidFill>
                  <a:schemeClr val="accent2"/>
                </a:solidFill>
                <a:latin typeface="Helvetica Neue" panose="02000503000000020004"/>
                <a:ea typeface="+mn-lt"/>
                <a:cs typeface="Helvetica" panose="020B0604020202020204" pitchFamily="34" charset="0"/>
              </a:rPr>
              <a:t> </a:t>
            </a:r>
            <a:r>
              <a:rPr lang="en-US" sz="1600">
                <a:solidFill>
                  <a:schemeClr val="tx1">
                    <a:lumMod val="85000"/>
                    <a:lumOff val="15000"/>
                  </a:schemeClr>
                </a:solidFill>
                <a:latin typeface="Helvetica Neue" panose="02000503000000020004"/>
                <a:ea typeface="+mn-lt"/>
                <a:cs typeface="Helvetica" panose="020B0604020202020204" pitchFamily="34" charset="0"/>
              </a:rPr>
              <a:t>to highlight the importance of pelvic health but particularly during the </a:t>
            </a:r>
            <a:r>
              <a:rPr lang="en-US" sz="1600" b="1">
                <a:solidFill>
                  <a:schemeClr val="accent2"/>
                </a:solidFill>
                <a:latin typeface="Helvetica Neue" panose="02000503000000020004"/>
                <a:ea typeface="+mn-lt"/>
                <a:cs typeface="Helvetica" panose="020B0604020202020204" pitchFamily="34" charset="0"/>
              </a:rPr>
              <a:t>perinatal period</a:t>
            </a:r>
            <a:r>
              <a:rPr lang="en-US" sz="1600">
                <a:solidFill>
                  <a:schemeClr val="accent2"/>
                </a:solidFill>
                <a:latin typeface="Helvetica Neue" panose="02000503000000020004"/>
                <a:ea typeface="+mn-lt"/>
                <a:cs typeface="Helvetica" panose="020B0604020202020204" pitchFamily="34" charset="0"/>
              </a:rPr>
              <a:t> </a:t>
            </a:r>
            <a:r>
              <a:rPr lang="en-US" sz="1600">
                <a:solidFill>
                  <a:schemeClr val="tx1">
                    <a:lumMod val="85000"/>
                    <a:lumOff val="15000"/>
                  </a:schemeClr>
                </a:solidFill>
                <a:latin typeface="Helvetica Neue" panose="02000503000000020004"/>
                <a:ea typeface="+mn-lt"/>
                <a:cs typeface="Helvetica" panose="020B0604020202020204" pitchFamily="34" charset="0"/>
              </a:rPr>
              <a:t>and again at the time of </a:t>
            </a:r>
            <a:r>
              <a:rPr lang="en-US" sz="1600" b="1">
                <a:solidFill>
                  <a:schemeClr val="accent2"/>
                </a:solidFill>
                <a:latin typeface="Helvetica Neue" panose="02000503000000020004"/>
                <a:ea typeface="+mn-lt"/>
                <a:cs typeface="Helvetica" panose="020B0604020202020204" pitchFamily="34" charset="0"/>
              </a:rPr>
              <a:t>perimenopause</a:t>
            </a:r>
            <a:r>
              <a:rPr lang="en-US" sz="1600">
                <a:solidFill>
                  <a:schemeClr val="tx1">
                    <a:lumMod val="85000"/>
                    <a:lumOff val="15000"/>
                  </a:schemeClr>
                </a:solidFill>
                <a:latin typeface="Helvetica Neue" panose="02000503000000020004"/>
                <a:ea typeface="+mn-lt"/>
                <a:cs typeface="Helvetica" panose="020B0604020202020204" pitchFamily="34" charset="0"/>
              </a:rPr>
              <a:t> and </a:t>
            </a:r>
            <a:r>
              <a:rPr lang="en-US" sz="1600" b="1">
                <a:solidFill>
                  <a:schemeClr val="accent2"/>
                </a:solidFill>
                <a:latin typeface="Helvetica Neue" panose="02000503000000020004"/>
                <a:ea typeface="+mn-lt"/>
                <a:cs typeface="Helvetica" panose="020B0604020202020204" pitchFamily="34" charset="0"/>
              </a:rPr>
              <a:t>menopause</a:t>
            </a:r>
            <a:r>
              <a:rPr lang="en-US" sz="1600" b="1">
                <a:solidFill>
                  <a:schemeClr val="tx1">
                    <a:lumMod val="85000"/>
                    <a:lumOff val="15000"/>
                  </a:schemeClr>
                </a:solidFill>
                <a:latin typeface="Helvetica Neue" panose="02000503000000020004"/>
                <a:ea typeface="+mn-lt"/>
                <a:cs typeface="Helvetica" panose="020B0604020202020204" pitchFamily="34" charset="0"/>
              </a:rPr>
              <a:t>. </a:t>
            </a:r>
            <a:endParaRPr lang="en-US" sz="1600" b="1">
              <a:solidFill>
                <a:schemeClr val="tx1">
                  <a:lumMod val="85000"/>
                  <a:lumOff val="15000"/>
                </a:schemeClr>
              </a:solidFill>
              <a:latin typeface="Helvetica Neue" panose="02000503000000020004"/>
              <a:cs typeface="Helvetica" panose="020B0604020202020204" pitchFamily="34" charset="0"/>
            </a:endParaRPr>
          </a:p>
          <a:p>
            <a:pPr>
              <a:lnSpc>
                <a:spcPct val="107000"/>
              </a:lnSpc>
              <a:spcAft>
                <a:spcPts val="800"/>
              </a:spcAft>
            </a:pPr>
            <a:r>
              <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For women experiencing symptoms of</a:t>
            </a:r>
            <a:r>
              <a:rPr lang="en-GB" sz="1600" b="1">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 </a:t>
            </a:r>
            <a:r>
              <a:rPr lang="en-GB" sz="1600" b="1">
                <a:solidFill>
                  <a:schemeClr val="accent2"/>
                </a:solidFill>
                <a:effectLst/>
                <a:latin typeface="Helvetica Neue" panose="02000503000000020004"/>
                <a:ea typeface="Calibri" panose="020F0502020204030204" pitchFamily="34" charset="0"/>
                <a:cs typeface="Helvetica" panose="020B0604020202020204" pitchFamily="34" charset="0"/>
              </a:rPr>
              <a:t>pelvic floor dysfunction</a:t>
            </a:r>
            <a:r>
              <a:rPr lang="en-GB" sz="1600">
                <a:solidFill>
                  <a:schemeClr val="accent2"/>
                </a:solidFill>
                <a:effectLst/>
                <a:latin typeface="Helvetica Neue" panose="02000503000000020004"/>
                <a:ea typeface="Calibri" panose="020F0502020204030204" pitchFamily="34" charset="0"/>
                <a:cs typeface="Helvetica" panose="020B0604020202020204" pitchFamily="34" charset="0"/>
              </a:rPr>
              <a:t> </a:t>
            </a:r>
            <a:r>
              <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such as incontinence and prolapse it also offers advice and direction to </a:t>
            </a:r>
            <a:r>
              <a:rPr lang="en-GB" sz="1600" b="1">
                <a:solidFill>
                  <a:schemeClr val="accent2"/>
                </a:solidFill>
                <a:effectLst/>
                <a:latin typeface="Helvetica Neue" panose="02000503000000020004"/>
                <a:ea typeface="Calibri" panose="020F0502020204030204" pitchFamily="34" charset="0"/>
                <a:cs typeface="Helvetica" panose="020B0604020202020204" pitchFamily="34" charset="0"/>
              </a:rPr>
              <a:t>self-manage whilst awaiting a referral </a:t>
            </a:r>
            <a:r>
              <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to a specialist pelvic health physiotherapist or doctor.</a:t>
            </a:r>
            <a:r>
              <a:rPr lang="en-GB" sz="1600">
                <a:solidFill>
                  <a:schemeClr val="tx1">
                    <a:lumMod val="85000"/>
                    <a:lumOff val="15000"/>
                  </a:schemeClr>
                </a:solidFill>
                <a:latin typeface="Helvetica Neue" panose="02000503000000020004"/>
                <a:ea typeface="Calibri" panose="020F0502020204030204" pitchFamily="34" charset="0"/>
                <a:cs typeface="Helvetica" panose="020B0604020202020204" pitchFamily="34" charset="0"/>
              </a:rPr>
              <a:t> </a:t>
            </a:r>
            <a:endPar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endParaRPr>
          </a:p>
        </p:txBody>
      </p:sp>
      <p:sp>
        <p:nvSpPr>
          <p:cNvPr id="10" name="Content Placeholder 4">
            <a:extLst>
              <a:ext uri="{FF2B5EF4-FFF2-40B4-BE49-F238E27FC236}">
                <a16:creationId xmlns:a16="http://schemas.microsoft.com/office/drawing/2014/main" id="{9BAB3271-9BA9-019A-DC91-284CE6B7E9CD}"/>
              </a:ext>
            </a:extLst>
          </p:cNvPr>
          <p:cNvSpPr txBox="1">
            <a:spLocks/>
          </p:cNvSpPr>
          <p:nvPr/>
        </p:nvSpPr>
        <p:spPr>
          <a:xfrm>
            <a:off x="5502322" y="3306864"/>
            <a:ext cx="6299020" cy="536018"/>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b="0" i="0">
                <a:solidFill>
                  <a:schemeClr val="tx1">
                    <a:lumMod val="85000"/>
                    <a:lumOff val="15000"/>
                  </a:schemeClr>
                </a:solidFill>
                <a:effectLst/>
                <a:latin typeface="Helvetica Neue" panose="02000503000000020004"/>
              </a:rPr>
              <a:t>Who is it for? </a:t>
            </a:r>
            <a:endParaRPr lang="en-US">
              <a:solidFill>
                <a:schemeClr val="tx1">
                  <a:lumMod val="85000"/>
                  <a:lumOff val="15000"/>
                </a:schemeClr>
              </a:solidFill>
              <a:latin typeface="Helvetica Neue" panose="02000503000000020004"/>
              <a:ea typeface="+mj-ea"/>
              <a:cs typeface="+mj-cs"/>
            </a:endParaRPr>
          </a:p>
        </p:txBody>
      </p:sp>
      <p:pic>
        <p:nvPicPr>
          <p:cNvPr id="12" name="Graphic 11">
            <a:extLst>
              <a:ext uri="{FF2B5EF4-FFF2-40B4-BE49-F238E27FC236}">
                <a16:creationId xmlns:a16="http://schemas.microsoft.com/office/drawing/2014/main" id="{E6A29ED8-BA4E-DBBE-F31C-0A513AEBBB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15245" y="6120529"/>
            <a:ext cx="1200326" cy="607336"/>
          </a:xfrm>
          <a:prstGeom prst="rect">
            <a:avLst/>
          </a:prstGeom>
        </p:spPr>
      </p:pic>
      <p:pic>
        <p:nvPicPr>
          <p:cNvPr id="13" name="Picture 12" descr="Icon&#10;&#10;Description automatically generated">
            <a:extLst>
              <a:ext uri="{FF2B5EF4-FFF2-40B4-BE49-F238E27FC236}">
                <a16:creationId xmlns:a16="http://schemas.microsoft.com/office/drawing/2014/main" id="{FE796EC6-2C7A-7CE4-95DE-2E2DE0BF3F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394" y="6194334"/>
            <a:ext cx="1511492" cy="535150"/>
          </a:xfrm>
          <a:prstGeom prst="rect">
            <a:avLst/>
          </a:prstGeom>
        </p:spPr>
      </p:pic>
      <p:pic>
        <p:nvPicPr>
          <p:cNvPr id="2" name="Picture 1" descr="A picture containing text, electronics, person, display&#10;&#10;Description automatically generated">
            <a:extLst>
              <a:ext uri="{FF2B5EF4-FFF2-40B4-BE49-F238E27FC236}">
                <a16:creationId xmlns:a16="http://schemas.microsoft.com/office/drawing/2014/main" id="{D5E0BD2A-E196-2F85-1B36-96D825B048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2082" y="3972616"/>
            <a:ext cx="4425411" cy="2489294"/>
          </a:xfrm>
          <a:prstGeom prst="rect">
            <a:avLst/>
          </a:prstGeom>
        </p:spPr>
      </p:pic>
      <p:sp>
        <p:nvSpPr>
          <p:cNvPr id="3" name="TextBox 2">
            <a:extLst>
              <a:ext uri="{FF2B5EF4-FFF2-40B4-BE49-F238E27FC236}">
                <a16:creationId xmlns:a16="http://schemas.microsoft.com/office/drawing/2014/main" id="{09A4F4B8-D872-DAA2-D5D8-4FFD40F37824}"/>
              </a:ext>
            </a:extLst>
          </p:cNvPr>
          <p:cNvSpPr txBox="1"/>
          <p:nvPr/>
        </p:nvSpPr>
        <p:spPr>
          <a:xfrm>
            <a:off x="-1049093" y="6569231"/>
            <a:ext cx="3232064" cy="158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562" b="1">
                <a:solidFill>
                  <a:srgbClr val="000000"/>
                </a:solidFill>
                <a:latin typeface="Helvetica Neue"/>
                <a:ea typeface="Helvetica Neue"/>
                <a:cs typeface="Helvetica Neue"/>
                <a:sym typeface="Helvetica Neue"/>
              </a:rPr>
              <a:t>Copyright </a:t>
            </a:r>
            <a:r>
              <a:rPr lang="en-US" sz="562" b="1" err="1">
                <a:solidFill>
                  <a:srgbClr val="000000"/>
                </a:solidFill>
                <a:latin typeface="Helvetica Neue"/>
                <a:ea typeface="Helvetica Neue"/>
                <a:cs typeface="Helvetica Neue"/>
                <a:sym typeface="Helvetica Neue"/>
              </a:rPr>
              <a:t>getUBetter</a:t>
            </a:r>
            <a:r>
              <a:rPr lang="en-US" sz="562" b="1">
                <a:solidFill>
                  <a:srgbClr val="000000"/>
                </a:solidFill>
                <a:latin typeface="Helvetica Neue"/>
                <a:ea typeface="Helvetica Neue"/>
                <a:cs typeface="Helvetica Neue"/>
                <a:sym typeface="Helvetica Neue"/>
              </a:rPr>
              <a:t> 2022</a:t>
            </a:r>
          </a:p>
        </p:txBody>
      </p:sp>
    </p:spTree>
    <p:extLst>
      <p:ext uri="{BB962C8B-B14F-4D97-AF65-F5344CB8AC3E}">
        <p14:creationId xmlns:p14="http://schemas.microsoft.com/office/powerpoint/2010/main" val="3802790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72E95-4C36-14E3-700D-4479ADCFDF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49A8FD-F97E-F690-E209-888246DD1B6F}"/>
              </a:ext>
            </a:extLst>
          </p:cNvPr>
          <p:cNvSpPr>
            <a:spLocks noGrp="1"/>
          </p:cNvSpPr>
          <p:nvPr>
            <p:ph type="title"/>
          </p:nvPr>
        </p:nvSpPr>
        <p:spPr/>
        <p:txBody>
          <a:bodyPr/>
          <a:lstStyle/>
          <a:p>
            <a:pPr algn="ctr"/>
            <a:r>
              <a:rPr lang="en-GB" dirty="0"/>
              <a:t>Useful Resources</a:t>
            </a:r>
          </a:p>
        </p:txBody>
      </p:sp>
    </p:spTree>
    <p:extLst>
      <p:ext uri="{BB962C8B-B14F-4D97-AF65-F5344CB8AC3E}">
        <p14:creationId xmlns:p14="http://schemas.microsoft.com/office/powerpoint/2010/main" val="3366207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2D37-188A-9970-32D3-34BEC3CAD578}"/>
              </a:ext>
            </a:extLst>
          </p:cNvPr>
          <p:cNvSpPr>
            <a:spLocks noGrp="1"/>
          </p:cNvSpPr>
          <p:nvPr>
            <p:ph type="title"/>
          </p:nvPr>
        </p:nvSpPr>
        <p:spPr/>
        <p:txBody>
          <a:bodyPr/>
          <a:lstStyle/>
          <a:p>
            <a:r>
              <a:rPr lang="en-GB" dirty="0"/>
              <a:t>Useful Links and Resources</a:t>
            </a:r>
          </a:p>
        </p:txBody>
      </p:sp>
      <p:sp>
        <p:nvSpPr>
          <p:cNvPr id="3" name="Content Placeholder 2">
            <a:extLst>
              <a:ext uri="{FF2B5EF4-FFF2-40B4-BE49-F238E27FC236}">
                <a16:creationId xmlns:a16="http://schemas.microsoft.com/office/drawing/2014/main" id="{8CAC5614-8988-7EC2-293C-98DFB9B3EBEA}"/>
              </a:ext>
            </a:extLst>
          </p:cNvPr>
          <p:cNvSpPr>
            <a:spLocks noGrp="1"/>
          </p:cNvSpPr>
          <p:nvPr>
            <p:ph idx="1"/>
          </p:nvPr>
        </p:nvSpPr>
        <p:spPr>
          <a:xfrm>
            <a:off x="360000" y="1000013"/>
            <a:ext cx="11701005" cy="5479987"/>
          </a:xfrm>
        </p:spPr>
        <p:txBody>
          <a:bodyPr>
            <a:normAutofit/>
          </a:bodyPr>
          <a:lstStyle/>
          <a:p>
            <a:r>
              <a:rPr lang="en-GB" b="1" dirty="0"/>
              <a:t>Royal College of Obstetricians and Gynaecologists:  </a:t>
            </a:r>
            <a:r>
              <a:rPr lang="en-GB" dirty="0"/>
              <a:t>Includes a broad range of resources including a patient information section covering a broad range of gynaecological conditions, procedures, and situations that can occur during pregnancy and birth. All are based on evidence-based research</a:t>
            </a:r>
            <a:endParaRPr lang="en-GB" dirty="0">
              <a:hlinkClick r:id="rId3"/>
            </a:endParaRPr>
          </a:p>
          <a:p>
            <a:pPr marL="0" indent="0">
              <a:buNone/>
            </a:pPr>
            <a:r>
              <a:rPr lang="en-GB" dirty="0">
                <a:hlinkClick r:id="rId3"/>
              </a:rPr>
              <a:t>https://www.rcog.org.uk/ </a:t>
            </a:r>
          </a:p>
          <a:p>
            <a:r>
              <a:rPr lang="en-GB" b="1" dirty="0"/>
              <a:t>Women's Health Concern: </a:t>
            </a:r>
            <a:r>
              <a:rPr lang="en-GB" dirty="0"/>
              <a:t>Includes a broad range of fact sheets for patients which are approved by the British Menopause Society </a:t>
            </a:r>
          </a:p>
          <a:p>
            <a:pPr marL="0" indent="0">
              <a:buNone/>
            </a:pPr>
            <a:r>
              <a:rPr lang="en-GB" dirty="0">
                <a:hlinkClick r:id="rId3"/>
              </a:rPr>
              <a:t>https://www.womens-health-concern.org/</a:t>
            </a:r>
          </a:p>
          <a:p>
            <a:endParaRPr lang="en-GB" dirty="0"/>
          </a:p>
          <a:p>
            <a:r>
              <a:rPr lang="en-GB" dirty="0"/>
              <a:t>GetUBetter App </a:t>
            </a:r>
          </a:p>
          <a:p>
            <a:endParaRPr lang="en-GB" dirty="0"/>
          </a:p>
        </p:txBody>
      </p:sp>
      <p:pic>
        <p:nvPicPr>
          <p:cNvPr id="4" name="Picture 3" descr="A qr code with a white background&#10;&#10;AI-generated content may be incorrect.">
            <a:extLst>
              <a:ext uri="{FF2B5EF4-FFF2-40B4-BE49-F238E27FC236}">
                <a16:creationId xmlns:a16="http://schemas.microsoft.com/office/drawing/2014/main" id="{346DB804-A731-A595-3526-74AB589EC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807" y="4939364"/>
            <a:ext cx="1675860" cy="1675860"/>
          </a:xfrm>
          <a:prstGeom prst="rect">
            <a:avLst/>
          </a:prstGeom>
        </p:spPr>
      </p:pic>
    </p:spTree>
    <p:extLst>
      <p:ext uri="{BB962C8B-B14F-4D97-AF65-F5344CB8AC3E}">
        <p14:creationId xmlns:p14="http://schemas.microsoft.com/office/powerpoint/2010/main" val="4034786872"/>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5E43-CD3D-6DB3-D292-58D65079D53E}"/>
              </a:ext>
            </a:extLst>
          </p:cNvPr>
          <p:cNvSpPr>
            <a:spLocks noGrp="1"/>
          </p:cNvSpPr>
          <p:nvPr>
            <p:ph type="title"/>
          </p:nvPr>
        </p:nvSpPr>
        <p:spPr/>
        <p:txBody>
          <a:bodyPr/>
          <a:lstStyle/>
          <a:p>
            <a:r>
              <a:rPr lang="en-GB" dirty="0"/>
              <a:t>Useful Links and Resources Continued</a:t>
            </a:r>
          </a:p>
        </p:txBody>
      </p:sp>
      <p:sp>
        <p:nvSpPr>
          <p:cNvPr id="3" name="Content Placeholder 2">
            <a:extLst>
              <a:ext uri="{FF2B5EF4-FFF2-40B4-BE49-F238E27FC236}">
                <a16:creationId xmlns:a16="http://schemas.microsoft.com/office/drawing/2014/main" id="{E0B7068C-93D5-07FC-6AFF-D3EAC4ADD89C}"/>
              </a:ext>
            </a:extLst>
          </p:cNvPr>
          <p:cNvSpPr>
            <a:spLocks noGrp="1"/>
          </p:cNvSpPr>
          <p:nvPr>
            <p:ph idx="1"/>
          </p:nvPr>
        </p:nvSpPr>
        <p:spPr/>
        <p:txBody>
          <a:bodyPr>
            <a:normAutofit fontScale="85000" lnSpcReduction="20000"/>
          </a:bodyPr>
          <a:lstStyle/>
          <a:p>
            <a:r>
              <a:rPr lang="en-GB" u="sng" dirty="0">
                <a:hlinkClick r:id="rId2"/>
              </a:rPr>
              <a:t>https://www.nhsinform.scot/healthy-living/womens-health/girls-and-young-women-puberty-to-around-25/periods-and-menstrual-health/choosing-period-products/</a:t>
            </a:r>
            <a:endParaRPr lang="en-GB" u="sng" dirty="0"/>
          </a:p>
          <a:p>
            <a:r>
              <a:rPr lang="en-GB" dirty="0"/>
              <a:t> </a:t>
            </a:r>
            <a:r>
              <a:rPr lang="en-GB" dirty="0">
                <a:hlinkClick r:id="rId3"/>
              </a:rPr>
              <a:t>https://www.rcog.org.uk/for-the-public/browse-our-patient-information/managing-premenstrual-syndrome-pms/</a:t>
            </a:r>
            <a:r>
              <a:rPr lang="en-GB" dirty="0"/>
              <a:t> </a:t>
            </a:r>
          </a:p>
          <a:p>
            <a:r>
              <a:rPr lang="en-GB" dirty="0">
                <a:hlinkClick r:id="rId4"/>
              </a:rPr>
              <a:t>https://www.wellbeingofwomen.org.uk/health-information/what-is-a-period/</a:t>
            </a:r>
            <a:endParaRPr lang="en-GB" dirty="0"/>
          </a:p>
          <a:p>
            <a:r>
              <a:rPr lang="en-GB" dirty="0"/>
              <a:t> </a:t>
            </a:r>
            <a:r>
              <a:rPr lang="en-GB" u="sng" dirty="0">
                <a:hlinkClick r:id="rId5"/>
              </a:rPr>
              <a:t>https://www.wellbeingofwomen.org.uk/what-we-do/campaigns/lets-talk-periods/</a:t>
            </a:r>
            <a:endParaRPr lang="en-GB" u="sng" dirty="0"/>
          </a:p>
          <a:p>
            <a:r>
              <a:rPr lang="en-GB" dirty="0">
                <a:hlinkClick r:id="rId6"/>
              </a:rPr>
              <a:t>https://reproductive-health.ed.ac.uk/hope</a:t>
            </a:r>
            <a:endParaRPr lang="en-GB" dirty="0"/>
          </a:p>
          <a:p>
            <a:r>
              <a:rPr lang="en-GB" dirty="0">
                <a:hlinkClick r:id="rId7"/>
              </a:rPr>
              <a:t>https://www.nia.nih.gov/</a:t>
            </a:r>
            <a:endParaRPr lang="en-GB" dirty="0"/>
          </a:p>
          <a:p>
            <a:r>
              <a:rPr lang="en-GB" u="sng" dirty="0">
                <a:hlinkClick r:id="rId8"/>
              </a:rPr>
              <a:t>20-BMS-TfC-Menopause-in-ethnic-minority-women-JULY2023-B.pdf</a:t>
            </a:r>
            <a:endParaRPr lang="en-GB" u="sng" dirty="0"/>
          </a:p>
          <a:p>
            <a:r>
              <a:rPr lang="en-GB" dirty="0">
                <a:hlinkClick r:id="rId9"/>
              </a:rPr>
              <a:t>https://www.wellbeingofwomen.org.uk/what-we-do/campaigns/just-a-period/</a:t>
            </a:r>
            <a:r>
              <a:rPr lang="en-GB" dirty="0"/>
              <a:t> </a:t>
            </a:r>
          </a:p>
          <a:p>
            <a:r>
              <a:rPr lang="en-GB" u="sng" dirty="0">
                <a:hlinkClick r:id="rId10"/>
              </a:rPr>
              <a:t>https://www.wellbeingofwomen.org.uk/health-information/top-tips-for-managing-periods-as-a-teenager/</a:t>
            </a:r>
            <a:r>
              <a:rPr lang="en-GB" dirty="0"/>
              <a:t> </a:t>
            </a:r>
          </a:p>
          <a:p>
            <a:r>
              <a:rPr lang="en-GB" u="sng" dirty="0">
                <a:hlinkClick r:id="rId11"/>
              </a:rPr>
              <a:t>https://www.womens-health-concern.org/wp-content/uploads/2019/10/WHC-UnderstandingRisksofBreastCancer-MARCH2017.pdf</a:t>
            </a:r>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2732637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38BB9CD-FA56-A9C6-36B0-EFEA6E22CCAB}"/>
              </a:ext>
            </a:extLst>
          </p:cNvPr>
          <p:cNvSpPr txBox="1"/>
          <p:nvPr/>
        </p:nvSpPr>
        <p:spPr>
          <a:xfrm>
            <a:off x="8118116" y="2208303"/>
            <a:ext cx="1793193" cy="738469"/>
          </a:xfrm>
          <a:prstGeom prst="rect">
            <a:avLst/>
          </a:prstGeom>
          <a:noFill/>
          <a:ln cap="flat">
            <a:noFill/>
          </a:ln>
        </p:spPr>
        <p:txBody>
          <a:bodyPr vert="horz" wrap="square" lIns="121916" tIns="60963" rIns="121916" bIns="60963" anchor="t" anchorCtr="1" compatLnSpc="1">
            <a:sp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rId3">
                  <a:extLst>
                    <a:ext uri="{A12FA001-AC4F-418D-AE19-62706E023703}">
                      <ahyp:hlinkClr xmlns:ahyp="http://schemas.microsoft.com/office/drawing/2018/hyperlinkcolor" val="tx"/>
                    </a:ext>
                  </a:extLst>
                </a:hlinkClick>
              </a:rPr>
              <a:t>Mindfulness session on 25 January with Rachael Swan </a:t>
            </a:r>
            <a:endParaRPr lang="en-GB" sz="1333" b="0" i="0" u="none" strike="noStrike" kern="1200" cap="none" spc="0" baseline="0">
              <a:solidFill>
                <a:srgbClr val="FFFFFF"/>
              </a:solidFill>
              <a:uFillTx/>
              <a:latin typeface="Arial"/>
              <a:cs typeface="FrankRuehl" pitchFamily="34"/>
            </a:endParaRPr>
          </a:p>
        </p:txBody>
      </p:sp>
      <p:sp>
        <p:nvSpPr>
          <p:cNvPr id="3" name="TextBox 14">
            <a:extLst>
              <a:ext uri="{FF2B5EF4-FFF2-40B4-BE49-F238E27FC236}">
                <a16:creationId xmlns:a16="http://schemas.microsoft.com/office/drawing/2014/main" id="{C6E4827D-FFF7-8C06-B92E-3CD23A0158CD}"/>
              </a:ext>
            </a:extLst>
          </p:cNvPr>
          <p:cNvSpPr txBox="1"/>
          <p:nvPr/>
        </p:nvSpPr>
        <p:spPr>
          <a:xfrm>
            <a:off x="10295193" y="2208303"/>
            <a:ext cx="1765331" cy="707690"/>
          </a:xfrm>
          <a:prstGeom prst="rect">
            <a:avLst/>
          </a:prstGeom>
          <a:noFill/>
          <a:ln cap="flat">
            <a:noFill/>
          </a:ln>
        </p:spPr>
        <p:txBody>
          <a:bodyPr vert="horz" wrap="square" lIns="91440" tIns="45720" rIns="91440" bIns="45720" anchor="t" anchorCtr="1" compatLnSpc="1">
            <a:sp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 action="ppaction://noaction">
                  <a:extLst>
                    <a:ext uri="{A12FA001-AC4F-418D-AE19-62706E023703}">
                      <ahyp:hlinkClr xmlns:ahyp="http://schemas.microsoft.com/office/drawing/2018/hyperlinkcolor" val="tx"/>
                    </a:ext>
                  </a:extLst>
                </a:hlinkClick>
              </a:rPr>
              <a:t>‘Take a break’ </a:t>
            </a:r>
          </a:p>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 action="ppaction://noaction">
                  <a:extLst>
                    <a:ext uri="{A12FA001-AC4F-418D-AE19-62706E023703}">
                      <ahyp:hlinkClr xmlns:ahyp="http://schemas.microsoft.com/office/drawing/2018/hyperlinkcolor" val="tx"/>
                    </a:ext>
                  </a:extLst>
                </a:hlinkClick>
              </a:rPr>
              <a:t>open sessions </a:t>
            </a:r>
          </a:p>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 action="ppaction://noaction">
                  <a:extLst>
                    <a:ext uri="{A12FA001-AC4F-418D-AE19-62706E023703}">
                      <ahyp:hlinkClr xmlns:ahyp="http://schemas.microsoft.com/office/drawing/2018/hyperlinkcolor" val="tx"/>
                    </a:ext>
                  </a:extLst>
                </a:hlinkClick>
              </a:rPr>
              <a:t>every Tuesday</a:t>
            </a:r>
            <a:endParaRPr lang="en-GB" sz="1333" b="0" i="0" u="none" strike="noStrike" kern="1200" cap="none" spc="0" baseline="0">
              <a:solidFill>
                <a:srgbClr val="FFFFFF"/>
              </a:solidFill>
              <a:uFillTx/>
              <a:latin typeface="Arial"/>
              <a:cs typeface="FrankRuehl" pitchFamily="34"/>
            </a:endParaRPr>
          </a:p>
        </p:txBody>
      </p:sp>
      <p:sp>
        <p:nvSpPr>
          <p:cNvPr id="4" name="Rectangle 10">
            <a:extLst>
              <a:ext uri="{FF2B5EF4-FFF2-40B4-BE49-F238E27FC236}">
                <a16:creationId xmlns:a16="http://schemas.microsoft.com/office/drawing/2014/main" id="{80088DF8-0DE5-009A-3D2F-31148C0B6243}"/>
              </a:ext>
            </a:extLst>
          </p:cNvPr>
          <p:cNvSpPr/>
          <p:nvPr/>
        </p:nvSpPr>
        <p:spPr>
          <a:xfrm>
            <a:off x="70884" y="85478"/>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60956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a:endParaRPr>
          </a:p>
        </p:txBody>
      </p:sp>
      <p:graphicFrame>
        <p:nvGraphicFramePr>
          <p:cNvPr id="5" name="Table 4">
            <a:extLst>
              <a:ext uri="{FF2B5EF4-FFF2-40B4-BE49-F238E27FC236}">
                <a16:creationId xmlns:a16="http://schemas.microsoft.com/office/drawing/2014/main" id="{58BCE631-F0C1-0901-B6F4-98831A98037F}"/>
              </a:ext>
            </a:extLst>
          </p:cNvPr>
          <p:cNvGraphicFramePr>
            <a:graphicFrameLocks noGrp="1"/>
          </p:cNvGraphicFramePr>
          <p:nvPr/>
        </p:nvGraphicFramePr>
        <p:xfrm>
          <a:off x="0" y="586066"/>
          <a:ext cx="12192015" cy="6548794"/>
        </p:xfrm>
        <a:graphic>
          <a:graphicData uri="http://schemas.openxmlformats.org/drawingml/2006/table">
            <a:tbl>
              <a:tblPr firstRow="1" bandRow="1">
                <a:effectLst/>
                <a:tableStyleId>{5940675A-B579-460E-94D1-54222C63F5DA}</a:tableStyleId>
              </a:tblPr>
              <a:tblGrid>
                <a:gridCol w="2438403">
                  <a:extLst>
                    <a:ext uri="{9D8B030D-6E8A-4147-A177-3AD203B41FA5}">
                      <a16:colId xmlns:a16="http://schemas.microsoft.com/office/drawing/2014/main" val="3438193122"/>
                    </a:ext>
                  </a:extLst>
                </a:gridCol>
                <a:gridCol w="2438403">
                  <a:extLst>
                    <a:ext uri="{9D8B030D-6E8A-4147-A177-3AD203B41FA5}">
                      <a16:colId xmlns:a16="http://schemas.microsoft.com/office/drawing/2014/main" val="3115073318"/>
                    </a:ext>
                  </a:extLst>
                </a:gridCol>
                <a:gridCol w="2438403">
                  <a:extLst>
                    <a:ext uri="{9D8B030D-6E8A-4147-A177-3AD203B41FA5}">
                      <a16:colId xmlns:a16="http://schemas.microsoft.com/office/drawing/2014/main" val="855797216"/>
                    </a:ext>
                  </a:extLst>
                </a:gridCol>
                <a:gridCol w="2438403">
                  <a:extLst>
                    <a:ext uri="{9D8B030D-6E8A-4147-A177-3AD203B41FA5}">
                      <a16:colId xmlns:a16="http://schemas.microsoft.com/office/drawing/2014/main" val="3094034150"/>
                    </a:ext>
                  </a:extLst>
                </a:gridCol>
                <a:gridCol w="2438403">
                  <a:extLst>
                    <a:ext uri="{9D8B030D-6E8A-4147-A177-3AD203B41FA5}">
                      <a16:colId xmlns:a16="http://schemas.microsoft.com/office/drawing/2014/main" val="384058226"/>
                    </a:ext>
                  </a:extLst>
                </a:gridCol>
              </a:tblGrid>
              <a:tr h="1727996">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extLst>
                  <a:ext uri="{0D108BD9-81ED-4DB2-BD59-A6C34878D82A}">
                    <a16:rowId xmlns:a16="http://schemas.microsoft.com/office/drawing/2014/main" val="3291050245"/>
                  </a:ext>
                </a:extLst>
              </a:tr>
              <a:tr h="1341123">
                <a:tc>
                  <a:txBody>
                    <a:bodyPr/>
                    <a:lstStyle/>
                    <a:p>
                      <a:pPr lvl="0" algn="ctr"/>
                      <a:r>
                        <a:rPr lang="en-GB" sz="1200" b="1" i="0" kern="1200">
                          <a:solidFill>
                            <a:srgbClr val="000000"/>
                          </a:solidFill>
                          <a:latin typeface="Arial"/>
                        </a:rPr>
                        <a:t>Samaritans</a:t>
                      </a:r>
                    </a:p>
                    <a:p>
                      <a:pPr lvl="0" algn="ctr"/>
                      <a:r>
                        <a:rPr lang="en-GB" sz="1200" b="0" i="0" u="sng" kern="1200">
                          <a:solidFill>
                            <a:srgbClr val="000000"/>
                          </a:solidFill>
                          <a:latin typeface="Arial"/>
                          <a:hlinkClick r:id="rId4">
                            <a:extLst>
                              <a:ext uri="{A12FA001-AC4F-418D-AE19-62706E023703}">
                                <ahyp:hlinkClr xmlns:ahyp="http://schemas.microsoft.com/office/drawing/2018/hyperlinkcolor" val="tx"/>
                              </a:ext>
                            </a:extLst>
                          </a:hlinkClick>
                        </a:rPr>
                        <a:t>116 123</a:t>
                      </a:r>
                      <a:r>
                        <a:rPr lang="en-GB" sz="1200" b="0" i="0" kern="1200">
                          <a:solidFill>
                            <a:srgbClr val="000000"/>
                          </a:solidFill>
                          <a:latin typeface="Arial"/>
                        </a:rPr>
                        <a:t> </a:t>
                      </a:r>
                    </a:p>
                    <a:p>
                      <a:pPr lvl="0" algn="ctr"/>
                      <a:r>
                        <a:rPr lang="en-GB" sz="1200" b="0" i="0" kern="1200">
                          <a:solidFill>
                            <a:srgbClr val="000000"/>
                          </a:solidFill>
                          <a:latin typeface="Arial"/>
                        </a:rPr>
                        <a:t>Samaritans are open 24/7 for anyone who needs to talk. </a:t>
                      </a:r>
                      <a:endParaRPr lang="en-GB" sz="1200" kern="1200">
                        <a:solidFill>
                          <a:srgbClr val="000000"/>
                        </a:solidFill>
                        <a:latin typeface="Arial"/>
                      </a:endParaRPr>
                    </a:p>
                    <a:p>
                      <a:pPr marL="0" marR="0" lvl="0" indent="0" algn="ctr" defTabSz="457200" rtl="0" fontAlgn="auto" hangingPunct="1">
                        <a:lnSpc>
                          <a:spcPct val="100000"/>
                        </a:lnSpc>
                        <a:spcBef>
                          <a:spcPts val="0"/>
                        </a:spcBef>
                        <a:spcAft>
                          <a:spcPts val="0"/>
                        </a:spcAft>
                        <a:buNone/>
                        <a:tabLst/>
                      </a:pPr>
                      <a:endParaRPr lang="en-GB" sz="1200" kern="1200">
                        <a:solidFill>
                          <a:srgbClr val="FF0000"/>
                        </a:solidFill>
                        <a:latin typeface="Arial"/>
                      </a:endParaRPr>
                    </a:p>
                  </a:txBody>
                  <a:tcPr marL="121916" marR="121916" marT="60963" marB="60963"/>
                </a:tc>
                <a:tc>
                  <a:txBody>
                    <a:bodyPr/>
                    <a:lstStyle/>
                    <a:p>
                      <a:pPr lvl="0" algn="ctr"/>
                      <a:r>
                        <a:rPr lang="en-GB" sz="1200" b="1" kern="1200">
                          <a:solidFill>
                            <a:srgbClr val="000000"/>
                          </a:solidFill>
                          <a:latin typeface="Arial"/>
                        </a:rPr>
                        <a:t>NHS 111 </a:t>
                      </a:r>
                    </a:p>
                    <a:p>
                      <a:pPr lvl="0" algn="ctr"/>
                      <a:r>
                        <a:rPr lang="en-GB" sz="1200" kern="1200">
                          <a:solidFill>
                            <a:srgbClr val="000000"/>
                          </a:solidFill>
                          <a:latin typeface="Arial"/>
                        </a:rPr>
                        <a:t>111</a:t>
                      </a:r>
                    </a:p>
                    <a:p>
                      <a:pPr lvl="0" algn="ctr"/>
                      <a:r>
                        <a:rPr lang="en-GB" sz="1200" kern="1200">
                          <a:solidFill>
                            <a:srgbClr val="000000"/>
                          </a:solidFill>
                          <a:latin typeface="Arial"/>
                        </a:rPr>
                        <a:t>Non-emergency medical help and advice for people in England.</a:t>
                      </a:r>
                    </a:p>
                  </a:txBody>
                  <a:tcPr marL="121916" marR="121916" marT="60963" marB="60963"/>
                </a:tc>
                <a:tc>
                  <a:txBody>
                    <a:bodyPr/>
                    <a:lstStyle/>
                    <a:p>
                      <a:pPr marL="0" marR="0" lvl="0" indent="0" algn="ctr" defTabSz="457200" rtl="0" fontAlgn="auto" hangingPunct="1">
                        <a:lnSpc>
                          <a:spcPct val="100000"/>
                        </a:lnSpc>
                        <a:spcBef>
                          <a:spcPts val="0"/>
                        </a:spcBef>
                        <a:spcAft>
                          <a:spcPts val="0"/>
                        </a:spcAft>
                        <a:buNone/>
                        <a:tabLst/>
                      </a:pPr>
                      <a:r>
                        <a:rPr lang="en-GB" sz="1200" b="1" kern="1200">
                          <a:solidFill>
                            <a:srgbClr val="000000"/>
                          </a:solidFill>
                          <a:latin typeface="Arial"/>
                        </a:rPr>
                        <a:t>Money Helper</a:t>
                      </a:r>
                    </a:p>
                    <a:p>
                      <a:pPr marL="0" marR="0" lvl="0" indent="0" algn="ctr" defTabSz="457200" rtl="0" fontAlgn="auto" hangingPunct="1">
                        <a:lnSpc>
                          <a:spcPct val="100000"/>
                        </a:lnSpc>
                        <a:spcBef>
                          <a:spcPts val="0"/>
                        </a:spcBef>
                        <a:spcAft>
                          <a:spcPts val="0"/>
                        </a:spcAft>
                        <a:buNone/>
                        <a:tabLst/>
                      </a:pPr>
                      <a:r>
                        <a:rPr lang="en-GB" sz="1200" b="0" i="0" u="sng" kern="1200">
                          <a:solidFill>
                            <a:srgbClr val="000000"/>
                          </a:solidFill>
                          <a:latin typeface="Arial"/>
                          <a:hlinkClick r:id="rId5">
                            <a:extLst>
                              <a:ext uri="{A12FA001-AC4F-418D-AE19-62706E023703}">
                                <ahyp:hlinkClr xmlns:ahyp="http://schemas.microsoft.com/office/drawing/2018/hyperlinkcolor" val="tx"/>
                              </a:ext>
                            </a:extLst>
                          </a:hlinkClick>
                        </a:rPr>
                        <a:t>0800 138 7777</a:t>
                      </a:r>
                      <a:r>
                        <a:rPr lang="en-GB" sz="1200" b="0" i="0" kern="1200">
                          <a:solidFill>
                            <a:srgbClr val="000000"/>
                          </a:solidFill>
                          <a:latin typeface="Arial"/>
                        </a:rPr>
                        <a:t> </a:t>
                      </a:r>
                    </a:p>
                    <a:p>
                      <a:pPr marL="0" marR="0" lvl="0" indent="0" algn="ctr" defTabSz="457200" rtl="0" fontAlgn="auto" hangingPunct="1">
                        <a:lnSpc>
                          <a:spcPct val="100000"/>
                        </a:lnSpc>
                        <a:spcBef>
                          <a:spcPts val="0"/>
                        </a:spcBef>
                        <a:spcAft>
                          <a:spcPts val="0"/>
                        </a:spcAft>
                        <a:buNone/>
                        <a:tabLst/>
                      </a:pPr>
                      <a:r>
                        <a:rPr lang="en-GB" sz="1200" kern="1200">
                          <a:solidFill>
                            <a:srgbClr val="000000"/>
                          </a:solidFill>
                          <a:latin typeface="Arial"/>
                        </a:rPr>
                        <a:t>Provides free and impartial money advice</a:t>
                      </a:r>
                      <a:r>
                        <a:rPr lang="en-GB" sz="1200" b="0" i="0" kern="1200">
                          <a:solidFill>
                            <a:srgbClr val="000000"/>
                          </a:solidFill>
                          <a:latin typeface="Arial"/>
                        </a:rPr>
                        <a:t>.</a:t>
                      </a:r>
                      <a:endParaRPr lang="en-GB" sz="1200" b="1" kern="1200">
                        <a:solidFill>
                          <a:srgbClr val="000000"/>
                        </a:solidFill>
                        <a:latin typeface="Arial"/>
                      </a:endParaRPr>
                    </a:p>
                  </a:txBody>
                  <a:tcPr marL="121916" marR="121916" marT="60963" marB="60963"/>
                </a:tc>
                <a:tc>
                  <a:txBody>
                    <a:bodyPr/>
                    <a:lstStyle/>
                    <a:p>
                      <a:pPr lvl="0" algn="ctr"/>
                      <a:r>
                        <a:rPr lang="en-GB" sz="1200" b="1" kern="1200">
                          <a:solidFill>
                            <a:srgbClr val="000000"/>
                          </a:solidFill>
                          <a:latin typeface="Arial"/>
                        </a:rPr>
                        <a:t>Shout</a:t>
                      </a:r>
                    </a:p>
                    <a:p>
                      <a:pPr lvl="0" algn="ctr"/>
                      <a:r>
                        <a:rPr lang="en-GB" sz="1200" b="0" i="0" u="sng" kern="1200">
                          <a:solidFill>
                            <a:srgbClr val="000000"/>
                          </a:solidFill>
                          <a:latin typeface="Arial"/>
                          <a:hlinkClick r:id="rId6">
                            <a:extLst>
                              <a:ext uri="{A12FA001-AC4F-418D-AE19-62706E023703}">
                                <ahyp:hlinkClr xmlns:ahyp="http://schemas.microsoft.com/office/drawing/2018/hyperlinkcolor" val="tx"/>
                              </a:ext>
                            </a:extLst>
                          </a:hlinkClick>
                        </a:rPr>
                        <a:t>85258</a:t>
                      </a:r>
                      <a:r>
                        <a:rPr lang="en-GB" sz="1200" b="0" i="0" kern="1200">
                          <a:solidFill>
                            <a:srgbClr val="000000"/>
                          </a:solidFill>
                          <a:latin typeface="Arial"/>
                        </a:rPr>
                        <a:t> (text SHOUT)</a:t>
                      </a:r>
                    </a:p>
                    <a:p>
                      <a:pPr lvl="0" algn="ctr"/>
                      <a:r>
                        <a:rPr lang="en-GB" sz="1200" b="0" i="0" kern="1200">
                          <a:solidFill>
                            <a:srgbClr val="000000"/>
                          </a:solidFill>
                          <a:latin typeface="Arial"/>
                        </a:rPr>
                        <a:t>Confidential 24/7 text service offering support if you are in crisis and need immediate help.</a:t>
                      </a:r>
                      <a:endParaRPr lang="en-GB" sz="1200" kern="1200">
                        <a:solidFill>
                          <a:srgbClr val="000000"/>
                        </a:solidFill>
                        <a:latin typeface="Arial"/>
                      </a:endParaRPr>
                    </a:p>
                  </a:txBody>
                  <a:tcPr marL="121916" marR="121916" marT="60963" marB="60963"/>
                </a:tc>
                <a:tc>
                  <a:txBody>
                    <a:bodyPr/>
                    <a:lstStyle/>
                    <a:p>
                      <a:pPr lvl="0" algn="ctr"/>
                      <a:r>
                        <a:rPr lang="en-GB" sz="1200" b="1" i="0" kern="1200">
                          <a:solidFill>
                            <a:srgbClr val="000000"/>
                          </a:solidFill>
                          <a:latin typeface="Arial"/>
                        </a:rPr>
                        <a:t>The Silver Line</a:t>
                      </a:r>
                    </a:p>
                    <a:p>
                      <a:pPr lvl="0" algn="ctr"/>
                      <a:r>
                        <a:rPr lang="en-GB" sz="1200" b="0" i="0" u="sng" kern="1200">
                          <a:solidFill>
                            <a:srgbClr val="000000"/>
                          </a:solidFill>
                          <a:latin typeface="Arial"/>
                          <a:hlinkClick r:id="rId7">
                            <a:extLst>
                              <a:ext uri="{A12FA001-AC4F-418D-AE19-62706E023703}">
                                <ahyp:hlinkClr xmlns:ahyp="http://schemas.microsoft.com/office/drawing/2018/hyperlinkcolor" val="tx"/>
                              </a:ext>
                            </a:extLst>
                          </a:hlinkClick>
                        </a:rPr>
                        <a:t>0800 4 70 80 90</a:t>
                      </a:r>
                      <a:endParaRPr lang="en-GB" sz="1200" b="0" i="0" u="sng" kern="1200">
                        <a:solidFill>
                          <a:srgbClr val="000000"/>
                        </a:solidFill>
                        <a:latin typeface="Arial"/>
                      </a:endParaRPr>
                    </a:p>
                    <a:p>
                      <a:pPr lvl="0" algn="ctr"/>
                      <a:r>
                        <a:rPr lang="en-GB" sz="1200" b="0" i="0" kern="1200">
                          <a:solidFill>
                            <a:srgbClr val="000000"/>
                          </a:solidFill>
                          <a:latin typeface="Arial"/>
                        </a:rPr>
                        <a:t>Provides support, information, friendship and advice for older people (over 55) who may feel lonely or isolated.</a:t>
                      </a:r>
                      <a:endParaRPr lang="en-GB" sz="1200" kern="1200">
                        <a:solidFill>
                          <a:srgbClr val="FF0000"/>
                        </a:solidFill>
                        <a:latin typeface="Arial"/>
                      </a:endParaRPr>
                    </a:p>
                  </a:txBody>
                  <a:tcPr marL="121916" marR="121916" marT="60963" marB="60963"/>
                </a:tc>
                <a:extLst>
                  <a:ext uri="{0D108BD9-81ED-4DB2-BD59-A6C34878D82A}">
                    <a16:rowId xmlns:a16="http://schemas.microsoft.com/office/drawing/2014/main" val="2046108956"/>
                  </a:ext>
                </a:extLst>
              </a:tr>
              <a:tr h="1633648">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extLst>
                  <a:ext uri="{0D108BD9-81ED-4DB2-BD59-A6C34878D82A}">
                    <a16:rowId xmlns:a16="http://schemas.microsoft.com/office/drawing/2014/main" val="1157630803"/>
                  </a:ext>
                </a:extLst>
              </a:tr>
              <a:tr h="1846027">
                <a:tc>
                  <a:txBody>
                    <a:bodyPr/>
                    <a:lstStyle/>
                    <a:p>
                      <a:pPr lvl="0" algn="ctr"/>
                      <a:r>
                        <a:rPr lang="en-GB" sz="1200" b="1" i="0" kern="1200">
                          <a:solidFill>
                            <a:srgbClr val="000000"/>
                          </a:solidFill>
                          <a:latin typeface="Arial"/>
                        </a:rPr>
                        <a:t>Stand Alone</a:t>
                      </a:r>
                    </a:p>
                    <a:p>
                      <a:pPr lvl="0" algn="ctr"/>
                      <a:r>
                        <a:rPr lang="en-GB" sz="1200" b="0" i="0" u="sng" kern="1200">
                          <a:solidFill>
                            <a:srgbClr val="000000"/>
                          </a:solidFill>
                          <a:latin typeface="Arial"/>
                          <a:hlinkClick r:id="rId8">
                            <a:extLst>
                              <a:ext uri="{A12FA001-AC4F-418D-AE19-62706E023703}">
                                <ahyp:hlinkClr xmlns:ahyp="http://schemas.microsoft.com/office/drawing/2018/hyperlinkcolor" val="tx"/>
                              </a:ext>
                            </a:extLst>
                          </a:hlinkClick>
                        </a:rPr>
                        <a:t>standalone.org.uk</a:t>
                      </a:r>
                      <a:br>
                        <a:rPr lang="en-GB" sz="1200"/>
                      </a:br>
                      <a:r>
                        <a:rPr lang="en-GB" sz="1200" b="0" i="0" kern="1200">
                          <a:solidFill>
                            <a:srgbClr val="000000"/>
                          </a:solidFill>
                          <a:latin typeface="Arial"/>
                        </a:rPr>
                        <a:t>Charity supporting adults who are estranged (not in contact) from their family.</a:t>
                      </a:r>
                    </a:p>
                  </a:txBody>
                  <a:tcPr marL="121916" marR="121916" marT="60963" marB="60963"/>
                </a:tc>
                <a:tc>
                  <a:txBody>
                    <a:bodyPr/>
                    <a:lstStyle/>
                    <a:p>
                      <a:pPr lvl="0" algn="ctr"/>
                      <a:r>
                        <a:rPr lang="en-GB" sz="1200" b="1" i="0" kern="1200">
                          <a:solidFill>
                            <a:srgbClr val="000000"/>
                          </a:solidFill>
                          <a:latin typeface="Arial"/>
                        </a:rPr>
                        <a:t>Survivors of Bereavement by Suicide (SOBS)</a:t>
                      </a:r>
                    </a:p>
                    <a:p>
                      <a:pPr lvl="0" algn="ctr"/>
                      <a:r>
                        <a:rPr lang="en-GB" sz="1200" b="0" i="0" u="sng" kern="1200">
                          <a:solidFill>
                            <a:srgbClr val="000000"/>
                          </a:solidFill>
                          <a:latin typeface="Arial"/>
                          <a:hlinkClick r:id="rId9">
                            <a:extLst>
                              <a:ext uri="{A12FA001-AC4F-418D-AE19-62706E023703}">
                                <ahyp:hlinkClr xmlns:ahyp="http://schemas.microsoft.com/office/drawing/2018/hyperlinkcolor" val="tx"/>
                              </a:ext>
                            </a:extLst>
                          </a:hlinkClick>
                        </a:rPr>
                        <a:t>0300 111 5065</a:t>
                      </a:r>
                      <a:br>
                        <a:rPr lang="en-GB" sz="1200"/>
                      </a:br>
                      <a:r>
                        <a:rPr lang="en-GB" sz="1200" b="0" i="0" u="sng" kern="1200">
                          <a:solidFill>
                            <a:srgbClr val="000000"/>
                          </a:solidFill>
                          <a:latin typeface="Arial"/>
                          <a:hlinkClick r:id="rId10">
                            <a:extLst>
                              <a:ext uri="{A12FA001-AC4F-418D-AE19-62706E023703}">
                                <ahyp:hlinkClr xmlns:ahyp="http://schemas.microsoft.com/office/drawing/2018/hyperlinkcolor" val="tx"/>
                              </a:ext>
                            </a:extLst>
                          </a:hlinkClick>
                        </a:rPr>
                        <a:t>uk-sobs.org.uk</a:t>
                      </a:r>
                      <a:br>
                        <a:rPr lang="en-GB" sz="1200"/>
                      </a:br>
                      <a:r>
                        <a:rPr lang="en-GB" sz="1200" b="0" i="0" kern="1200">
                          <a:solidFill>
                            <a:srgbClr val="000000"/>
                          </a:solidFill>
                          <a:latin typeface="Arial"/>
                        </a:rPr>
                        <a:t>Emotional and practical support and local groups for anyone bereaved or affected by suicide.</a:t>
                      </a:r>
                    </a:p>
                  </a:txBody>
                  <a:tcPr marL="121916" marR="121916" marT="60963" marB="60963"/>
                </a:tc>
                <a:tc>
                  <a:txBody>
                    <a:bodyPr/>
                    <a:lstStyle/>
                    <a:p>
                      <a:pPr lvl="0" algn="ctr"/>
                      <a:r>
                        <a:rPr lang="en-GB" sz="1200" b="1" i="0" kern="1200">
                          <a:solidFill>
                            <a:srgbClr val="000000"/>
                          </a:solidFill>
                          <a:latin typeface="Arial"/>
                        </a:rPr>
                        <a:t>Switchboard</a:t>
                      </a:r>
                    </a:p>
                    <a:p>
                      <a:pPr lvl="0" algn="ctr"/>
                      <a:r>
                        <a:rPr lang="en-GB" sz="1200" b="0" i="0" u="sng" kern="1200">
                          <a:solidFill>
                            <a:srgbClr val="000000"/>
                          </a:solidFill>
                          <a:latin typeface="Arial"/>
                          <a:hlinkClick r:id="rId11">
                            <a:extLst>
                              <a:ext uri="{A12FA001-AC4F-418D-AE19-62706E023703}">
                                <ahyp:hlinkClr xmlns:ahyp="http://schemas.microsoft.com/office/drawing/2018/hyperlinkcolor" val="tx"/>
                              </a:ext>
                            </a:extLst>
                          </a:hlinkClick>
                        </a:rPr>
                        <a:t>0300 330 0630</a:t>
                      </a:r>
                      <a:br>
                        <a:rPr lang="en-GB" sz="1200"/>
                      </a:br>
                      <a:r>
                        <a:rPr lang="en-GB" sz="1200" b="0" i="0" u="sng" kern="1200">
                          <a:solidFill>
                            <a:srgbClr val="000000"/>
                          </a:solidFill>
                          <a:latin typeface="Arial"/>
                          <a:hlinkClick r:id="rId12">
                            <a:extLst>
                              <a:ext uri="{A12FA001-AC4F-418D-AE19-62706E023703}">
                                <ahyp:hlinkClr xmlns:ahyp="http://schemas.microsoft.com/office/drawing/2018/hyperlinkcolor" val="tx"/>
                              </a:ext>
                            </a:extLst>
                          </a:hlinkClick>
                        </a:rPr>
                        <a:t>switchboard.lgbt</a:t>
                      </a:r>
                      <a:br>
                        <a:rPr lang="en-GB" sz="1200"/>
                      </a:br>
                      <a:r>
                        <a:rPr lang="en-GB" sz="1200" b="0" i="0" kern="1200">
                          <a:solidFill>
                            <a:srgbClr val="000000"/>
                          </a:solidFill>
                          <a:latin typeface="Arial"/>
                        </a:rPr>
                        <a:t>Listening services, information and support for lesbian, gay, bisexual and transgender communities.</a:t>
                      </a:r>
                    </a:p>
                  </a:txBody>
                  <a:tcPr marL="121916" marR="121916" marT="60963" marB="60963"/>
                </a:tc>
                <a:tc>
                  <a:txBody>
                    <a:bodyPr/>
                    <a:lstStyle/>
                    <a:p>
                      <a:pPr lvl="0" algn="ctr"/>
                      <a:r>
                        <a:rPr lang="en-GB" sz="1200" b="1" i="0" kern="1200">
                          <a:solidFill>
                            <a:srgbClr val="000000"/>
                          </a:solidFill>
                          <a:latin typeface="Arial"/>
                        </a:rPr>
                        <a:t>The Trussell Trust</a:t>
                      </a:r>
                    </a:p>
                    <a:p>
                      <a:pPr lvl="0" algn="ctr" rtl="0"/>
                      <a:r>
                        <a:rPr lang="en-GB" sz="1200" b="0" i="0" u="sng" kern="1200">
                          <a:solidFill>
                            <a:srgbClr val="000000"/>
                          </a:solidFill>
                          <a:latin typeface="Arial"/>
                          <a:hlinkClick r:id="rId13">
                            <a:extLst>
                              <a:ext uri="{A12FA001-AC4F-418D-AE19-62706E023703}">
                                <ahyp:hlinkClr xmlns:ahyp="http://schemas.microsoft.com/office/drawing/2018/hyperlinkcolor" val="tx"/>
                              </a:ext>
                            </a:extLst>
                          </a:hlinkClick>
                        </a:rPr>
                        <a:t>trusselltrust.org</a:t>
                      </a:r>
                      <a:br>
                        <a:rPr lang="en-GB" sz="1200" b="0" i="0" kern="1200">
                          <a:solidFill>
                            <a:srgbClr val="000000"/>
                          </a:solidFill>
                          <a:latin typeface="Arial"/>
                        </a:rPr>
                      </a:br>
                      <a:r>
                        <a:rPr lang="en-GB" sz="1200" b="0" i="0" kern="1200">
                          <a:solidFill>
                            <a:srgbClr val="000000"/>
                          </a:solidFill>
                          <a:latin typeface="Arial"/>
                        </a:rPr>
                        <a:t>Emergency food and support for people in need. Includes a searchable list of local foodbanks.</a:t>
                      </a:r>
                    </a:p>
                  </a:txBody>
                  <a:tcPr marL="121916" marR="121916" marT="60963" marB="60963"/>
                </a:tc>
                <a:tc>
                  <a:txBody>
                    <a:bodyPr/>
                    <a:lstStyle/>
                    <a:p>
                      <a:pPr marL="0" lvl="0" indent="0" algn="ctr"/>
                      <a:r>
                        <a:rPr lang="en-GB" sz="1200" b="1" i="0" u="none" kern="1200">
                          <a:solidFill>
                            <a:srgbClr val="000000"/>
                          </a:solidFill>
                          <a:latin typeface="Arial"/>
                          <a:hlinkClick r:id="rId14">
                            <a:extLst>
                              <a:ext uri="{A12FA001-AC4F-418D-AE19-62706E023703}">
                                <ahyp:hlinkClr xmlns:ahyp="http://schemas.microsoft.com/office/drawing/2018/hyperlinkcolor" val="tx"/>
                              </a:ext>
                            </a:extLst>
                          </a:hlinkClick>
                        </a:rPr>
                        <a:t>Papyrus</a:t>
                      </a:r>
                      <a:endParaRPr lang="en-GB" sz="1200" b="1" i="0" u="none" kern="1200">
                        <a:solidFill>
                          <a:srgbClr val="000000"/>
                        </a:solidFill>
                        <a:latin typeface="Arial"/>
                      </a:endParaRPr>
                    </a:p>
                    <a:p>
                      <a:pPr marL="0" lvl="0" indent="0" algn="ctr"/>
                      <a:r>
                        <a:rPr lang="en-GB" sz="1200" b="0" i="0" kern="1200">
                          <a:solidFill>
                            <a:srgbClr val="000000"/>
                          </a:solidFill>
                          <a:latin typeface="Arial"/>
                        </a:rPr>
                        <a:t>Our advisers are all trained to help you focus on staying safe from suicide. For under 35s. </a:t>
                      </a:r>
                      <a:br>
                        <a:rPr lang="en-GB" sz="1200"/>
                      </a:br>
                      <a:r>
                        <a:rPr lang="en-GB" sz="1200" b="1" i="0" kern="1200">
                          <a:solidFill>
                            <a:srgbClr val="000000"/>
                          </a:solidFill>
                          <a:latin typeface="Arial"/>
                        </a:rPr>
                        <a:t>Call 0800 068 41 41</a:t>
                      </a:r>
                      <a:r>
                        <a:rPr lang="en-GB" sz="1200" b="0" i="0" kern="1200">
                          <a:solidFill>
                            <a:srgbClr val="000000"/>
                          </a:solidFill>
                          <a:latin typeface="Arial"/>
                        </a:rPr>
                        <a:t> – 9am to midnight every day</a:t>
                      </a:r>
                      <a:br>
                        <a:rPr lang="en-GB" sz="1200"/>
                      </a:br>
                      <a:r>
                        <a:rPr lang="en-GB" sz="1200" b="1" i="0" kern="1200">
                          <a:solidFill>
                            <a:srgbClr val="000000"/>
                          </a:solidFill>
                          <a:latin typeface="Arial"/>
                        </a:rPr>
                        <a:t>Text 07860 039967</a:t>
                      </a:r>
                      <a:br>
                        <a:rPr lang="en-GB" sz="1200"/>
                      </a:br>
                      <a:r>
                        <a:rPr lang="en-GB" sz="1200" b="1" i="0" kern="1200">
                          <a:solidFill>
                            <a:srgbClr val="000000"/>
                          </a:solidFill>
                          <a:latin typeface="Arial"/>
                        </a:rPr>
                        <a:t>Email</a:t>
                      </a:r>
                      <a:r>
                        <a:rPr lang="en-GB" sz="1200" b="0" i="0" kern="1200">
                          <a:solidFill>
                            <a:srgbClr val="000000"/>
                          </a:solidFill>
                          <a:latin typeface="Arial"/>
                        </a:rPr>
                        <a:t> </a:t>
                      </a:r>
                      <a:r>
                        <a:rPr lang="en-GB" sz="1200" b="0" i="0" kern="1200">
                          <a:solidFill>
                            <a:srgbClr val="000000"/>
                          </a:solidFill>
                          <a:latin typeface="Arial"/>
                          <a:hlinkClick r:id="rId15">
                            <a:extLst>
                              <a:ext uri="{A12FA001-AC4F-418D-AE19-62706E023703}">
                                <ahyp:hlinkClr xmlns:ahyp="http://schemas.microsoft.com/office/drawing/2018/hyperlinkcolor" val="tx"/>
                              </a:ext>
                            </a:extLst>
                          </a:hlinkClick>
                        </a:rPr>
                        <a:t>pat@papyrus-uk.org</a:t>
                      </a:r>
                      <a:endParaRPr lang="en-GB" sz="1200" kern="1200">
                        <a:solidFill>
                          <a:srgbClr val="FF0000"/>
                        </a:solidFill>
                        <a:latin typeface="Arial"/>
                      </a:endParaRPr>
                    </a:p>
                  </a:txBody>
                  <a:tcPr marL="121916" marR="121916" marT="60963" marB="60963"/>
                </a:tc>
                <a:extLst>
                  <a:ext uri="{0D108BD9-81ED-4DB2-BD59-A6C34878D82A}">
                    <a16:rowId xmlns:a16="http://schemas.microsoft.com/office/drawing/2014/main" val="3142386019"/>
                  </a:ext>
                </a:extLst>
              </a:tr>
            </a:tbl>
          </a:graphicData>
        </a:graphic>
      </p:graphicFrame>
      <p:sp>
        <p:nvSpPr>
          <p:cNvPr id="6" name="Oval 32">
            <a:extLst>
              <a:ext uri="{FF2B5EF4-FFF2-40B4-BE49-F238E27FC236}">
                <a16:creationId xmlns:a16="http://schemas.microsoft.com/office/drawing/2014/main" id="{A16FC7E9-5593-9012-3354-FA18E52F64C4}"/>
              </a:ext>
            </a:extLst>
          </p:cNvPr>
          <p:cNvSpPr/>
          <p:nvPr/>
        </p:nvSpPr>
        <p:spPr>
          <a:xfrm>
            <a:off x="7666357" y="695675"/>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6">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Oval 33">
            <a:extLst>
              <a:ext uri="{FF2B5EF4-FFF2-40B4-BE49-F238E27FC236}">
                <a16:creationId xmlns:a16="http://schemas.microsoft.com/office/drawing/2014/main" id="{DF1B0EAB-ACBA-2E9C-CFD9-F32CA6AE4214}"/>
              </a:ext>
            </a:extLst>
          </p:cNvPr>
          <p:cNvSpPr/>
          <p:nvPr/>
        </p:nvSpPr>
        <p:spPr>
          <a:xfrm>
            <a:off x="7865924" y="357142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7">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8" name="Oval 23">
            <a:extLst>
              <a:ext uri="{FF2B5EF4-FFF2-40B4-BE49-F238E27FC236}">
                <a16:creationId xmlns:a16="http://schemas.microsoft.com/office/drawing/2014/main" id="{ABF95347-EFE6-49F3-B9C9-0FCBA7451F3A}"/>
              </a:ext>
            </a:extLst>
          </p:cNvPr>
          <p:cNvSpPr/>
          <p:nvPr/>
        </p:nvSpPr>
        <p:spPr>
          <a:xfrm>
            <a:off x="2989649" y="711183"/>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8">
              <a:alphaModFix/>
            </a:blip>
            <a:stretch>
              <a:fillRect/>
            </a:stretch>
          </a:blipFill>
          <a:ln w="6345" cap="flat">
            <a:solidFill>
              <a:srgbClr val="D9D9D9"/>
            </a:solidFill>
            <a:prstDash val="solid"/>
            <a:miter/>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9" name="Oval 16">
            <a:extLst>
              <a:ext uri="{FF2B5EF4-FFF2-40B4-BE49-F238E27FC236}">
                <a16:creationId xmlns:a16="http://schemas.microsoft.com/office/drawing/2014/main" id="{5067FA20-1560-F122-A053-92993D4DF6C8}"/>
              </a:ext>
            </a:extLst>
          </p:cNvPr>
          <p:cNvSpPr/>
          <p:nvPr/>
        </p:nvSpPr>
        <p:spPr>
          <a:xfrm>
            <a:off x="5252469" y="58606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9">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0" name="Oval 20">
            <a:extLst>
              <a:ext uri="{FF2B5EF4-FFF2-40B4-BE49-F238E27FC236}">
                <a16:creationId xmlns:a16="http://schemas.microsoft.com/office/drawing/2014/main" id="{8783062B-E0BA-94A7-6BE7-6CE81956998B}"/>
              </a:ext>
            </a:extLst>
          </p:cNvPr>
          <p:cNvSpPr/>
          <p:nvPr/>
        </p:nvSpPr>
        <p:spPr>
          <a:xfrm>
            <a:off x="5469565" y="3574462"/>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0">
              <a:alphaModFix/>
            </a:blip>
            <a:stretch>
              <a:fillRect/>
            </a:stretch>
          </a:blipFill>
          <a:ln w="6345" cap="flat">
            <a:solidFill>
              <a:srgbClr val="003087"/>
            </a:solidFill>
            <a:prstDash val="solid"/>
            <a:miter/>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1" name="Oval 17">
            <a:extLst>
              <a:ext uri="{FF2B5EF4-FFF2-40B4-BE49-F238E27FC236}">
                <a16:creationId xmlns:a16="http://schemas.microsoft.com/office/drawing/2014/main" id="{48977002-EBB9-9BE8-A3E1-6DADA5AF8F9B}"/>
              </a:ext>
            </a:extLst>
          </p:cNvPr>
          <p:cNvSpPr/>
          <p:nvPr/>
        </p:nvSpPr>
        <p:spPr>
          <a:xfrm>
            <a:off x="10190137" y="711183"/>
            <a:ext cx="1487427"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1">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2" name="Oval 24">
            <a:extLst>
              <a:ext uri="{FF2B5EF4-FFF2-40B4-BE49-F238E27FC236}">
                <a16:creationId xmlns:a16="http://schemas.microsoft.com/office/drawing/2014/main" id="{DAC9CD52-D8AE-E27D-ECAB-8446AD997BD7}"/>
              </a:ext>
            </a:extLst>
          </p:cNvPr>
          <p:cNvSpPr/>
          <p:nvPr/>
        </p:nvSpPr>
        <p:spPr>
          <a:xfrm>
            <a:off x="599060" y="357142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3" name="Oval 21">
            <a:extLst>
              <a:ext uri="{FF2B5EF4-FFF2-40B4-BE49-F238E27FC236}">
                <a16:creationId xmlns:a16="http://schemas.microsoft.com/office/drawing/2014/main" id="{A650EE62-6EB7-ABDE-7EE0-46D1D214B552}"/>
              </a:ext>
            </a:extLst>
          </p:cNvPr>
          <p:cNvSpPr/>
          <p:nvPr/>
        </p:nvSpPr>
        <p:spPr>
          <a:xfrm>
            <a:off x="514432" y="672303"/>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3">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4" name="Oval 19">
            <a:extLst>
              <a:ext uri="{FF2B5EF4-FFF2-40B4-BE49-F238E27FC236}">
                <a16:creationId xmlns:a16="http://schemas.microsoft.com/office/drawing/2014/main" id="{443C008C-DCF8-DD9B-AAA2-3AEB5446E254}"/>
              </a:ext>
            </a:extLst>
          </p:cNvPr>
          <p:cNvSpPr/>
          <p:nvPr/>
        </p:nvSpPr>
        <p:spPr>
          <a:xfrm>
            <a:off x="3073206" y="3574462"/>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4">
              <a:alphaModFix/>
            </a:blip>
            <a:stretch>
              <a:fillRect/>
            </a:stretch>
          </a:blipFill>
          <a:ln w="12701" cap="flat">
            <a:solidFill>
              <a:srgbClr val="D9D9D9"/>
            </a:solidFill>
            <a:prstDash val="solid"/>
            <a:miter/>
          </a:ln>
        </p:spPr>
        <p:txBody>
          <a:bodyPr vert="horz" wrap="square" lIns="121916" tIns="60963" rIns="121916"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a:endParaRPr>
          </a:p>
        </p:txBody>
      </p:sp>
      <p:sp>
        <p:nvSpPr>
          <p:cNvPr id="15" name="Oval 22">
            <a:extLst>
              <a:ext uri="{FF2B5EF4-FFF2-40B4-BE49-F238E27FC236}">
                <a16:creationId xmlns:a16="http://schemas.microsoft.com/office/drawing/2014/main" id="{DE112804-A351-F62E-5F14-FD9F103B38A4}"/>
              </a:ext>
            </a:extLst>
          </p:cNvPr>
          <p:cNvSpPr/>
          <p:nvPr/>
        </p:nvSpPr>
        <p:spPr>
          <a:xfrm>
            <a:off x="10235656" y="357142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5">
              <a:alphaModFix/>
            </a:blip>
            <a:stretch>
              <a:fillRect/>
            </a:stretch>
          </a:blipFill>
          <a:ln cap="flat">
            <a:noFill/>
            <a:prstDash val="solid"/>
          </a:ln>
        </p:spPr>
        <p:txBody>
          <a:bodyPr vert="horz" wrap="square" lIns="121916" tIns="60963" rIns="121916"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360572F-A417-54F5-C235-B8E4B1D75317}"/>
              </a:ext>
            </a:extLst>
          </p:cNvPr>
          <p:cNvSpPr txBox="1">
            <a:spLocks noGrp="1"/>
          </p:cNvSpPr>
          <p:nvPr>
            <p:ph type="title"/>
          </p:nvPr>
        </p:nvSpPr>
        <p:spPr>
          <a:xfrm>
            <a:off x="370432" y="326733"/>
            <a:ext cx="8956676" cy="567467"/>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600" b="1">
                <a:solidFill>
                  <a:srgbClr val="0071CE"/>
                </a:solidFill>
                <a:latin typeface="Arial"/>
                <a:cs typeface="Arial"/>
              </a:rPr>
              <a:t>Requirements of </a:t>
            </a:r>
            <a:r>
              <a:rPr lang="en-US" sz="3600" b="1">
                <a:solidFill>
                  <a:srgbClr val="1F71CC"/>
                </a:solidFill>
                <a:latin typeface="Arial"/>
                <a:cs typeface="Arial"/>
              </a:rPr>
              <a:t>your</a:t>
            </a:r>
            <a:r>
              <a:rPr lang="en-US" sz="3600" b="1">
                <a:solidFill>
                  <a:srgbClr val="0071CE"/>
                </a:solidFill>
                <a:latin typeface="Arial"/>
                <a:cs typeface="Arial"/>
              </a:rPr>
              <a:t> grant</a:t>
            </a:r>
            <a:endParaRPr lang="en-US" sz="3600" b="1">
              <a:solidFill>
                <a:srgbClr val="0071CE"/>
              </a:solidFill>
              <a:latin typeface="Arial"/>
            </a:endParaRPr>
          </a:p>
        </p:txBody>
      </p:sp>
      <p:sp>
        <p:nvSpPr>
          <p:cNvPr id="3" name="object 3">
            <a:extLst>
              <a:ext uri="{FF2B5EF4-FFF2-40B4-BE49-F238E27FC236}">
                <a16:creationId xmlns:a16="http://schemas.microsoft.com/office/drawing/2014/main" id="{AC89F93A-5288-4079-C537-4736E0BC8FDF}"/>
              </a:ext>
            </a:extLst>
          </p:cNvPr>
          <p:cNvSpPr txBox="1"/>
          <p:nvPr/>
        </p:nvSpPr>
        <p:spPr>
          <a:xfrm>
            <a:off x="364873" y="894200"/>
            <a:ext cx="11462260" cy="3629200"/>
          </a:xfrm>
          <a:prstGeom prst="rect">
            <a:avLst/>
          </a:prstGeom>
          <a:noFill/>
          <a:ln cap="flat">
            <a:noFill/>
          </a:ln>
        </p:spPr>
        <p:txBody>
          <a:bodyPr vert="horz" wrap="square" lIns="0" tIns="12701" rIns="0" bIns="0" anchor="t" anchorCtr="0" compatLnSpc="1">
            <a:spAutoFit/>
          </a:bodyPr>
          <a:lstStyle/>
          <a:p>
            <a:pPr marL="12700" marR="0" lvl="0" indent="0" algn="l" defTabSz="914400" rtl="0" fontAlgn="auto" hangingPunct="1">
              <a:lnSpc>
                <a:spcPct val="150000"/>
              </a:lnSpc>
              <a:spcBef>
                <a:spcPts val="100"/>
              </a:spcBef>
              <a:spcAft>
                <a:spcPts val="0"/>
              </a:spcAft>
              <a:buNone/>
              <a:tabLst/>
              <a:defRPr sz="1800" b="0" i="0" u="none" strike="noStrike" kern="0" cap="none" spc="0" baseline="0">
                <a:solidFill>
                  <a:srgbClr val="000000"/>
                </a:solidFill>
                <a:uFillTx/>
              </a:defRPr>
            </a:pPr>
            <a:endParaRPr lang="en-US" sz="2000" b="0" i="0" u="none" strike="noStrike" kern="1200" cap="none" spc="-25" baseline="0" dirty="0">
              <a:solidFill>
                <a:srgbClr val="000000"/>
              </a:solidFill>
              <a:uFillTx/>
              <a:latin typeface="Arial"/>
              <a:cs typeface="Arial"/>
            </a:endParaRPr>
          </a:p>
          <a:p>
            <a:pPr marL="12700"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Congratulations on successfully receiving a </a:t>
            </a:r>
            <a:r>
              <a:rPr lang="en-GB" dirty="0">
                <a:solidFill>
                  <a:srgbClr val="000000"/>
                </a:solidFill>
                <a:latin typeface="Arial"/>
                <a:cs typeface="Arial"/>
              </a:rPr>
              <a:t>Women's</a:t>
            </a:r>
            <a:r>
              <a:rPr lang="en-GB" sz="1800" b="0" i="0" u="none" strike="noStrike" kern="1200" cap="none" spc="0" baseline="0" dirty="0">
                <a:solidFill>
                  <a:srgbClr val="000000"/>
                </a:solidFill>
                <a:uFillTx/>
                <a:latin typeface="Arial"/>
                <a:cs typeface="Arial"/>
              </a:rPr>
              <a:t> Health Fund grant for 2025/26</a:t>
            </a:r>
            <a:endParaRPr lang="en-GB" sz="1800" b="0" i="0" u="none" strike="noStrike" kern="1200" cap="none" spc="0" baseline="0" dirty="0">
              <a:solidFill>
                <a:srgbClr val="000000"/>
              </a:solidFill>
              <a:uFillTx/>
              <a:latin typeface="Calibri"/>
              <a:ea typeface="Calibri"/>
              <a:cs typeface="Calibri"/>
            </a:endParaRPr>
          </a:p>
          <a:p>
            <a:pPr marL="12700"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As a reminder, the conditions of your grant are outlined below:</a:t>
            </a:r>
            <a:endParaRPr lang="en-GB" sz="1800" b="0" i="0" u="none" strike="noStrike" kern="1200" cap="none" spc="0" baseline="0" dirty="0">
              <a:solidFill>
                <a:srgbClr val="000000"/>
              </a:solidFill>
              <a:uFillTx/>
              <a:latin typeface="Calibri"/>
              <a:ea typeface="Calibri"/>
              <a:cs typeface="Calibri"/>
            </a:endParaRPr>
          </a:p>
          <a:p>
            <a:pPr marL="12700"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a:p>
            <a:pPr marL="298450" marR="0" lvl="0" indent="-285750" algn="l" defTabSz="914400" rtl="0" fontAlgn="auto" hangingPunct="1">
              <a:lnSpc>
                <a:spcPct val="100000"/>
              </a:lnSpc>
              <a:spcBef>
                <a:spcPts val="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Confirm the date/s of your activity/activities (if you haven't already). </a:t>
            </a:r>
            <a:endParaRPr lang="en-GB" sz="1800" b="0" i="0" u="none" strike="noStrike" kern="1200" cap="none" spc="0" baseline="0" dirty="0">
              <a:solidFill>
                <a:srgbClr val="000000"/>
              </a:solidFill>
              <a:uFillTx/>
              <a:latin typeface="Arial"/>
              <a:ea typeface="Calibri"/>
              <a:cs typeface="Arial"/>
            </a:endParaRPr>
          </a:p>
          <a:p>
            <a:pPr marL="12700" marR="0" lvl="0" indent="0" algn="l" defTabSz="914400" rtl="0" fontAlgn="auto" hangingPunct="1">
              <a:lnSpc>
                <a:spcPct val="100000"/>
              </a:lnSpc>
              <a:spcBef>
                <a:spcPts val="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a:p>
            <a:pPr marL="298450" marR="0" lvl="0" indent="-285750" algn="l" defTabSz="914400" rtl="0" fontAlgn="auto" hangingPunct="1">
              <a:lnSpc>
                <a:spcPct val="100000"/>
              </a:lnSpc>
              <a:spcBef>
                <a:spcPts val="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Take two photographs of your event or activity, with signed consent for NHS South West London to use these photographs.</a:t>
            </a:r>
            <a:endParaRPr lang="en-GB" sz="1800" b="0" i="0" u="none" strike="noStrike" kern="1200" cap="none" spc="0" baseline="0" dirty="0">
              <a:solidFill>
                <a:srgbClr val="000000"/>
              </a:solidFill>
              <a:uFillTx/>
              <a:latin typeface="Arial"/>
              <a:ea typeface="Calibri"/>
              <a:cs typeface="Arial"/>
            </a:endParaRPr>
          </a:p>
          <a:p>
            <a:pPr marL="12700" marR="0" lvl="0" algn="l" defTabSz="914400" rtl="0" fontAlgn="auto" hangingPunct="1">
              <a:lnSpc>
                <a:spcPct val="100000"/>
              </a:lnSpc>
              <a:spcBef>
                <a:spcPts val="0"/>
              </a:spcBef>
              <a:spcAft>
                <a:spcPts val="0"/>
              </a:spcAft>
              <a:buSzPct val="100000"/>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a:p>
            <a:pPr marL="298450" marR="0" lvl="0" indent="-285750" algn="l" defTabSz="914400" rtl="0" fontAlgn="auto" hangingPunct="1">
              <a:lnSpc>
                <a:spcPct val="100000"/>
              </a:lnSpc>
              <a:spcBef>
                <a:spcPts val="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Complete your reporting and feedback form within two weeks of completing your activity.</a:t>
            </a:r>
            <a:endParaRPr lang="en-GB" sz="1800" b="0" i="0" u="none" strike="noStrike" kern="1200" cap="none" spc="0" baseline="0" dirty="0">
              <a:solidFill>
                <a:srgbClr val="000000"/>
              </a:solidFill>
              <a:uFillTx/>
              <a:latin typeface="Arial"/>
              <a:ea typeface="Calibri"/>
              <a:cs typeface="Arial"/>
            </a:endParaRPr>
          </a:p>
          <a:p>
            <a:pPr marL="12700" marR="0" lvl="0" indent="0" algn="l" defTabSz="914400" rtl="0" fontAlgn="auto" hangingPunct="1">
              <a:lnSpc>
                <a:spcPct val="100000"/>
              </a:lnSpc>
              <a:spcBef>
                <a:spcPts val="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D9734C3-03F9-0879-BEAE-A24B01909B42}"/>
              </a:ext>
            </a:extLst>
          </p:cNvPr>
          <p:cNvSpPr txBox="1">
            <a:spLocks noGrp="1"/>
          </p:cNvSpPr>
          <p:nvPr>
            <p:ph type="title"/>
          </p:nvPr>
        </p:nvSpPr>
        <p:spPr>
          <a:xfrm>
            <a:off x="370432" y="326733"/>
            <a:ext cx="8956676" cy="490520"/>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100" b="1">
                <a:solidFill>
                  <a:srgbClr val="0071CE"/>
                </a:solidFill>
                <a:latin typeface="Arial"/>
                <a:cs typeface="Arial"/>
              </a:rPr>
              <a:t>Your Community and Voluntary Sector contact</a:t>
            </a:r>
            <a:endParaRPr lang="en-US" sz="3100" b="1">
              <a:solidFill>
                <a:srgbClr val="0071CE"/>
              </a:solidFill>
              <a:latin typeface="Arial"/>
            </a:endParaRPr>
          </a:p>
        </p:txBody>
      </p:sp>
      <p:sp>
        <p:nvSpPr>
          <p:cNvPr id="3" name="object 3">
            <a:extLst>
              <a:ext uri="{FF2B5EF4-FFF2-40B4-BE49-F238E27FC236}">
                <a16:creationId xmlns:a16="http://schemas.microsoft.com/office/drawing/2014/main" id="{57F4DD7B-F8F1-C580-BF1F-1DBA175F448C}"/>
              </a:ext>
            </a:extLst>
          </p:cNvPr>
          <p:cNvSpPr txBox="1"/>
          <p:nvPr/>
        </p:nvSpPr>
        <p:spPr>
          <a:xfrm>
            <a:off x="364873" y="986564"/>
            <a:ext cx="11462260" cy="4885950"/>
          </a:xfrm>
          <a:prstGeom prst="rect">
            <a:avLst/>
          </a:prstGeom>
          <a:noFill/>
          <a:ln cap="flat">
            <a:noFill/>
          </a:ln>
        </p:spPr>
        <p:txBody>
          <a:bodyPr vert="horz" wrap="square" lIns="0" tIns="12701" rIns="0" bIns="0" anchor="t" anchorCtr="0" compatLnSpc="1">
            <a:spAutoFit/>
          </a:bodyPr>
          <a:lstStyle/>
          <a:p>
            <a:pPr marL="12701" marR="0" lvl="0" indent="0" algn="l" defTabSz="914400" rtl="0" fontAlgn="auto" hangingPunct="1">
              <a:lnSpc>
                <a:spcPct val="150000"/>
              </a:lnSpc>
              <a:spcBef>
                <a:spcPts val="100"/>
              </a:spcBef>
              <a:spcAft>
                <a:spcPts val="0"/>
              </a:spcAft>
              <a:buNone/>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827B"/>
                </a:solidFill>
                <a:uFillTx/>
                <a:latin typeface="Arial"/>
                <a:ea typeface="Calibri"/>
                <a:cs typeface="Arial"/>
              </a:rPr>
              <a:t>Please see below contact details for your borough Community Voluntary Sector lead:</a:t>
            </a:r>
            <a:endParaRPr lang="en-US" sz="2000" b="0" i="0" u="none" strike="noStrike" kern="1200" cap="none" spc="-25" baseline="0" dirty="0">
              <a:solidFill>
                <a:srgbClr val="00827B"/>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Merton - </a:t>
            </a:r>
            <a:r>
              <a:rPr lang="en-GB" sz="1800" b="0" i="0" u="none" strike="noStrike" kern="1200" cap="none" spc="0" baseline="0" dirty="0">
                <a:solidFill>
                  <a:srgbClr val="000000"/>
                </a:solidFill>
                <a:uFillTx/>
                <a:latin typeface="Arial"/>
                <a:ea typeface="Calibri"/>
                <a:cs typeface="Calibri"/>
                <a:hlinkClick r:id="rId3">
                  <a:extLst>
                    <a:ext uri="{A12FA001-AC4F-418D-AE19-62706E023703}">
                      <ahyp:hlinkClr xmlns:ahyp="http://schemas.microsoft.com/office/drawing/2018/hyperlinkcolor" val="tx"/>
                    </a:ext>
                  </a:extLst>
                </a:hlinkClick>
              </a:rPr>
              <a:t>Ali@mertonconnected.co.uk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Wandsworth - </a:t>
            </a:r>
            <a:r>
              <a:rPr lang="en-GB" sz="1800" b="0" i="0" u="none" strike="noStrike" kern="1200" cap="none" spc="0" baseline="0" dirty="0">
                <a:solidFill>
                  <a:srgbClr val="000000"/>
                </a:solidFill>
                <a:uFillTx/>
                <a:latin typeface="Arial"/>
                <a:ea typeface="Calibri"/>
                <a:cs typeface="Calibri"/>
                <a:hlinkClick r:id="rId4">
                  <a:extLst>
                    <a:ext uri="{A12FA001-AC4F-418D-AE19-62706E023703}">
                      <ahyp:hlinkClr xmlns:ahyp="http://schemas.microsoft.com/office/drawing/2018/hyperlinkcolor" val="tx"/>
                    </a:ext>
                  </a:extLst>
                </a:hlinkClick>
              </a:rPr>
              <a:t>Jessica@wandcareall.org.uk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Croydon - </a:t>
            </a:r>
            <a:r>
              <a:rPr lang="en-GB" sz="1800" b="0" i="0" u="none" strike="noStrike" kern="1200" cap="none" spc="0" baseline="0" dirty="0">
                <a:solidFill>
                  <a:srgbClr val="000000"/>
                </a:solidFill>
                <a:uFillTx/>
                <a:latin typeface="Arial"/>
                <a:ea typeface="Calibri"/>
                <a:cs typeface="Calibri"/>
                <a:hlinkClick r:id="rId5">
                  <a:extLst>
                    <a:ext uri="{A12FA001-AC4F-418D-AE19-62706E023703}">
                      <ahyp:hlinkClr xmlns:ahyp="http://schemas.microsoft.com/office/drawing/2018/hyperlinkcolor" val="tx"/>
                    </a:ext>
                  </a:extLst>
                </a:hlinkClick>
              </a:rPr>
              <a:t>training@cvalive.org.uk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Kingston - </a:t>
            </a:r>
            <a:r>
              <a:rPr lang="en-GB" sz="1800" b="0" i="0" u="none" strike="noStrike" kern="1200" cap="none" spc="0" baseline="0" dirty="0">
                <a:solidFill>
                  <a:srgbClr val="000000"/>
                </a:solidFill>
                <a:uFillTx/>
                <a:latin typeface="Arial"/>
                <a:ea typeface="Calibri"/>
                <a:cs typeface="Calibri"/>
                <a:hlinkClick r:id="rId6">
                  <a:extLst>
                    <a:ext uri="{A12FA001-AC4F-418D-AE19-62706E023703}">
                      <ahyp:hlinkClr xmlns:ahyp="http://schemas.microsoft.com/office/drawing/2018/hyperlinkcolor" val="tx"/>
                    </a:ext>
                  </a:extLst>
                </a:hlinkClick>
              </a:rPr>
              <a:t>eneida.capaldi@kva.org.uk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Richmond - </a:t>
            </a:r>
            <a:r>
              <a:rPr lang="en-GB" sz="1800" b="0" i="0" u="none" strike="noStrike" kern="1200" cap="none" spc="0" baseline="0" dirty="0">
                <a:solidFill>
                  <a:srgbClr val="000000"/>
                </a:solidFill>
                <a:uFillTx/>
                <a:latin typeface="Arial"/>
                <a:ea typeface="Calibri"/>
                <a:cs typeface="Arial"/>
                <a:hlinkClick r:id="rId7">
                  <a:extLst>
                    <a:ext uri="{A12FA001-AC4F-418D-AE19-62706E023703}">
                      <ahyp:hlinkClr xmlns:ahyp="http://schemas.microsoft.com/office/drawing/2018/hyperlinkcolor" val="tx"/>
                    </a:ext>
                  </a:extLst>
                </a:hlinkClick>
              </a:rPr>
              <a:t>action@richmondcvs.org.uk</a:t>
            </a:r>
            <a:r>
              <a:rPr lang="en-GB" sz="1800" b="0" i="0" u="none" strike="noStrike" kern="1200" cap="none" spc="0" baseline="0" dirty="0">
                <a:solidFill>
                  <a:srgbClr val="000000"/>
                </a:solidFill>
                <a:uFillTx/>
                <a:latin typeface="Arial"/>
                <a:ea typeface="Calibri"/>
                <a:cs typeface="Arial"/>
              </a:rPr>
              <a:t> </a:t>
            </a:r>
            <a:endParaRPr lang="en-GB" sz="1800" b="0" i="0" u="none" strike="noStrike" kern="1200" cap="none" spc="0" baseline="0" dirty="0">
              <a:solidFill>
                <a:srgbClr val="000000"/>
              </a:solidFill>
              <a:uFillTx/>
              <a:latin typeface="Arial"/>
              <a:ea typeface="Calibri"/>
              <a:cs typeface="Calibri"/>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lvl="0">
              <a:spcBef>
                <a:spcPts val="1040"/>
              </a:spcBef>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Sutton - </a:t>
            </a:r>
            <a:r>
              <a:rPr lang="en-GB" dirty="0">
                <a:ea typeface="Calibri"/>
                <a:cs typeface="Arial"/>
                <a:hlinkClick r:id="rId8">
                  <a:extLst>
                    <a:ext uri="{A12FA001-AC4F-418D-AE19-62706E023703}">
                      <ahyp:hlinkClr xmlns:ahyp="http://schemas.microsoft.com/office/drawing/2018/hyperlinkcolor" val="tx"/>
                    </a:ext>
                  </a:extLst>
                </a:hlinkClick>
              </a:rPr>
              <a:t>razia@communityactionsutton.org.uk</a:t>
            </a:r>
            <a:r>
              <a:rPr lang="en-GB" dirty="0">
                <a:ea typeface="Calibri"/>
                <a:cs typeface="Arial"/>
              </a:rPr>
              <a:t> </a:t>
            </a:r>
            <a:endParaRPr lang="en-GB" sz="1800" b="0" i="0" u="none" strike="noStrike" kern="1200" cap="none" spc="0" baseline="0" dirty="0">
              <a:solidFill>
                <a:srgbClr val="000000"/>
              </a:solidFill>
              <a:uFillTx/>
              <a:latin typeface="Arial"/>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E9D33AD-0A91-A09D-A57B-6E0C35162E31}"/>
              </a:ext>
            </a:extLst>
          </p:cNvPr>
          <p:cNvSpPr txBox="1">
            <a:spLocks noGrp="1"/>
          </p:cNvSpPr>
          <p:nvPr>
            <p:ph type="title"/>
          </p:nvPr>
        </p:nvSpPr>
        <p:spPr>
          <a:xfrm>
            <a:off x="370432" y="397078"/>
            <a:ext cx="8956676" cy="567467"/>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600" b="1">
                <a:solidFill>
                  <a:srgbClr val="0071CE"/>
                </a:solidFill>
                <a:latin typeface="Arial"/>
                <a:cs typeface="Arial"/>
              </a:rPr>
              <a:t>Key things to do before your activity</a:t>
            </a:r>
            <a:endParaRPr lang="en-US" sz="3600" b="1">
              <a:solidFill>
                <a:srgbClr val="0071CE"/>
              </a:solidFill>
              <a:latin typeface="Arial"/>
            </a:endParaRPr>
          </a:p>
        </p:txBody>
      </p:sp>
      <p:sp>
        <p:nvSpPr>
          <p:cNvPr id="3" name="object 3">
            <a:extLst>
              <a:ext uri="{FF2B5EF4-FFF2-40B4-BE49-F238E27FC236}">
                <a16:creationId xmlns:a16="http://schemas.microsoft.com/office/drawing/2014/main" id="{14987390-9114-9BF5-1F42-998E76409B76}"/>
              </a:ext>
            </a:extLst>
          </p:cNvPr>
          <p:cNvSpPr txBox="1"/>
          <p:nvPr/>
        </p:nvSpPr>
        <p:spPr>
          <a:xfrm>
            <a:off x="378397" y="904268"/>
            <a:ext cx="10071055" cy="5052666"/>
          </a:xfrm>
          <a:prstGeom prst="rect">
            <a:avLst/>
          </a:prstGeom>
          <a:noFill/>
          <a:ln cap="flat">
            <a:noFill/>
          </a:ln>
        </p:spPr>
        <p:txBody>
          <a:bodyPr vert="horz" wrap="square" lIns="0" tIns="12701" rIns="0" bIns="0" anchor="t" anchorCtr="0" compatLnSpc="1">
            <a:spAutoFit/>
          </a:bodyPr>
          <a:lstStyle/>
          <a:p>
            <a:pPr marL="12701" marR="0" lvl="0" indent="0" algn="l" defTabSz="914400" rtl="0" fontAlgn="auto" hangingPunct="1">
              <a:lnSpc>
                <a:spcPts val="2050"/>
              </a:lnSpc>
              <a:spcBef>
                <a:spcPts val="100"/>
              </a:spcBef>
              <a:spcAft>
                <a:spcPts val="0"/>
              </a:spcAft>
              <a:buNone/>
              <a:tabLst/>
              <a:defRPr sz="1800" b="0" i="0" u="none" strike="noStrike" kern="0" cap="none" spc="0" baseline="0">
                <a:solidFill>
                  <a:srgbClr val="000000"/>
                </a:solidFill>
                <a:uFillTx/>
              </a:defRPr>
            </a:pPr>
            <a:endParaRPr lang="en-US" sz="1800" b="0" i="0" u="none" strike="noStrike" kern="1200" cap="none" spc="-25" baseline="0" dirty="0">
              <a:solidFill>
                <a:srgbClr val="000000"/>
              </a:solidFill>
              <a:uFillTx/>
              <a:latin typeface="Arial"/>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Get ready for your activity:</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Read and familiarise yourself with the slides on the topics relevant to your activity; Menstruation, Menopause and Urogynaecology. The slides and resources in this pack can help you have conversations.</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Spread the word about your activity on WhatsApp, Facebook, Twitter/X, Instagram email and/or through flyers. </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Check you know what you need to do for reporting – so you can capture what you hear from people who attended your activity.</a:t>
            </a:r>
          </a:p>
          <a:p>
            <a:pPr marL="469901" marR="0" lvl="1" indent="0" algn="l" defTabSz="914400" rtl="0" fontAlgn="auto" hangingPunct="1">
              <a:lnSpc>
                <a:spcPct val="100000"/>
              </a:lnSpc>
              <a:spcBef>
                <a:spcPts val="1040"/>
              </a:spcBef>
              <a:spcAft>
                <a:spcPts val="0"/>
              </a:spcAft>
              <a:buNone/>
              <a:tabLst>
                <a:tab pos="354971" algn="l"/>
                <a:tab pos="355601" algn="l"/>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cs typeface="Arial"/>
            </a:endParaRPr>
          </a:p>
          <a:p>
            <a:pPr marL="469901" marR="238758" lvl="1" indent="0" algn="l" defTabSz="914400" rtl="0" fontAlgn="auto" hangingPunct="1">
              <a:lnSpc>
                <a:spcPts val="1940"/>
              </a:lnSpc>
              <a:spcBef>
                <a:spcPts val="1040"/>
              </a:spcBef>
              <a:spcAft>
                <a:spcPts val="0"/>
              </a:spcAft>
              <a:buNone/>
              <a:tabLst>
                <a:tab pos="354971" algn="l"/>
                <a:tab pos="355601" algn="l"/>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cs typeface="Arial"/>
            </a:endParaRPr>
          </a:p>
          <a:p>
            <a:pPr marL="12701" marR="238758" lvl="0" indent="0" algn="l" defTabSz="914400" rtl="0" fontAlgn="auto" hangingPunct="1">
              <a:lnSpc>
                <a:spcPts val="194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2000" b="1" i="0" u="none" strike="noStrike" kern="1200" cap="none" spc="-5" baseline="0" dirty="0">
                <a:solidFill>
                  <a:srgbClr val="000000"/>
                </a:solidFill>
                <a:uFillTx/>
                <a:latin typeface="Arial"/>
                <a:cs typeface="Arial"/>
              </a:rPr>
              <a:t>Please note: </a:t>
            </a:r>
            <a:r>
              <a:rPr lang="en-GB" sz="2000" b="0" i="0" u="none" strike="noStrike" kern="1200" cap="none" spc="-5" baseline="0" dirty="0">
                <a:solidFill>
                  <a:srgbClr val="000000"/>
                </a:solidFill>
                <a:uFillTx/>
                <a:latin typeface="Arial"/>
                <a:cs typeface="Arial"/>
              </a:rPr>
              <a:t>we will do our best to organise a clinician for your activity if you requested one within your application, but please give us as much advanced warning as possible. </a:t>
            </a:r>
            <a:endParaRPr lang="en-GB" sz="2000" b="0" i="0" u="none" strike="noStrike" kern="1200" cap="none" spc="0" baseline="0" dirty="0">
              <a:solidFill>
                <a:srgbClr val="000000"/>
              </a:solidFill>
              <a:uFillTx/>
              <a:latin typeface="Calibri"/>
            </a:endParaRPr>
          </a:p>
          <a:p>
            <a:pPr marL="12701" marR="238758" lvl="0" indent="0" algn="l" defTabSz="914400" rtl="0" fontAlgn="auto" hangingPunct="1">
              <a:lnSpc>
                <a:spcPts val="194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5" baseline="0" dirty="0">
              <a:solidFill>
                <a:srgbClr val="000000"/>
              </a:solidFill>
              <a:highlight>
                <a:srgbClr val="FFFF00"/>
              </a:highlight>
              <a:uFillTx/>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2381BAC-7F1A-375F-D0D0-6D565B6F8C5C}"/>
              </a:ext>
            </a:extLst>
          </p:cNvPr>
          <p:cNvSpPr txBox="1">
            <a:spLocks noGrp="1"/>
          </p:cNvSpPr>
          <p:nvPr>
            <p:ph type="title"/>
          </p:nvPr>
        </p:nvSpPr>
        <p:spPr>
          <a:xfrm>
            <a:off x="370432" y="326733"/>
            <a:ext cx="8956676" cy="567467"/>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GB" sz="3600" b="1">
                <a:solidFill>
                  <a:srgbClr val="0071CE"/>
                </a:solidFill>
                <a:latin typeface="Arial"/>
                <a:cs typeface="Arial"/>
              </a:rPr>
              <a:t>Key things to do after your activity</a:t>
            </a:r>
            <a:endParaRPr lang="en-GB" sz="3600" b="1">
              <a:latin typeface="Arial"/>
              <a:cs typeface="Arial"/>
            </a:endParaRPr>
          </a:p>
        </p:txBody>
      </p:sp>
      <p:sp>
        <p:nvSpPr>
          <p:cNvPr id="3" name="object 3">
            <a:extLst>
              <a:ext uri="{FF2B5EF4-FFF2-40B4-BE49-F238E27FC236}">
                <a16:creationId xmlns:a16="http://schemas.microsoft.com/office/drawing/2014/main" id="{84B4A1AF-E83F-83A1-6842-10762EBE5881}"/>
              </a:ext>
            </a:extLst>
          </p:cNvPr>
          <p:cNvSpPr txBox="1"/>
          <p:nvPr/>
        </p:nvSpPr>
        <p:spPr>
          <a:xfrm>
            <a:off x="370432" y="190634"/>
            <a:ext cx="11266807" cy="6096542"/>
          </a:xfrm>
          <a:prstGeom prst="rect">
            <a:avLst/>
          </a:prstGeom>
          <a:noFill/>
          <a:ln cap="flat">
            <a:noFill/>
          </a:ln>
        </p:spPr>
        <p:txBody>
          <a:bodyPr vert="horz" wrap="square" lIns="0" tIns="12701" rIns="0" bIns="0" anchor="t" anchorCtr="0" compatLnSpc="1">
            <a:spAutoFit/>
          </a:bodyPr>
          <a:lstStyle/>
          <a:p>
            <a:pPr marL="12701" marR="0" lvl="0" indent="0" algn="l" defTabSz="914400" rtl="0" fontAlgn="auto" hangingPunct="1">
              <a:lnSpc>
                <a:spcPts val="2050"/>
              </a:lnSpc>
              <a:spcBef>
                <a:spcPts val="100"/>
              </a:spcBef>
              <a:spcAft>
                <a:spcPts val="0"/>
              </a:spcAft>
              <a:buNone/>
              <a:tabLst/>
              <a:defRPr sz="1800" b="0" i="0" u="none" strike="noStrike" kern="0" cap="none" spc="0" baseline="0">
                <a:solidFill>
                  <a:srgbClr val="000000"/>
                </a:solidFill>
                <a:uFillTx/>
              </a:defRPr>
            </a:pPr>
            <a:endParaRPr lang="en-US" sz="1800" b="0" i="0" u="none" strike="noStrike" kern="1200" cap="none" spc="-25" baseline="0" dirty="0">
              <a:solidFill>
                <a:srgbClr val="000000"/>
              </a:solidFill>
              <a:highlight>
                <a:srgbClr val="FFFF00"/>
              </a:highlight>
              <a:uFillTx/>
              <a:latin typeface="Arial"/>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600" b="0" i="0" u="none" strike="noStrike" kern="1200" cap="none" spc="-5" baseline="0" dirty="0">
              <a:solidFill>
                <a:srgbClr val="000000"/>
              </a:solidFill>
              <a:uFillTx/>
              <a:latin typeface="Arial"/>
              <a:ea typeface="Calibri"/>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We’re keen to hear from local people about their health and wellbeing and use of local services. This can include concerns, issues, direct feedback or other insight from your attendees of your activity.</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600" b="0" i="0" u="none" strike="noStrike" kern="1200" cap="none" spc="-5" baseline="0" dirty="0">
              <a:solidFill>
                <a:srgbClr val="000000"/>
              </a:solidFill>
              <a:uFillTx/>
              <a:latin typeface="Arial"/>
              <a:ea typeface="Calibri"/>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Please remember to gather the information that you need to complete your evaluation – this includes:</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a summary of the activity, attendee numbers and demographics </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2 quotes about the activity from attendees about how they found the activity or the action they plan to take  following your activity.</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2 photographs of attendees at your activity</a:t>
            </a:r>
          </a:p>
          <a:p>
            <a:pPr marL="298451" indent="-285750">
              <a:spcBef>
                <a:spcPts val="1040"/>
              </a:spcBef>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Complete the </a:t>
            </a:r>
            <a:r>
              <a:rPr lang="en-GB" sz="1600" spc="-5" dirty="0">
                <a:solidFill>
                  <a:srgbClr val="000000"/>
                </a:solidFill>
                <a:latin typeface="Arial"/>
                <a:ea typeface="Calibri"/>
                <a:cs typeface="Arial"/>
              </a:rPr>
              <a:t>monitoring </a:t>
            </a:r>
            <a:r>
              <a:rPr lang="en-GB" sz="1600" b="0" i="0" u="none" strike="noStrike" kern="1200" cap="none" spc="-5" baseline="0" dirty="0">
                <a:solidFill>
                  <a:srgbClr val="000000"/>
                </a:solidFill>
                <a:uFillTx/>
                <a:latin typeface="Arial"/>
                <a:ea typeface="Calibri"/>
                <a:cs typeface="Arial"/>
              </a:rPr>
              <a:t>form within two weeks of your activity. The link to the form can be found here </a:t>
            </a:r>
            <a:r>
              <a:rPr lang="en-GB" u="sng" dirty="0">
                <a:hlinkClick r:id="rId3"/>
              </a:rPr>
              <a:t>https://forms.office.com/Pages/DesignPageV2.aspx?subpage=design&amp;FormId=i9wEh43LkkWuUb66zissj5X345ijeBxHoFYoEScLq89UMFc4ODlTNVU1Qjg3R0NYUFZGRTQwSzVQRi4u&amp;Token=9f98618524934d1687b90b9802168b28</a:t>
            </a:r>
            <a:endParaRPr lang="en-GB" sz="1600" b="0" i="0" u="none" strike="noStrike" kern="1200" cap="none" spc="-5" baseline="0" dirty="0">
              <a:solidFill>
                <a:srgbClr val="000000"/>
              </a:solidFill>
              <a:uFillTx/>
              <a:latin typeface="Arial"/>
              <a:ea typeface="Calibri"/>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Please post any photos on your social media channels and tag us so we can reshare them:</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Tag @nhsswl on Instagram</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Tag @SWLNHS on X</a:t>
            </a:r>
          </a:p>
          <a:p>
            <a:pPr marL="755651" marR="238758" lvl="1" indent="-285750" algn="l" defTabSz="914400" rtl="0" fontAlgn="auto" hangingPunct="1">
              <a:lnSpc>
                <a:spcPts val="194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Tag @NHSSouthWestLondon on Facebook</a:t>
            </a:r>
            <a:endParaRPr lang="en-GB" sz="1600" b="0" i="0" u="none" strike="noStrike" kern="1200" cap="none" spc="0" baseline="0" dirty="0">
              <a:solidFill>
                <a:srgbClr val="000000"/>
              </a:solidFill>
              <a:uFillTx/>
              <a:latin typeface="Calibri"/>
              <a:ea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689BF67-2F85-0884-9E2C-9DDD88EC42D1}"/>
              </a:ext>
            </a:extLst>
          </p:cNvPr>
          <p:cNvSpPr txBox="1">
            <a:spLocks noGrp="1"/>
          </p:cNvSpPr>
          <p:nvPr>
            <p:ph type="title"/>
          </p:nvPr>
        </p:nvSpPr>
        <p:spPr>
          <a:xfrm>
            <a:off x="484933" y="413217"/>
            <a:ext cx="9213631" cy="998351"/>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200" b="1">
                <a:solidFill>
                  <a:srgbClr val="0071CE"/>
                </a:solidFill>
                <a:latin typeface="Arial"/>
                <a:cs typeface="Arial"/>
              </a:rPr>
              <a:t>Having confident conversations and gathering meaningful insight</a:t>
            </a:r>
            <a:endParaRPr lang="en-US" sz="3200" b="1">
              <a:solidFill>
                <a:srgbClr val="0071CE"/>
              </a:solidFill>
              <a:latin typeface="Arial"/>
            </a:endParaRPr>
          </a:p>
        </p:txBody>
      </p:sp>
      <p:sp>
        <p:nvSpPr>
          <p:cNvPr id="3" name="TextBox 4">
            <a:extLst>
              <a:ext uri="{FF2B5EF4-FFF2-40B4-BE49-F238E27FC236}">
                <a16:creationId xmlns:a16="http://schemas.microsoft.com/office/drawing/2014/main" id="{E68E52A5-95DD-6244-C004-A2F5E9C8FF91}"/>
              </a:ext>
            </a:extLst>
          </p:cNvPr>
          <p:cNvSpPr txBox="1"/>
          <p:nvPr/>
        </p:nvSpPr>
        <p:spPr>
          <a:xfrm>
            <a:off x="484567" y="1845021"/>
            <a:ext cx="7453923" cy="388234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ea typeface="Calibri"/>
                <a:cs typeface="Calibri"/>
              </a:rPr>
              <a:t>Listening to communities is important to us. It helps us to understand perceptions and experiences, which can then inform and shape health and care services.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en-GB" sz="2000" b="0" i="0" u="none" strike="noStrike" kern="1200" cap="none" spc="0" baseline="0" dirty="0">
                <a:solidFill>
                  <a:srgbClr val="000000"/>
                </a:solidFill>
                <a:uFillTx/>
                <a:latin typeface="Arial"/>
                <a:ea typeface="Calibri"/>
                <a:cs typeface="Calibri"/>
              </a:rPr>
            </a:br>
            <a:r>
              <a:rPr lang="en-GB" sz="2000" b="0" i="0" u="none" strike="noStrike" kern="1200" cap="none" spc="0" baseline="0" dirty="0">
                <a:solidFill>
                  <a:srgbClr val="000000"/>
                </a:solidFill>
                <a:uFillTx/>
                <a:latin typeface="Arial"/>
                <a:ea typeface="Calibri"/>
                <a:cs typeface="Calibri"/>
              </a:rPr>
              <a:t>We have created a guide to support you to have confident conversations and gather meaningful insight.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ea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ea typeface="Calibri"/>
                <a:cs typeface="Calibri"/>
              </a:rPr>
              <a:t>The next few slides draw out some of the key elements of having confident conversations.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ea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ea typeface="Calibri"/>
              <a:cs typeface="Calibri"/>
            </a:endParaRPr>
          </a:p>
          <a:p>
            <a:pPr marL="0" marR="0" lvl="0" indent="0" algn="l" defTabSz="914400" rtl="0" fontAlgn="auto" hangingPunct="1">
              <a:lnSpc>
                <a:spcPct val="120000"/>
              </a:lnSpc>
              <a:spcBef>
                <a:spcPts val="75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p:txBody>
      </p:sp>
      <p:pic>
        <p:nvPicPr>
          <p:cNvPr id="4" name="Picture 3" descr="A screenshot of a phone&#10;&#10;Description automatically generated">
            <a:extLst>
              <a:ext uri="{FF2B5EF4-FFF2-40B4-BE49-F238E27FC236}">
                <a16:creationId xmlns:a16="http://schemas.microsoft.com/office/drawing/2014/main" id="{E3212238-F5A0-D2DD-D41A-887E54F322EE}"/>
              </a:ext>
            </a:extLst>
          </p:cNvPr>
          <p:cNvPicPr>
            <a:picLocks noChangeAspect="1"/>
          </p:cNvPicPr>
          <p:nvPr/>
        </p:nvPicPr>
        <p:blipFill>
          <a:blip r:embed="rId3"/>
          <a:stretch>
            <a:fillRect/>
          </a:stretch>
        </p:blipFill>
        <p:spPr>
          <a:xfrm rot="480013">
            <a:off x="8130324" y="1709160"/>
            <a:ext cx="3124724" cy="4462665"/>
          </a:xfrm>
          <a:prstGeom prst="rect">
            <a:avLst/>
          </a:prstGeom>
          <a:noFill/>
          <a:ln cap="flat">
            <a:noFill/>
          </a:ln>
          <a:effectLst>
            <a:outerShdw dist="38096" dir="2700000" algn="tl">
              <a:srgbClr val="000000">
                <a:alpha val="40000"/>
              </a:srgbClr>
            </a:outerShdw>
          </a:effectLst>
        </p:spPr>
      </p:pic>
    </p:spTree>
  </p:cSld>
  <p:clrMapOvr>
    <a:masterClrMapping/>
  </p:clrMapOvr>
</p:sld>
</file>

<file path=ppt/theme/theme1.xml><?xml version="1.0" encoding="utf-8"?>
<a:theme xmlns:a="http://schemas.openxmlformats.org/drawingml/2006/main" name="SWL APC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7523</TotalTime>
  <Words>3673</Words>
  <Application>Microsoft Office PowerPoint</Application>
  <PresentationFormat>Widescreen</PresentationFormat>
  <Paragraphs>433</Paragraphs>
  <Slides>45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Aptos</vt:lpstr>
      <vt:lpstr>Arial</vt:lpstr>
      <vt:lpstr>Calibri</vt:lpstr>
      <vt:lpstr>Courier New</vt:lpstr>
      <vt:lpstr>Helvetica</vt:lpstr>
      <vt:lpstr>Helvetica Neue</vt:lpstr>
      <vt:lpstr>SWL APC theme</vt:lpstr>
      <vt:lpstr>Women’s Health Champions Training: Menstrual Health, Menopause and Urogynae  </vt:lpstr>
      <vt:lpstr>Housekeeping</vt:lpstr>
      <vt:lpstr>Objectives</vt:lpstr>
      <vt:lpstr>The Role of Women’s Health Champions</vt:lpstr>
      <vt:lpstr>Requirements of your grant</vt:lpstr>
      <vt:lpstr>Your Community and Voluntary Sector contact</vt:lpstr>
      <vt:lpstr>Key things to do before your activity</vt:lpstr>
      <vt:lpstr>Key things to do after your activity</vt:lpstr>
      <vt:lpstr>Having confident conversations and gathering meaningful insight</vt:lpstr>
      <vt:lpstr>Tips for Health Champions</vt:lpstr>
      <vt:lpstr>The 3A’s model – Ask, Assist and Act</vt:lpstr>
      <vt:lpstr>Things to be aware of</vt:lpstr>
      <vt:lpstr>Safeguarding</vt:lpstr>
      <vt:lpstr>Consent for photography and  filming</vt:lpstr>
      <vt:lpstr>What do we want from our photos? </vt:lpstr>
      <vt:lpstr>Examples of unsuitable photos</vt:lpstr>
      <vt:lpstr>Section 1. Menstruation</vt:lpstr>
      <vt:lpstr> ‘Just a Period’ Video  https://www.wellbeingofwomen.org.uk/what-we-do/campaigns/just-a-period/ </vt:lpstr>
      <vt:lpstr>Menstruation</vt:lpstr>
      <vt:lpstr>Menstrual cycle problems</vt:lpstr>
      <vt:lpstr>Menstrual cycle problems</vt:lpstr>
      <vt:lpstr>Menstrual cycle problems</vt:lpstr>
      <vt:lpstr>When to See a Medical Professional</vt:lpstr>
      <vt:lpstr>Section 2-Menopause</vt:lpstr>
      <vt:lpstr>What is the Menopause?</vt:lpstr>
      <vt:lpstr>Common Symptoms</vt:lpstr>
      <vt:lpstr>Managing Symptoms</vt:lpstr>
      <vt:lpstr>How to Manage Hot Flashes</vt:lpstr>
      <vt:lpstr>Genitourinary symptoms</vt:lpstr>
      <vt:lpstr>When to See a Medical Professional</vt:lpstr>
      <vt:lpstr>What is HRT?</vt:lpstr>
      <vt:lpstr>Section 3-Urogynae</vt:lpstr>
      <vt:lpstr>What is Urogynaecology?</vt:lpstr>
      <vt:lpstr>What is the Pelvic Floor? </vt:lpstr>
      <vt:lpstr>Common Urogyne Conditions and Risk Factors </vt:lpstr>
      <vt:lpstr>Prevention and Self Care</vt:lpstr>
      <vt:lpstr>Treatment</vt:lpstr>
      <vt:lpstr>GetUBetter App</vt:lpstr>
      <vt:lpstr>PowerPoint Presentation</vt:lpstr>
      <vt:lpstr>PowerPoint Presentation</vt:lpstr>
      <vt:lpstr>PowerPoint Presentation</vt:lpstr>
      <vt:lpstr>Useful Resources</vt:lpstr>
      <vt:lpstr>Useful Links and Resources</vt:lpstr>
      <vt:lpstr>Useful Links and Resources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Monica Fisk (NHS South West London ICB)</dc:creator>
  <cp:lastModifiedBy>Amie Bullock (NHS South West London ICB)</cp:lastModifiedBy>
  <cp:revision>25</cp:revision>
  <dcterms:created xsi:type="dcterms:W3CDTF">2025-11-04T09:12:21Z</dcterms:created>
  <dcterms:modified xsi:type="dcterms:W3CDTF">2026-01-22T09:17:53Z</dcterms:modified>
</cp:coreProperties>
</file>