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77" r:id="rId6"/>
    <p:sldId id="261" r:id="rId7"/>
    <p:sldId id="278" r:id="rId8"/>
    <p:sldId id="264" r:id="rId9"/>
    <p:sldId id="267" r:id="rId10"/>
    <p:sldId id="265" r:id="rId11"/>
    <p:sldId id="268" r:id="rId12"/>
    <p:sldId id="271" r:id="rId13"/>
    <p:sldId id="266" r:id="rId14"/>
    <p:sldId id="274" r:id="rId15"/>
    <p:sldId id="272"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660"/>
  </p:normalViewPr>
  <p:slideViewPr>
    <p:cSldViewPr snapToGrid="0">
      <p:cViewPr varScale="1">
        <p:scale>
          <a:sx n="115" d="100"/>
          <a:sy n="115"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5B7B-8BBE-48E1-AC6E-DEDFD6658E3B}"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F28B0-7641-4EBB-B8C7-E720306E30D1}" type="slidenum">
              <a:rPr lang="en-GB" smtClean="0"/>
              <a:t>‹#›</a:t>
            </a:fld>
            <a:endParaRPr lang="en-GB"/>
          </a:p>
        </p:txBody>
      </p:sp>
    </p:spTree>
    <p:extLst>
      <p:ext uri="{BB962C8B-B14F-4D97-AF65-F5344CB8AC3E}">
        <p14:creationId xmlns:p14="http://schemas.microsoft.com/office/powerpoint/2010/main" val="266264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5F28B0-7641-4EBB-B8C7-E720306E30D1}" type="slidenum">
              <a:rPr lang="en-GB" smtClean="0"/>
              <a:t>1</a:t>
            </a:fld>
            <a:endParaRPr lang="en-GB"/>
          </a:p>
        </p:txBody>
      </p:sp>
    </p:spTree>
    <p:extLst>
      <p:ext uri="{BB962C8B-B14F-4D97-AF65-F5344CB8AC3E}">
        <p14:creationId xmlns:p14="http://schemas.microsoft.com/office/powerpoint/2010/main" val="1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83F7AC-4596-4023-A73F-C8D30D7F9C4E}" type="slidenum">
              <a:rPr lang="en-GB" smtClean="0"/>
              <a:t>14</a:t>
            </a:fld>
            <a:endParaRPr lang="en-GB"/>
          </a:p>
        </p:txBody>
      </p:sp>
    </p:spTree>
    <p:extLst>
      <p:ext uri="{BB962C8B-B14F-4D97-AF65-F5344CB8AC3E}">
        <p14:creationId xmlns:p14="http://schemas.microsoft.com/office/powerpoint/2010/main" val="428625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48B144FF-77A8-492E-91CF-2A94970D1302}" type="slidenum">
              <a:rPr lang="en-GB" altLang="en-US" smtClean="0">
                <a:solidFill>
                  <a:srgbClr val="000000"/>
                </a:solidFill>
                <a:latin typeface="Arial" charset="0"/>
                <a:cs typeface="Arial" charset="0"/>
              </a:rPr>
              <a:pPr/>
              <a:t>15</a:t>
            </a:fld>
            <a:endParaRPr lang="en-GB" altLang="en-US" dirty="0">
              <a:solidFill>
                <a:srgbClr val="000000"/>
              </a:solidFill>
              <a:latin typeface="Arial" charset="0"/>
              <a:cs typeface="Arial" charset="0"/>
            </a:endParaRPr>
          </a:p>
        </p:txBody>
      </p:sp>
      <p:sp>
        <p:nvSpPr>
          <p:cNvPr id="93186" name="Rectangle 7"/>
          <p:cNvSpPr txBox="1">
            <a:spLocks noGrp="1" noChangeArrowheads="1"/>
          </p:cNvSpPr>
          <p:nvPr/>
        </p:nvSpPr>
        <p:spPr bwMode="auto">
          <a:xfrm>
            <a:off x="4021138" y="9709150"/>
            <a:ext cx="3076575" cy="512763"/>
          </a:xfrm>
          <a:prstGeom prst="rect">
            <a:avLst/>
          </a:prstGeom>
          <a:noFill/>
          <a:ln w="9525">
            <a:noFill/>
            <a:miter lim="800000"/>
            <a:headEnd/>
            <a:tailEnd/>
          </a:ln>
        </p:spPr>
        <p:txBody>
          <a:bodyPr lIns="93877" tIns="46939" rIns="93877" bIns="46939" anchor="b"/>
          <a:lstStyle/>
          <a:p>
            <a:pPr algn="r" defTabSz="939800"/>
            <a:fld id="{AE899A88-5B6C-4B79-8E70-301829262840}" type="slidenum">
              <a:rPr lang="en-GB" altLang="en-US" sz="1200" b="0">
                <a:solidFill>
                  <a:srgbClr val="000000"/>
                </a:solidFill>
                <a:latin typeface="Arial" charset="0"/>
              </a:rPr>
              <a:pPr algn="r" defTabSz="939800"/>
              <a:t>15</a:t>
            </a:fld>
            <a:endParaRPr lang="en-GB" altLang="en-US" sz="1200" b="0" dirty="0">
              <a:solidFill>
                <a:srgbClr val="000000"/>
              </a:solidFill>
              <a:latin typeface="Arial" charset="0"/>
            </a:endParaRPr>
          </a:p>
        </p:txBody>
      </p:sp>
      <p:sp>
        <p:nvSpPr>
          <p:cNvPr id="93187" name="Rectangle 2"/>
          <p:cNvSpPr>
            <a:spLocks noGrp="1" noRot="1" noChangeAspect="1" noChangeArrowheads="1" noTextEdit="1"/>
          </p:cNvSpPr>
          <p:nvPr>
            <p:ph type="sldImg"/>
          </p:nvPr>
        </p:nvSpPr>
        <p:spPr>
          <a:xfrm>
            <a:off x="141288" y="765175"/>
            <a:ext cx="6818312" cy="3835400"/>
          </a:xfrm>
          <a:ln/>
        </p:spPr>
      </p:sp>
      <p:sp>
        <p:nvSpPr>
          <p:cNvPr id="93188" name="Rectangle 3"/>
          <p:cNvSpPr>
            <a:spLocks noGrp="1" noChangeArrowheads="1"/>
          </p:cNvSpPr>
          <p:nvPr>
            <p:ph type="body" idx="1"/>
          </p:nvPr>
        </p:nvSpPr>
        <p:spPr>
          <a:xfrm>
            <a:off x="711200" y="4859338"/>
            <a:ext cx="5676900" cy="4600575"/>
          </a:xfrm>
          <a:noFill/>
        </p:spPr>
        <p:txBody>
          <a:bodyPr/>
          <a:lstStyle/>
          <a:p>
            <a:pPr eaLnBrk="1" hangingPunct="1"/>
            <a:r>
              <a:rPr lang="en-US" altLang="en-US" dirty="0" smtClean="0"/>
              <a:t>Prisoner in a</a:t>
            </a:r>
            <a:r>
              <a:rPr lang="en-US" altLang="en-US" baseline="0" dirty="0" smtClean="0"/>
              <a:t> concentration camp</a:t>
            </a:r>
            <a:r>
              <a:rPr lang="en-US" altLang="en-US" dirty="0" smtClean="0"/>
              <a:t> in 2</a:t>
            </a:r>
            <a:r>
              <a:rPr lang="en-US" altLang="en-US" baseline="30000" dirty="0" smtClean="0"/>
              <a:t>nd</a:t>
            </a:r>
            <a:r>
              <a:rPr lang="en-US" altLang="en-US" dirty="0" smtClean="0"/>
              <a:t> world war and survived.</a:t>
            </a:r>
            <a:r>
              <a:rPr lang="en-US" altLang="en-US" baseline="0" dirty="0" smtClean="0"/>
              <a:t>  He later became </a:t>
            </a:r>
            <a:r>
              <a:rPr lang="en-GB" sz="1200" b="0" i="0" kern="1200" dirty="0" smtClean="0">
                <a:solidFill>
                  <a:schemeClr val="tx1"/>
                </a:solidFill>
                <a:effectLst/>
                <a:latin typeface="+mn-lt"/>
                <a:ea typeface="+mn-ea"/>
                <a:cs typeface="+mn-cs"/>
              </a:rPr>
              <a:t> psychiatrist and psychotherapist</a:t>
            </a:r>
            <a:r>
              <a:rPr lang="en-US" altLang="en-US" dirty="0" smtClean="0"/>
              <a:t> and said…….</a:t>
            </a:r>
          </a:p>
          <a:p>
            <a:pPr eaLnBrk="1" hangingPunct="1"/>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Despite</a:t>
            </a:r>
            <a:r>
              <a:rPr lang="en-GB" baseline="0" dirty="0" smtClean="0"/>
              <a:t> Viktor Frankl’s very wise and true words, sometimes we need to re-focus on what is important in life, re-train our brain and take some time out…….</a:t>
            </a:r>
            <a:endParaRPr lang="en-GB" dirty="0" smtClean="0"/>
          </a:p>
          <a:p>
            <a:pPr eaLnBrk="1" hangingPunct="1"/>
            <a:endParaRPr lang="en-US" altLang="en-US" dirty="0" smtClean="0"/>
          </a:p>
          <a:p>
            <a:pPr eaLnBrk="1" hangingPunct="1"/>
            <a:endParaRPr lang="en-US" altLang="en-US" dirty="0"/>
          </a:p>
        </p:txBody>
      </p:sp>
    </p:spTree>
    <p:extLst>
      <p:ext uri="{BB962C8B-B14F-4D97-AF65-F5344CB8AC3E}">
        <p14:creationId xmlns:p14="http://schemas.microsoft.com/office/powerpoint/2010/main" val="97642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Compassionate Manager:   </a:t>
            </a:r>
            <a:r>
              <a:rPr lang="en-GB" sz="1200">
                <a:solidFill>
                  <a:srgbClr val="1E4E79"/>
                </a:solidFill>
              </a:rPr>
              <a:t>This course guides your management through a journey of understanding how looking after their team's emotional wellbeing improves productivity, loyalty and motivation. They will be guided to learn how to recognise and support each person with their own specific needs ensuring each individual has what they need to address their emotional challenges. During these challenging times, never has good emotional health management been needed within the workplace. </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How to Successfully Regulate Your Emotions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In this workshop, you will deepen your understanding of how to deal with your  feelings using the </a:t>
            </a:r>
            <a:r>
              <a:rPr lang="en-GB" sz="1200" b="1" i="1" u="none" strike="noStrike">
                <a:solidFill>
                  <a:schemeClr val="dk1"/>
                </a:solidFill>
                <a:latin typeface="Calibri"/>
                <a:ea typeface="Calibri"/>
                <a:cs typeface="Calibri"/>
                <a:sym typeface="Calibri"/>
              </a:rPr>
              <a:t>emotional regulation model</a:t>
            </a:r>
            <a:r>
              <a:rPr lang="en-GB" sz="1200" b="1" i="0" u="none" strike="noStrike">
                <a:solidFill>
                  <a:schemeClr val="dk1"/>
                </a:solidFill>
                <a:latin typeface="Calibri"/>
                <a:ea typeface="Calibri"/>
                <a:cs typeface="Calibri"/>
                <a:sym typeface="Calibri"/>
              </a:rPr>
              <a:t>.   You will feel empowered to make informed choices about what you bring into your life to help regulate your emotional response to individual situations.</a:t>
            </a:r>
            <a:endParaRPr sz="1200">
              <a:solidFill>
                <a:srgbClr val="1E4E79"/>
              </a:solidFill>
            </a:endParaRPr>
          </a:p>
          <a:p>
            <a:pPr marL="0" lvl="0" indent="0" algn="l" rtl="0">
              <a:spcBef>
                <a:spcPts val="0"/>
              </a:spcBef>
              <a:spcAft>
                <a:spcPts val="0"/>
              </a:spcAft>
              <a:buNone/>
            </a:pPr>
            <a:endParaRPr/>
          </a:p>
        </p:txBody>
      </p:sp>
      <p:sp>
        <p:nvSpPr>
          <p:cNvPr id="186" name="Google Shape;1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76322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Between</a:t>
            </a:r>
            <a:r>
              <a:rPr lang="en-GB" baseline="0" dirty="0" smtClean="0"/>
              <a:t> Sept 2015-August 2017, </a:t>
            </a:r>
            <a:r>
              <a:rPr lang="en-GB" dirty="0" smtClean="0"/>
              <a:t>Kingston</a:t>
            </a:r>
            <a:r>
              <a:rPr lang="en-GB" baseline="0" dirty="0" smtClean="0"/>
              <a:t> Adult Education were invited by the Department of Education t</a:t>
            </a:r>
            <a:r>
              <a:rPr lang="en-GB" dirty="0" smtClean="0"/>
              <a:t>o assess if adult and community learning courses help people to develop the tools, strategies and resilience to manage, and aid recovery from mild to moderate mental health issues.   </a:t>
            </a:r>
          </a:p>
          <a:p>
            <a:endParaRPr lang="en-GB" baseline="0" dirty="0" smtClean="0"/>
          </a:p>
          <a:p>
            <a:r>
              <a:rPr lang="en-GB" baseline="0" dirty="0" smtClean="0"/>
              <a:t>We at KAE, worked with the charity Action for Happiness to put together a course called ‘Practical ideas for happier living’.  The project was divided into two phases.  In phase 1 the course was of a two week duration, but the feedback was that this was not long enough to embed the skills and this was increased to a six week course in phase 2 of the project</a:t>
            </a:r>
            <a:endParaRPr lang="en-GB" dirty="0"/>
          </a:p>
        </p:txBody>
      </p:sp>
      <p:sp>
        <p:nvSpPr>
          <p:cNvPr id="4" name="Slide Number Placeholder 3"/>
          <p:cNvSpPr>
            <a:spLocks noGrp="1"/>
          </p:cNvSpPr>
          <p:nvPr>
            <p:ph type="sldNum" sz="quarter" idx="10"/>
          </p:nvPr>
        </p:nvSpPr>
        <p:spPr/>
        <p:txBody>
          <a:bodyPr/>
          <a:lstStyle/>
          <a:p>
            <a:fld id="{035F28B0-7641-4EBB-B8C7-E720306E30D1}" type="slidenum">
              <a:rPr lang="en-GB" smtClean="0"/>
              <a:t>2</a:t>
            </a:fld>
            <a:endParaRPr lang="en-GB"/>
          </a:p>
        </p:txBody>
      </p:sp>
    </p:spTree>
    <p:extLst>
      <p:ext uri="{BB962C8B-B14F-4D97-AF65-F5344CB8AC3E}">
        <p14:creationId xmlns:p14="http://schemas.microsoft.com/office/powerpoint/2010/main" val="138482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lgn="ctr" defTabSz="939800">
              <a:defRPr sz="3200" b="1">
                <a:solidFill>
                  <a:srgbClr val="002A6C"/>
                </a:solidFill>
                <a:latin typeface="Verdana" panose="020B0604030504040204" pitchFamily="34" charset="0"/>
              </a:defRPr>
            </a:lvl1pPr>
            <a:lvl2pPr marL="742950" indent="-285750" algn="ctr" defTabSz="939800">
              <a:defRPr sz="3200" b="1">
                <a:solidFill>
                  <a:srgbClr val="002A6C"/>
                </a:solidFill>
                <a:latin typeface="Verdana" panose="020B0604030504040204" pitchFamily="34" charset="0"/>
              </a:defRPr>
            </a:lvl2pPr>
            <a:lvl3pPr marL="1143000" indent="-228600" algn="ctr" defTabSz="939800">
              <a:defRPr sz="3200" b="1">
                <a:solidFill>
                  <a:srgbClr val="002A6C"/>
                </a:solidFill>
                <a:latin typeface="Verdana" panose="020B0604030504040204" pitchFamily="34" charset="0"/>
              </a:defRPr>
            </a:lvl3pPr>
            <a:lvl4pPr marL="1600200" indent="-228600" algn="ctr" defTabSz="939800">
              <a:defRPr sz="3200" b="1">
                <a:solidFill>
                  <a:srgbClr val="002A6C"/>
                </a:solidFill>
                <a:latin typeface="Verdana" panose="020B0604030504040204" pitchFamily="34" charset="0"/>
              </a:defRPr>
            </a:lvl4pPr>
            <a:lvl5pPr marL="2057400" indent="-228600" algn="ctr" defTabSz="939800">
              <a:defRPr sz="3200" b="1">
                <a:solidFill>
                  <a:srgbClr val="002A6C"/>
                </a:solidFill>
                <a:latin typeface="Verdana" panose="020B0604030504040204" pitchFamily="34" charset="0"/>
              </a:defRPr>
            </a:lvl5pPr>
            <a:lvl6pPr marL="2514600" indent="-228600" algn="ctr" defTabSz="9398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defTabSz="9398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defTabSz="9398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defTabSz="939800" eaLnBrk="0" fontAlgn="base" hangingPunct="0">
              <a:spcBef>
                <a:spcPct val="0"/>
              </a:spcBef>
              <a:spcAft>
                <a:spcPct val="0"/>
              </a:spcAft>
              <a:defRPr sz="3200" b="1">
                <a:solidFill>
                  <a:srgbClr val="002A6C"/>
                </a:solidFill>
                <a:latin typeface="Verdana" panose="020B0604030504040204" pitchFamily="34" charset="0"/>
              </a:defRPr>
            </a:lvl9pPr>
          </a:lstStyle>
          <a:p>
            <a:pPr algn="r"/>
            <a:fld id="{5C5BD135-9AD5-4947-8247-2C1BE1026F4B}" type="slidenum">
              <a:rPr lang="en-GB" altLang="en-US" sz="1200" b="0">
                <a:solidFill>
                  <a:schemeClr val="tx1"/>
                </a:solidFill>
                <a:latin typeface="Arial" panose="020B0604020202020204" pitchFamily="34" charset="0"/>
              </a:rPr>
              <a:pPr algn="r"/>
              <a:t>3</a:t>
            </a:fld>
            <a:endParaRPr lang="en-GB" altLang="en-US" sz="1200" b="0" dirty="0">
              <a:solidFill>
                <a:schemeClr val="tx1"/>
              </a:solidFill>
              <a:latin typeface="Arial" panose="020B0604020202020204" pitchFamily="34" charset="0"/>
            </a:endParaRPr>
          </a:p>
        </p:txBody>
      </p:sp>
      <p:sp>
        <p:nvSpPr>
          <p:cNvPr id="84995" name="Rectangle 7"/>
          <p:cNvSpPr txBox="1">
            <a:spLocks noGrp="1" noChangeArrowheads="1"/>
          </p:cNvSpPr>
          <p:nvPr/>
        </p:nvSpPr>
        <p:spPr bwMode="auto">
          <a:xfrm>
            <a:off x="4021138" y="970915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7" tIns="46939" rIns="93877" bIns="46939" anchor="b"/>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0E28813-EC01-43C9-98CC-505EAD7AB2F6}" type="slidenum">
              <a:rPr lang="en-GB" altLang="en-US" b="0"/>
              <a:pPr algn="r" eaLnBrk="1" hangingPunct="1">
                <a:spcBef>
                  <a:spcPct val="0"/>
                </a:spcBef>
              </a:pPr>
              <a:t>3</a:t>
            </a:fld>
            <a:endParaRPr lang="en-GB" altLang="en-US" b="0" dirty="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pPr eaLnBrk="1" hangingPunct="1"/>
            <a:r>
              <a:rPr lang="en-US" altLang="en-US" dirty="0" smtClean="0"/>
              <a:t>We</a:t>
            </a:r>
            <a:r>
              <a:rPr lang="en-US" altLang="en-US" baseline="0" dirty="0" smtClean="0"/>
              <a:t> worked with the charity ‘Action for happiness’ to put </a:t>
            </a:r>
            <a:endParaRPr lang="en-US" altLang="en-US" dirty="0"/>
          </a:p>
        </p:txBody>
      </p:sp>
    </p:spTree>
    <p:extLst>
      <p:ext uri="{BB962C8B-B14F-4D97-AF65-F5344CB8AC3E}">
        <p14:creationId xmlns:p14="http://schemas.microsoft.com/office/powerpoint/2010/main" val="419654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normally takes around half</a:t>
            </a:r>
            <a:r>
              <a:rPr lang="en-GB" baseline="0" dirty="0" smtClean="0"/>
              <a:t> an hour on the actual course</a:t>
            </a:r>
            <a:r>
              <a:rPr lang="en-GB" dirty="0" smtClean="0"/>
              <a:t> and we have 5 minutes to do it tonight………but I just want to give</a:t>
            </a:r>
            <a:r>
              <a:rPr lang="en-GB" baseline="0" dirty="0" smtClean="0"/>
              <a:t> you an idea </a:t>
            </a:r>
            <a:endParaRPr lang="en-GB" dirty="0"/>
          </a:p>
        </p:txBody>
      </p:sp>
      <p:sp>
        <p:nvSpPr>
          <p:cNvPr id="4" name="Slide Number Placeholder 3"/>
          <p:cNvSpPr>
            <a:spLocks noGrp="1"/>
          </p:cNvSpPr>
          <p:nvPr>
            <p:ph type="sldNum" sz="quarter" idx="10"/>
          </p:nvPr>
        </p:nvSpPr>
        <p:spPr/>
        <p:txBody>
          <a:bodyPr/>
          <a:lstStyle/>
          <a:p>
            <a:fld id="{035F28B0-7641-4EBB-B8C7-E720306E30D1}" type="slidenum">
              <a:rPr lang="en-GB" smtClean="0"/>
              <a:t>8</a:t>
            </a:fld>
            <a:endParaRPr lang="en-GB"/>
          </a:p>
        </p:txBody>
      </p:sp>
    </p:spTree>
    <p:extLst>
      <p:ext uri="{BB962C8B-B14F-4D97-AF65-F5344CB8AC3E}">
        <p14:creationId xmlns:p14="http://schemas.microsoft.com/office/powerpoint/2010/main" val="134570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1574800" y="808038"/>
            <a:ext cx="4022725" cy="2263775"/>
          </a:xfrm>
          <a:noFill/>
          <a:ln w="9525">
            <a:solidFill>
              <a:schemeClr val="bg1">
                <a:lumMod val="95000"/>
              </a:schemeClr>
            </a:solidFill>
            <a:miter lim="800000"/>
            <a:headEnd/>
            <a:tailEnd/>
          </a:ln>
          <a:effectLst/>
        </p:spPr>
      </p:sp>
      <p:sp>
        <p:nvSpPr>
          <p:cNvPr id="6" name="Notes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C3F7D925-1BFE-47A6-A279-190F9C91A783}" type="slidenum">
              <a:rPr lang="en-GB" smtClean="0"/>
              <a:pPr/>
              <a:t>9</a:t>
            </a:fld>
            <a:endParaRPr lang="en-GB" dirty="0"/>
          </a:p>
        </p:txBody>
      </p:sp>
      <p:sp>
        <p:nvSpPr>
          <p:cNvPr id="3" name="Footer Placeholder 2"/>
          <p:cNvSpPr>
            <a:spLocks noGrp="1"/>
          </p:cNvSpPr>
          <p:nvPr>
            <p:ph type="ftr" sz="quarter" idx="11"/>
          </p:nvPr>
        </p:nvSpPr>
        <p:spPr/>
        <p:txBody>
          <a:bodyPr/>
          <a:lstStyle/>
          <a:p>
            <a:r>
              <a:rPr lang="en-GB" dirty="0" smtClean="0"/>
              <a:t>©Action for Happiness. All Rights Reserved</a:t>
            </a:r>
            <a:endParaRPr lang="en-GB" dirty="0"/>
          </a:p>
        </p:txBody>
      </p:sp>
    </p:spTree>
    <p:extLst>
      <p:ext uri="{BB962C8B-B14F-4D97-AF65-F5344CB8AC3E}">
        <p14:creationId xmlns:p14="http://schemas.microsoft.com/office/powerpoint/2010/main" val="397325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1574800" y="808038"/>
            <a:ext cx="4022725" cy="2263775"/>
          </a:xfrm>
          <a:noFill/>
          <a:ln w="9525">
            <a:solidFill>
              <a:schemeClr val="bg1">
                <a:lumMod val="95000"/>
              </a:schemeClr>
            </a:solidFill>
            <a:miter lim="800000"/>
            <a:headEnd/>
            <a:tailEnd/>
          </a:ln>
          <a:effectLst/>
        </p:spPr>
      </p:sp>
      <p:sp>
        <p:nvSpPr>
          <p:cNvPr id="6" name="Notes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C3F7D925-1BFE-47A6-A279-190F9C91A783}" type="slidenum">
              <a:rPr lang="en-GB" smtClean="0"/>
              <a:pPr/>
              <a:t>10</a:t>
            </a:fld>
            <a:endParaRPr lang="en-GB" dirty="0"/>
          </a:p>
        </p:txBody>
      </p:sp>
      <p:sp>
        <p:nvSpPr>
          <p:cNvPr id="3" name="Footer Placeholder 2"/>
          <p:cNvSpPr>
            <a:spLocks noGrp="1"/>
          </p:cNvSpPr>
          <p:nvPr>
            <p:ph type="ftr" sz="quarter" idx="11"/>
          </p:nvPr>
        </p:nvSpPr>
        <p:spPr/>
        <p:txBody>
          <a:bodyPr/>
          <a:lstStyle/>
          <a:p>
            <a:r>
              <a:rPr lang="en-GB" dirty="0" smtClean="0"/>
              <a:t>©Action for Happiness. All Rights Reserved</a:t>
            </a:r>
            <a:endParaRPr lang="en-GB" dirty="0"/>
          </a:p>
        </p:txBody>
      </p:sp>
    </p:spTree>
    <p:extLst>
      <p:ext uri="{BB962C8B-B14F-4D97-AF65-F5344CB8AC3E}">
        <p14:creationId xmlns:p14="http://schemas.microsoft.com/office/powerpoint/2010/main" val="408449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1574800" y="808038"/>
            <a:ext cx="4022725" cy="2263775"/>
          </a:xfrm>
          <a:noFill/>
          <a:ln w="9525">
            <a:solidFill>
              <a:schemeClr val="bg1">
                <a:lumMod val="95000"/>
              </a:schemeClr>
            </a:solidFill>
            <a:miter lim="800000"/>
            <a:headEnd/>
            <a:tailEnd/>
          </a:ln>
          <a:effectLst/>
        </p:spPr>
      </p:sp>
      <p:sp>
        <p:nvSpPr>
          <p:cNvPr id="6" name="Notes Placeholder 5"/>
          <p:cNvSpPr>
            <a:spLocks noGrp="1"/>
          </p:cNvSpPr>
          <p:nvPr>
            <p:ph type="body" idx="1"/>
          </p:nvPr>
        </p:nvSpPr>
        <p:spPr/>
        <p:txBody>
          <a:bodyPr/>
          <a:lstStyle/>
          <a:p>
            <a:r>
              <a:rPr lang="en-US" b="1" dirty="0" smtClean="0"/>
              <a:t>2</a:t>
            </a:r>
            <a:r>
              <a:rPr lang="en-US" b="1" baseline="0" dirty="0" smtClean="0"/>
              <a:t> minutes for thought and sharing and 1 minute of feedback from the audience</a:t>
            </a:r>
          </a:p>
          <a:p>
            <a:r>
              <a:rPr lang="en-US" b="0" baseline="0" dirty="0" smtClean="0"/>
              <a:t>How did it feel talking about what was positive?</a:t>
            </a:r>
          </a:p>
          <a:p>
            <a:endParaRPr lang="en-US" b="0" baseline="0" dirty="0" smtClean="0"/>
          </a:p>
          <a:p>
            <a:r>
              <a:rPr lang="en-US" b="0" baseline="0" dirty="0" smtClean="0"/>
              <a:t>We often don’t talk about the small positive things in our </a:t>
            </a:r>
            <a:r>
              <a:rPr lang="en-US" b="0" baseline="0" dirty="0" err="1" smtClean="0"/>
              <a:t>day:day</a:t>
            </a:r>
            <a:r>
              <a:rPr lang="en-US" b="0" baseline="0" dirty="0" smtClean="0"/>
              <a:t> life, and sometimes by recalling them and talking about them, it can give us joy, and listening to those things can also give joy and often inspiration</a:t>
            </a:r>
          </a:p>
        </p:txBody>
      </p:sp>
      <p:sp>
        <p:nvSpPr>
          <p:cNvPr id="2" name="Slide Number Placeholder 1"/>
          <p:cNvSpPr>
            <a:spLocks noGrp="1"/>
          </p:cNvSpPr>
          <p:nvPr>
            <p:ph type="sldNum" sz="quarter" idx="10"/>
          </p:nvPr>
        </p:nvSpPr>
        <p:spPr/>
        <p:txBody>
          <a:bodyPr/>
          <a:lstStyle/>
          <a:p>
            <a:fld id="{C3F7D925-1BFE-47A6-A279-190F9C91A783}" type="slidenum">
              <a:rPr lang="en-GB" smtClean="0"/>
              <a:pPr/>
              <a:t>11</a:t>
            </a:fld>
            <a:endParaRPr lang="en-GB" dirty="0"/>
          </a:p>
        </p:txBody>
      </p:sp>
      <p:sp>
        <p:nvSpPr>
          <p:cNvPr id="3" name="Footer Placeholder 2"/>
          <p:cNvSpPr>
            <a:spLocks noGrp="1"/>
          </p:cNvSpPr>
          <p:nvPr>
            <p:ph type="ftr" sz="quarter" idx="11"/>
          </p:nvPr>
        </p:nvSpPr>
        <p:spPr/>
        <p:txBody>
          <a:bodyPr/>
          <a:lstStyle/>
          <a:p>
            <a:r>
              <a:rPr lang="en-GB" dirty="0" smtClean="0"/>
              <a:t>©Action for Happiness. All Rights Reserved</a:t>
            </a:r>
            <a:endParaRPr lang="en-GB" dirty="0"/>
          </a:p>
        </p:txBody>
      </p:sp>
    </p:spTree>
    <p:extLst>
      <p:ext uri="{BB962C8B-B14F-4D97-AF65-F5344CB8AC3E}">
        <p14:creationId xmlns:p14="http://schemas.microsoft.com/office/powerpoint/2010/main" val="242541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1574800" y="808038"/>
            <a:ext cx="4022725" cy="2263775"/>
          </a:xfrm>
          <a:noFill/>
          <a:ln w="9525">
            <a:solidFill>
              <a:schemeClr val="bg1">
                <a:lumMod val="95000"/>
              </a:schemeClr>
            </a:solidFill>
            <a:miter lim="800000"/>
            <a:headEnd/>
            <a:tailEnd/>
          </a:ln>
          <a:effectLst/>
        </p:spPr>
      </p:sp>
      <p:sp>
        <p:nvSpPr>
          <p:cNvPr id="6" name="Notes Placeholder 5"/>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a scientific experiment people were asked to do this activity each night for one week. After doing so they showed an increase in happiness and a decrease in depressive symptoms (they weren’t clinically depressed) that lasted for up to 6 months!</a:t>
            </a:r>
          </a:p>
          <a:p>
            <a:endParaRPr lang="en-US" dirty="0"/>
          </a:p>
        </p:txBody>
      </p:sp>
      <p:sp>
        <p:nvSpPr>
          <p:cNvPr id="2" name="Slide Number Placeholder 1"/>
          <p:cNvSpPr>
            <a:spLocks noGrp="1"/>
          </p:cNvSpPr>
          <p:nvPr>
            <p:ph type="sldNum" sz="quarter" idx="10"/>
          </p:nvPr>
        </p:nvSpPr>
        <p:spPr/>
        <p:txBody>
          <a:bodyPr/>
          <a:lstStyle/>
          <a:p>
            <a:fld id="{C3F7D925-1BFE-47A6-A279-190F9C91A783}" type="slidenum">
              <a:rPr lang="en-GB" smtClean="0"/>
              <a:pPr/>
              <a:t>12</a:t>
            </a:fld>
            <a:endParaRPr lang="en-GB" dirty="0"/>
          </a:p>
        </p:txBody>
      </p:sp>
      <p:sp>
        <p:nvSpPr>
          <p:cNvPr id="3" name="Footer Placeholder 2"/>
          <p:cNvSpPr>
            <a:spLocks noGrp="1"/>
          </p:cNvSpPr>
          <p:nvPr>
            <p:ph type="ftr" sz="quarter" idx="11"/>
          </p:nvPr>
        </p:nvSpPr>
        <p:spPr/>
        <p:txBody>
          <a:bodyPr/>
          <a:lstStyle/>
          <a:p>
            <a:r>
              <a:rPr lang="en-GB" dirty="0" smtClean="0"/>
              <a:t>©Action for Happiness. All Rights Reserved</a:t>
            </a:r>
            <a:endParaRPr lang="en-GB" dirty="0"/>
          </a:p>
        </p:txBody>
      </p:sp>
    </p:spTree>
    <p:extLst>
      <p:ext uri="{BB962C8B-B14F-4D97-AF65-F5344CB8AC3E}">
        <p14:creationId xmlns:p14="http://schemas.microsoft.com/office/powerpoint/2010/main" val="138457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body" idx="1"/>
          </p:nvPr>
        </p:nvSpPr>
        <p:spPr>
          <a:xfrm>
            <a:off x="707251" y="3158280"/>
            <a:ext cx="6032668" cy="6296695"/>
          </a:xfrm>
        </p:spPr>
        <p:txBody>
          <a:bodyPr/>
          <a:lstStyle/>
          <a:p>
            <a:r>
              <a:rPr lang="en-GB" dirty="0" smtClean="0"/>
              <a:t>By</a:t>
            </a:r>
            <a:r>
              <a:rPr lang="en-GB" baseline="0" dirty="0" smtClean="0"/>
              <a:t> getting into the habit of recalling the good things every day, it means that when we have had had a bad day, we are more likely to be able to acknowledge that ‘yes that was a bad day’, but then able to reflect on what was good, even if it was just a sunny day, or we ate a great dinner………..it refocuses our thoughts and helps us to balance out the day .</a:t>
            </a:r>
          </a:p>
          <a:p>
            <a:endParaRPr lang="en-GB" baseline="0" dirty="0" smtClean="0"/>
          </a:p>
          <a:p>
            <a:r>
              <a:rPr lang="en-GB" baseline="0" dirty="0" smtClean="0"/>
              <a:t>Think of it like taking Vitamin C to help build up your resistance to fight a cold.  You may still get a cold……….but, it may have been a lot worse if you hadn’t taken it.  It’s the same with building up resilience skills – you may still have your low and bad times, but by learning skills for resilience, you are more likely to bounce back.  We like to say , when life </a:t>
            </a:r>
            <a:r>
              <a:rPr lang="en-GB" baseline="0" smtClean="0"/>
              <a:t>is tough, it’s </a:t>
            </a:r>
            <a:r>
              <a:rPr lang="en-GB" baseline="0" dirty="0" smtClean="0"/>
              <a:t>about bending but not breaking.</a:t>
            </a:r>
            <a:endParaRPr lang="en-GB" dirty="0"/>
          </a:p>
        </p:txBody>
      </p:sp>
      <p:sp>
        <p:nvSpPr>
          <p:cNvPr id="6" name="Slide Image Placeholder 5"/>
          <p:cNvSpPr>
            <a:spLocks noGrp="1" noRot="1" noChangeAspect="1"/>
          </p:cNvSpPr>
          <p:nvPr>
            <p:ph type="sldImg"/>
          </p:nvPr>
        </p:nvSpPr>
        <p:spPr>
          <a:xfrm>
            <a:off x="1574800" y="808038"/>
            <a:ext cx="4022725" cy="2263775"/>
          </a:xfrm>
          <a:noFill/>
          <a:ln w="9525">
            <a:solidFill>
              <a:schemeClr val="bg1">
                <a:lumMod val="95000"/>
              </a:schemeClr>
            </a:solidFill>
            <a:miter lim="800000"/>
            <a:headEnd/>
            <a:tailEnd/>
          </a:ln>
          <a:effectLst/>
        </p:spPr>
      </p:sp>
      <p:sp>
        <p:nvSpPr>
          <p:cNvPr id="2" name="Slide Number Placeholder 1"/>
          <p:cNvSpPr>
            <a:spLocks noGrp="1"/>
          </p:cNvSpPr>
          <p:nvPr>
            <p:ph type="sldNum" sz="quarter" idx="10"/>
          </p:nvPr>
        </p:nvSpPr>
        <p:spPr/>
        <p:txBody>
          <a:bodyPr/>
          <a:lstStyle/>
          <a:p>
            <a:fld id="{C3F7D925-1BFE-47A6-A279-190F9C91A783}" type="slidenum">
              <a:rPr lang="en-GB" smtClean="0"/>
              <a:pPr/>
              <a:t>13</a:t>
            </a:fld>
            <a:endParaRPr lang="en-GB" dirty="0"/>
          </a:p>
        </p:txBody>
      </p:sp>
      <p:sp>
        <p:nvSpPr>
          <p:cNvPr id="3" name="Footer Placeholder 2"/>
          <p:cNvSpPr>
            <a:spLocks noGrp="1"/>
          </p:cNvSpPr>
          <p:nvPr>
            <p:ph type="ftr" sz="quarter" idx="11"/>
          </p:nvPr>
        </p:nvSpPr>
        <p:spPr/>
        <p:txBody>
          <a:bodyPr/>
          <a:lstStyle/>
          <a:p>
            <a:r>
              <a:rPr lang="en-GB" dirty="0" smtClean="0"/>
              <a:t>©Action for Happiness. All Rights Reserved</a:t>
            </a:r>
            <a:endParaRPr lang="en-GB" dirty="0"/>
          </a:p>
        </p:txBody>
      </p:sp>
    </p:spTree>
    <p:extLst>
      <p:ext uri="{BB962C8B-B14F-4D97-AF65-F5344CB8AC3E}">
        <p14:creationId xmlns:p14="http://schemas.microsoft.com/office/powerpoint/2010/main" val="145564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AB01F6-B269-47C1-BB57-7DA858970D03}"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101774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B01F6-B269-47C1-BB57-7DA858970D03}"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278957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B01F6-B269-47C1-BB57-7DA858970D03}"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23266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AB01F6-B269-47C1-BB57-7DA858970D03}"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393148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B01F6-B269-47C1-BB57-7DA858970D03}"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173676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AB01F6-B269-47C1-BB57-7DA858970D03}"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160727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AB01F6-B269-47C1-BB57-7DA858970D03}"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302176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AB01F6-B269-47C1-BB57-7DA858970D03}"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329227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B01F6-B269-47C1-BB57-7DA858970D03}"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420007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B01F6-B269-47C1-BB57-7DA858970D03}"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17785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B01F6-B269-47C1-BB57-7DA858970D03}"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F65600-6E23-48C5-87A7-FB19E5D924AF}" type="slidenum">
              <a:rPr lang="en-GB" smtClean="0"/>
              <a:t>‹#›</a:t>
            </a:fld>
            <a:endParaRPr lang="en-GB"/>
          </a:p>
        </p:txBody>
      </p:sp>
    </p:spTree>
    <p:extLst>
      <p:ext uri="{BB962C8B-B14F-4D97-AF65-F5344CB8AC3E}">
        <p14:creationId xmlns:p14="http://schemas.microsoft.com/office/powerpoint/2010/main" val="391534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accent1">
                <a:lumMod val="5000"/>
                <a:lumOff val="95000"/>
              </a:schemeClr>
            </a:gs>
            <a:gs pos="100000">
              <a:schemeClr val="accent1">
                <a:lumMod val="45000"/>
                <a:lumOff val="55000"/>
              </a:schemeClr>
            </a:gs>
            <a:gs pos="91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B01F6-B269-47C1-BB57-7DA858970D03}" type="datetimeFigureOut">
              <a:rPr lang="en-GB" smtClean="0"/>
              <a:t>09/11/2020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65600-6E23-48C5-87A7-FB19E5D924AF}" type="slidenum">
              <a:rPr lang="en-GB" smtClean="0"/>
              <a:t>‹#›</a:t>
            </a:fld>
            <a:endParaRPr lang="en-GB"/>
          </a:p>
        </p:txBody>
      </p:sp>
    </p:spTree>
    <p:extLst>
      <p:ext uri="{BB962C8B-B14F-4D97-AF65-F5344CB8AC3E}">
        <p14:creationId xmlns:p14="http://schemas.microsoft.com/office/powerpoint/2010/main" val="20344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mailto:annette.brown@kingston.gov.u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GmsiUpfh1W4&amp;feature=youtu.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6681" y="899821"/>
            <a:ext cx="9144000" cy="2387600"/>
          </a:xfrm>
        </p:spPr>
        <p:txBody>
          <a:bodyPr/>
          <a:lstStyle/>
          <a:p>
            <a:r>
              <a:rPr lang="en-GB" b="1" dirty="0" smtClean="0">
                <a:solidFill>
                  <a:schemeClr val="accent1">
                    <a:lumMod val="50000"/>
                  </a:schemeClr>
                </a:solidFill>
              </a:rPr>
              <a:t>Wellbeing at </a:t>
            </a:r>
            <a:br>
              <a:rPr lang="en-GB" b="1" dirty="0" smtClean="0">
                <a:solidFill>
                  <a:schemeClr val="accent1">
                    <a:lumMod val="50000"/>
                  </a:schemeClr>
                </a:solidFill>
              </a:rPr>
            </a:br>
            <a:r>
              <a:rPr lang="en-GB" b="1" dirty="0" smtClean="0">
                <a:solidFill>
                  <a:schemeClr val="accent1">
                    <a:lumMod val="50000"/>
                  </a:schemeClr>
                </a:solidFill>
              </a:rPr>
              <a:t>Kingston Adult Education</a:t>
            </a:r>
            <a:endParaRPr lang="en-GB" b="1" dirty="0">
              <a:solidFill>
                <a:schemeClr val="accent1">
                  <a:lumMod val="50000"/>
                </a:schemeClr>
              </a:solidFill>
            </a:endParaRPr>
          </a:p>
        </p:txBody>
      </p:sp>
      <p:sp>
        <p:nvSpPr>
          <p:cNvPr id="3" name="Subtitle 2"/>
          <p:cNvSpPr>
            <a:spLocks noGrp="1"/>
          </p:cNvSpPr>
          <p:nvPr>
            <p:ph type="subTitle" idx="1"/>
          </p:nvPr>
        </p:nvSpPr>
        <p:spPr>
          <a:xfrm>
            <a:off x="1444487" y="4619805"/>
            <a:ext cx="9144000" cy="1655762"/>
          </a:xfrm>
        </p:spPr>
        <p:txBody>
          <a:bodyPr/>
          <a:lstStyle/>
          <a:p>
            <a:r>
              <a:rPr lang="en-GB" dirty="0" smtClean="0">
                <a:solidFill>
                  <a:schemeClr val="accent1">
                    <a:lumMod val="50000"/>
                  </a:schemeClr>
                </a:solidFill>
              </a:rPr>
              <a:t>Annette Mary Brown</a:t>
            </a:r>
          </a:p>
          <a:p>
            <a:r>
              <a:rPr lang="en-GB" dirty="0" smtClean="0">
                <a:solidFill>
                  <a:schemeClr val="accent1">
                    <a:lumMod val="50000"/>
                  </a:schemeClr>
                </a:solidFill>
              </a:rPr>
              <a:t>Community Learning Manager</a:t>
            </a:r>
          </a:p>
          <a:p>
            <a:endParaRPr lang="en-GB" dirty="0">
              <a:solidFill>
                <a:schemeClr val="accent1">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7948" y="3287421"/>
            <a:ext cx="2244587" cy="31760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27" y="297080"/>
            <a:ext cx="1508129" cy="602741"/>
          </a:xfrm>
          <a:prstGeom prst="rect">
            <a:avLst/>
          </a:prstGeom>
        </p:spPr>
      </p:pic>
    </p:spTree>
    <p:extLst>
      <p:ext uri="{BB962C8B-B14F-4D97-AF65-F5344CB8AC3E}">
        <p14:creationId xmlns:p14="http://schemas.microsoft.com/office/powerpoint/2010/main" val="308433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p:cNvSpPr>
            <a:spLocks noChangeArrowheads="1"/>
          </p:cNvSpPr>
          <p:nvPr/>
        </p:nvSpPr>
        <p:spPr bwMode="auto">
          <a:xfrm>
            <a:off x="2257426" y="1403351"/>
            <a:ext cx="7675563" cy="4352925"/>
          </a:xfrm>
          <a:prstGeom prst="roundRect">
            <a:avLst>
              <a:gd name="adj" fmla="val 11380"/>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p>
        </p:txBody>
      </p:sp>
      <p:sp>
        <p:nvSpPr>
          <p:cNvPr id="12" name="Rectangle 3"/>
          <p:cNvSpPr txBox="1">
            <a:spLocks noChangeArrowheads="1"/>
          </p:cNvSpPr>
          <p:nvPr/>
        </p:nvSpPr>
        <p:spPr bwMode="auto">
          <a:xfrm>
            <a:off x="1523207" y="357189"/>
            <a:ext cx="9144000" cy="731837"/>
          </a:xfrm>
          <a:prstGeom prst="rect">
            <a:avLst/>
          </a:prstGeom>
          <a:solidFill>
            <a:srgbClr val="BC2646"/>
          </a:solidFill>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l" rtl="0" eaLnBrk="0" fontAlgn="base" hangingPunct="0">
              <a:spcBef>
                <a:spcPct val="0"/>
              </a:spcBef>
              <a:spcAft>
                <a:spcPct val="0"/>
              </a:spcAft>
              <a:defRPr sz="4400">
                <a:solidFill>
                  <a:srgbClr val="6DA742"/>
                </a:solidFill>
                <a:latin typeface="+mj-lt"/>
                <a:ea typeface="+mj-ea"/>
                <a:cs typeface="+mj-cs"/>
              </a:defRPr>
            </a:lvl1pPr>
            <a:lvl2pPr algn="l" rtl="0" eaLnBrk="0" fontAlgn="base" hangingPunct="0">
              <a:spcBef>
                <a:spcPct val="0"/>
              </a:spcBef>
              <a:spcAft>
                <a:spcPct val="0"/>
              </a:spcAft>
              <a:defRPr sz="4400">
                <a:solidFill>
                  <a:srgbClr val="6DA742"/>
                </a:solidFill>
                <a:latin typeface="Futura MdCn BT" pitchFamily="34" charset="0"/>
              </a:defRPr>
            </a:lvl2pPr>
            <a:lvl3pPr algn="l" rtl="0" eaLnBrk="0" fontAlgn="base" hangingPunct="0">
              <a:spcBef>
                <a:spcPct val="0"/>
              </a:spcBef>
              <a:spcAft>
                <a:spcPct val="0"/>
              </a:spcAft>
              <a:defRPr sz="4400">
                <a:solidFill>
                  <a:srgbClr val="6DA742"/>
                </a:solidFill>
                <a:latin typeface="Futura MdCn BT" pitchFamily="34" charset="0"/>
              </a:defRPr>
            </a:lvl3pPr>
            <a:lvl4pPr algn="l" rtl="0" eaLnBrk="0" fontAlgn="base" hangingPunct="0">
              <a:spcBef>
                <a:spcPct val="0"/>
              </a:spcBef>
              <a:spcAft>
                <a:spcPct val="0"/>
              </a:spcAft>
              <a:defRPr sz="4400">
                <a:solidFill>
                  <a:srgbClr val="6DA742"/>
                </a:solidFill>
                <a:latin typeface="Futura MdCn BT" pitchFamily="34" charset="0"/>
              </a:defRPr>
            </a:lvl4pPr>
            <a:lvl5pPr algn="l" rtl="0" eaLnBrk="0" fontAlgn="base" hangingPunct="0">
              <a:spcBef>
                <a:spcPct val="0"/>
              </a:spcBef>
              <a:spcAft>
                <a:spcPct val="0"/>
              </a:spcAft>
              <a:defRPr sz="4400">
                <a:solidFill>
                  <a:srgbClr val="6DA742"/>
                </a:solidFill>
                <a:latin typeface="Futura MdCn BT" pitchFamily="34" charset="0"/>
              </a:defRPr>
            </a:lvl5pPr>
            <a:lvl6pPr marL="457200" algn="l" rtl="0" fontAlgn="base">
              <a:spcBef>
                <a:spcPct val="0"/>
              </a:spcBef>
              <a:spcAft>
                <a:spcPct val="0"/>
              </a:spcAft>
              <a:defRPr sz="4400">
                <a:solidFill>
                  <a:srgbClr val="6DA742"/>
                </a:solidFill>
                <a:latin typeface="Futura MdCn BT" pitchFamily="34" charset="0"/>
              </a:defRPr>
            </a:lvl6pPr>
            <a:lvl7pPr marL="914400" algn="l" rtl="0" fontAlgn="base">
              <a:spcBef>
                <a:spcPct val="0"/>
              </a:spcBef>
              <a:spcAft>
                <a:spcPct val="0"/>
              </a:spcAft>
              <a:defRPr sz="4400">
                <a:solidFill>
                  <a:srgbClr val="6DA742"/>
                </a:solidFill>
                <a:latin typeface="Futura MdCn BT" pitchFamily="34" charset="0"/>
              </a:defRPr>
            </a:lvl7pPr>
            <a:lvl8pPr marL="1371600" algn="l" rtl="0" fontAlgn="base">
              <a:spcBef>
                <a:spcPct val="0"/>
              </a:spcBef>
              <a:spcAft>
                <a:spcPct val="0"/>
              </a:spcAft>
              <a:defRPr sz="4400">
                <a:solidFill>
                  <a:srgbClr val="6DA742"/>
                </a:solidFill>
                <a:latin typeface="Futura MdCn BT" pitchFamily="34" charset="0"/>
              </a:defRPr>
            </a:lvl8pPr>
            <a:lvl9pPr marL="1828800" algn="l" rtl="0" fontAlgn="base">
              <a:spcBef>
                <a:spcPct val="0"/>
              </a:spcBef>
              <a:spcAft>
                <a:spcPct val="0"/>
              </a:spcAft>
              <a:defRPr sz="4400">
                <a:solidFill>
                  <a:srgbClr val="6DA742"/>
                </a:solidFill>
                <a:latin typeface="Futura MdCn BT" pitchFamily="34" charset="0"/>
              </a:defRPr>
            </a:lvl9pPr>
          </a:lstStyle>
          <a:p>
            <a:pPr marL="360363" eaLnBrk="1" hangingPunct="1"/>
            <a:r>
              <a:rPr lang="en-GB" altLang="en-US" sz="2500" b="1" kern="0" dirty="0" smtClean="0">
                <a:solidFill>
                  <a:schemeClr val="bg1"/>
                </a:solidFill>
                <a:latin typeface="Calibri" panose="020F0502020204030204" pitchFamily="34" charset="0"/>
              </a:rPr>
              <a:t>Happiness</a:t>
            </a:r>
            <a:endParaRPr lang="en-GB" altLang="en-US" sz="2500" b="1" kern="0" dirty="0">
              <a:solidFill>
                <a:schemeClr val="bg1"/>
              </a:solidFill>
              <a:latin typeface="Calibri" panose="020F0502020204030204" pitchFamily="34" charset="0"/>
            </a:endParaRPr>
          </a:p>
        </p:txBody>
      </p:sp>
      <p:sp>
        <p:nvSpPr>
          <p:cNvPr id="13" name="Rectangle 4"/>
          <p:cNvSpPr>
            <a:spLocks noChangeArrowheads="1"/>
          </p:cNvSpPr>
          <p:nvPr/>
        </p:nvSpPr>
        <p:spPr bwMode="auto">
          <a:xfrm>
            <a:off x="3963989" y="6070601"/>
            <a:ext cx="34623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50000"/>
              </a:spcBef>
            </a:pPr>
            <a:r>
              <a:rPr lang="nb-NO" altLang="en-US" sz="1100" b="0">
                <a:solidFill>
                  <a:srgbClr val="4D4D4D"/>
                </a:solidFill>
                <a:latin typeface="Calibri" panose="020F0502020204030204" pitchFamily="34" charset="0"/>
              </a:rPr>
              <a:t>Source: Lyubomirsky et al (2005)</a:t>
            </a:r>
            <a:endParaRPr lang="en-GB" altLang="en-US" sz="1100" b="0" dirty="0">
              <a:solidFill>
                <a:srgbClr val="4D4D4D"/>
              </a:solidFill>
              <a:latin typeface="Calibri" panose="020F0502020204030204" pitchFamily="34" charset="0"/>
            </a:endParaRPr>
          </a:p>
        </p:txBody>
      </p:sp>
      <p:sp>
        <p:nvSpPr>
          <p:cNvPr id="14" name="Text Box 5"/>
          <p:cNvSpPr txBox="1">
            <a:spLocks noChangeArrowheads="1"/>
          </p:cNvSpPr>
          <p:nvPr/>
        </p:nvSpPr>
        <p:spPr bwMode="auto">
          <a:xfrm>
            <a:off x="2825750" y="2713039"/>
            <a:ext cx="3475038"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5600" indent="-355600">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60000"/>
              </a:spcBef>
              <a:buClr>
                <a:srgbClr val="6DA742"/>
              </a:buClr>
              <a:buFont typeface="Wingdings" panose="05000000000000000000" pitchFamily="2" charset="2"/>
              <a:buChar char="Ø"/>
            </a:pPr>
            <a:r>
              <a:rPr lang="en-GB" altLang="en-US" sz="1800" b="0" dirty="0">
                <a:solidFill>
                  <a:srgbClr val="4D4D4D"/>
                </a:solidFill>
                <a:latin typeface="Calibri" panose="020F0502020204030204" pitchFamily="34" charset="0"/>
              </a:rPr>
              <a:t>Our genes</a:t>
            </a:r>
          </a:p>
          <a:p>
            <a:pPr eaLnBrk="1" hangingPunct="1">
              <a:spcBef>
                <a:spcPct val="60000"/>
              </a:spcBef>
              <a:buClr>
                <a:srgbClr val="6DA742"/>
              </a:buClr>
              <a:buFont typeface="Wingdings" panose="05000000000000000000" pitchFamily="2" charset="2"/>
              <a:buChar char="Ø"/>
            </a:pPr>
            <a:r>
              <a:rPr lang="en-GB" altLang="en-US" sz="1800" b="0" dirty="0">
                <a:solidFill>
                  <a:srgbClr val="4D4D4D"/>
                </a:solidFill>
                <a:latin typeface="Calibri" panose="020F0502020204030204" pitchFamily="34" charset="0"/>
              </a:rPr>
              <a:t>Our circumstances</a:t>
            </a:r>
          </a:p>
          <a:p>
            <a:pPr eaLnBrk="1" hangingPunct="1">
              <a:spcBef>
                <a:spcPct val="60000"/>
              </a:spcBef>
              <a:buClr>
                <a:srgbClr val="6DA742"/>
              </a:buClr>
              <a:buFont typeface="Wingdings" panose="05000000000000000000" pitchFamily="2" charset="2"/>
              <a:buChar char="Ø"/>
            </a:pPr>
            <a:r>
              <a:rPr lang="en-GB" altLang="en-US" sz="1800" b="0" dirty="0">
                <a:solidFill>
                  <a:srgbClr val="4D4D4D"/>
                </a:solidFill>
                <a:latin typeface="Calibri" panose="020F0502020204030204" pitchFamily="34" charset="0"/>
              </a:rPr>
              <a:t>Our choices &amp; behaviours</a:t>
            </a:r>
          </a:p>
        </p:txBody>
      </p:sp>
      <p:sp>
        <p:nvSpPr>
          <p:cNvPr id="15" name="Text Box 5"/>
          <p:cNvSpPr txBox="1">
            <a:spLocks noChangeArrowheads="1"/>
          </p:cNvSpPr>
          <p:nvPr/>
        </p:nvSpPr>
        <p:spPr bwMode="auto">
          <a:xfrm>
            <a:off x="2825751" y="2119314"/>
            <a:ext cx="6315075"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5600" indent="-355600">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20000"/>
              </a:spcBef>
              <a:buClr>
                <a:srgbClr val="6DA742"/>
              </a:buClr>
              <a:buFont typeface="Wingdings" panose="05000000000000000000" pitchFamily="2" charset="2"/>
              <a:buNone/>
            </a:pPr>
            <a:r>
              <a:rPr lang="en-GB" altLang="en-US" sz="1800" b="0" dirty="0">
                <a:solidFill>
                  <a:srgbClr val="4D4D4D"/>
                </a:solidFill>
                <a:latin typeface="Calibri" panose="020F0502020204030204" pitchFamily="34" charset="0"/>
              </a:rPr>
              <a:t>Our happiness is affected by…</a:t>
            </a:r>
          </a:p>
        </p:txBody>
      </p:sp>
      <p:pic>
        <p:nvPicPr>
          <p:cNvPr id="16" name="Picture 12" descr="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601" y="1289051"/>
            <a:ext cx="8477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2825751" y="4506913"/>
            <a:ext cx="3571875" cy="70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5600" indent="-355600">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20000"/>
              </a:spcBef>
              <a:buClr>
                <a:srgbClr val="6DA742"/>
              </a:buClr>
              <a:buFont typeface="Wingdings" panose="05000000000000000000" pitchFamily="2" charset="2"/>
              <a:buNone/>
            </a:pPr>
            <a:r>
              <a:rPr lang="en-GB" altLang="en-US" sz="1800" b="0" dirty="0">
                <a:solidFill>
                  <a:srgbClr val="4D4D4D"/>
                </a:solidFill>
                <a:latin typeface="Calibri" panose="020F0502020204030204" pitchFamily="34" charset="0"/>
              </a:rPr>
              <a:t>And research shows that we can</a:t>
            </a:r>
          </a:p>
          <a:p>
            <a:pPr eaLnBrk="1" hangingPunct="1">
              <a:spcBef>
                <a:spcPct val="20000"/>
              </a:spcBef>
              <a:buClr>
                <a:srgbClr val="6DA742"/>
              </a:buClr>
              <a:buFont typeface="Wingdings" panose="05000000000000000000" pitchFamily="2" charset="2"/>
              <a:buNone/>
            </a:pPr>
            <a:r>
              <a:rPr lang="en-GB" altLang="en-US" sz="1800" b="0" dirty="0">
                <a:solidFill>
                  <a:srgbClr val="4D4D4D"/>
                </a:solidFill>
                <a:latin typeface="Calibri" panose="020F0502020204030204" pitchFamily="34" charset="0"/>
              </a:rPr>
              <a:t>learn habits to be happier</a:t>
            </a:r>
          </a:p>
        </p:txBody>
      </p:sp>
      <p:sp>
        <p:nvSpPr>
          <p:cNvPr id="18" name="AutoShape 12"/>
          <p:cNvSpPr>
            <a:spLocks noChangeArrowheads="1"/>
          </p:cNvSpPr>
          <p:nvPr/>
        </p:nvSpPr>
        <p:spPr bwMode="auto">
          <a:xfrm>
            <a:off x="3157538" y="3605214"/>
            <a:ext cx="2754312" cy="358775"/>
          </a:xfrm>
          <a:prstGeom prst="roundRect">
            <a:avLst>
              <a:gd name="adj" fmla="val 16667"/>
            </a:avLst>
          </a:prstGeom>
          <a:noFill/>
          <a:ln w="31750" algn="ctr">
            <a:solidFill>
              <a:srgbClr val="6DA74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p>
        </p:txBody>
      </p:sp>
      <p:pic>
        <p:nvPicPr>
          <p:cNvPr id="19" name="Picture 13" descr="brain scan"/>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6627814" y="1941513"/>
            <a:ext cx="27336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74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8"/>
          <p:cNvSpPr>
            <a:spLocks noChangeArrowheads="1"/>
          </p:cNvSpPr>
          <p:nvPr/>
        </p:nvSpPr>
        <p:spPr bwMode="auto">
          <a:xfrm>
            <a:off x="2257426" y="1403351"/>
            <a:ext cx="7675563" cy="4352925"/>
          </a:xfrm>
          <a:prstGeom prst="roundRect">
            <a:avLst>
              <a:gd name="adj" fmla="val 11380"/>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p>
        </p:txBody>
      </p:sp>
      <p:sp>
        <p:nvSpPr>
          <p:cNvPr id="25" name="Rectangle 14"/>
          <p:cNvSpPr>
            <a:spLocks noGrp="1" noChangeArrowheads="1"/>
          </p:cNvSpPr>
          <p:nvPr>
            <p:ph type="title"/>
          </p:nvPr>
        </p:nvSpPr>
        <p:spPr bwMode="auto">
          <a:xfrm>
            <a:off x="1524000" y="334964"/>
            <a:ext cx="9144000" cy="731837"/>
          </a:xfrm>
          <a:solidFill>
            <a:srgbClr val="BC2646"/>
          </a:solidFill>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normAutofit/>
          </a:bodyPr>
          <a:lstStyle/>
          <a:p>
            <a:pPr marL="360363"/>
            <a:r>
              <a:rPr lang="en-GB" altLang="en-US" sz="2400" b="1" dirty="0" smtClean="0">
                <a:solidFill>
                  <a:schemeClr val="bg1"/>
                </a:solidFill>
                <a:latin typeface="Calibri" panose="020F0502020204030204" pitchFamily="34" charset="0"/>
              </a:rPr>
              <a:t>Focus on the </a:t>
            </a:r>
            <a:r>
              <a:rPr lang="en-GB" altLang="en-US" sz="2400" b="1" dirty="0">
                <a:solidFill>
                  <a:schemeClr val="bg1"/>
                </a:solidFill>
                <a:latin typeface="Calibri" panose="020F0502020204030204" pitchFamily="34" charset="0"/>
              </a:rPr>
              <a:t>Good Things</a:t>
            </a:r>
          </a:p>
        </p:txBody>
      </p:sp>
      <p:grpSp>
        <p:nvGrpSpPr>
          <p:cNvPr id="26" name="Group 7"/>
          <p:cNvGrpSpPr>
            <a:grpSpLocks/>
          </p:cNvGrpSpPr>
          <p:nvPr/>
        </p:nvGrpSpPr>
        <p:grpSpPr bwMode="auto">
          <a:xfrm>
            <a:off x="1914526" y="1323976"/>
            <a:ext cx="3275013" cy="771525"/>
            <a:chOff x="391302" y="1323523"/>
            <a:chExt cx="3273604" cy="771525"/>
          </a:xfrm>
        </p:grpSpPr>
        <p:grpSp>
          <p:nvGrpSpPr>
            <p:cNvPr id="27" name="Group 6"/>
            <p:cNvGrpSpPr>
              <a:grpSpLocks/>
            </p:cNvGrpSpPr>
            <p:nvPr/>
          </p:nvGrpSpPr>
          <p:grpSpPr bwMode="auto">
            <a:xfrm>
              <a:off x="391302" y="1323523"/>
              <a:ext cx="788987" cy="771525"/>
              <a:chOff x="391302" y="1323523"/>
              <a:chExt cx="788987" cy="771525"/>
            </a:xfrm>
          </p:grpSpPr>
          <p:sp>
            <p:nvSpPr>
              <p:cNvPr id="29" name="Oval 7"/>
              <p:cNvSpPr>
                <a:spLocks noChangeArrowheads="1"/>
              </p:cNvSpPr>
              <p:nvPr/>
            </p:nvSpPr>
            <p:spPr bwMode="auto">
              <a:xfrm>
                <a:off x="391302" y="1323523"/>
                <a:ext cx="788648" cy="771525"/>
              </a:xfrm>
              <a:prstGeom prst="ellipse">
                <a:avLst/>
              </a:prstGeom>
              <a:solidFill>
                <a:schemeClr val="bg2">
                  <a:lumMod val="20000"/>
                  <a:lumOff val="80000"/>
                </a:schemeClr>
              </a:solidFill>
              <a:ln w="38100" algn="ctr">
                <a:solidFill>
                  <a:srgbClr val="1D77BD"/>
                </a:solidFill>
                <a:round/>
                <a:headEnd/>
                <a:tailEnd/>
              </a:ln>
              <a:effectLst/>
            </p:spPr>
            <p:txBody>
              <a:bodyPr wrap="none" lIns="90000" tIns="46800" rIns="90000" bIns="46800" anchor="ct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defRPr/>
                </a:pPr>
                <a:endParaRPr lang="en-US" altLang="en-US" dirty="0"/>
              </a:p>
            </p:txBody>
          </p:sp>
          <p:pic>
            <p:nvPicPr>
              <p:cNvPr id="30"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78" y="1419416"/>
                <a:ext cx="637200" cy="6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 Box 5"/>
            <p:cNvSpPr txBox="1">
              <a:spLocks noChangeArrowheads="1"/>
            </p:cNvSpPr>
            <p:nvPr/>
          </p:nvSpPr>
          <p:spPr bwMode="auto">
            <a:xfrm>
              <a:off x="1241083" y="1507227"/>
              <a:ext cx="242382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20000"/>
                </a:spcBef>
                <a:buClr>
                  <a:srgbClr val="6DA742"/>
                </a:buClr>
                <a:buFont typeface="Wingdings" panose="05000000000000000000" pitchFamily="2" charset="2"/>
                <a:buNone/>
              </a:pPr>
              <a:r>
                <a:rPr lang="en-GB" altLang="en-US" sz="2000" dirty="0">
                  <a:solidFill>
                    <a:srgbClr val="1D77BD"/>
                  </a:solidFill>
                  <a:latin typeface="Calibri" panose="020F0502020204030204" pitchFamily="34" charset="0"/>
                </a:rPr>
                <a:t>TRY IT YOURSELF</a:t>
              </a:r>
            </a:p>
          </p:txBody>
        </p:sp>
      </p:grpSp>
      <p:sp>
        <p:nvSpPr>
          <p:cNvPr id="31" name="Text Box 5"/>
          <p:cNvSpPr txBox="1">
            <a:spLocks noChangeArrowheads="1"/>
          </p:cNvSpPr>
          <p:nvPr/>
        </p:nvSpPr>
        <p:spPr bwMode="auto">
          <a:xfrm>
            <a:off x="5748339" y="2046289"/>
            <a:ext cx="3621087" cy="306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5600" indent="-355600">
              <a:defRPr sz="3200" b="1">
                <a:solidFill>
                  <a:srgbClr val="002A6C"/>
                </a:solidFill>
                <a:latin typeface="Verdana" panose="020B0604030504040204" pitchFamily="34" charset="0"/>
              </a:defRPr>
            </a:lvl1pPr>
            <a:lvl2pPr marL="800100" indent="-342900">
              <a:defRPr sz="3200" b="1">
                <a:solidFill>
                  <a:srgbClr val="002A6C"/>
                </a:solidFill>
                <a:latin typeface="Verdana" panose="020B0604030504040204" pitchFamily="34" charset="0"/>
              </a:defRPr>
            </a:lvl2pPr>
            <a:lvl3pPr marL="1257300" indent="-342900">
              <a:defRPr sz="3200" b="1">
                <a:solidFill>
                  <a:srgbClr val="002A6C"/>
                </a:solidFill>
                <a:latin typeface="Verdana" panose="020B0604030504040204" pitchFamily="34" charset="0"/>
              </a:defRPr>
            </a:lvl3pPr>
            <a:lvl4pPr marL="1714500" indent="-342900">
              <a:defRPr sz="3200" b="1">
                <a:solidFill>
                  <a:srgbClr val="002A6C"/>
                </a:solidFill>
                <a:latin typeface="Verdana" panose="020B0604030504040204" pitchFamily="34" charset="0"/>
              </a:defRPr>
            </a:lvl4pPr>
            <a:lvl5pPr marL="2171700" indent="-342900">
              <a:defRPr sz="3200" b="1">
                <a:solidFill>
                  <a:srgbClr val="002A6C"/>
                </a:solidFill>
                <a:latin typeface="Verdana" panose="020B0604030504040204" pitchFamily="34" charset="0"/>
              </a:defRPr>
            </a:lvl5pPr>
            <a:lvl6pPr marL="2628900" indent="-342900" eaLnBrk="0" fontAlgn="base" hangingPunct="0">
              <a:spcBef>
                <a:spcPct val="0"/>
              </a:spcBef>
              <a:spcAft>
                <a:spcPct val="0"/>
              </a:spcAft>
              <a:defRPr sz="3200" b="1">
                <a:solidFill>
                  <a:srgbClr val="002A6C"/>
                </a:solidFill>
                <a:latin typeface="Verdana" panose="020B0604030504040204" pitchFamily="34" charset="0"/>
              </a:defRPr>
            </a:lvl6pPr>
            <a:lvl7pPr marL="3086100" indent="-342900" eaLnBrk="0" fontAlgn="base" hangingPunct="0">
              <a:spcBef>
                <a:spcPct val="0"/>
              </a:spcBef>
              <a:spcAft>
                <a:spcPct val="0"/>
              </a:spcAft>
              <a:defRPr sz="3200" b="1">
                <a:solidFill>
                  <a:srgbClr val="002A6C"/>
                </a:solidFill>
                <a:latin typeface="Verdana" panose="020B0604030504040204" pitchFamily="34" charset="0"/>
              </a:defRPr>
            </a:lvl7pPr>
            <a:lvl8pPr marL="3543300" indent="-342900" eaLnBrk="0" fontAlgn="base" hangingPunct="0">
              <a:spcBef>
                <a:spcPct val="0"/>
              </a:spcBef>
              <a:spcAft>
                <a:spcPct val="0"/>
              </a:spcAft>
              <a:defRPr sz="3200" b="1">
                <a:solidFill>
                  <a:srgbClr val="002A6C"/>
                </a:solidFill>
                <a:latin typeface="Verdana" panose="020B0604030504040204" pitchFamily="34" charset="0"/>
              </a:defRPr>
            </a:lvl8pPr>
            <a:lvl9pPr marL="4000500" indent="-342900" eaLnBrk="0" fontAlgn="base" hangingPunct="0">
              <a:spcBef>
                <a:spcPct val="0"/>
              </a:spcBef>
              <a:spcAft>
                <a:spcPct val="0"/>
              </a:spcAft>
              <a:defRPr sz="3200" b="1">
                <a:solidFill>
                  <a:srgbClr val="002A6C"/>
                </a:solidFill>
                <a:latin typeface="Verdana" panose="020B0604030504040204" pitchFamily="34" charset="0"/>
              </a:defRPr>
            </a:lvl9pPr>
          </a:lstStyle>
          <a:p>
            <a:pPr>
              <a:spcBef>
                <a:spcPts val="2000"/>
              </a:spcBef>
              <a:buClr>
                <a:srgbClr val="1D77BD"/>
              </a:buClr>
              <a:buFont typeface="Wingdings" panose="05000000000000000000" pitchFamily="2" charset="2"/>
              <a:buAutoNum type="arabicPeriod"/>
            </a:pPr>
            <a:r>
              <a:rPr lang="en-GB" altLang="en-US" sz="2000" dirty="0">
                <a:solidFill>
                  <a:srgbClr val="1D77BD"/>
                </a:solidFill>
                <a:latin typeface="Calibri" panose="020F0502020204030204" pitchFamily="34" charset="0"/>
              </a:rPr>
              <a:t>Look back over the last day</a:t>
            </a:r>
            <a:r>
              <a:rPr lang="en-GB" altLang="en-US" sz="2000" b="0" dirty="0">
                <a:solidFill>
                  <a:srgbClr val="4D4D4D"/>
                </a:solidFill>
                <a:latin typeface="Calibri" panose="020F0502020204030204" pitchFamily="34" charset="0"/>
              </a:rPr>
              <a:t> or so of your life…</a:t>
            </a:r>
            <a:endParaRPr lang="en-GB" altLang="en-US" sz="2000" dirty="0">
              <a:solidFill>
                <a:srgbClr val="1D77BD"/>
              </a:solidFill>
              <a:latin typeface="Calibri" panose="020F0502020204030204" pitchFamily="34" charset="0"/>
            </a:endParaRPr>
          </a:p>
          <a:p>
            <a:pPr>
              <a:spcBef>
                <a:spcPts val="2000"/>
              </a:spcBef>
              <a:buClr>
                <a:srgbClr val="1D77BD"/>
              </a:buClr>
              <a:buFont typeface="Wingdings" panose="05000000000000000000" pitchFamily="2" charset="2"/>
              <a:buAutoNum type="arabicPeriod"/>
            </a:pPr>
            <a:r>
              <a:rPr lang="en-GB" altLang="en-US" sz="2000" dirty="0">
                <a:solidFill>
                  <a:srgbClr val="1D77BD"/>
                </a:solidFill>
                <a:latin typeface="Calibri" panose="020F0502020204030204" pitchFamily="34" charset="0"/>
              </a:rPr>
              <a:t>Think of </a:t>
            </a:r>
            <a:r>
              <a:rPr lang="en-GB" altLang="en-US" sz="2000" dirty="0" smtClean="0">
                <a:solidFill>
                  <a:srgbClr val="1D77BD"/>
                </a:solidFill>
                <a:latin typeface="Calibri" panose="020F0502020204030204" pitchFamily="34" charset="0"/>
              </a:rPr>
              <a:t>one </a:t>
            </a:r>
            <a:r>
              <a:rPr lang="en-GB" altLang="en-US" sz="2000" dirty="0">
                <a:solidFill>
                  <a:srgbClr val="1D77BD"/>
                </a:solidFill>
                <a:latin typeface="Calibri" panose="020F0502020204030204" pitchFamily="34" charset="0"/>
              </a:rPr>
              <a:t>good </a:t>
            </a:r>
            <a:r>
              <a:rPr lang="en-GB" altLang="en-US" sz="2000" dirty="0" smtClean="0">
                <a:solidFill>
                  <a:srgbClr val="1D77BD"/>
                </a:solidFill>
                <a:latin typeface="Calibri" panose="020F0502020204030204" pitchFamily="34" charset="0"/>
              </a:rPr>
              <a:t>thing </a:t>
            </a:r>
            <a:r>
              <a:rPr lang="en-GB" altLang="en-US" sz="2000" b="0" dirty="0">
                <a:solidFill>
                  <a:srgbClr val="4D4D4D"/>
                </a:solidFill>
                <a:latin typeface="Calibri" panose="020F0502020204030204" pitchFamily="34" charset="0"/>
              </a:rPr>
              <a:t>that happened – things that you enjoyed or were pleased about, big or </a:t>
            </a:r>
            <a:r>
              <a:rPr lang="en-GB" altLang="en-US" sz="2000" b="0" dirty="0" smtClean="0">
                <a:solidFill>
                  <a:srgbClr val="4D4D4D"/>
                </a:solidFill>
                <a:latin typeface="Calibri" panose="020F0502020204030204" pitchFamily="34" charset="0"/>
              </a:rPr>
              <a:t>small</a:t>
            </a:r>
          </a:p>
          <a:p>
            <a:pPr>
              <a:spcBef>
                <a:spcPts val="2000"/>
              </a:spcBef>
              <a:buClr>
                <a:srgbClr val="1D77BD"/>
              </a:buClr>
              <a:buFont typeface="Wingdings" panose="05000000000000000000" pitchFamily="2" charset="2"/>
              <a:buAutoNum type="arabicPeriod"/>
            </a:pPr>
            <a:r>
              <a:rPr lang="en-GB" altLang="en-US" sz="2000" dirty="0" smtClean="0">
                <a:solidFill>
                  <a:srgbClr val="1D77BD"/>
                </a:solidFill>
                <a:latin typeface="Calibri" panose="020F0502020204030204" pitchFamily="34" charset="0"/>
              </a:rPr>
              <a:t>Share your thoughts with the person next to you</a:t>
            </a:r>
            <a:endParaRPr lang="en-GB" altLang="en-US" sz="2000" b="0" dirty="0">
              <a:solidFill>
                <a:srgbClr val="4D4D4D"/>
              </a:solidFill>
              <a:latin typeface="Calibri" panose="020F0502020204030204" pitchFamily="34" charset="0"/>
            </a:endParaRPr>
          </a:p>
        </p:txBody>
      </p:sp>
      <p:pic>
        <p:nvPicPr>
          <p:cNvPr id="32" name="Picture 20" descr="think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5335" b="62000"/>
          <a:stretch>
            <a:fillRect/>
          </a:stretch>
        </p:blipFill>
        <p:spPr bwMode="auto">
          <a:xfrm>
            <a:off x="3876676" y="2630488"/>
            <a:ext cx="1674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6" descr="woman_thinking_mai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412"/>
          <a:stretch>
            <a:fillRect/>
          </a:stretch>
        </p:blipFill>
        <p:spPr bwMode="auto">
          <a:xfrm>
            <a:off x="2647950" y="3548064"/>
            <a:ext cx="32575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15814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2"/>
          <p:cNvSpPr>
            <a:spLocks noChangeArrowheads="1"/>
          </p:cNvSpPr>
          <p:nvPr/>
        </p:nvSpPr>
        <p:spPr bwMode="auto">
          <a:xfrm>
            <a:off x="2257425" y="1717675"/>
            <a:ext cx="3695700" cy="4038600"/>
          </a:xfrm>
          <a:prstGeom prst="roundRect">
            <a:avLst>
              <a:gd name="adj" fmla="val 11380"/>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endParaRPr lang="en-US" altLang="en-US" dirty="0">
              <a:cs typeface="Arial" panose="020B0604020202020204" pitchFamily="34" charset="0"/>
            </a:endParaRPr>
          </a:p>
        </p:txBody>
      </p:sp>
      <p:pic>
        <p:nvPicPr>
          <p:cNvPr id="15" name="Picture 4" descr="Emotion_Full"/>
          <p:cNvPicPr>
            <a:picLocks noChangeAspect="1" noChangeArrowheads="1"/>
          </p:cNvPicPr>
          <p:nvPr/>
        </p:nvPicPr>
        <p:blipFill>
          <a:blip r:embed="rId4">
            <a:clrChange>
              <a:clrFrom>
                <a:srgbClr val="CDE0EE"/>
              </a:clrFrom>
              <a:clrTo>
                <a:srgbClr val="CDE0EE">
                  <a:alpha val="0"/>
                </a:srgbClr>
              </a:clrTo>
            </a:clrChange>
            <a:extLst>
              <a:ext uri="{28A0092B-C50C-407E-A947-70E740481C1C}">
                <a14:useLocalDpi xmlns:a14="http://schemas.microsoft.com/office/drawing/2010/main" val="0"/>
              </a:ext>
            </a:extLst>
          </a:blip>
          <a:srcRect b="16896"/>
          <a:stretch>
            <a:fillRect/>
          </a:stretch>
        </p:blipFill>
        <p:spPr bwMode="auto">
          <a:xfrm>
            <a:off x="6275388" y="1425576"/>
            <a:ext cx="4392612"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B2B2B2"/>
                </a:solidFill>
                <a:miter lim="800000"/>
                <a:headEnd/>
                <a:tailEnd/>
              </a14:hiddenLine>
            </a:ext>
          </a:extLst>
        </p:spPr>
      </p:pic>
      <p:sp>
        <p:nvSpPr>
          <p:cNvPr id="16" name="Text Box 5"/>
          <p:cNvSpPr txBox="1">
            <a:spLocks noChangeArrowheads="1"/>
          </p:cNvSpPr>
          <p:nvPr/>
        </p:nvSpPr>
        <p:spPr bwMode="auto">
          <a:xfrm>
            <a:off x="2571750" y="2119314"/>
            <a:ext cx="3160356" cy="28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55600" indent="-355600">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60000"/>
              </a:spcBef>
              <a:buClr>
                <a:srgbClr val="6DA742"/>
              </a:buClr>
              <a:buFont typeface="Wingdings" panose="05000000000000000000" pitchFamily="2" charset="2"/>
              <a:buChar char="Ø"/>
            </a:pPr>
            <a:r>
              <a:rPr lang="en-GB" altLang="en-US" sz="1800" b="0" dirty="0">
                <a:solidFill>
                  <a:srgbClr val="4D4D4D"/>
                </a:solidFill>
                <a:latin typeface="Calibri" panose="020F0502020204030204" pitchFamily="34" charset="0"/>
              </a:rPr>
              <a:t>Pleasant or positive feelings aren’t just enjoyable, they can also enhance our capabilities, relationships and resilience</a:t>
            </a:r>
          </a:p>
          <a:p>
            <a:pPr eaLnBrk="1" hangingPunct="1">
              <a:spcBef>
                <a:spcPct val="100000"/>
              </a:spcBef>
              <a:buClr>
                <a:srgbClr val="6DA742"/>
              </a:buClr>
              <a:buFont typeface="Wingdings" panose="05000000000000000000" pitchFamily="2" charset="2"/>
              <a:buChar char="Ø"/>
            </a:pPr>
            <a:r>
              <a:rPr lang="en-GB" altLang="en-US" sz="1800" b="0" dirty="0">
                <a:solidFill>
                  <a:srgbClr val="4D4D4D"/>
                </a:solidFill>
                <a:latin typeface="Calibri" panose="020F0502020204030204" pitchFamily="34" charset="0"/>
              </a:rPr>
              <a:t>We have a natural ‘</a:t>
            </a:r>
            <a:r>
              <a:rPr lang="en-GB" altLang="en-US" sz="1800" dirty="0">
                <a:solidFill>
                  <a:srgbClr val="4D4D4D"/>
                </a:solidFill>
                <a:latin typeface="Calibri" panose="020F0502020204030204" pitchFamily="34" charset="0"/>
              </a:rPr>
              <a:t>negativity bias</a:t>
            </a:r>
            <a:r>
              <a:rPr lang="en-GB" altLang="en-US" sz="1800" b="0" dirty="0">
                <a:solidFill>
                  <a:srgbClr val="4D4D4D"/>
                </a:solidFill>
                <a:latin typeface="Calibri" panose="020F0502020204030204" pitchFamily="34" charset="0"/>
              </a:rPr>
              <a:t>’ but we can retrain our brains to also look for good things</a:t>
            </a:r>
          </a:p>
        </p:txBody>
      </p:sp>
      <p:pic>
        <p:nvPicPr>
          <p:cNvPr id="17" name="Picture 5" descr="Emo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349251"/>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5"/>
          <p:cNvSpPr>
            <a:spLocks/>
          </p:cNvSpPr>
          <p:nvPr/>
        </p:nvSpPr>
        <p:spPr bwMode="auto">
          <a:xfrm>
            <a:off x="3081339" y="163513"/>
            <a:ext cx="37941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20000"/>
              </a:spcBef>
              <a:buClr>
                <a:srgbClr val="84AEB5"/>
              </a:buClr>
              <a:buFont typeface="Wingdings" panose="05000000000000000000" pitchFamily="2" charset="2"/>
              <a:buNone/>
            </a:pPr>
            <a:r>
              <a:rPr lang="en-GB" altLang="en-US" sz="5600" dirty="0">
                <a:solidFill>
                  <a:srgbClr val="1D77BD"/>
                </a:solidFill>
                <a:latin typeface="Calibri" panose="020F0502020204030204" pitchFamily="34" charset="0"/>
                <a:cs typeface="Arial" panose="020B0604020202020204" pitchFamily="34" charset="0"/>
              </a:rPr>
              <a:t>E</a:t>
            </a:r>
            <a:r>
              <a:rPr lang="en-GB" altLang="en-US" sz="4200" dirty="0">
                <a:solidFill>
                  <a:srgbClr val="4D4D4D"/>
                </a:solidFill>
                <a:latin typeface="Calibri" panose="020F0502020204030204" pitchFamily="34" charset="0"/>
                <a:cs typeface="Arial" panose="020B0604020202020204" pitchFamily="34" charset="0"/>
              </a:rPr>
              <a:t>MOTIONS</a:t>
            </a:r>
          </a:p>
          <a:p>
            <a:pPr eaLnBrk="1" hangingPunct="1">
              <a:lnSpc>
                <a:spcPct val="80000"/>
              </a:lnSpc>
              <a:buClr>
                <a:srgbClr val="84AEB5"/>
              </a:buClr>
              <a:buFont typeface="Calibri" panose="020F0502020204030204" pitchFamily="34" charset="0"/>
              <a:buNone/>
            </a:pPr>
            <a:r>
              <a:rPr lang="en-GB" altLang="en-US" sz="2700" b="0" dirty="0">
                <a:solidFill>
                  <a:srgbClr val="4D4D4D"/>
                </a:solidFill>
                <a:latin typeface="Calibri" panose="020F0502020204030204" pitchFamily="34" charset="0"/>
                <a:cs typeface="Arial" panose="020B0604020202020204" pitchFamily="34" charset="0"/>
              </a:rPr>
              <a:t> Look for what’s good</a:t>
            </a:r>
          </a:p>
        </p:txBody>
      </p:sp>
      <p:grpSp>
        <p:nvGrpSpPr>
          <p:cNvPr id="26" name="Group 25"/>
          <p:cNvGrpSpPr/>
          <p:nvPr/>
        </p:nvGrpSpPr>
        <p:grpSpPr>
          <a:xfrm>
            <a:off x="1524000" y="5934075"/>
            <a:ext cx="9144000" cy="923926"/>
            <a:chOff x="0" y="5934075"/>
            <a:chExt cx="9144000" cy="923926"/>
          </a:xfrm>
        </p:grpSpPr>
        <p:pic>
          <p:nvPicPr>
            <p:cNvPr id="27" name="Picture 54" descr="Happiness_logo_pr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 y="5934075"/>
              <a:ext cx="1951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55"/>
            <p:cNvSpPr>
              <a:spLocks noChangeArrowheads="1"/>
            </p:cNvSpPr>
            <p:nvPr/>
          </p:nvSpPr>
          <p:spPr bwMode="auto">
            <a:xfrm>
              <a:off x="0" y="6497638"/>
              <a:ext cx="9144000" cy="360363"/>
            </a:xfrm>
            <a:prstGeom prst="rect">
              <a:avLst/>
            </a:prstGeom>
            <a:solidFill>
              <a:srgbClr val="6DA7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29" name="Oval 56"/>
            <p:cNvSpPr>
              <a:spLocks noChangeArrowheads="1"/>
            </p:cNvSpPr>
            <p:nvPr/>
          </p:nvSpPr>
          <p:spPr bwMode="auto">
            <a:xfrm>
              <a:off x="7239000" y="6294438"/>
              <a:ext cx="506413" cy="50641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30" name="Oval 57"/>
            <p:cNvSpPr>
              <a:spLocks noChangeArrowheads="1"/>
            </p:cNvSpPr>
            <p:nvPr/>
          </p:nvSpPr>
          <p:spPr bwMode="auto">
            <a:xfrm>
              <a:off x="7473950" y="6140450"/>
              <a:ext cx="703263" cy="70326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31" name="Oval 58"/>
            <p:cNvSpPr>
              <a:spLocks noChangeArrowheads="1"/>
            </p:cNvSpPr>
            <p:nvPr/>
          </p:nvSpPr>
          <p:spPr bwMode="auto">
            <a:xfrm>
              <a:off x="8558213" y="6297613"/>
              <a:ext cx="506413" cy="50641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32" name="Oval 59"/>
            <p:cNvSpPr>
              <a:spLocks noChangeArrowheads="1"/>
            </p:cNvSpPr>
            <p:nvPr/>
          </p:nvSpPr>
          <p:spPr bwMode="auto">
            <a:xfrm>
              <a:off x="8008938" y="6054725"/>
              <a:ext cx="703263" cy="70326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33" name="Footer Placeholder 1"/>
            <p:cNvSpPr txBox="1">
              <a:spLocks/>
            </p:cNvSpPr>
            <p:nvPr/>
          </p:nvSpPr>
          <p:spPr>
            <a:xfrm>
              <a:off x="6112846" y="6564312"/>
              <a:ext cx="2911652" cy="293159"/>
            </a:xfrm>
            <a:prstGeom prst="rect">
              <a:avLst/>
            </a:prstGeom>
          </p:spPr>
          <p:txBody>
            <a:bodyPr/>
            <a:lstStyle>
              <a:defPPr>
                <a:defRPr lang="en-GB"/>
              </a:defPPr>
              <a:lvl1pPr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1pPr>
              <a:lvl2pPr marL="4572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2pPr>
              <a:lvl3pPr marL="9144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3pPr>
              <a:lvl4pPr marL="13716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4pPr>
              <a:lvl5pPr marL="18288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5pPr>
              <a:lvl6pPr marL="2286000" algn="l" defTabSz="914400" rtl="0" eaLnBrk="1" latinLnBrk="0" hangingPunct="1">
                <a:defRPr sz="3200" b="1" kern="1200">
                  <a:solidFill>
                    <a:srgbClr val="002A6C"/>
                  </a:solidFill>
                  <a:latin typeface="Verdana" panose="020B0604030504040204" pitchFamily="34" charset="0"/>
                  <a:ea typeface="+mn-ea"/>
                  <a:cs typeface="+mn-cs"/>
                </a:defRPr>
              </a:lvl6pPr>
              <a:lvl7pPr marL="2743200" algn="l" defTabSz="914400" rtl="0" eaLnBrk="1" latinLnBrk="0" hangingPunct="1">
                <a:defRPr sz="3200" b="1" kern="1200">
                  <a:solidFill>
                    <a:srgbClr val="002A6C"/>
                  </a:solidFill>
                  <a:latin typeface="Verdana" panose="020B0604030504040204" pitchFamily="34" charset="0"/>
                  <a:ea typeface="+mn-ea"/>
                  <a:cs typeface="+mn-cs"/>
                </a:defRPr>
              </a:lvl7pPr>
              <a:lvl8pPr marL="3200400" algn="l" defTabSz="914400" rtl="0" eaLnBrk="1" latinLnBrk="0" hangingPunct="1">
                <a:defRPr sz="3200" b="1" kern="1200">
                  <a:solidFill>
                    <a:srgbClr val="002A6C"/>
                  </a:solidFill>
                  <a:latin typeface="Verdana" panose="020B0604030504040204" pitchFamily="34" charset="0"/>
                  <a:ea typeface="+mn-ea"/>
                  <a:cs typeface="+mn-cs"/>
                </a:defRPr>
              </a:lvl8pPr>
              <a:lvl9pPr marL="3657600" algn="l" defTabSz="914400" rtl="0" eaLnBrk="1" latinLnBrk="0" hangingPunct="1">
                <a:defRPr sz="3200" b="1" kern="1200">
                  <a:solidFill>
                    <a:srgbClr val="002A6C"/>
                  </a:solidFill>
                  <a:latin typeface="Verdana" panose="020B0604030504040204" pitchFamily="34" charset="0"/>
                  <a:ea typeface="+mn-ea"/>
                  <a:cs typeface="+mn-cs"/>
                </a:defRPr>
              </a:lvl9pPr>
            </a:lstStyle>
            <a:p>
              <a:pPr algn="r"/>
              <a:r>
                <a:rPr lang="en-GB" altLang="en-US" sz="800" b="0" dirty="0">
                  <a:solidFill>
                    <a:schemeClr val="bg1"/>
                  </a:solidFill>
                </a:rPr>
                <a:t>©Action for Happiness. All Rights Reserved</a:t>
              </a:r>
            </a:p>
          </p:txBody>
        </p:sp>
      </p:grpSp>
    </p:spTree>
    <p:custDataLst>
      <p:tags r:id="rId1"/>
    </p:custDataLst>
    <p:extLst>
      <p:ext uri="{BB962C8B-B14F-4D97-AF65-F5344CB8AC3E}">
        <p14:creationId xmlns:p14="http://schemas.microsoft.com/office/powerpoint/2010/main" val="806439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seemrastogi2.files.wordpress.com/2012/10/happiness-quote-sadness-favim-com-4106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73831"/>
            <a:ext cx="9144000" cy="54595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bwMode="auto">
          <a:xfrm>
            <a:off x="1524000" y="95956"/>
            <a:ext cx="9144000" cy="731837"/>
          </a:xfrm>
          <a:prstGeom prst="rect">
            <a:avLst/>
          </a:prstGeom>
          <a:solidFill>
            <a:srgbClr val="BC2646"/>
          </a:solidFill>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l" rtl="0" eaLnBrk="0" fontAlgn="base" hangingPunct="0">
              <a:spcBef>
                <a:spcPct val="0"/>
              </a:spcBef>
              <a:spcAft>
                <a:spcPct val="0"/>
              </a:spcAft>
              <a:defRPr sz="4400">
                <a:solidFill>
                  <a:srgbClr val="6DA742"/>
                </a:solidFill>
                <a:latin typeface="+mj-lt"/>
                <a:ea typeface="+mj-ea"/>
                <a:cs typeface="+mj-cs"/>
              </a:defRPr>
            </a:lvl1pPr>
            <a:lvl2pPr algn="l" rtl="0" eaLnBrk="0" fontAlgn="base" hangingPunct="0">
              <a:spcBef>
                <a:spcPct val="0"/>
              </a:spcBef>
              <a:spcAft>
                <a:spcPct val="0"/>
              </a:spcAft>
              <a:defRPr sz="4400">
                <a:solidFill>
                  <a:srgbClr val="6DA742"/>
                </a:solidFill>
                <a:latin typeface="Futura MdCn BT" pitchFamily="34" charset="0"/>
              </a:defRPr>
            </a:lvl2pPr>
            <a:lvl3pPr algn="l" rtl="0" eaLnBrk="0" fontAlgn="base" hangingPunct="0">
              <a:spcBef>
                <a:spcPct val="0"/>
              </a:spcBef>
              <a:spcAft>
                <a:spcPct val="0"/>
              </a:spcAft>
              <a:defRPr sz="4400">
                <a:solidFill>
                  <a:srgbClr val="6DA742"/>
                </a:solidFill>
                <a:latin typeface="Futura MdCn BT" pitchFamily="34" charset="0"/>
              </a:defRPr>
            </a:lvl3pPr>
            <a:lvl4pPr algn="l" rtl="0" eaLnBrk="0" fontAlgn="base" hangingPunct="0">
              <a:spcBef>
                <a:spcPct val="0"/>
              </a:spcBef>
              <a:spcAft>
                <a:spcPct val="0"/>
              </a:spcAft>
              <a:defRPr sz="4400">
                <a:solidFill>
                  <a:srgbClr val="6DA742"/>
                </a:solidFill>
                <a:latin typeface="Futura MdCn BT" pitchFamily="34" charset="0"/>
              </a:defRPr>
            </a:lvl4pPr>
            <a:lvl5pPr algn="l" rtl="0" eaLnBrk="0" fontAlgn="base" hangingPunct="0">
              <a:spcBef>
                <a:spcPct val="0"/>
              </a:spcBef>
              <a:spcAft>
                <a:spcPct val="0"/>
              </a:spcAft>
              <a:defRPr sz="4400">
                <a:solidFill>
                  <a:srgbClr val="6DA742"/>
                </a:solidFill>
                <a:latin typeface="Futura MdCn BT" pitchFamily="34" charset="0"/>
              </a:defRPr>
            </a:lvl5pPr>
            <a:lvl6pPr marL="457200" algn="l" rtl="0" fontAlgn="base">
              <a:spcBef>
                <a:spcPct val="0"/>
              </a:spcBef>
              <a:spcAft>
                <a:spcPct val="0"/>
              </a:spcAft>
              <a:defRPr sz="4400">
                <a:solidFill>
                  <a:srgbClr val="6DA742"/>
                </a:solidFill>
                <a:latin typeface="Futura MdCn BT" pitchFamily="34" charset="0"/>
              </a:defRPr>
            </a:lvl6pPr>
            <a:lvl7pPr marL="914400" algn="l" rtl="0" fontAlgn="base">
              <a:spcBef>
                <a:spcPct val="0"/>
              </a:spcBef>
              <a:spcAft>
                <a:spcPct val="0"/>
              </a:spcAft>
              <a:defRPr sz="4400">
                <a:solidFill>
                  <a:srgbClr val="6DA742"/>
                </a:solidFill>
                <a:latin typeface="Futura MdCn BT" pitchFamily="34" charset="0"/>
              </a:defRPr>
            </a:lvl7pPr>
            <a:lvl8pPr marL="1371600" algn="l" rtl="0" fontAlgn="base">
              <a:spcBef>
                <a:spcPct val="0"/>
              </a:spcBef>
              <a:spcAft>
                <a:spcPct val="0"/>
              </a:spcAft>
              <a:defRPr sz="4400">
                <a:solidFill>
                  <a:srgbClr val="6DA742"/>
                </a:solidFill>
                <a:latin typeface="Futura MdCn BT" pitchFamily="34" charset="0"/>
              </a:defRPr>
            </a:lvl8pPr>
            <a:lvl9pPr marL="1828800" algn="l" rtl="0" fontAlgn="base">
              <a:spcBef>
                <a:spcPct val="0"/>
              </a:spcBef>
              <a:spcAft>
                <a:spcPct val="0"/>
              </a:spcAft>
              <a:defRPr sz="4400">
                <a:solidFill>
                  <a:srgbClr val="6DA742"/>
                </a:solidFill>
                <a:latin typeface="Futura MdCn BT" pitchFamily="34" charset="0"/>
              </a:defRPr>
            </a:lvl9pPr>
          </a:lstStyle>
          <a:p>
            <a:pPr marL="360363" eaLnBrk="1" hangingPunct="1"/>
            <a:endParaRPr lang="en-GB" altLang="en-US" sz="2500" b="1" kern="0" dirty="0">
              <a:solidFill>
                <a:schemeClr val="bg1"/>
              </a:solidFill>
              <a:latin typeface="Calibri" panose="020F0502020204030204" pitchFamily="34" charset="0"/>
            </a:endParaRPr>
          </a:p>
        </p:txBody>
      </p:sp>
      <p:grpSp>
        <p:nvGrpSpPr>
          <p:cNvPr id="11" name="Group 10"/>
          <p:cNvGrpSpPr/>
          <p:nvPr/>
        </p:nvGrpSpPr>
        <p:grpSpPr>
          <a:xfrm>
            <a:off x="1524000" y="5734569"/>
            <a:ext cx="9144000" cy="923926"/>
            <a:chOff x="0" y="5934075"/>
            <a:chExt cx="9144000" cy="923926"/>
          </a:xfrm>
        </p:grpSpPr>
        <p:pic>
          <p:nvPicPr>
            <p:cNvPr id="12" name="Picture 54" descr="Happiness_logo_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5934075"/>
              <a:ext cx="1951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5"/>
            <p:cNvSpPr>
              <a:spLocks noChangeArrowheads="1"/>
            </p:cNvSpPr>
            <p:nvPr/>
          </p:nvSpPr>
          <p:spPr bwMode="auto">
            <a:xfrm>
              <a:off x="0" y="6497638"/>
              <a:ext cx="9144000" cy="360363"/>
            </a:xfrm>
            <a:prstGeom prst="rect">
              <a:avLst/>
            </a:prstGeom>
            <a:solidFill>
              <a:srgbClr val="6DA7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22" name="Oval 56"/>
            <p:cNvSpPr>
              <a:spLocks noChangeArrowheads="1"/>
            </p:cNvSpPr>
            <p:nvPr/>
          </p:nvSpPr>
          <p:spPr bwMode="auto">
            <a:xfrm>
              <a:off x="7239000" y="6294438"/>
              <a:ext cx="506413" cy="50641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23" name="Oval 57"/>
            <p:cNvSpPr>
              <a:spLocks noChangeArrowheads="1"/>
            </p:cNvSpPr>
            <p:nvPr/>
          </p:nvSpPr>
          <p:spPr bwMode="auto">
            <a:xfrm>
              <a:off x="7473950" y="6140450"/>
              <a:ext cx="703263" cy="70326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24" name="Oval 58"/>
            <p:cNvSpPr>
              <a:spLocks noChangeArrowheads="1"/>
            </p:cNvSpPr>
            <p:nvPr/>
          </p:nvSpPr>
          <p:spPr bwMode="auto">
            <a:xfrm>
              <a:off x="8558213" y="6297613"/>
              <a:ext cx="506413" cy="50641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25" name="Oval 59"/>
            <p:cNvSpPr>
              <a:spLocks noChangeArrowheads="1"/>
            </p:cNvSpPr>
            <p:nvPr/>
          </p:nvSpPr>
          <p:spPr bwMode="auto">
            <a:xfrm>
              <a:off x="8008938" y="6054725"/>
              <a:ext cx="703263" cy="703263"/>
            </a:xfrm>
            <a:prstGeom prst="ellipse">
              <a:avLst/>
            </a:prstGeom>
            <a:solidFill>
              <a:srgbClr val="6DA74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sz="3200" b="1">
                  <a:solidFill>
                    <a:srgbClr val="002A6C"/>
                  </a:solidFill>
                  <a:latin typeface="Verdana" panose="020B0604030504040204" pitchFamily="34" charset="0"/>
                </a:defRPr>
              </a:lvl1pPr>
              <a:lvl2pPr marL="37931725" indent="-37474525">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algn="ctr" eaLnBrk="1" hangingPunct="1"/>
              <a:endParaRPr lang="en-US" altLang="en-US" dirty="0">
                <a:latin typeface="Calibri" panose="020F0502020204030204" pitchFamily="34" charset="0"/>
                <a:ea typeface="ＭＳ Ｐゴシック" panose="020B0600070205080204" pitchFamily="34" charset="-128"/>
              </a:endParaRPr>
            </a:p>
          </p:txBody>
        </p:sp>
        <p:sp>
          <p:nvSpPr>
            <p:cNvPr id="26" name="Footer Placeholder 1"/>
            <p:cNvSpPr txBox="1">
              <a:spLocks/>
            </p:cNvSpPr>
            <p:nvPr/>
          </p:nvSpPr>
          <p:spPr>
            <a:xfrm>
              <a:off x="6112846" y="6564312"/>
              <a:ext cx="2911652" cy="293159"/>
            </a:xfrm>
            <a:prstGeom prst="rect">
              <a:avLst/>
            </a:prstGeom>
          </p:spPr>
          <p:txBody>
            <a:bodyPr/>
            <a:lstStyle>
              <a:defPPr>
                <a:defRPr lang="en-GB"/>
              </a:defPPr>
              <a:lvl1pPr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1pPr>
              <a:lvl2pPr marL="4572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2pPr>
              <a:lvl3pPr marL="9144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3pPr>
              <a:lvl4pPr marL="13716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4pPr>
              <a:lvl5pPr marL="1828800" algn="l" rtl="0" eaLnBrk="0" fontAlgn="base" hangingPunct="0">
                <a:spcBef>
                  <a:spcPct val="0"/>
                </a:spcBef>
                <a:spcAft>
                  <a:spcPct val="0"/>
                </a:spcAft>
                <a:defRPr sz="3200" b="1" kern="1200">
                  <a:solidFill>
                    <a:srgbClr val="002A6C"/>
                  </a:solidFill>
                  <a:latin typeface="Verdana" panose="020B0604030504040204" pitchFamily="34" charset="0"/>
                  <a:ea typeface="+mn-ea"/>
                  <a:cs typeface="+mn-cs"/>
                </a:defRPr>
              </a:lvl5pPr>
              <a:lvl6pPr marL="2286000" algn="l" defTabSz="914400" rtl="0" eaLnBrk="1" latinLnBrk="0" hangingPunct="1">
                <a:defRPr sz="3200" b="1" kern="1200">
                  <a:solidFill>
                    <a:srgbClr val="002A6C"/>
                  </a:solidFill>
                  <a:latin typeface="Verdana" panose="020B0604030504040204" pitchFamily="34" charset="0"/>
                  <a:ea typeface="+mn-ea"/>
                  <a:cs typeface="+mn-cs"/>
                </a:defRPr>
              </a:lvl6pPr>
              <a:lvl7pPr marL="2743200" algn="l" defTabSz="914400" rtl="0" eaLnBrk="1" latinLnBrk="0" hangingPunct="1">
                <a:defRPr sz="3200" b="1" kern="1200">
                  <a:solidFill>
                    <a:srgbClr val="002A6C"/>
                  </a:solidFill>
                  <a:latin typeface="Verdana" panose="020B0604030504040204" pitchFamily="34" charset="0"/>
                  <a:ea typeface="+mn-ea"/>
                  <a:cs typeface="+mn-cs"/>
                </a:defRPr>
              </a:lvl7pPr>
              <a:lvl8pPr marL="3200400" algn="l" defTabSz="914400" rtl="0" eaLnBrk="1" latinLnBrk="0" hangingPunct="1">
                <a:defRPr sz="3200" b="1" kern="1200">
                  <a:solidFill>
                    <a:srgbClr val="002A6C"/>
                  </a:solidFill>
                  <a:latin typeface="Verdana" panose="020B0604030504040204" pitchFamily="34" charset="0"/>
                  <a:ea typeface="+mn-ea"/>
                  <a:cs typeface="+mn-cs"/>
                </a:defRPr>
              </a:lvl8pPr>
              <a:lvl9pPr marL="3657600" algn="l" defTabSz="914400" rtl="0" eaLnBrk="1" latinLnBrk="0" hangingPunct="1">
                <a:defRPr sz="3200" b="1" kern="1200">
                  <a:solidFill>
                    <a:srgbClr val="002A6C"/>
                  </a:solidFill>
                  <a:latin typeface="Verdana" panose="020B0604030504040204" pitchFamily="34" charset="0"/>
                  <a:ea typeface="+mn-ea"/>
                  <a:cs typeface="+mn-cs"/>
                </a:defRPr>
              </a:lvl9pPr>
            </a:lstStyle>
            <a:p>
              <a:pPr algn="r"/>
              <a:r>
                <a:rPr lang="en-GB" altLang="en-US" sz="800" b="0" dirty="0">
                  <a:solidFill>
                    <a:schemeClr val="bg1"/>
                  </a:solidFill>
                </a:rPr>
                <a:t>©Action for Happiness. All Rights Reserved</a:t>
              </a:r>
            </a:p>
          </p:txBody>
        </p:sp>
      </p:grpSp>
    </p:spTree>
    <p:extLst>
      <p:ext uri="{BB962C8B-B14F-4D97-AF65-F5344CB8AC3E}">
        <p14:creationId xmlns:p14="http://schemas.microsoft.com/office/powerpoint/2010/main" val="620461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Visualisation </a:t>
            </a:r>
            <a:endParaRPr lang="en-GB"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6185" y="1988841"/>
            <a:ext cx="8510278" cy="3453825"/>
          </a:xfrm>
        </p:spPr>
      </p:pic>
    </p:spTree>
    <p:extLst>
      <p:ext uri="{BB962C8B-B14F-4D97-AF65-F5344CB8AC3E}">
        <p14:creationId xmlns:p14="http://schemas.microsoft.com/office/powerpoint/2010/main" val="358601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3"/>
          <p:cNvSpPr txBox="1">
            <a:spLocks noChangeArrowheads="1"/>
          </p:cNvSpPr>
          <p:nvPr/>
        </p:nvSpPr>
        <p:spPr bwMode="auto">
          <a:xfrm>
            <a:off x="1523207" y="816525"/>
            <a:ext cx="9144000" cy="5516563"/>
          </a:xfrm>
          <a:prstGeom prst="rect">
            <a:avLst/>
          </a:prstGeom>
          <a:solidFill>
            <a:srgbClr val="6DA742"/>
          </a:solidFill>
          <a:ln w="9525">
            <a:noFill/>
            <a:miter lim="800000"/>
            <a:headEnd/>
            <a:tailEnd/>
          </a:ln>
        </p:spPr>
        <p:txBody>
          <a:bodyPr lIns="90000" tIns="46800" rIns="90000" bIns="46800" anchor="ctr" anchorCtr="1"/>
          <a:lstStyle/>
          <a:p>
            <a:pPr marL="360363" indent="-360363" algn="ctr">
              <a:buClr>
                <a:srgbClr val="6DA742"/>
              </a:buClr>
            </a:pPr>
            <a:endParaRPr lang="en-US" altLang="en-US" sz="3600" dirty="0">
              <a:solidFill>
                <a:srgbClr val="FFFFFF"/>
              </a:solidFill>
              <a:latin typeface="Calibri" pitchFamily="34" charset="0"/>
            </a:endParaRPr>
          </a:p>
        </p:txBody>
      </p:sp>
      <p:sp>
        <p:nvSpPr>
          <p:cNvPr id="92162" name="Rectangle 3"/>
          <p:cNvSpPr>
            <a:spLocks noGrp="1" noChangeArrowheads="1"/>
          </p:cNvSpPr>
          <p:nvPr>
            <p:ph type="title" idx="4294967295"/>
          </p:nvPr>
        </p:nvSpPr>
        <p:spPr bwMode="auto">
          <a:xfrm>
            <a:off x="1523207" y="84688"/>
            <a:ext cx="9144000" cy="731837"/>
          </a:xfrm>
          <a:prstGeom prst="rect">
            <a:avLst/>
          </a:prstGeom>
          <a:solidFill>
            <a:srgbClr val="BC2646"/>
          </a:solidFill>
          <a:ln>
            <a:miter lim="800000"/>
            <a:headEnd/>
            <a:tailEnd/>
          </a:ln>
        </p:spPr>
        <p:txBody>
          <a:bodyPr vert="horz" wrap="none" lIns="90000" tIns="46800" rIns="90000" bIns="46800" rtlCol="0" anchor="ctr">
            <a:normAutofit/>
          </a:bodyPr>
          <a:lstStyle/>
          <a:p>
            <a:pPr marL="360363"/>
            <a:r>
              <a:rPr lang="en-GB" altLang="en-US" sz="2500" b="1" dirty="0">
                <a:solidFill>
                  <a:schemeClr val="bg1"/>
                </a:solidFill>
                <a:latin typeface="Calibri" pitchFamily="34" charset="0"/>
              </a:rPr>
              <a:t>a</a:t>
            </a:r>
            <a:r>
              <a:rPr lang="en-GB" altLang="en-US" sz="2500" b="1" dirty="0" smtClean="0">
                <a:solidFill>
                  <a:schemeClr val="bg1"/>
                </a:solidFill>
                <a:latin typeface="Calibri" pitchFamily="34" charset="0"/>
              </a:rPr>
              <a:t>nd finally…………….we </a:t>
            </a:r>
            <a:r>
              <a:rPr lang="en-GB" altLang="en-US" sz="2500" b="1" dirty="0">
                <a:solidFill>
                  <a:schemeClr val="bg1"/>
                </a:solidFill>
                <a:latin typeface="Calibri" pitchFamily="34" charset="0"/>
              </a:rPr>
              <a:t>always have a </a:t>
            </a:r>
            <a:r>
              <a:rPr lang="en-GB" altLang="en-US" sz="2500" b="1" dirty="0" smtClean="0">
                <a:solidFill>
                  <a:schemeClr val="bg1"/>
                </a:solidFill>
                <a:latin typeface="Calibri" pitchFamily="34" charset="0"/>
              </a:rPr>
              <a:t>choice</a:t>
            </a:r>
            <a:endParaRPr lang="en-GB" altLang="en-US" sz="2500" b="1" dirty="0">
              <a:solidFill>
                <a:schemeClr val="bg1"/>
              </a:solidFill>
              <a:latin typeface="Calibri" pitchFamily="34" charset="0"/>
            </a:endParaRPr>
          </a:p>
        </p:txBody>
      </p:sp>
      <p:sp>
        <p:nvSpPr>
          <p:cNvPr id="2293764" name="Text Box 5"/>
          <p:cNvSpPr txBox="1">
            <a:spLocks noChangeArrowheads="1"/>
          </p:cNvSpPr>
          <p:nvPr/>
        </p:nvSpPr>
        <p:spPr bwMode="auto">
          <a:xfrm>
            <a:off x="5132388" y="1839913"/>
            <a:ext cx="4862512" cy="2310505"/>
          </a:xfrm>
          <a:prstGeom prst="rect">
            <a:avLst/>
          </a:prstGeom>
          <a:noFill/>
          <a:ln w="9525">
            <a:noFill/>
            <a:miter lim="800000"/>
            <a:headEnd/>
            <a:tailEnd/>
          </a:ln>
        </p:spPr>
        <p:txBody>
          <a:bodyPr lIns="90000" tIns="46800" rIns="90000" bIns="46800">
            <a:spAutoFit/>
          </a:bodyPr>
          <a:lstStyle/>
          <a:p>
            <a:pPr lvl="1">
              <a:buClr>
                <a:srgbClr val="6DA742"/>
              </a:buClr>
              <a:buFont typeface="Wingdings" pitchFamily="2" charset="2"/>
              <a:buNone/>
            </a:pPr>
            <a:r>
              <a:rPr lang="en-GB" altLang="en-US" sz="2400" i="1" dirty="0">
                <a:solidFill>
                  <a:srgbClr val="FFFFFF"/>
                </a:solidFill>
                <a:latin typeface="Calibri" pitchFamily="34" charset="0"/>
              </a:rPr>
              <a:t>“Everything can be taken from a man but one thing</a:t>
            </a:r>
            <a:r>
              <a:rPr lang="en-GB" altLang="en-US" sz="2400" i="1" dirty="0" smtClean="0">
                <a:solidFill>
                  <a:srgbClr val="FFFFFF"/>
                </a:solidFill>
                <a:latin typeface="Calibri" pitchFamily="34" charset="0"/>
              </a:rPr>
              <a:t>:  </a:t>
            </a:r>
            <a:br>
              <a:rPr lang="en-GB" altLang="en-US" sz="2400" i="1" dirty="0" smtClean="0">
                <a:solidFill>
                  <a:srgbClr val="FFFFFF"/>
                </a:solidFill>
                <a:latin typeface="Calibri" pitchFamily="34" charset="0"/>
              </a:rPr>
            </a:br>
            <a:r>
              <a:rPr lang="en-GB" altLang="en-US" sz="2400" i="1" dirty="0" smtClean="0">
                <a:solidFill>
                  <a:srgbClr val="FFFFFF"/>
                </a:solidFill>
                <a:latin typeface="Calibri" pitchFamily="34" charset="0"/>
              </a:rPr>
              <a:t>the </a:t>
            </a:r>
            <a:r>
              <a:rPr lang="en-GB" altLang="en-US" sz="2400" i="1" dirty="0">
                <a:solidFill>
                  <a:srgbClr val="FFFFFF"/>
                </a:solidFill>
                <a:latin typeface="Calibri" pitchFamily="34" charset="0"/>
              </a:rPr>
              <a:t>last of the human freedoms </a:t>
            </a:r>
            <a:r>
              <a:rPr lang="en-GB" altLang="en-US" sz="2400" i="1" dirty="0" smtClean="0">
                <a:solidFill>
                  <a:srgbClr val="FFFFFF"/>
                </a:solidFill>
                <a:latin typeface="Calibri" pitchFamily="34" charset="0"/>
              </a:rPr>
              <a:t> which is – </a:t>
            </a:r>
            <a:br>
              <a:rPr lang="en-GB" altLang="en-US" sz="2400" i="1" dirty="0" smtClean="0">
                <a:solidFill>
                  <a:srgbClr val="FFFFFF"/>
                </a:solidFill>
                <a:latin typeface="Calibri" pitchFamily="34" charset="0"/>
              </a:rPr>
            </a:br>
            <a:r>
              <a:rPr lang="en-GB" altLang="en-US" sz="2400" i="1" dirty="0" smtClean="0">
                <a:solidFill>
                  <a:srgbClr val="FFFFFF"/>
                </a:solidFill>
                <a:latin typeface="Calibri" pitchFamily="34" charset="0"/>
              </a:rPr>
              <a:t>to </a:t>
            </a:r>
            <a:r>
              <a:rPr lang="en-GB" altLang="en-US" sz="2400" i="1" dirty="0">
                <a:solidFill>
                  <a:srgbClr val="FFFFFF"/>
                </a:solidFill>
                <a:latin typeface="Calibri" pitchFamily="34" charset="0"/>
              </a:rPr>
              <a:t>choose one's attitude in any given set of circumstances”</a:t>
            </a:r>
          </a:p>
        </p:txBody>
      </p:sp>
      <p:pic>
        <p:nvPicPr>
          <p:cNvPr id="2293765" name="Picture 5" descr="frankl_sidebar"/>
          <p:cNvPicPr>
            <a:picLocks noChangeAspect="1" noChangeArrowheads="1"/>
          </p:cNvPicPr>
          <p:nvPr/>
        </p:nvPicPr>
        <p:blipFill>
          <a:blip r:embed="rId3"/>
          <a:srcRect/>
          <a:stretch>
            <a:fillRect/>
          </a:stretch>
        </p:blipFill>
        <p:spPr bwMode="auto">
          <a:xfrm>
            <a:off x="5393533" y="4528171"/>
            <a:ext cx="1439863" cy="1427163"/>
          </a:xfrm>
          <a:prstGeom prst="rect">
            <a:avLst/>
          </a:prstGeom>
          <a:noFill/>
          <a:ln w="9525">
            <a:noFill/>
            <a:miter lim="800000"/>
            <a:headEnd/>
            <a:tailEnd/>
          </a:ln>
        </p:spPr>
      </p:pic>
      <p:sp>
        <p:nvSpPr>
          <p:cNvPr id="2293766" name="Text Box 5"/>
          <p:cNvSpPr txBox="1">
            <a:spLocks noChangeArrowheads="1"/>
          </p:cNvSpPr>
          <p:nvPr/>
        </p:nvSpPr>
        <p:spPr bwMode="auto">
          <a:xfrm>
            <a:off x="6908801" y="4919664"/>
            <a:ext cx="1609725" cy="371513"/>
          </a:xfrm>
          <a:prstGeom prst="rect">
            <a:avLst/>
          </a:prstGeom>
          <a:noFill/>
          <a:ln w="9525">
            <a:noFill/>
            <a:miter lim="800000"/>
            <a:headEnd/>
            <a:tailEnd/>
          </a:ln>
        </p:spPr>
        <p:txBody>
          <a:bodyPr lIns="90000" tIns="46800" rIns="90000" bIns="46800">
            <a:spAutoFit/>
          </a:bodyPr>
          <a:lstStyle/>
          <a:p>
            <a:pPr>
              <a:buClr>
                <a:srgbClr val="6DA742"/>
              </a:buClr>
              <a:buFont typeface="Wingdings" pitchFamily="2" charset="2"/>
              <a:buNone/>
            </a:pPr>
            <a:r>
              <a:rPr lang="en-GB" altLang="en-US" dirty="0">
                <a:solidFill>
                  <a:srgbClr val="FFFFFF"/>
                </a:solidFill>
                <a:latin typeface="Calibri" pitchFamily="34" charset="0"/>
              </a:rPr>
              <a:t>Victor Frankl</a:t>
            </a:r>
          </a:p>
        </p:txBody>
      </p:sp>
      <p:pic>
        <p:nvPicPr>
          <p:cNvPr id="92166" name="Picture 7" descr="mans_search_for_mean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56620" y="1382752"/>
            <a:ext cx="2603500" cy="3908425"/>
          </a:xfrm>
          <a:prstGeom prst="rect">
            <a:avLst/>
          </a:prstGeom>
          <a:noFill/>
          <a:ln w="9525">
            <a:noFill/>
            <a:miter lim="800000"/>
            <a:headEnd/>
            <a:tailEnd/>
          </a:ln>
        </p:spPr>
      </p:pic>
      <p:sp>
        <p:nvSpPr>
          <p:cNvPr id="92167" name="Rectangle 8"/>
          <p:cNvSpPr>
            <a:spLocks noChangeArrowheads="1"/>
          </p:cNvSpPr>
          <p:nvPr/>
        </p:nvSpPr>
        <p:spPr bwMode="auto">
          <a:xfrm>
            <a:off x="1523207" y="6333088"/>
            <a:ext cx="9144000" cy="360362"/>
          </a:xfrm>
          <a:prstGeom prst="rect">
            <a:avLst/>
          </a:prstGeom>
          <a:solidFill>
            <a:srgbClr val="1D77BD"/>
          </a:solidFill>
          <a:ln w="9525">
            <a:noFill/>
            <a:miter lim="800000"/>
            <a:headEnd/>
            <a:tailEnd/>
          </a:ln>
        </p:spPr>
        <p:txBody>
          <a:bodyPr lIns="90000" tIns="46800" rIns="90000" bIns="46800" anchor="ctr" anchorCtr="1"/>
          <a:lstStyle/>
          <a:p>
            <a:pPr algn="ctr"/>
            <a:endParaRPr lang="en-US" altLang="en-US" dirty="0"/>
          </a:p>
        </p:txBody>
      </p:sp>
    </p:spTree>
    <p:extLst>
      <p:ext uri="{BB962C8B-B14F-4D97-AF65-F5344CB8AC3E}">
        <p14:creationId xmlns:p14="http://schemas.microsoft.com/office/powerpoint/2010/main" val="3788841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937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37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93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64" grpId="0"/>
      <p:bldP spid="22937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39788" y="365125"/>
            <a:ext cx="10515600" cy="8080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000"/>
              <a:buFont typeface="Calibri"/>
              <a:buNone/>
            </a:pPr>
            <a:r>
              <a:rPr lang="en-GB" sz="4000" b="1">
                <a:solidFill>
                  <a:srgbClr val="1E4E79"/>
                </a:solidFill>
              </a:rPr>
              <a:t>Our courses include:</a:t>
            </a:r>
            <a:endParaRPr sz="4000" b="1">
              <a:solidFill>
                <a:srgbClr val="1E4E79"/>
              </a:solidFill>
            </a:endParaRPr>
          </a:p>
        </p:txBody>
      </p:sp>
      <p:sp>
        <p:nvSpPr>
          <p:cNvPr id="189" name="Google Shape;189;p16"/>
          <p:cNvSpPr txBox="1">
            <a:spLocks noGrp="1"/>
          </p:cNvSpPr>
          <p:nvPr>
            <p:ph type="body" idx="1"/>
          </p:nvPr>
        </p:nvSpPr>
        <p:spPr>
          <a:xfrm>
            <a:off x="939801" y="1173192"/>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E4E79"/>
              </a:buClr>
              <a:buSzPts val="2400"/>
              <a:buNone/>
            </a:pPr>
            <a:r>
              <a:rPr lang="en-GB">
                <a:solidFill>
                  <a:srgbClr val="1E4E79"/>
                </a:solidFill>
              </a:rPr>
              <a:t>Funded courses:</a:t>
            </a:r>
            <a:endParaRPr/>
          </a:p>
          <a:p>
            <a:pPr marL="0" lvl="0" indent="0" algn="l" rtl="0">
              <a:lnSpc>
                <a:spcPct val="90000"/>
              </a:lnSpc>
              <a:spcBef>
                <a:spcPts val="1000"/>
              </a:spcBef>
              <a:spcAft>
                <a:spcPts val="0"/>
              </a:spcAft>
              <a:buClr>
                <a:schemeClr val="dk1"/>
              </a:buClr>
              <a:buSzPts val="2400"/>
              <a:buNone/>
            </a:pPr>
            <a:endParaRPr/>
          </a:p>
        </p:txBody>
      </p:sp>
      <p:sp>
        <p:nvSpPr>
          <p:cNvPr id="190" name="Google Shape;190;p16"/>
          <p:cNvSpPr txBox="1">
            <a:spLocks noGrp="1"/>
          </p:cNvSpPr>
          <p:nvPr>
            <p:ph type="body" idx="2"/>
          </p:nvPr>
        </p:nvSpPr>
        <p:spPr>
          <a:xfrm>
            <a:off x="839788" y="1682151"/>
            <a:ext cx="5157787" cy="4507512"/>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rgbClr val="1E4E79"/>
              </a:buClr>
              <a:buSzPts val="1679"/>
              <a:buChar char="•"/>
            </a:pPr>
            <a:r>
              <a:rPr lang="en-GB" sz="1679" dirty="0">
                <a:solidFill>
                  <a:srgbClr val="1E4E79"/>
                </a:solidFill>
              </a:rPr>
              <a:t>Practical ideas for happier living (6 weeks)</a:t>
            </a:r>
            <a:endParaRPr dirty="0"/>
          </a:p>
          <a:p>
            <a:pPr marL="228600" lvl="0" indent="-228600" algn="l" rtl="0">
              <a:lnSpc>
                <a:spcPct val="70000"/>
              </a:lnSpc>
              <a:spcBef>
                <a:spcPts val="1000"/>
              </a:spcBef>
              <a:spcAft>
                <a:spcPts val="0"/>
              </a:spcAft>
              <a:buClr>
                <a:srgbClr val="1E4E79"/>
              </a:buClr>
              <a:buSzPts val="1679"/>
              <a:buChar char="•"/>
            </a:pPr>
            <a:r>
              <a:rPr lang="en-GB" sz="1679" dirty="0">
                <a:solidFill>
                  <a:srgbClr val="1E4E79"/>
                </a:solidFill>
              </a:rPr>
              <a:t>How to Successfully Regulate Your Emotions </a:t>
            </a:r>
            <a:endParaRPr dirty="0"/>
          </a:p>
          <a:p>
            <a:pPr marL="228600" lvl="0" indent="-228600" algn="l" rtl="0">
              <a:lnSpc>
                <a:spcPct val="70000"/>
              </a:lnSpc>
              <a:spcBef>
                <a:spcPts val="1000"/>
              </a:spcBef>
              <a:spcAft>
                <a:spcPts val="0"/>
              </a:spcAft>
              <a:buClr>
                <a:srgbClr val="1E4E79"/>
              </a:buClr>
              <a:buSzPts val="1679"/>
              <a:buChar char="•"/>
            </a:pPr>
            <a:r>
              <a:rPr lang="en-GB" sz="1679" dirty="0">
                <a:solidFill>
                  <a:srgbClr val="1E4E79"/>
                </a:solidFill>
              </a:rPr>
              <a:t>Developing Emotional Resilience to Cope with Changing Times Workshop</a:t>
            </a:r>
            <a:endParaRPr dirty="0"/>
          </a:p>
          <a:p>
            <a:pPr marL="228600" lvl="0" indent="-228600" algn="l" rtl="0">
              <a:lnSpc>
                <a:spcPct val="70000"/>
              </a:lnSpc>
              <a:spcBef>
                <a:spcPts val="1000"/>
              </a:spcBef>
              <a:spcAft>
                <a:spcPts val="0"/>
              </a:spcAft>
              <a:buClr>
                <a:srgbClr val="1E4E79"/>
              </a:buClr>
              <a:buSzPts val="1679"/>
              <a:buChar char="•"/>
            </a:pPr>
            <a:r>
              <a:rPr lang="en-GB" sz="1679" dirty="0" smtClean="0">
                <a:solidFill>
                  <a:srgbClr val="1E4E79"/>
                </a:solidFill>
              </a:rPr>
              <a:t>Stress </a:t>
            </a:r>
            <a:r>
              <a:rPr lang="en-GB" sz="1679" dirty="0">
                <a:solidFill>
                  <a:srgbClr val="1E4E79"/>
                </a:solidFill>
              </a:rPr>
              <a:t>management </a:t>
            </a:r>
            <a:endParaRPr sz="1679" dirty="0">
              <a:solidFill>
                <a:srgbClr val="1E4E79"/>
              </a:solidFill>
            </a:endParaRPr>
          </a:p>
          <a:p>
            <a:pPr marL="228600" lvl="0" indent="-228600" algn="l" rtl="0">
              <a:lnSpc>
                <a:spcPct val="70000"/>
              </a:lnSpc>
              <a:spcBef>
                <a:spcPts val="1000"/>
              </a:spcBef>
              <a:spcAft>
                <a:spcPts val="0"/>
              </a:spcAft>
              <a:buClr>
                <a:srgbClr val="1E4E79"/>
              </a:buClr>
              <a:buSzPts val="1679"/>
              <a:buChar char="•"/>
            </a:pPr>
            <a:r>
              <a:rPr lang="en-GB" sz="1679" dirty="0">
                <a:solidFill>
                  <a:srgbClr val="1E4E79"/>
                </a:solidFill>
              </a:rPr>
              <a:t>Relaxation and Meditation</a:t>
            </a:r>
            <a:endParaRPr dirty="0"/>
          </a:p>
          <a:p>
            <a:pPr marL="228600" lvl="0" indent="-228600" algn="l" rtl="0">
              <a:lnSpc>
                <a:spcPct val="70000"/>
              </a:lnSpc>
              <a:spcBef>
                <a:spcPts val="1000"/>
              </a:spcBef>
              <a:spcAft>
                <a:spcPts val="0"/>
              </a:spcAft>
              <a:buClr>
                <a:srgbClr val="1E4E79"/>
              </a:buClr>
              <a:buSzPts val="1679"/>
              <a:buChar char="•"/>
            </a:pPr>
            <a:r>
              <a:rPr lang="en-GB" sz="1679" dirty="0" smtClean="0">
                <a:solidFill>
                  <a:srgbClr val="1E4E79"/>
                </a:solidFill>
              </a:rPr>
              <a:t>Developing </a:t>
            </a:r>
            <a:r>
              <a:rPr lang="en-GB" sz="1679" dirty="0">
                <a:solidFill>
                  <a:srgbClr val="1E4E79"/>
                </a:solidFill>
              </a:rPr>
              <a:t>healthy </a:t>
            </a:r>
            <a:r>
              <a:rPr lang="en-GB" sz="1679" dirty="0" smtClean="0">
                <a:solidFill>
                  <a:srgbClr val="1E4E79"/>
                </a:solidFill>
              </a:rPr>
              <a:t>relationships</a:t>
            </a:r>
          </a:p>
          <a:p>
            <a:pPr marL="228600" lvl="0" indent="-228600">
              <a:lnSpc>
                <a:spcPct val="70000"/>
              </a:lnSpc>
              <a:buClr>
                <a:srgbClr val="1E4E79"/>
              </a:buClr>
              <a:buSzPts val="1679"/>
            </a:pPr>
            <a:r>
              <a:rPr lang="en-GB" sz="1679" dirty="0">
                <a:solidFill>
                  <a:srgbClr val="1E4E79"/>
                </a:solidFill>
              </a:rPr>
              <a:t>How to reduce anxiety &amp; develop resilience in your child</a:t>
            </a:r>
          </a:p>
          <a:p>
            <a:pPr marL="228600" lvl="0" indent="-228600">
              <a:lnSpc>
                <a:spcPct val="70000"/>
              </a:lnSpc>
              <a:buClr>
                <a:srgbClr val="1E4E79"/>
              </a:buClr>
              <a:buSzPts val="1679"/>
            </a:pPr>
            <a:r>
              <a:rPr lang="en-GB" sz="1679" dirty="0" smtClean="0">
                <a:solidFill>
                  <a:srgbClr val="1E4E79"/>
                </a:solidFill>
              </a:rPr>
              <a:t>Exercise </a:t>
            </a:r>
            <a:r>
              <a:rPr lang="en-GB" sz="1679" dirty="0">
                <a:solidFill>
                  <a:srgbClr val="1E4E79"/>
                </a:solidFill>
              </a:rPr>
              <a:t>classes including:  </a:t>
            </a:r>
            <a:r>
              <a:rPr lang="en-GB" sz="1679" dirty="0" smtClean="0">
                <a:solidFill>
                  <a:srgbClr val="1E4E79"/>
                </a:solidFill>
              </a:rPr>
              <a:t>Standing </a:t>
            </a:r>
            <a:r>
              <a:rPr lang="en-GB" sz="1679" dirty="0">
                <a:solidFill>
                  <a:srgbClr val="1E4E79"/>
                </a:solidFill>
              </a:rPr>
              <a:t>Pilates, Tai Chi, </a:t>
            </a:r>
            <a:r>
              <a:rPr lang="en-GB" sz="1679" dirty="0" smtClean="0">
                <a:solidFill>
                  <a:srgbClr val="1E4E79"/>
                </a:solidFill>
              </a:rPr>
              <a:t>Yoga</a:t>
            </a:r>
          </a:p>
          <a:p>
            <a:pPr marL="228600" lvl="0" indent="-228600">
              <a:lnSpc>
                <a:spcPct val="70000"/>
              </a:lnSpc>
              <a:buClr>
                <a:srgbClr val="1E4E79"/>
              </a:buClr>
              <a:buSzPts val="1679"/>
            </a:pPr>
            <a:r>
              <a:rPr lang="en-GB" sz="1679" dirty="0" smtClean="0">
                <a:solidFill>
                  <a:srgbClr val="1E4E79"/>
                </a:solidFill>
              </a:rPr>
              <a:t>Diet for good mental and physical wellbeing</a:t>
            </a:r>
            <a:endParaRPr lang="en-GB" dirty="0" smtClean="0"/>
          </a:p>
          <a:p>
            <a:pPr marL="228600" lvl="0" indent="-228600" algn="l" rtl="0">
              <a:lnSpc>
                <a:spcPct val="70000"/>
              </a:lnSpc>
              <a:spcBef>
                <a:spcPts val="1000"/>
              </a:spcBef>
              <a:spcAft>
                <a:spcPts val="0"/>
              </a:spcAft>
              <a:buClr>
                <a:srgbClr val="1E4E79"/>
              </a:buClr>
              <a:buSzPts val="1679"/>
              <a:buChar char="•"/>
            </a:pPr>
            <a:r>
              <a:rPr lang="en-GB" sz="1679" dirty="0" smtClean="0">
                <a:solidFill>
                  <a:srgbClr val="1E4E79"/>
                </a:solidFill>
              </a:rPr>
              <a:t>Accredited mental wellbeing training </a:t>
            </a:r>
            <a:r>
              <a:rPr lang="en-GB" sz="1679" dirty="0">
                <a:solidFill>
                  <a:srgbClr val="1E4E79"/>
                </a:solidFill>
              </a:rPr>
              <a:t>leading to a Level 1 Certificate in Health and Wellbeing (OCN)</a:t>
            </a:r>
            <a:endParaRPr dirty="0"/>
          </a:p>
          <a:p>
            <a:pPr marL="228600" lvl="0" indent="-228600" algn="l" rtl="0">
              <a:lnSpc>
                <a:spcPct val="70000"/>
              </a:lnSpc>
              <a:spcBef>
                <a:spcPts val="1000"/>
              </a:spcBef>
              <a:spcAft>
                <a:spcPts val="0"/>
              </a:spcAft>
              <a:buClr>
                <a:srgbClr val="1E4E79"/>
              </a:buClr>
              <a:buSzPts val="1679"/>
              <a:buChar char="•"/>
            </a:pPr>
            <a:r>
              <a:rPr lang="en-GB" sz="1679" dirty="0">
                <a:solidFill>
                  <a:srgbClr val="1E4E79"/>
                </a:solidFill>
              </a:rPr>
              <a:t>and many more……..</a:t>
            </a:r>
            <a:endParaRPr sz="1679" dirty="0">
              <a:solidFill>
                <a:srgbClr val="1E4E79"/>
              </a:solidFill>
            </a:endParaRPr>
          </a:p>
          <a:p>
            <a:pPr marL="228600" lvl="0" indent="-121920" algn="l" rtl="0">
              <a:lnSpc>
                <a:spcPct val="70000"/>
              </a:lnSpc>
              <a:spcBef>
                <a:spcPts val="1000"/>
              </a:spcBef>
              <a:spcAft>
                <a:spcPts val="0"/>
              </a:spcAft>
              <a:buClr>
                <a:schemeClr val="dk1"/>
              </a:buClr>
              <a:buSzPts val="1680"/>
              <a:buNone/>
            </a:pPr>
            <a:endParaRPr sz="1679" dirty="0">
              <a:solidFill>
                <a:srgbClr val="1E4E79"/>
              </a:solidFill>
            </a:endParaRPr>
          </a:p>
          <a:p>
            <a:pPr marL="228600" lvl="0" indent="-104140" algn="l" rtl="0">
              <a:lnSpc>
                <a:spcPct val="70000"/>
              </a:lnSpc>
              <a:spcBef>
                <a:spcPts val="1000"/>
              </a:spcBef>
              <a:spcAft>
                <a:spcPts val="0"/>
              </a:spcAft>
              <a:buClr>
                <a:schemeClr val="dk1"/>
              </a:buClr>
              <a:buSzPts val="1960"/>
              <a:buNone/>
            </a:pPr>
            <a:endParaRPr sz="1960" dirty="0"/>
          </a:p>
        </p:txBody>
      </p:sp>
      <p:sp>
        <p:nvSpPr>
          <p:cNvPr id="191" name="Google Shape;191;p16"/>
          <p:cNvSpPr txBox="1">
            <a:spLocks noGrp="1"/>
          </p:cNvSpPr>
          <p:nvPr>
            <p:ph type="body" idx="3"/>
          </p:nvPr>
        </p:nvSpPr>
        <p:spPr>
          <a:xfrm>
            <a:off x="6097588" y="1195971"/>
            <a:ext cx="5183188" cy="389177"/>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1E4E79"/>
              </a:buClr>
              <a:buSzPts val="2400"/>
              <a:buNone/>
            </a:pPr>
            <a:r>
              <a:rPr lang="en-GB">
                <a:solidFill>
                  <a:srgbClr val="1E4E79"/>
                </a:solidFill>
              </a:rPr>
              <a:t>Private/ Bespoke Courses:</a:t>
            </a:r>
            <a:endParaRPr/>
          </a:p>
        </p:txBody>
      </p:sp>
      <p:sp>
        <p:nvSpPr>
          <p:cNvPr id="192" name="Google Shape;192;p16"/>
          <p:cNvSpPr txBox="1">
            <a:spLocks noGrp="1"/>
          </p:cNvSpPr>
          <p:nvPr>
            <p:ph type="body" idx="4"/>
          </p:nvPr>
        </p:nvSpPr>
        <p:spPr>
          <a:xfrm>
            <a:off x="6172200" y="1682151"/>
            <a:ext cx="5183188" cy="4507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E4E79"/>
              </a:buClr>
              <a:buSzPts val="2000"/>
              <a:buNone/>
            </a:pPr>
            <a:r>
              <a:rPr lang="en-GB" sz="2000">
                <a:solidFill>
                  <a:srgbClr val="1E4E79"/>
                </a:solidFill>
              </a:rPr>
              <a:t>We can run any of our courses as private provision including:</a:t>
            </a:r>
            <a:endParaRPr/>
          </a:p>
          <a:p>
            <a:pPr marL="228600" lvl="0" indent="-228600" algn="l" rtl="0">
              <a:lnSpc>
                <a:spcPct val="90000"/>
              </a:lnSpc>
              <a:spcBef>
                <a:spcPts val="1000"/>
              </a:spcBef>
              <a:spcAft>
                <a:spcPts val="0"/>
              </a:spcAft>
              <a:buClr>
                <a:srgbClr val="1E4E79"/>
              </a:buClr>
              <a:buSzPts val="2000"/>
              <a:buChar char="•"/>
            </a:pPr>
            <a:r>
              <a:rPr lang="en-GB" sz="2000">
                <a:solidFill>
                  <a:srgbClr val="1E4E79"/>
                </a:solidFill>
              </a:rPr>
              <a:t>The Compassionate Manager</a:t>
            </a:r>
            <a:endParaRPr/>
          </a:p>
          <a:p>
            <a:pPr marL="228600" lvl="0" indent="-228600" algn="l" rtl="0">
              <a:lnSpc>
                <a:spcPct val="90000"/>
              </a:lnSpc>
              <a:spcBef>
                <a:spcPts val="1000"/>
              </a:spcBef>
              <a:spcAft>
                <a:spcPts val="0"/>
              </a:spcAft>
              <a:buClr>
                <a:srgbClr val="1E4E79"/>
              </a:buClr>
              <a:buSzPts val="2000"/>
              <a:buChar char="•"/>
            </a:pPr>
            <a:r>
              <a:rPr lang="en-GB" sz="2000">
                <a:solidFill>
                  <a:srgbClr val="1E4E79"/>
                </a:solidFill>
              </a:rPr>
              <a:t>School inset training sessions</a:t>
            </a:r>
            <a:endParaRPr>
              <a:solidFill>
                <a:srgbClr val="1E4E79"/>
              </a:solidFill>
            </a:endParaRPr>
          </a:p>
          <a:p>
            <a:pPr marL="228600" lvl="0" indent="-101600" algn="l" rtl="0">
              <a:lnSpc>
                <a:spcPct val="90000"/>
              </a:lnSpc>
              <a:spcBef>
                <a:spcPts val="1000"/>
              </a:spcBef>
              <a:spcAft>
                <a:spcPts val="0"/>
              </a:spcAft>
              <a:buClr>
                <a:schemeClr val="dk1"/>
              </a:buClr>
              <a:buSzPts val="2000"/>
              <a:buNone/>
            </a:pPr>
            <a:endParaRPr sz="2000">
              <a:solidFill>
                <a:srgbClr val="1E4E79"/>
              </a:solidFill>
            </a:endParaRPr>
          </a:p>
          <a:p>
            <a:pPr marL="228600" lvl="0" indent="-101600" algn="l" rtl="0">
              <a:lnSpc>
                <a:spcPct val="90000"/>
              </a:lnSpc>
              <a:spcBef>
                <a:spcPts val="1000"/>
              </a:spcBef>
              <a:spcAft>
                <a:spcPts val="0"/>
              </a:spcAft>
              <a:buClr>
                <a:schemeClr val="dk1"/>
              </a:buClr>
              <a:buSzPts val="2000"/>
              <a:buNone/>
            </a:pPr>
            <a:endParaRPr sz="2000">
              <a:solidFill>
                <a:srgbClr val="1E4E79"/>
              </a:solidFill>
            </a:endParaRPr>
          </a:p>
          <a:p>
            <a:pPr marL="0" lvl="0" indent="0" algn="l" rtl="0">
              <a:lnSpc>
                <a:spcPct val="90000"/>
              </a:lnSpc>
              <a:spcBef>
                <a:spcPts val="1000"/>
              </a:spcBef>
              <a:spcAft>
                <a:spcPts val="0"/>
              </a:spcAft>
              <a:buClr>
                <a:srgbClr val="1E4E79"/>
              </a:buClr>
              <a:buSzPts val="2000"/>
              <a:buNone/>
            </a:pPr>
            <a:r>
              <a:rPr lang="en-GB" sz="2000" b="1">
                <a:solidFill>
                  <a:srgbClr val="1E4E79"/>
                </a:solidFill>
              </a:rPr>
              <a:t>For more details contact:</a:t>
            </a:r>
            <a:endParaRPr/>
          </a:p>
          <a:p>
            <a:pPr marL="457200" lvl="1" indent="0" algn="l" rtl="0">
              <a:lnSpc>
                <a:spcPct val="90000"/>
              </a:lnSpc>
              <a:spcBef>
                <a:spcPts val="500"/>
              </a:spcBef>
              <a:spcAft>
                <a:spcPts val="0"/>
              </a:spcAft>
              <a:buClr>
                <a:srgbClr val="1E4E79"/>
              </a:buClr>
              <a:buSzPts val="1600"/>
              <a:buNone/>
            </a:pPr>
            <a:r>
              <a:rPr lang="en-GB" sz="1600">
                <a:solidFill>
                  <a:srgbClr val="1E4E79"/>
                </a:solidFill>
              </a:rPr>
              <a:t>Annette Brown</a:t>
            </a:r>
            <a:endParaRPr/>
          </a:p>
          <a:p>
            <a:pPr marL="457200" lvl="1" indent="0" algn="l" rtl="0">
              <a:lnSpc>
                <a:spcPct val="90000"/>
              </a:lnSpc>
              <a:spcBef>
                <a:spcPts val="500"/>
              </a:spcBef>
              <a:spcAft>
                <a:spcPts val="0"/>
              </a:spcAft>
              <a:buClr>
                <a:srgbClr val="1E4E79"/>
              </a:buClr>
              <a:buSzPts val="1600"/>
              <a:buNone/>
            </a:pPr>
            <a:r>
              <a:rPr lang="en-GB" sz="1600">
                <a:solidFill>
                  <a:srgbClr val="1E4E79"/>
                </a:solidFill>
              </a:rPr>
              <a:t>Community Learning Manager, Kingston Adult Education</a:t>
            </a:r>
            <a:endParaRPr/>
          </a:p>
          <a:p>
            <a:pPr marL="457200" lvl="1" indent="0" algn="l" rtl="0">
              <a:lnSpc>
                <a:spcPct val="90000"/>
              </a:lnSpc>
              <a:spcBef>
                <a:spcPts val="500"/>
              </a:spcBef>
              <a:spcAft>
                <a:spcPts val="0"/>
              </a:spcAft>
              <a:buClr>
                <a:srgbClr val="1E4E79"/>
              </a:buClr>
              <a:buSzPts val="1600"/>
              <a:buNone/>
            </a:pPr>
            <a:r>
              <a:rPr lang="en-GB" sz="1600">
                <a:solidFill>
                  <a:srgbClr val="1E4E79"/>
                </a:solidFill>
              </a:rPr>
              <a:t>Email:  </a:t>
            </a:r>
            <a:r>
              <a:rPr lang="en-GB" sz="1600" u="sng">
                <a:solidFill>
                  <a:srgbClr val="1E4E79"/>
                </a:solidFill>
                <a:hlinkClick r:id="rId3"/>
              </a:rPr>
              <a:t>annette.brown@kingston.gov.uk</a:t>
            </a:r>
            <a:endParaRPr sz="1600">
              <a:solidFill>
                <a:srgbClr val="1E4E79"/>
              </a:solidFill>
            </a:endParaRPr>
          </a:p>
          <a:p>
            <a:pPr marL="457200" lvl="1" indent="0" algn="l" rtl="0">
              <a:lnSpc>
                <a:spcPct val="90000"/>
              </a:lnSpc>
              <a:spcBef>
                <a:spcPts val="500"/>
              </a:spcBef>
              <a:spcAft>
                <a:spcPts val="0"/>
              </a:spcAft>
              <a:buClr>
                <a:srgbClr val="1E4E79"/>
              </a:buClr>
              <a:buSzPts val="1600"/>
              <a:buNone/>
            </a:pPr>
            <a:r>
              <a:rPr lang="en-GB" sz="1600">
                <a:solidFill>
                  <a:srgbClr val="1E4E79"/>
                </a:solidFill>
              </a:rPr>
              <a:t>Telephone:  02085476763</a:t>
            </a:r>
            <a:endParaRPr sz="1600">
              <a:solidFill>
                <a:srgbClr val="1E4E79"/>
              </a:solidFill>
            </a:endParaRPr>
          </a:p>
        </p:txBody>
      </p:sp>
    </p:spTree>
    <p:extLst>
      <p:ext uri="{BB962C8B-B14F-4D97-AF65-F5344CB8AC3E}">
        <p14:creationId xmlns:p14="http://schemas.microsoft.com/office/powerpoint/2010/main" val="47035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3848"/>
            <a:ext cx="10515600" cy="1325563"/>
          </a:xfrm>
        </p:spPr>
        <p:txBody>
          <a:bodyPr/>
          <a:lstStyle/>
          <a:p>
            <a:r>
              <a:rPr lang="en-GB" b="1" dirty="0" smtClean="0">
                <a:solidFill>
                  <a:schemeClr val="accent1">
                    <a:lumMod val="50000"/>
                  </a:schemeClr>
                </a:solidFill>
              </a:rPr>
              <a:t>Research Project by Department of Education</a:t>
            </a:r>
            <a:endParaRPr lang="en-GB" b="1" dirty="0">
              <a:solidFill>
                <a:schemeClr val="accent1">
                  <a:lumMod val="50000"/>
                </a:schemeClr>
              </a:solidFill>
            </a:endParaRPr>
          </a:p>
        </p:txBody>
      </p:sp>
      <p:sp>
        <p:nvSpPr>
          <p:cNvPr id="3" name="Content Placeholder 2"/>
          <p:cNvSpPr>
            <a:spLocks noGrp="1"/>
          </p:cNvSpPr>
          <p:nvPr>
            <p:ph idx="1"/>
          </p:nvPr>
        </p:nvSpPr>
        <p:spPr>
          <a:xfrm>
            <a:off x="838200" y="1812562"/>
            <a:ext cx="10515600" cy="4351338"/>
          </a:xfrm>
        </p:spPr>
        <p:txBody>
          <a:bodyPr>
            <a:normAutofit/>
          </a:bodyPr>
          <a:lstStyle/>
          <a:p>
            <a:r>
              <a:rPr lang="en-GB" sz="3200" dirty="0" smtClean="0">
                <a:solidFill>
                  <a:schemeClr val="accent1">
                    <a:lumMod val="50000"/>
                  </a:schemeClr>
                </a:solidFill>
              </a:rPr>
              <a:t>To assess if adult and community learning courses help people to develop the tools, strategies and resilience to manage, and aid recovery from mild to moderate mental health issues.</a:t>
            </a:r>
          </a:p>
          <a:p>
            <a:r>
              <a:rPr lang="en-GB" sz="3200" dirty="0" smtClean="0">
                <a:solidFill>
                  <a:schemeClr val="accent1">
                    <a:lumMod val="50000"/>
                  </a:schemeClr>
                </a:solidFill>
              </a:rPr>
              <a:t>We developed a course in partnership with the charity Action for happiness called ‘Practical ideas for happier living’</a:t>
            </a:r>
            <a:endParaRPr lang="en-GB" sz="3200" dirty="0">
              <a:solidFill>
                <a:schemeClr val="accent1">
                  <a:lumMod val="50000"/>
                </a:schemeClr>
              </a:solidFill>
            </a:endParaRPr>
          </a:p>
        </p:txBody>
      </p:sp>
    </p:spTree>
    <p:extLst>
      <p:ext uri="{BB962C8B-B14F-4D97-AF65-F5344CB8AC3E}">
        <p14:creationId xmlns:p14="http://schemas.microsoft.com/office/powerpoint/2010/main" val="215269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ChangeArrowheads="1"/>
          </p:cNvSpPr>
          <p:nvPr/>
        </p:nvSpPr>
        <p:spPr bwMode="auto">
          <a:xfrm>
            <a:off x="2257426" y="1403351"/>
            <a:ext cx="7675563" cy="4352925"/>
          </a:xfrm>
          <a:prstGeom prst="roundRect">
            <a:avLst>
              <a:gd name="adj" fmla="val 1138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endParaRPr lang="en-US" altLang="en-US" sz="2500" dirty="0">
              <a:solidFill>
                <a:schemeClr val="bg1"/>
              </a:solidFill>
              <a:latin typeface="Calibri" panose="020F0502020204030204" pitchFamily="34" charset="0"/>
              <a:cs typeface="Arial" panose="020B0604020202020204" pitchFamily="34" charset="0"/>
            </a:endParaRPr>
          </a:p>
        </p:txBody>
      </p:sp>
      <p:sp>
        <p:nvSpPr>
          <p:cNvPr id="83971" name="Rectangle 4"/>
          <p:cNvSpPr txBox="1">
            <a:spLocks noChangeArrowheads="1"/>
          </p:cNvSpPr>
          <p:nvPr/>
        </p:nvSpPr>
        <p:spPr bwMode="auto">
          <a:xfrm>
            <a:off x="1524000" y="334964"/>
            <a:ext cx="9144000" cy="731837"/>
          </a:xfrm>
          <a:prstGeom prst="rect">
            <a:avLst/>
          </a:prstGeom>
          <a:solidFill>
            <a:srgbClr val="BC264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marL="360363"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r>
              <a:rPr lang="en-GB" altLang="en-US" sz="2400" dirty="0">
                <a:solidFill>
                  <a:schemeClr val="bg1"/>
                </a:solidFill>
                <a:latin typeface="Calibri" panose="020F0502020204030204" pitchFamily="34" charset="0"/>
              </a:rPr>
              <a:t>GREAT DREAM: Ten Keys to Happier Living</a:t>
            </a:r>
          </a:p>
        </p:txBody>
      </p:sp>
      <p:pic>
        <p:nvPicPr>
          <p:cNvPr id="83972" name="Picture 6" descr="Direction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69000" y="1643063"/>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8" descr="Resilience ico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69000" y="2459038"/>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9" descr="Emotion ic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59475" y="3282950"/>
            <a:ext cx="6365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0" descr="Acceptance icon"/>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969000" y="4081463"/>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11" descr="Meaning icon"/>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969000" y="4878388"/>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Content Placeholder 5"/>
          <p:cNvSpPr>
            <a:spLocks/>
          </p:cNvSpPr>
          <p:nvPr/>
        </p:nvSpPr>
        <p:spPr bwMode="auto">
          <a:xfrm>
            <a:off x="3411538" y="1541463"/>
            <a:ext cx="30781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G</a:t>
            </a:r>
            <a:r>
              <a:rPr lang="en-GB" altLang="en-US" sz="2500" dirty="0">
                <a:solidFill>
                  <a:srgbClr val="4D4D4D"/>
                </a:solidFill>
                <a:latin typeface="Calibri" panose="020F0502020204030204" pitchFamily="34" charset="0"/>
                <a:cs typeface="Arial" panose="020B0604020202020204" pitchFamily="34" charset="0"/>
              </a:rPr>
              <a:t>IVING</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Do things for others</a:t>
            </a:r>
          </a:p>
        </p:txBody>
      </p:sp>
      <p:sp>
        <p:nvSpPr>
          <p:cNvPr id="83978" name="Content Placeholder 5"/>
          <p:cNvSpPr>
            <a:spLocks/>
          </p:cNvSpPr>
          <p:nvPr/>
        </p:nvSpPr>
        <p:spPr bwMode="auto">
          <a:xfrm>
            <a:off x="3411538" y="2338388"/>
            <a:ext cx="30781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R</a:t>
            </a:r>
            <a:r>
              <a:rPr lang="en-GB" altLang="en-US" sz="2500" dirty="0">
                <a:solidFill>
                  <a:srgbClr val="4D4D4D"/>
                </a:solidFill>
                <a:latin typeface="Calibri" panose="020F0502020204030204" pitchFamily="34" charset="0"/>
                <a:cs typeface="Arial" panose="020B0604020202020204" pitchFamily="34" charset="0"/>
              </a:rPr>
              <a:t>ELATING</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Connect with people</a:t>
            </a:r>
          </a:p>
        </p:txBody>
      </p:sp>
      <p:sp>
        <p:nvSpPr>
          <p:cNvPr id="83979" name="Content Placeholder 5"/>
          <p:cNvSpPr>
            <a:spLocks/>
          </p:cNvSpPr>
          <p:nvPr/>
        </p:nvSpPr>
        <p:spPr bwMode="auto">
          <a:xfrm>
            <a:off x="3411538" y="3144838"/>
            <a:ext cx="30781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E</a:t>
            </a:r>
            <a:r>
              <a:rPr lang="en-GB" altLang="en-US" sz="2500" dirty="0">
                <a:solidFill>
                  <a:srgbClr val="4D4D4D"/>
                </a:solidFill>
                <a:latin typeface="Calibri" panose="020F0502020204030204" pitchFamily="34" charset="0"/>
                <a:cs typeface="Arial" panose="020B0604020202020204" pitchFamily="34" charset="0"/>
              </a:rPr>
              <a:t>XERCISING</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Take care of your body</a:t>
            </a:r>
          </a:p>
        </p:txBody>
      </p:sp>
      <p:sp>
        <p:nvSpPr>
          <p:cNvPr id="83980" name="Content Placeholder 5"/>
          <p:cNvSpPr>
            <a:spLocks/>
          </p:cNvSpPr>
          <p:nvPr/>
        </p:nvSpPr>
        <p:spPr bwMode="auto">
          <a:xfrm>
            <a:off x="3411538" y="3951288"/>
            <a:ext cx="30781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A</a:t>
            </a:r>
            <a:r>
              <a:rPr lang="en-GB" altLang="en-US" sz="2500" dirty="0">
                <a:solidFill>
                  <a:srgbClr val="4D4D4D"/>
                </a:solidFill>
                <a:latin typeface="Calibri" panose="020F0502020204030204" pitchFamily="34" charset="0"/>
                <a:cs typeface="Arial" panose="020B0604020202020204" pitchFamily="34" charset="0"/>
              </a:rPr>
              <a:t>WARENESS</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Live life mindfully</a:t>
            </a:r>
          </a:p>
        </p:txBody>
      </p:sp>
      <p:sp>
        <p:nvSpPr>
          <p:cNvPr id="83981" name="Content Placeholder 5"/>
          <p:cNvSpPr>
            <a:spLocks/>
          </p:cNvSpPr>
          <p:nvPr/>
        </p:nvSpPr>
        <p:spPr bwMode="auto">
          <a:xfrm>
            <a:off x="3421063" y="4757738"/>
            <a:ext cx="30781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T</a:t>
            </a:r>
            <a:r>
              <a:rPr lang="en-GB" altLang="en-US" sz="2500" dirty="0">
                <a:solidFill>
                  <a:srgbClr val="4D4D4D"/>
                </a:solidFill>
                <a:latin typeface="Calibri" panose="020F0502020204030204" pitchFamily="34" charset="0"/>
                <a:cs typeface="Arial" panose="020B0604020202020204" pitchFamily="34" charset="0"/>
              </a:rPr>
              <a:t>RYING OUT</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Keep learning new things</a:t>
            </a:r>
          </a:p>
        </p:txBody>
      </p:sp>
      <p:pic>
        <p:nvPicPr>
          <p:cNvPr id="83982" name="Picture 17" descr="Giving icon"/>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43200" y="1652588"/>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Picture 18" descr="Relating icon"/>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43200" y="2466975"/>
            <a:ext cx="6365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Picture 19" descr="Exercising icon"/>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743200" y="3275013"/>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5" name="Picture 20" descr="Appreciating icon"/>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743200" y="4081463"/>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21" descr="Trying out icon"/>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743200" y="4887913"/>
            <a:ext cx="6365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7" name="Content Placeholder 5"/>
          <p:cNvSpPr>
            <a:spLocks/>
          </p:cNvSpPr>
          <p:nvPr/>
        </p:nvSpPr>
        <p:spPr bwMode="auto">
          <a:xfrm>
            <a:off x="6637339" y="1541463"/>
            <a:ext cx="31273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D</a:t>
            </a:r>
            <a:r>
              <a:rPr lang="en-GB" altLang="en-US" sz="2500" dirty="0">
                <a:solidFill>
                  <a:srgbClr val="4D4D4D"/>
                </a:solidFill>
                <a:latin typeface="Calibri" panose="020F0502020204030204" pitchFamily="34" charset="0"/>
                <a:cs typeface="Arial" panose="020B0604020202020204" pitchFamily="34" charset="0"/>
              </a:rPr>
              <a:t>IRECTION</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Have goals to look forward to</a:t>
            </a:r>
          </a:p>
        </p:txBody>
      </p:sp>
      <p:sp>
        <p:nvSpPr>
          <p:cNvPr id="83988" name="Content Placeholder 5"/>
          <p:cNvSpPr>
            <a:spLocks/>
          </p:cNvSpPr>
          <p:nvPr/>
        </p:nvSpPr>
        <p:spPr bwMode="auto">
          <a:xfrm>
            <a:off x="6637339" y="2338388"/>
            <a:ext cx="31273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R</a:t>
            </a:r>
            <a:r>
              <a:rPr lang="en-GB" altLang="en-US" sz="2500" dirty="0">
                <a:solidFill>
                  <a:srgbClr val="4D4D4D"/>
                </a:solidFill>
                <a:latin typeface="Calibri" panose="020F0502020204030204" pitchFamily="34" charset="0"/>
                <a:cs typeface="Arial" panose="020B0604020202020204" pitchFamily="34" charset="0"/>
              </a:rPr>
              <a:t>ESILIENCE</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Find ways to bounce back</a:t>
            </a:r>
          </a:p>
        </p:txBody>
      </p:sp>
      <p:sp>
        <p:nvSpPr>
          <p:cNvPr id="83989" name="Content Placeholder 5"/>
          <p:cNvSpPr>
            <a:spLocks/>
          </p:cNvSpPr>
          <p:nvPr/>
        </p:nvSpPr>
        <p:spPr bwMode="auto">
          <a:xfrm>
            <a:off x="6637339" y="3144838"/>
            <a:ext cx="31273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E</a:t>
            </a:r>
            <a:r>
              <a:rPr lang="en-GB" altLang="en-US" sz="2500" dirty="0">
                <a:solidFill>
                  <a:srgbClr val="4D4D4D"/>
                </a:solidFill>
                <a:latin typeface="Calibri" panose="020F0502020204030204" pitchFamily="34" charset="0"/>
                <a:cs typeface="Arial" panose="020B0604020202020204" pitchFamily="34" charset="0"/>
              </a:rPr>
              <a:t>MOTIONS</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Look for what’s good</a:t>
            </a:r>
          </a:p>
        </p:txBody>
      </p:sp>
      <p:sp>
        <p:nvSpPr>
          <p:cNvPr id="83990" name="Content Placeholder 5"/>
          <p:cNvSpPr>
            <a:spLocks/>
          </p:cNvSpPr>
          <p:nvPr/>
        </p:nvSpPr>
        <p:spPr bwMode="auto">
          <a:xfrm>
            <a:off x="6637339" y="3951288"/>
            <a:ext cx="31273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A</a:t>
            </a:r>
            <a:r>
              <a:rPr lang="en-GB" altLang="en-US" sz="2500" dirty="0">
                <a:solidFill>
                  <a:srgbClr val="4D4D4D"/>
                </a:solidFill>
                <a:latin typeface="Calibri" panose="020F0502020204030204" pitchFamily="34" charset="0"/>
                <a:cs typeface="Arial" panose="020B0604020202020204" pitchFamily="34" charset="0"/>
              </a:rPr>
              <a:t>CCEPTANCE</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Be comfortable with who you are</a:t>
            </a:r>
          </a:p>
        </p:txBody>
      </p:sp>
      <p:sp>
        <p:nvSpPr>
          <p:cNvPr id="83991" name="Content Placeholder 5"/>
          <p:cNvSpPr>
            <a:spLocks/>
          </p:cNvSpPr>
          <p:nvPr/>
        </p:nvSpPr>
        <p:spPr bwMode="auto">
          <a:xfrm>
            <a:off x="6646864" y="4757738"/>
            <a:ext cx="31273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20000"/>
              </a:spcBef>
              <a:buClr>
                <a:srgbClr val="84AEB5"/>
              </a:buClr>
              <a:buFont typeface="Wingdings" panose="05000000000000000000" pitchFamily="2" charset="2"/>
              <a:buNone/>
            </a:pPr>
            <a:r>
              <a:rPr lang="en-GB" altLang="en-US" sz="3400" dirty="0">
                <a:solidFill>
                  <a:srgbClr val="1D77BD"/>
                </a:solidFill>
                <a:latin typeface="Calibri" panose="020F0502020204030204" pitchFamily="34" charset="0"/>
                <a:cs typeface="Arial" panose="020B0604020202020204" pitchFamily="34" charset="0"/>
              </a:rPr>
              <a:t>M</a:t>
            </a:r>
            <a:r>
              <a:rPr lang="en-GB" altLang="en-US" sz="2500" dirty="0">
                <a:solidFill>
                  <a:srgbClr val="4D4D4D"/>
                </a:solidFill>
                <a:latin typeface="Calibri" panose="020F0502020204030204" pitchFamily="34" charset="0"/>
                <a:cs typeface="Arial" panose="020B0604020202020204" pitchFamily="34" charset="0"/>
              </a:rPr>
              <a:t>EANING</a:t>
            </a:r>
          </a:p>
          <a:p>
            <a:pPr algn="l" eaLnBrk="1" hangingPunct="1">
              <a:lnSpc>
                <a:spcPct val="80000"/>
              </a:lnSpc>
              <a:buClr>
                <a:srgbClr val="84AEB5"/>
              </a:buClr>
              <a:buFont typeface="Calibri" panose="020F0502020204030204" pitchFamily="34" charset="0"/>
              <a:buNone/>
            </a:pPr>
            <a:r>
              <a:rPr lang="en-GB" altLang="en-US" sz="1600" b="0" dirty="0">
                <a:solidFill>
                  <a:srgbClr val="4D4D4D"/>
                </a:solidFill>
                <a:latin typeface="Calibri" panose="020F0502020204030204" pitchFamily="34" charset="0"/>
                <a:cs typeface="Arial" panose="020B0604020202020204" pitchFamily="34" charset="0"/>
              </a:rPr>
              <a:t> Be part of something bigger</a:t>
            </a:r>
          </a:p>
        </p:txBody>
      </p:sp>
      <p:sp>
        <p:nvSpPr>
          <p:cNvPr id="83993" name="Rectangle 29"/>
          <p:cNvSpPr>
            <a:spLocks noChangeArrowheads="1"/>
          </p:cNvSpPr>
          <p:nvPr/>
        </p:nvSpPr>
        <p:spPr bwMode="auto">
          <a:xfrm>
            <a:off x="3963988" y="6088064"/>
            <a:ext cx="4311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a:defRPr sz="3200" b="1">
                <a:solidFill>
                  <a:srgbClr val="002A6C"/>
                </a:solidFill>
                <a:latin typeface="Verdana" panose="020B0604030504040204" pitchFamily="34" charset="0"/>
              </a:defRPr>
            </a:lvl1pPr>
            <a:lvl2pPr marL="742950" indent="-285750" algn="ctr">
              <a:defRPr sz="3200" b="1">
                <a:solidFill>
                  <a:srgbClr val="002A6C"/>
                </a:solidFill>
                <a:latin typeface="Verdana" panose="020B0604030504040204" pitchFamily="34" charset="0"/>
              </a:defRPr>
            </a:lvl2pPr>
            <a:lvl3pPr marL="1143000" indent="-228600" algn="ctr">
              <a:defRPr sz="3200" b="1">
                <a:solidFill>
                  <a:srgbClr val="002A6C"/>
                </a:solidFill>
                <a:latin typeface="Verdana" panose="020B0604030504040204" pitchFamily="34" charset="0"/>
              </a:defRPr>
            </a:lvl3pPr>
            <a:lvl4pPr marL="1600200" indent="-228600" algn="ctr">
              <a:defRPr sz="3200" b="1">
                <a:solidFill>
                  <a:srgbClr val="002A6C"/>
                </a:solidFill>
                <a:latin typeface="Verdana" panose="020B0604030504040204" pitchFamily="34" charset="0"/>
              </a:defRPr>
            </a:lvl4pPr>
            <a:lvl5pPr marL="2057400" indent="-228600" algn="ctr">
              <a:defRPr sz="3200" b="1">
                <a:solidFill>
                  <a:srgbClr val="002A6C"/>
                </a:solidFill>
                <a:latin typeface="Verdana" panose="020B0604030504040204" pitchFamily="34" charset="0"/>
              </a:defRPr>
            </a:lvl5pPr>
            <a:lvl6pPr marL="2514600" indent="-228600" algn="ctr" eaLnBrk="0" fontAlgn="base" hangingPunct="0">
              <a:spcBef>
                <a:spcPct val="0"/>
              </a:spcBef>
              <a:spcAft>
                <a:spcPct val="0"/>
              </a:spcAft>
              <a:defRPr sz="3200" b="1">
                <a:solidFill>
                  <a:srgbClr val="002A6C"/>
                </a:solidFill>
                <a:latin typeface="Verdana" panose="020B0604030504040204" pitchFamily="34" charset="0"/>
              </a:defRPr>
            </a:lvl6pPr>
            <a:lvl7pPr marL="2971800" indent="-228600" algn="ctr" eaLnBrk="0" fontAlgn="base" hangingPunct="0">
              <a:spcBef>
                <a:spcPct val="0"/>
              </a:spcBef>
              <a:spcAft>
                <a:spcPct val="0"/>
              </a:spcAft>
              <a:defRPr sz="3200" b="1">
                <a:solidFill>
                  <a:srgbClr val="002A6C"/>
                </a:solidFill>
                <a:latin typeface="Verdana" panose="020B0604030504040204" pitchFamily="34" charset="0"/>
              </a:defRPr>
            </a:lvl7pPr>
            <a:lvl8pPr marL="3429000" indent="-228600" algn="ctr" eaLnBrk="0" fontAlgn="base" hangingPunct="0">
              <a:spcBef>
                <a:spcPct val="0"/>
              </a:spcBef>
              <a:spcAft>
                <a:spcPct val="0"/>
              </a:spcAft>
              <a:defRPr sz="3200" b="1">
                <a:solidFill>
                  <a:srgbClr val="002A6C"/>
                </a:solidFill>
                <a:latin typeface="Verdana" panose="020B0604030504040204" pitchFamily="34" charset="0"/>
              </a:defRPr>
            </a:lvl8pPr>
            <a:lvl9pPr marL="3886200" indent="-228600" algn="ctr" eaLnBrk="0" fontAlgn="base" hangingPunct="0">
              <a:spcBef>
                <a:spcPct val="0"/>
              </a:spcBef>
              <a:spcAft>
                <a:spcPct val="0"/>
              </a:spcAft>
              <a:defRPr sz="3200" b="1">
                <a:solidFill>
                  <a:srgbClr val="002A6C"/>
                </a:solidFill>
                <a:latin typeface="Verdana" panose="020B0604030504040204" pitchFamily="34" charset="0"/>
              </a:defRPr>
            </a:lvl9pPr>
          </a:lstStyle>
          <a:p>
            <a:pPr algn="l" eaLnBrk="1" hangingPunct="1">
              <a:spcBef>
                <a:spcPct val="50000"/>
              </a:spcBef>
            </a:pPr>
            <a:r>
              <a:rPr lang="en-GB" altLang="en-US" sz="1100" b="0" dirty="0">
                <a:solidFill>
                  <a:srgbClr val="4D4D4D"/>
                </a:solidFill>
                <a:latin typeface="Calibri" panose="020F0502020204030204" pitchFamily="34" charset="0"/>
              </a:rPr>
              <a:t>Source: Action for Happiness (2011), building on nef (2008)</a:t>
            </a:r>
          </a:p>
          <a:p>
            <a:pPr algn="l" eaLnBrk="1" hangingPunct="1">
              <a:spcBef>
                <a:spcPct val="50000"/>
              </a:spcBef>
            </a:pPr>
            <a:endParaRPr lang="en-GB" altLang="en-US" sz="1100" b="0" dirty="0">
              <a:solidFill>
                <a:srgbClr val="4D4D4D"/>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075944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rPr>
              <a:t>Outcomes of study:</a:t>
            </a:r>
            <a:endParaRPr lang="en-GB" b="1" dirty="0">
              <a:solidFill>
                <a:schemeClr val="accent1">
                  <a:lumMod val="50000"/>
                </a:schemeClr>
              </a:solidFill>
            </a:endParaRPr>
          </a:p>
        </p:txBody>
      </p:sp>
      <p:sp>
        <p:nvSpPr>
          <p:cNvPr id="3" name="Content Placeholder 2"/>
          <p:cNvSpPr>
            <a:spLocks noGrp="1"/>
          </p:cNvSpPr>
          <p:nvPr>
            <p:ph idx="1"/>
          </p:nvPr>
        </p:nvSpPr>
        <p:spPr>
          <a:xfrm>
            <a:off x="838200" y="1825624"/>
            <a:ext cx="10515600" cy="4824557"/>
          </a:xfrm>
        </p:spPr>
        <p:txBody>
          <a:bodyPr>
            <a:normAutofit/>
          </a:bodyPr>
          <a:lstStyle/>
          <a:p>
            <a:r>
              <a:rPr lang="en-GB" dirty="0" smtClean="0">
                <a:solidFill>
                  <a:schemeClr val="accent1">
                    <a:lumMod val="50000"/>
                  </a:schemeClr>
                </a:solidFill>
              </a:rPr>
              <a:t>Two phases of the project and </a:t>
            </a:r>
            <a:r>
              <a:rPr lang="en-GB" dirty="0">
                <a:solidFill>
                  <a:schemeClr val="accent1">
                    <a:lumMod val="50000"/>
                  </a:schemeClr>
                </a:solidFill>
              </a:rPr>
              <a:t>i</a:t>
            </a:r>
            <a:r>
              <a:rPr lang="en-GB" dirty="0" smtClean="0">
                <a:solidFill>
                  <a:schemeClr val="accent1">
                    <a:lumMod val="50000"/>
                  </a:schemeClr>
                </a:solidFill>
              </a:rPr>
              <a:t>n phase 2 of the project, we delivered 17 courses across the borough including schools, children’s centres, Kingston Carers and Kingston Churches Action on Homelessness to over 200 Learners.</a:t>
            </a:r>
          </a:p>
          <a:p>
            <a:r>
              <a:rPr lang="en-GB" dirty="0" smtClean="0">
                <a:solidFill>
                  <a:schemeClr val="accent1">
                    <a:lumMod val="50000"/>
                  </a:schemeClr>
                </a:solidFill>
              </a:rPr>
              <a:t>The findings from KAE’s project showed that 61% of learners who started their course with clinically significant symptoms of anxiety and/or depression, no longer had clinically significant symptoms at the end of their course.</a:t>
            </a:r>
          </a:p>
        </p:txBody>
      </p:sp>
    </p:spTree>
    <p:extLst>
      <p:ext uri="{BB962C8B-B14F-4D97-AF65-F5344CB8AC3E}">
        <p14:creationId xmlns:p14="http://schemas.microsoft.com/office/powerpoint/2010/main" val="974492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solidFill>
                  <a:schemeClr val="accent1">
                    <a:lumMod val="50000"/>
                  </a:schemeClr>
                </a:solidFill>
              </a:rPr>
              <a:t>On the parallel course that Action for Happiness run, scientific research carried out at the Wellbeing Centre of Oxford University and the London School of Economics, stated that "the results are staggering" for learners in the research group who had attended a course.  On a ‘ten point scale’ those learners increased their happiness quota by a whole one point from attending a short course.  </a:t>
            </a:r>
            <a:r>
              <a:rPr lang="en-GB" sz="2600" dirty="0" smtClean="0">
                <a:solidFill>
                  <a:schemeClr val="accent1">
                    <a:lumMod val="50000"/>
                  </a:schemeClr>
                </a:solidFill>
              </a:rPr>
              <a:t>Article </a:t>
            </a:r>
            <a:r>
              <a:rPr lang="en-GB" sz="2600" dirty="0">
                <a:solidFill>
                  <a:schemeClr val="accent1">
                    <a:lumMod val="50000"/>
                  </a:schemeClr>
                </a:solidFill>
              </a:rPr>
              <a:t>on the BBC news </a:t>
            </a:r>
            <a:r>
              <a:rPr lang="en-GB" sz="2600" dirty="0" smtClean="0">
                <a:solidFill>
                  <a:schemeClr val="accent1">
                    <a:lumMod val="50000"/>
                  </a:schemeClr>
                </a:solidFill>
              </a:rPr>
              <a:t>earlier this year</a:t>
            </a:r>
            <a:r>
              <a:rPr lang="en-GB" sz="2600" dirty="0" smtClean="0">
                <a:solidFill>
                  <a:schemeClr val="accent1">
                    <a:lumMod val="50000"/>
                  </a:schemeClr>
                </a:solidFill>
              </a:rPr>
              <a:t>:     </a:t>
            </a:r>
            <a:r>
              <a:rPr lang="en-US" altLang="en-US" sz="2600" dirty="0" smtClean="0">
                <a:solidFill>
                  <a:srgbClr val="1155CC"/>
                </a:solidFill>
                <a:latin typeface="Arial" panose="020B0604020202020204" pitchFamily="34" charset="0"/>
                <a:cs typeface="Arial" panose="020B0604020202020204" pitchFamily="34" charset="0"/>
                <a:hlinkClick r:id="rId2"/>
              </a:rPr>
              <a:t>https</a:t>
            </a:r>
            <a:r>
              <a:rPr lang="en-US" altLang="en-US" sz="2600" dirty="0">
                <a:solidFill>
                  <a:srgbClr val="1155CC"/>
                </a:solidFill>
                <a:latin typeface="Arial" panose="020B0604020202020204" pitchFamily="34" charset="0"/>
                <a:cs typeface="Arial" panose="020B0604020202020204" pitchFamily="34" charset="0"/>
                <a:hlinkClick r:id="rId2"/>
              </a:rPr>
              <a:t>://www.youtube.com/watch?v=GmsiUpfh1W4&amp;feature=youtu.be</a:t>
            </a:r>
            <a:r>
              <a:rPr lang="en-US" altLang="en-US" sz="2600" dirty="0"/>
              <a:t> </a:t>
            </a:r>
            <a:endParaRPr lang="en-GB" sz="2600" dirty="0">
              <a:solidFill>
                <a:schemeClr val="accent1">
                  <a:lumMod val="50000"/>
                </a:schemeClr>
              </a:solidFill>
            </a:endParaRPr>
          </a:p>
          <a:p>
            <a:endParaRPr lang="en-GB" sz="2600" dirty="0" smtClean="0">
              <a:solidFill>
                <a:schemeClr val="accent1">
                  <a:lumMod val="50000"/>
                </a:schemeClr>
              </a:solidFill>
            </a:endParaRPr>
          </a:p>
          <a:p>
            <a:r>
              <a:rPr lang="en-GB" dirty="0" smtClean="0">
                <a:solidFill>
                  <a:schemeClr val="accent1">
                    <a:lumMod val="50000"/>
                  </a:schemeClr>
                </a:solidFill>
              </a:rPr>
              <a:t>Many </a:t>
            </a:r>
            <a:r>
              <a:rPr lang="en-GB" dirty="0">
                <a:solidFill>
                  <a:schemeClr val="accent1">
                    <a:lumMod val="50000"/>
                  </a:schemeClr>
                </a:solidFill>
              </a:rPr>
              <a:t>of the groups stay in touch with each other and have created ‘WhatsApp’ groups where they arrange meet ups and support each other</a:t>
            </a:r>
            <a:endParaRPr lang="en-GB" dirty="0"/>
          </a:p>
        </p:txBody>
      </p:sp>
      <p:sp>
        <p:nvSpPr>
          <p:cNvPr id="5" name="Rectangle 1"/>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832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solidFill>
                  <a:schemeClr val="accent1">
                    <a:lumMod val="50000"/>
                  </a:schemeClr>
                </a:solidFill>
              </a:rPr>
              <a:t>Since the end of the project, we have continued to run these courses and to date we have delivered training to over </a:t>
            </a:r>
            <a:r>
              <a:rPr lang="en-GB" dirty="0" smtClean="0">
                <a:solidFill>
                  <a:schemeClr val="accent1">
                    <a:lumMod val="50000"/>
                  </a:schemeClr>
                </a:solidFill>
              </a:rPr>
              <a:t>600 </a:t>
            </a:r>
            <a:r>
              <a:rPr lang="en-GB" dirty="0" smtClean="0">
                <a:solidFill>
                  <a:schemeClr val="accent1">
                    <a:lumMod val="50000"/>
                  </a:schemeClr>
                </a:solidFill>
              </a:rPr>
              <a:t>Learners</a:t>
            </a:r>
          </a:p>
          <a:p>
            <a:r>
              <a:rPr lang="en-GB" dirty="0" smtClean="0">
                <a:solidFill>
                  <a:schemeClr val="accent1">
                    <a:lumMod val="50000"/>
                  </a:schemeClr>
                </a:solidFill>
              </a:rPr>
              <a:t>Every Learner who registers for the course is invited to meet with a member of our Wellbeing team to enrol and ensure that they get the best possible outcome from attending the course.   </a:t>
            </a:r>
          </a:p>
          <a:p>
            <a:r>
              <a:rPr lang="en-GB" dirty="0" smtClean="0">
                <a:solidFill>
                  <a:schemeClr val="accent1">
                    <a:lumMod val="50000"/>
                  </a:schemeClr>
                </a:solidFill>
              </a:rPr>
              <a:t>As a progression/follow-on to the course, we </a:t>
            </a:r>
            <a:r>
              <a:rPr lang="en-GB" dirty="0">
                <a:solidFill>
                  <a:schemeClr val="accent1">
                    <a:lumMod val="50000"/>
                  </a:schemeClr>
                </a:solidFill>
              </a:rPr>
              <a:t>run monthly refresher courses to enable Learners to </a:t>
            </a:r>
            <a:r>
              <a:rPr lang="en-GB" dirty="0" smtClean="0">
                <a:solidFill>
                  <a:schemeClr val="accent1">
                    <a:lumMod val="50000"/>
                  </a:schemeClr>
                </a:solidFill>
              </a:rPr>
              <a:t>build on </a:t>
            </a:r>
            <a:r>
              <a:rPr lang="en-GB" dirty="0">
                <a:solidFill>
                  <a:schemeClr val="accent1">
                    <a:lumMod val="50000"/>
                  </a:schemeClr>
                </a:solidFill>
              </a:rPr>
              <a:t>their skills/share their experiences  and reconnect with fellow </a:t>
            </a:r>
            <a:r>
              <a:rPr lang="en-GB" dirty="0" smtClean="0">
                <a:solidFill>
                  <a:schemeClr val="accent1">
                    <a:lumMod val="50000"/>
                  </a:schemeClr>
                </a:solidFill>
              </a:rPr>
              <a:t>Learners</a:t>
            </a:r>
          </a:p>
          <a:p>
            <a:r>
              <a:rPr lang="en-GB" dirty="0" smtClean="0">
                <a:solidFill>
                  <a:schemeClr val="accent1">
                    <a:lumMod val="50000"/>
                  </a:schemeClr>
                </a:solidFill>
              </a:rPr>
              <a:t>Our wellbeing provision has now extended to many other courses, and we  continue to expand our provision.  New courses include:  ‘Stress management’, </a:t>
            </a:r>
            <a:r>
              <a:rPr lang="en-GB" dirty="0">
                <a:solidFill>
                  <a:schemeClr val="accent1">
                    <a:lumMod val="50000"/>
                  </a:schemeClr>
                </a:solidFill>
              </a:rPr>
              <a:t>‘How to reduce anxiety and develop resilience in your child</a:t>
            </a:r>
            <a:r>
              <a:rPr lang="en-GB" dirty="0" smtClean="0">
                <a:solidFill>
                  <a:schemeClr val="accent1">
                    <a:lumMod val="50000"/>
                  </a:schemeClr>
                </a:solidFill>
              </a:rPr>
              <a:t>’ ‘Skills to manage emotions’, ‘Diet for good mental wellbeing’, </a:t>
            </a:r>
            <a:r>
              <a:rPr lang="en-GB" dirty="0" smtClean="0">
                <a:solidFill>
                  <a:schemeClr val="accent1">
                    <a:lumMod val="50000"/>
                  </a:schemeClr>
                </a:solidFill>
              </a:rPr>
              <a:t>and many more</a:t>
            </a:r>
          </a:p>
          <a:p>
            <a:pPr marL="0" indent="0">
              <a:buNone/>
            </a:pPr>
            <a:endParaRPr lang="en-GB" dirty="0"/>
          </a:p>
          <a:p>
            <a:endParaRPr lang="en-GB" dirty="0"/>
          </a:p>
        </p:txBody>
      </p:sp>
    </p:spTree>
    <p:extLst>
      <p:ext uri="{BB962C8B-B14F-4D97-AF65-F5344CB8AC3E}">
        <p14:creationId xmlns:p14="http://schemas.microsoft.com/office/powerpoint/2010/main" val="84264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623"/>
            <a:ext cx="10515600" cy="1325563"/>
          </a:xfrm>
        </p:spPr>
        <p:txBody>
          <a:bodyPr>
            <a:normAutofit/>
          </a:bodyPr>
          <a:lstStyle/>
          <a:p>
            <a:r>
              <a:rPr lang="en-GB" b="1" dirty="0">
                <a:solidFill>
                  <a:schemeClr val="accent1">
                    <a:lumMod val="50000"/>
                  </a:schemeClr>
                </a:solidFill>
              </a:rPr>
              <a:t>Courses during </a:t>
            </a:r>
            <a:r>
              <a:rPr lang="en-GB" b="1" dirty="0" smtClean="0">
                <a:solidFill>
                  <a:schemeClr val="accent1">
                    <a:lumMod val="50000"/>
                  </a:schemeClr>
                </a:solidFill>
              </a:rPr>
              <a:t>lockdown:</a:t>
            </a:r>
            <a:endParaRPr lang="en-GB"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GB" sz="2600" dirty="0">
                <a:solidFill>
                  <a:schemeClr val="accent1">
                    <a:lumMod val="50000"/>
                  </a:schemeClr>
                </a:solidFill>
              </a:rPr>
              <a:t>Continued to run most of our courses online during first lockdown and </a:t>
            </a:r>
            <a:r>
              <a:rPr lang="en-GB" sz="2600" dirty="0" smtClean="0">
                <a:solidFill>
                  <a:schemeClr val="accent1">
                    <a:lumMod val="50000"/>
                  </a:schemeClr>
                </a:solidFill>
              </a:rPr>
              <a:t>we will </a:t>
            </a:r>
            <a:r>
              <a:rPr lang="en-GB" sz="2600" dirty="0">
                <a:solidFill>
                  <a:schemeClr val="accent1">
                    <a:lumMod val="50000"/>
                  </a:schemeClr>
                </a:solidFill>
              </a:rPr>
              <a:t>continue to run this provision </a:t>
            </a:r>
            <a:r>
              <a:rPr lang="en-GB" sz="2600" dirty="0" smtClean="0">
                <a:solidFill>
                  <a:schemeClr val="accent1">
                    <a:lumMod val="50000"/>
                  </a:schemeClr>
                </a:solidFill>
              </a:rPr>
              <a:t>in the second lockdown</a:t>
            </a:r>
          </a:p>
          <a:p>
            <a:r>
              <a:rPr lang="en-GB" sz="2600" dirty="0" smtClean="0">
                <a:solidFill>
                  <a:schemeClr val="accent1">
                    <a:lumMod val="50000"/>
                  </a:schemeClr>
                </a:solidFill>
              </a:rPr>
              <a:t>As well as our mental wellbeing courses, we ran Family Learning courses, Pilates (including Standing Pilates and Parent and Child Pilates), Singing for Fun and many more</a:t>
            </a:r>
          </a:p>
          <a:p>
            <a:r>
              <a:rPr lang="en-GB" sz="2600" dirty="0" smtClean="0">
                <a:solidFill>
                  <a:schemeClr val="accent1">
                    <a:lumMod val="50000"/>
                  </a:schemeClr>
                </a:solidFill>
              </a:rPr>
              <a:t>Regular newsletter sent out to Partners and existing Learners, and we were overwhelmed with enrolments</a:t>
            </a:r>
          </a:p>
          <a:p>
            <a:r>
              <a:rPr lang="en-GB" sz="2600" dirty="0" smtClean="0">
                <a:solidFill>
                  <a:schemeClr val="accent1">
                    <a:lumMod val="50000"/>
                  </a:schemeClr>
                </a:solidFill>
              </a:rPr>
              <a:t>Where online courses were impractical, our Tutors sent out pre-recorded videos as well as telephoned Learners regularly, setting them tasks to do at home and getting them to send in pictures back of their work</a:t>
            </a:r>
            <a:endParaRPr lang="en-GB" sz="2600" dirty="0">
              <a:solidFill>
                <a:schemeClr val="accent1">
                  <a:lumMod val="50000"/>
                </a:schemeClr>
              </a:solidFill>
            </a:endParaRPr>
          </a:p>
        </p:txBody>
      </p:sp>
    </p:spTree>
    <p:extLst>
      <p:ext uri="{BB962C8B-B14F-4D97-AF65-F5344CB8AC3E}">
        <p14:creationId xmlns:p14="http://schemas.microsoft.com/office/powerpoint/2010/main" val="341254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000" b="1" dirty="0" smtClean="0">
                <a:solidFill>
                  <a:schemeClr val="accent1">
                    <a:lumMod val="50000"/>
                  </a:schemeClr>
                </a:solidFill>
              </a:rPr>
              <a:t>Example slides we use for </a:t>
            </a:r>
            <a:r>
              <a:rPr lang="en-GB" sz="6000" b="1" dirty="0" smtClean="0">
                <a:solidFill>
                  <a:schemeClr val="accent1">
                    <a:lumMod val="50000"/>
                  </a:schemeClr>
                </a:solidFill>
              </a:rPr>
              <a:t>‘</a:t>
            </a:r>
            <a:r>
              <a:rPr lang="en-GB" sz="6000" b="1" dirty="0" smtClean="0">
                <a:solidFill>
                  <a:schemeClr val="accent1">
                    <a:lumMod val="50000"/>
                  </a:schemeClr>
                </a:solidFill>
              </a:rPr>
              <a:t>Practical ideas for happier living’</a:t>
            </a:r>
            <a:endParaRPr lang="en-GB" sz="6000" b="1" dirty="0">
              <a:solidFill>
                <a:schemeClr val="accent1">
                  <a:lumMod val="50000"/>
                </a:schemeClr>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25425" y="1825625"/>
            <a:ext cx="3075150" cy="4351338"/>
          </a:xfrm>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891425" y="1825625"/>
            <a:ext cx="3075150" cy="4351338"/>
          </a:xfrm>
        </p:spPr>
      </p:pic>
    </p:spTree>
    <p:extLst>
      <p:ext uri="{BB962C8B-B14F-4D97-AF65-F5344CB8AC3E}">
        <p14:creationId xmlns:p14="http://schemas.microsoft.com/office/powerpoint/2010/main" val="555117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a:spLocks/>
          </p:cNvSpPr>
          <p:nvPr/>
        </p:nvSpPr>
        <p:spPr bwMode="auto">
          <a:xfrm>
            <a:off x="2327275" y="644526"/>
            <a:ext cx="7723188" cy="4602163"/>
          </a:xfrm>
          <a:custGeom>
            <a:avLst/>
            <a:gdLst/>
            <a:ahLst/>
            <a:cxnLst>
              <a:cxn ang="0">
                <a:pos x="5204" y="1304"/>
              </a:cxn>
              <a:cxn ang="0">
                <a:pos x="5000" y="1174"/>
              </a:cxn>
              <a:cxn ang="0">
                <a:pos x="4750" y="1178"/>
              </a:cxn>
              <a:cxn ang="0">
                <a:pos x="4620" y="1148"/>
              </a:cxn>
              <a:cxn ang="0">
                <a:pos x="4412" y="1010"/>
              </a:cxn>
              <a:cxn ang="0">
                <a:pos x="4170" y="952"/>
              </a:cxn>
              <a:cxn ang="0">
                <a:pos x="4070" y="796"/>
              </a:cxn>
              <a:cxn ang="0">
                <a:pos x="4004" y="628"/>
              </a:cxn>
              <a:cxn ang="0">
                <a:pos x="3892" y="484"/>
              </a:cxn>
              <a:cxn ang="0">
                <a:pos x="3746" y="380"/>
              </a:cxn>
              <a:cxn ang="0">
                <a:pos x="3574" y="322"/>
              </a:cxn>
              <a:cxn ang="0">
                <a:pos x="3392" y="316"/>
              </a:cxn>
              <a:cxn ang="0">
                <a:pos x="3242" y="352"/>
              </a:cxn>
              <a:cxn ang="0">
                <a:pos x="3064" y="410"/>
              </a:cxn>
              <a:cxn ang="0">
                <a:pos x="2954" y="242"/>
              </a:cxn>
              <a:cxn ang="0">
                <a:pos x="2804" y="114"/>
              </a:cxn>
              <a:cxn ang="0">
                <a:pos x="2628" y="32"/>
              </a:cxn>
              <a:cxn ang="0">
                <a:pos x="2432" y="0"/>
              </a:cxn>
              <a:cxn ang="0">
                <a:pos x="2230" y="24"/>
              </a:cxn>
              <a:cxn ang="0">
                <a:pos x="2084" y="82"/>
              </a:cxn>
              <a:cxn ang="0">
                <a:pos x="1940" y="182"/>
              </a:cxn>
              <a:cxn ang="0">
                <a:pos x="1746" y="466"/>
              </a:cxn>
              <a:cxn ang="0">
                <a:pos x="1702" y="722"/>
              </a:cxn>
              <a:cxn ang="0">
                <a:pos x="1516" y="852"/>
              </a:cxn>
              <a:cxn ang="0">
                <a:pos x="1268" y="1090"/>
              </a:cxn>
              <a:cxn ang="0">
                <a:pos x="952" y="1068"/>
              </a:cxn>
              <a:cxn ang="0">
                <a:pos x="752" y="1130"/>
              </a:cxn>
              <a:cxn ang="0">
                <a:pos x="594" y="1234"/>
              </a:cxn>
              <a:cxn ang="0">
                <a:pos x="472" y="1372"/>
              </a:cxn>
              <a:cxn ang="0">
                <a:pos x="296" y="1418"/>
              </a:cxn>
              <a:cxn ang="0">
                <a:pos x="118" y="1530"/>
              </a:cxn>
              <a:cxn ang="0">
                <a:pos x="8" y="1746"/>
              </a:cxn>
              <a:cxn ang="0">
                <a:pos x="20" y="1954"/>
              </a:cxn>
              <a:cxn ang="0">
                <a:pos x="152" y="2150"/>
              </a:cxn>
              <a:cxn ang="0">
                <a:pos x="360" y="2244"/>
              </a:cxn>
              <a:cxn ang="0">
                <a:pos x="554" y="2278"/>
              </a:cxn>
              <a:cxn ang="0">
                <a:pos x="814" y="2446"/>
              </a:cxn>
              <a:cxn ang="0">
                <a:pos x="1124" y="2488"/>
              </a:cxn>
              <a:cxn ang="0">
                <a:pos x="1330" y="2440"/>
              </a:cxn>
              <a:cxn ang="0">
                <a:pos x="1498" y="2590"/>
              </a:cxn>
              <a:cxn ang="0">
                <a:pos x="1694" y="2700"/>
              </a:cxn>
              <a:cxn ang="0">
                <a:pos x="1908" y="2766"/>
              </a:cxn>
              <a:cxn ang="0">
                <a:pos x="2134" y="2788"/>
              </a:cxn>
              <a:cxn ang="0">
                <a:pos x="2364" y="2758"/>
              </a:cxn>
              <a:cxn ang="0">
                <a:pos x="2512" y="2764"/>
              </a:cxn>
              <a:cxn ang="0">
                <a:pos x="2852" y="2908"/>
              </a:cxn>
              <a:cxn ang="0">
                <a:pos x="3226" y="2928"/>
              </a:cxn>
              <a:cxn ang="0">
                <a:pos x="3516" y="2846"/>
              </a:cxn>
              <a:cxn ang="0">
                <a:pos x="3776" y="2684"/>
              </a:cxn>
              <a:cxn ang="0">
                <a:pos x="3974" y="2460"/>
              </a:cxn>
              <a:cxn ang="0">
                <a:pos x="4146" y="2382"/>
              </a:cxn>
              <a:cxn ang="0">
                <a:pos x="4348" y="2348"/>
              </a:cxn>
              <a:cxn ang="0">
                <a:pos x="4542" y="2252"/>
              </a:cxn>
              <a:cxn ang="0">
                <a:pos x="4692" y="2108"/>
              </a:cxn>
              <a:cxn ang="0">
                <a:pos x="4796" y="2000"/>
              </a:cxn>
              <a:cxn ang="0">
                <a:pos x="4982" y="1996"/>
              </a:cxn>
              <a:cxn ang="0">
                <a:pos x="5160" y="1904"/>
              </a:cxn>
              <a:cxn ang="0">
                <a:pos x="5292" y="1700"/>
              </a:cxn>
              <a:cxn ang="0">
                <a:pos x="5288" y="1452"/>
              </a:cxn>
            </a:cxnLst>
            <a:rect l="0" t="0" r="r" b="b"/>
            <a:pathLst>
              <a:path w="5308" h="2936">
                <a:moveTo>
                  <a:pt x="5288" y="1452"/>
                </a:moveTo>
                <a:lnTo>
                  <a:pt x="5288" y="1452"/>
                </a:lnTo>
                <a:lnTo>
                  <a:pt x="5272" y="1410"/>
                </a:lnTo>
                <a:lnTo>
                  <a:pt x="5252" y="1372"/>
                </a:lnTo>
                <a:lnTo>
                  <a:pt x="5230" y="1336"/>
                </a:lnTo>
                <a:lnTo>
                  <a:pt x="5204" y="1304"/>
                </a:lnTo>
                <a:lnTo>
                  <a:pt x="5176" y="1274"/>
                </a:lnTo>
                <a:lnTo>
                  <a:pt x="5144" y="1248"/>
                </a:lnTo>
                <a:lnTo>
                  <a:pt x="5112" y="1224"/>
                </a:lnTo>
                <a:lnTo>
                  <a:pt x="5076" y="1204"/>
                </a:lnTo>
                <a:lnTo>
                  <a:pt x="5038" y="1186"/>
                </a:lnTo>
                <a:lnTo>
                  <a:pt x="5000" y="1174"/>
                </a:lnTo>
                <a:lnTo>
                  <a:pt x="4960" y="1164"/>
                </a:lnTo>
                <a:lnTo>
                  <a:pt x="4918" y="1158"/>
                </a:lnTo>
                <a:lnTo>
                  <a:pt x="4878" y="1156"/>
                </a:lnTo>
                <a:lnTo>
                  <a:pt x="4836" y="1158"/>
                </a:lnTo>
                <a:lnTo>
                  <a:pt x="4792" y="1166"/>
                </a:lnTo>
                <a:lnTo>
                  <a:pt x="4750" y="1178"/>
                </a:lnTo>
                <a:lnTo>
                  <a:pt x="4750" y="1178"/>
                </a:lnTo>
                <a:lnTo>
                  <a:pt x="4714" y="1192"/>
                </a:lnTo>
                <a:lnTo>
                  <a:pt x="4678" y="1208"/>
                </a:lnTo>
                <a:lnTo>
                  <a:pt x="4678" y="1208"/>
                </a:lnTo>
                <a:lnTo>
                  <a:pt x="4650" y="1178"/>
                </a:lnTo>
                <a:lnTo>
                  <a:pt x="4620" y="1148"/>
                </a:lnTo>
                <a:lnTo>
                  <a:pt x="4588" y="1120"/>
                </a:lnTo>
                <a:lnTo>
                  <a:pt x="4556" y="1094"/>
                </a:lnTo>
                <a:lnTo>
                  <a:pt x="4522" y="1070"/>
                </a:lnTo>
                <a:lnTo>
                  <a:pt x="4486" y="1048"/>
                </a:lnTo>
                <a:lnTo>
                  <a:pt x="4450" y="1028"/>
                </a:lnTo>
                <a:lnTo>
                  <a:pt x="4412" y="1010"/>
                </a:lnTo>
                <a:lnTo>
                  <a:pt x="4374" y="996"/>
                </a:lnTo>
                <a:lnTo>
                  <a:pt x="4334" y="982"/>
                </a:lnTo>
                <a:lnTo>
                  <a:pt x="4294" y="970"/>
                </a:lnTo>
                <a:lnTo>
                  <a:pt x="4254" y="962"/>
                </a:lnTo>
                <a:lnTo>
                  <a:pt x="4212" y="956"/>
                </a:lnTo>
                <a:lnTo>
                  <a:pt x="4170" y="952"/>
                </a:lnTo>
                <a:lnTo>
                  <a:pt x="4128" y="952"/>
                </a:lnTo>
                <a:lnTo>
                  <a:pt x="4086" y="952"/>
                </a:lnTo>
                <a:lnTo>
                  <a:pt x="4086" y="952"/>
                </a:lnTo>
                <a:lnTo>
                  <a:pt x="4084" y="900"/>
                </a:lnTo>
                <a:lnTo>
                  <a:pt x="4080" y="848"/>
                </a:lnTo>
                <a:lnTo>
                  <a:pt x="4070" y="796"/>
                </a:lnTo>
                <a:lnTo>
                  <a:pt x="4056" y="744"/>
                </a:lnTo>
                <a:lnTo>
                  <a:pt x="4056" y="744"/>
                </a:lnTo>
                <a:lnTo>
                  <a:pt x="4044" y="714"/>
                </a:lnTo>
                <a:lnTo>
                  <a:pt x="4032" y="686"/>
                </a:lnTo>
                <a:lnTo>
                  <a:pt x="4020" y="656"/>
                </a:lnTo>
                <a:lnTo>
                  <a:pt x="4004" y="628"/>
                </a:lnTo>
                <a:lnTo>
                  <a:pt x="3988" y="602"/>
                </a:lnTo>
                <a:lnTo>
                  <a:pt x="3972" y="576"/>
                </a:lnTo>
                <a:lnTo>
                  <a:pt x="3954" y="552"/>
                </a:lnTo>
                <a:lnTo>
                  <a:pt x="3934" y="528"/>
                </a:lnTo>
                <a:lnTo>
                  <a:pt x="3914" y="506"/>
                </a:lnTo>
                <a:lnTo>
                  <a:pt x="3892" y="484"/>
                </a:lnTo>
                <a:lnTo>
                  <a:pt x="3870" y="464"/>
                </a:lnTo>
                <a:lnTo>
                  <a:pt x="3846" y="446"/>
                </a:lnTo>
                <a:lnTo>
                  <a:pt x="3822" y="428"/>
                </a:lnTo>
                <a:lnTo>
                  <a:pt x="3798" y="410"/>
                </a:lnTo>
                <a:lnTo>
                  <a:pt x="3772" y="394"/>
                </a:lnTo>
                <a:lnTo>
                  <a:pt x="3746" y="380"/>
                </a:lnTo>
                <a:lnTo>
                  <a:pt x="3718" y="368"/>
                </a:lnTo>
                <a:lnTo>
                  <a:pt x="3690" y="356"/>
                </a:lnTo>
                <a:lnTo>
                  <a:pt x="3662" y="346"/>
                </a:lnTo>
                <a:lnTo>
                  <a:pt x="3634" y="336"/>
                </a:lnTo>
                <a:lnTo>
                  <a:pt x="3604" y="328"/>
                </a:lnTo>
                <a:lnTo>
                  <a:pt x="3574" y="322"/>
                </a:lnTo>
                <a:lnTo>
                  <a:pt x="3544" y="318"/>
                </a:lnTo>
                <a:lnTo>
                  <a:pt x="3514" y="314"/>
                </a:lnTo>
                <a:lnTo>
                  <a:pt x="3484" y="312"/>
                </a:lnTo>
                <a:lnTo>
                  <a:pt x="3454" y="312"/>
                </a:lnTo>
                <a:lnTo>
                  <a:pt x="3422" y="314"/>
                </a:lnTo>
                <a:lnTo>
                  <a:pt x="3392" y="316"/>
                </a:lnTo>
                <a:lnTo>
                  <a:pt x="3360" y="320"/>
                </a:lnTo>
                <a:lnTo>
                  <a:pt x="3330" y="326"/>
                </a:lnTo>
                <a:lnTo>
                  <a:pt x="3298" y="334"/>
                </a:lnTo>
                <a:lnTo>
                  <a:pt x="3268" y="342"/>
                </a:lnTo>
                <a:lnTo>
                  <a:pt x="3268" y="342"/>
                </a:lnTo>
                <a:lnTo>
                  <a:pt x="3242" y="352"/>
                </a:lnTo>
                <a:lnTo>
                  <a:pt x="3216" y="362"/>
                </a:lnTo>
                <a:lnTo>
                  <a:pt x="3168" y="384"/>
                </a:lnTo>
                <a:lnTo>
                  <a:pt x="3122" y="412"/>
                </a:lnTo>
                <a:lnTo>
                  <a:pt x="3078" y="442"/>
                </a:lnTo>
                <a:lnTo>
                  <a:pt x="3078" y="442"/>
                </a:lnTo>
                <a:lnTo>
                  <a:pt x="3064" y="410"/>
                </a:lnTo>
                <a:lnTo>
                  <a:pt x="3050" y="380"/>
                </a:lnTo>
                <a:lnTo>
                  <a:pt x="3032" y="350"/>
                </a:lnTo>
                <a:lnTo>
                  <a:pt x="3014" y="322"/>
                </a:lnTo>
                <a:lnTo>
                  <a:pt x="2996" y="294"/>
                </a:lnTo>
                <a:lnTo>
                  <a:pt x="2976" y="268"/>
                </a:lnTo>
                <a:lnTo>
                  <a:pt x="2954" y="242"/>
                </a:lnTo>
                <a:lnTo>
                  <a:pt x="2932" y="218"/>
                </a:lnTo>
                <a:lnTo>
                  <a:pt x="2908" y="194"/>
                </a:lnTo>
                <a:lnTo>
                  <a:pt x="2884" y="172"/>
                </a:lnTo>
                <a:lnTo>
                  <a:pt x="2858" y="152"/>
                </a:lnTo>
                <a:lnTo>
                  <a:pt x="2832" y="132"/>
                </a:lnTo>
                <a:lnTo>
                  <a:pt x="2804" y="114"/>
                </a:lnTo>
                <a:lnTo>
                  <a:pt x="2776" y="96"/>
                </a:lnTo>
                <a:lnTo>
                  <a:pt x="2748" y="82"/>
                </a:lnTo>
                <a:lnTo>
                  <a:pt x="2718" y="66"/>
                </a:lnTo>
                <a:lnTo>
                  <a:pt x="2688" y="54"/>
                </a:lnTo>
                <a:lnTo>
                  <a:pt x="2658" y="42"/>
                </a:lnTo>
                <a:lnTo>
                  <a:pt x="2628" y="32"/>
                </a:lnTo>
                <a:lnTo>
                  <a:pt x="2596" y="22"/>
                </a:lnTo>
                <a:lnTo>
                  <a:pt x="2564" y="14"/>
                </a:lnTo>
                <a:lnTo>
                  <a:pt x="2532" y="8"/>
                </a:lnTo>
                <a:lnTo>
                  <a:pt x="2498" y="4"/>
                </a:lnTo>
                <a:lnTo>
                  <a:pt x="2466" y="2"/>
                </a:lnTo>
                <a:lnTo>
                  <a:pt x="2432" y="0"/>
                </a:lnTo>
                <a:lnTo>
                  <a:pt x="2398" y="0"/>
                </a:lnTo>
                <a:lnTo>
                  <a:pt x="2366" y="2"/>
                </a:lnTo>
                <a:lnTo>
                  <a:pt x="2332" y="4"/>
                </a:lnTo>
                <a:lnTo>
                  <a:pt x="2298" y="10"/>
                </a:lnTo>
                <a:lnTo>
                  <a:pt x="2264" y="16"/>
                </a:lnTo>
                <a:lnTo>
                  <a:pt x="2230" y="24"/>
                </a:lnTo>
                <a:lnTo>
                  <a:pt x="2196" y="34"/>
                </a:lnTo>
                <a:lnTo>
                  <a:pt x="2196" y="34"/>
                </a:lnTo>
                <a:lnTo>
                  <a:pt x="2168" y="44"/>
                </a:lnTo>
                <a:lnTo>
                  <a:pt x="2138" y="56"/>
                </a:lnTo>
                <a:lnTo>
                  <a:pt x="2112" y="68"/>
                </a:lnTo>
                <a:lnTo>
                  <a:pt x="2084" y="82"/>
                </a:lnTo>
                <a:lnTo>
                  <a:pt x="2058" y="96"/>
                </a:lnTo>
                <a:lnTo>
                  <a:pt x="2032" y="112"/>
                </a:lnTo>
                <a:lnTo>
                  <a:pt x="2008" y="128"/>
                </a:lnTo>
                <a:lnTo>
                  <a:pt x="1984" y="146"/>
                </a:lnTo>
                <a:lnTo>
                  <a:pt x="1962" y="164"/>
                </a:lnTo>
                <a:lnTo>
                  <a:pt x="1940" y="182"/>
                </a:lnTo>
                <a:lnTo>
                  <a:pt x="1898" y="222"/>
                </a:lnTo>
                <a:lnTo>
                  <a:pt x="1860" y="266"/>
                </a:lnTo>
                <a:lnTo>
                  <a:pt x="1826" y="312"/>
                </a:lnTo>
                <a:lnTo>
                  <a:pt x="1794" y="362"/>
                </a:lnTo>
                <a:lnTo>
                  <a:pt x="1768" y="412"/>
                </a:lnTo>
                <a:lnTo>
                  <a:pt x="1746" y="466"/>
                </a:lnTo>
                <a:lnTo>
                  <a:pt x="1728" y="520"/>
                </a:lnTo>
                <a:lnTo>
                  <a:pt x="1714" y="576"/>
                </a:lnTo>
                <a:lnTo>
                  <a:pt x="1706" y="634"/>
                </a:lnTo>
                <a:lnTo>
                  <a:pt x="1702" y="662"/>
                </a:lnTo>
                <a:lnTo>
                  <a:pt x="1702" y="692"/>
                </a:lnTo>
                <a:lnTo>
                  <a:pt x="1702" y="722"/>
                </a:lnTo>
                <a:lnTo>
                  <a:pt x="1702" y="752"/>
                </a:lnTo>
                <a:lnTo>
                  <a:pt x="1702" y="752"/>
                </a:lnTo>
                <a:lnTo>
                  <a:pt x="1670" y="766"/>
                </a:lnTo>
                <a:lnTo>
                  <a:pt x="1638" y="782"/>
                </a:lnTo>
                <a:lnTo>
                  <a:pt x="1576" y="816"/>
                </a:lnTo>
                <a:lnTo>
                  <a:pt x="1516" y="852"/>
                </a:lnTo>
                <a:lnTo>
                  <a:pt x="1460" y="894"/>
                </a:lnTo>
                <a:lnTo>
                  <a:pt x="1408" y="938"/>
                </a:lnTo>
                <a:lnTo>
                  <a:pt x="1358" y="986"/>
                </a:lnTo>
                <a:lnTo>
                  <a:pt x="1312" y="1036"/>
                </a:lnTo>
                <a:lnTo>
                  <a:pt x="1268" y="1090"/>
                </a:lnTo>
                <a:lnTo>
                  <a:pt x="1268" y="1090"/>
                </a:lnTo>
                <a:lnTo>
                  <a:pt x="1218" y="1076"/>
                </a:lnTo>
                <a:lnTo>
                  <a:pt x="1166" y="1066"/>
                </a:lnTo>
                <a:lnTo>
                  <a:pt x="1114" y="1060"/>
                </a:lnTo>
                <a:lnTo>
                  <a:pt x="1060" y="1060"/>
                </a:lnTo>
                <a:lnTo>
                  <a:pt x="1006" y="1062"/>
                </a:lnTo>
                <a:lnTo>
                  <a:pt x="952" y="1068"/>
                </a:lnTo>
                <a:lnTo>
                  <a:pt x="898" y="1078"/>
                </a:lnTo>
                <a:lnTo>
                  <a:pt x="844" y="1094"/>
                </a:lnTo>
                <a:lnTo>
                  <a:pt x="844" y="1094"/>
                </a:lnTo>
                <a:lnTo>
                  <a:pt x="812" y="1104"/>
                </a:lnTo>
                <a:lnTo>
                  <a:pt x="782" y="1116"/>
                </a:lnTo>
                <a:lnTo>
                  <a:pt x="752" y="1130"/>
                </a:lnTo>
                <a:lnTo>
                  <a:pt x="724" y="1144"/>
                </a:lnTo>
                <a:lnTo>
                  <a:pt x="696" y="1160"/>
                </a:lnTo>
                <a:lnTo>
                  <a:pt x="670" y="1178"/>
                </a:lnTo>
                <a:lnTo>
                  <a:pt x="644" y="1196"/>
                </a:lnTo>
                <a:lnTo>
                  <a:pt x="618" y="1214"/>
                </a:lnTo>
                <a:lnTo>
                  <a:pt x="594" y="1234"/>
                </a:lnTo>
                <a:lnTo>
                  <a:pt x="572" y="1256"/>
                </a:lnTo>
                <a:lnTo>
                  <a:pt x="550" y="1276"/>
                </a:lnTo>
                <a:lnTo>
                  <a:pt x="528" y="1300"/>
                </a:lnTo>
                <a:lnTo>
                  <a:pt x="508" y="1324"/>
                </a:lnTo>
                <a:lnTo>
                  <a:pt x="490" y="1348"/>
                </a:lnTo>
                <a:lnTo>
                  <a:pt x="472" y="1372"/>
                </a:lnTo>
                <a:lnTo>
                  <a:pt x="456" y="1398"/>
                </a:lnTo>
                <a:lnTo>
                  <a:pt x="456" y="1398"/>
                </a:lnTo>
                <a:lnTo>
                  <a:pt x="416" y="1398"/>
                </a:lnTo>
                <a:lnTo>
                  <a:pt x="376" y="1400"/>
                </a:lnTo>
                <a:lnTo>
                  <a:pt x="336" y="1408"/>
                </a:lnTo>
                <a:lnTo>
                  <a:pt x="296" y="1418"/>
                </a:lnTo>
                <a:lnTo>
                  <a:pt x="296" y="1418"/>
                </a:lnTo>
                <a:lnTo>
                  <a:pt x="254" y="1434"/>
                </a:lnTo>
                <a:lnTo>
                  <a:pt x="216" y="1452"/>
                </a:lnTo>
                <a:lnTo>
                  <a:pt x="180" y="1476"/>
                </a:lnTo>
                <a:lnTo>
                  <a:pt x="148" y="1500"/>
                </a:lnTo>
                <a:lnTo>
                  <a:pt x="118" y="1530"/>
                </a:lnTo>
                <a:lnTo>
                  <a:pt x="90" y="1560"/>
                </a:lnTo>
                <a:lnTo>
                  <a:pt x="68" y="1594"/>
                </a:lnTo>
                <a:lnTo>
                  <a:pt x="48" y="1630"/>
                </a:lnTo>
                <a:lnTo>
                  <a:pt x="30" y="1666"/>
                </a:lnTo>
                <a:lnTo>
                  <a:pt x="16" y="1706"/>
                </a:lnTo>
                <a:lnTo>
                  <a:pt x="8" y="1746"/>
                </a:lnTo>
                <a:lnTo>
                  <a:pt x="2" y="1786"/>
                </a:lnTo>
                <a:lnTo>
                  <a:pt x="0" y="1828"/>
                </a:lnTo>
                <a:lnTo>
                  <a:pt x="2" y="1870"/>
                </a:lnTo>
                <a:lnTo>
                  <a:pt x="10" y="1912"/>
                </a:lnTo>
                <a:lnTo>
                  <a:pt x="20" y="1954"/>
                </a:lnTo>
                <a:lnTo>
                  <a:pt x="20" y="1954"/>
                </a:lnTo>
                <a:lnTo>
                  <a:pt x="36" y="1992"/>
                </a:lnTo>
                <a:lnTo>
                  <a:pt x="54" y="2028"/>
                </a:lnTo>
                <a:lnTo>
                  <a:pt x="74" y="2062"/>
                </a:lnTo>
                <a:lnTo>
                  <a:pt x="98" y="2094"/>
                </a:lnTo>
                <a:lnTo>
                  <a:pt x="124" y="2124"/>
                </a:lnTo>
                <a:lnTo>
                  <a:pt x="152" y="2150"/>
                </a:lnTo>
                <a:lnTo>
                  <a:pt x="184" y="2172"/>
                </a:lnTo>
                <a:lnTo>
                  <a:pt x="216" y="2194"/>
                </a:lnTo>
                <a:lnTo>
                  <a:pt x="250" y="2210"/>
                </a:lnTo>
                <a:lnTo>
                  <a:pt x="286" y="2226"/>
                </a:lnTo>
                <a:lnTo>
                  <a:pt x="322" y="2236"/>
                </a:lnTo>
                <a:lnTo>
                  <a:pt x="360" y="2244"/>
                </a:lnTo>
                <a:lnTo>
                  <a:pt x="400" y="2248"/>
                </a:lnTo>
                <a:lnTo>
                  <a:pt x="440" y="2248"/>
                </a:lnTo>
                <a:lnTo>
                  <a:pt x="478" y="2246"/>
                </a:lnTo>
                <a:lnTo>
                  <a:pt x="518" y="2238"/>
                </a:lnTo>
                <a:lnTo>
                  <a:pt x="518" y="2238"/>
                </a:lnTo>
                <a:lnTo>
                  <a:pt x="554" y="2278"/>
                </a:lnTo>
                <a:lnTo>
                  <a:pt x="592" y="2314"/>
                </a:lnTo>
                <a:lnTo>
                  <a:pt x="632" y="2346"/>
                </a:lnTo>
                <a:lnTo>
                  <a:pt x="676" y="2376"/>
                </a:lnTo>
                <a:lnTo>
                  <a:pt x="720" y="2402"/>
                </a:lnTo>
                <a:lnTo>
                  <a:pt x="766" y="2426"/>
                </a:lnTo>
                <a:lnTo>
                  <a:pt x="814" y="2446"/>
                </a:lnTo>
                <a:lnTo>
                  <a:pt x="864" y="2462"/>
                </a:lnTo>
                <a:lnTo>
                  <a:pt x="914" y="2474"/>
                </a:lnTo>
                <a:lnTo>
                  <a:pt x="966" y="2484"/>
                </a:lnTo>
                <a:lnTo>
                  <a:pt x="1018" y="2490"/>
                </a:lnTo>
                <a:lnTo>
                  <a:pt x="1070" y="2490"/>
                </a:lnTo>
                <a:lnTo>
                  <a:pt x="1124" y="2488"/>
                </a:lnTo>
                <a:lnTo>
                  <a:pt x="1178" y="2482"/>
                </a:lnTo>
                <a:lnTo>
                  <a:pt x="1230" y="2472"/>
                </a:lnTo>
                <a:lnTo>
                  <a:pt x="1284" y="2456"/>
                </a:lnTo>
                <a:lnTo>
                  <a:pt x="1284" y="2456"/>
                </a:lnTo>
                <a:lnTo>
                  <a:pt x="1330" y="2440"/>
                </a:lnTo>
                <a:lnTo>
                  <a:pt x="1330" y="2440"/>
                </a:lnTo>
                <a:lnTo>
                  <a:pt x="1356" y="2466"/>
                </a:lnTo>
                <a:lnTo>
                  <a:pt x="1382" y="2494"/>
                </a:lnTo>
                <a:lnTo>
                  <a:pt x="1410" y="2520"/>
                </a:lnTo>
                <a:lnTo>
                  <a:pt x="1438" y="2544"/>
                </a:lnTo>
                <a:lnTo>
                  <a:pt x="1468" y="2566"/>
                </a:lnTo>
                <a:lnTo>
                  <a:pt x="1498" y="2590"/>
                </a:lnTo>
                <a:lnTo>
                  <a:pt x="1530" y="2610"/>
                </a:lnTo>
                <a:lnTo>
                  <a:pt x="1560" y="2630"/>
                </a:lnTo>
                <a:lnTo>
                  <a:pt x="1592" y="2650"/>
                </a:lnTo>
                <a:lnTo>
                  <a:pt x="1626" y="2668"/>
                </a:lnTo>
                <a:lnTo>
                  <a:pt x="1660" y="2684"/>
                </a:lnTo>
                <a:lnTo>
                  <a:pt x="1694" y="2700"/>
                </a:lnTo>
                <a:lnTo>
                  <a:pt x="1728" y="2714"/>
                </a:lnTo>
                <a:lnTo>
                  <a:pt x="1762" y="2726"/>
                </a:lnTo>
                <a:lnTo>
                  <a:pt x="1798" y="2738"/>
                </a:lnTo>
                <a:lnTo>
                  <a:pt x="1834" y="2750"/>
                </a:lnTo>
                <a:lnTo>
                  <a:pt x="1870" y="2758"/>
                </a:lnTo>
                <a:lnTo>
                  <a:pt x="1908" y="2766"/>
                </a:lnTo>
                <a:lnTo>
                  <a:pt x="1944" y="2774"/>
                </a:lnTo>
                <a:lnTo>
                  <a:pt x="1982" y="2780"/>
                </a:lnTo>
                <a:lnTo>
                  <a:pt x="2020" y="2784"/>
                </a:lnTo>
                <a:lnTo>
                  <a:pt x="2058" y="2786"/>
                </a:lnTo>
                <a:lnTo>
                  <a:pt x="2096" y="2788"/>
                </a:lnTo>
                <a:lnTo>
                  <a:pt x="2134" y="2788"/>
                </a:lnTo>
                <a:lnTo>
                  <a:pt x="2172" y="2786"/>
                </a:lnTo>
                <a:lnTo>
                  <a:pt x="2210" y="2784"/>
                </a:lnTo>
                <a:lnTo>
                  <a:pt x="2250" y="2780"/>
                </a:lnTo>
                <a:lnTo>
                  <a:pt x="2288" y="2774"/>
                </a:lnTo>
                <a:lnTo>
                  <a:pt x="2326" y="2766"/>
                </a:lnTo>
                <a:lnTo>
                  <a:pt x="2364" y="2758"/>
                </a:lnTo>
                <a:lnTo>
                  <a:pt x="2404" y="2748"/>
                </a:lnTo>
                <a:lnTo>
                  <a:pt x="2442" y="2736"/>
                </a:lnTo>
                <a:lnTo>
                  <a:pt x="2442" y="2736"/>
                </a:lnTo>
                <a:lnTo>
                  <a:pt x="2462" y="2730"/>
                </a:lnTo>
                <a:lnTo>
                  <a:pt x="2462" y="2730"/>
                </a:lnTo>
                <a:lnTo>
                  <a:pt x="2512" y="2764"/>
                </a:lnTo>
                <a:lnTo>
                  <a:pt x="2566" y="2796"/>
                </a:lnTo>
                <a:lnTo>
                  <a:pt x="2620" y="2826"/>
                </a:lnTo>
                <a:lnTo>
                  <a:pt x="2676" y="2852"/>
                </a:lnTo>
                <a:lnTo>
                  <a:pt x="2734" y="2874"/>
                </a:lnTo>
                <a:lnTo>
                  <a:pt x="2792" y="2892"/>
                </a:lnTo>
                <a:lnTo>
                  <a:pt x="2852" y="2908"/>
                </a:lnTo>
                <a:lnTo>
                  <a:pt x="2912" y="2920"/>
                </a:lnTo>
                <a:lnTo>
                  <a:pt x="2974" y="2930"/>
                </a:lnTo>
                <a:lnTo>
                  <a:pt x="3036" y="2934"/>
                </a:lnTo>
                <a:lnTo>
                  <a:pt x="3100" y="2936"/>
                </a:lnTo>
                <a:lnTo>
                  <a:pt x="3162" y="2934"/>
                </a:lnTo>
                <a:lnTo>
                  <a:pt x="3226" y="2928"/>
                </a:lnTo>
                <a:lnTo>
                  <a:pt x="3290" y="2916"/>
                </a:lnTo>
                <a:lnTo>
                  <a:pt x="3354" y="2902"/>
                </a:lnTo>
                <a:lnTo>
                  <a:pt x="3416" y="2884"/>
                </a:lnTo>
                <a:lnTo>
                  <a:pt x="3416" y="2884"/>
                </a:lnTo>
                <a:lnTo>
                  <a:pt x="3468" y="2866"/>
                </a:lnTo>
                <a:lnTo>
                  <a:pt x="3516" y="2846"/>
                </a:lnTo>
                <a:lnTo>
                  <a:pt x="3564" y="2824"/>
                </a:lnTo>
                <a:lnTo>
                  <a:pt x="3610" y="2800"/>
                </a:lnTo>
                <a:lnTo>
                  <a:pt x="3654" y="2774"/>
                </a:lnTo>
                <a:lnTo>
                  <a:pt x="3696" y="2746"/>
                </a:lnTo>
                <a:lnTo>
                  <a:pt x="3736" y="2716"/>
                </a:lnTo>
                <a:lnTo>
                  <a:pt x="3776" y="2684"/>
                </a:lnTo>
                <a:lnTo>
                  <a:pt x="3814" y="2652"/>
                </a:lnTo>
                <a:lnTo>
                  <a:pt x="3850" y="2616"/>
                </a:lnTo>
                <a:lnTo>
                  <a:pt x="3884" y="2580"/>
                </a:lnTo>
                <a:lnTo>
                  <a:pt x="3916" y="2542"/>
                </a:lnTo>
                <a:lnTo>
                  <a:pt x="3946" y="2502"/>
                </a:lnTo>
                <a:lnTo>
                  <a:pt x="3974" y="2460"/>
                </a:lnTo>
                <a:lnTo>
                  <a:pt x="4002" y="2418"/>
                </a:lnTo>
                <a:lnTo>
                  <a:pt x="4026" y="2376"/>
                </a:lnTo>
                <a:lnTo>
                  <a:pt x="4026" y="2376"/>
                </a:lnTo>
                <a:lnTo>
                  <a:pt x="4066" y="2380"/>
                </a:lnTo>
                <a:lnTo>
                  <a:pt x="4106" y="2382"/>
                </a:lnTo>
                <a:lnTo>
                  <a:pt x="4146" y="2382"/>
                </a:lnTo>
                <a:lnTo>
                  <a:pt x="4186" y="2380"/>
                </a:lnTo>
                <a:lnTo>
                  <a:pt x="4226" y="2376"/>
                </a:lnTo>
                <a:lnTo>
                  <a:pt x="4268" y="2370"/>
                </a:lnTo>
                <a:lnTo>
                  <a:pt x="4308" y="2360"/>
                </a:lnTo>
                <a:lnTo>
                  <a:pt x="4348" y="2348"/>
                </a:lnTo>
                <a:lnTo>
                  <a:pt x="4348" y="2348"/>
                </a:lnTo>
                <a:lnTo>
                  <a:pt x="4384" y="2336"/>
                </a:lnTo>
                <a:lnTo>
                  <a:pt x="4416" y="2322"/>
                </a:lnTo>
                <a:lnTo>
                  <a:pt x="4450" y="2306"/>
                </a:lnTo>
                <a:lnTo>
                  <a:pt x="4482" y="2290"/>
                </a:lnTo>
                <a:lnTo>
                  <a:pt x="4512" y="2272"/>
                </a:lnTo>
                <a:lnTo>
                  <a:pt x="4542" y="2252"/>
                </a:lnTo>
                <a:lnTo>
                  <a:pt x="4570" y="2230"/>
                </a:lnTo>
                <a:lnTo>
                  <a:pt x="4596" y="2208"/>
                </a:lnTo>
                <a:lnTo>
                  <a:pt x="4622" y="2186"/>
                </a:lnTo>
                <a:lnTo>
                  <a:pt x="4646" y="2160"/>
                </a:lnTo>
                <a:lnTo>
                  <a:pt x="4670" y="2134"/>
                </a:lnTo>
                <a:lnTo>
                  <a:pt x="4692" y="2108"/>
                </a:lnTo>
                <a:lnTo>
                  <a:pt x="4712" y="2080"/>
                </a:lnTo>
                <a:lnTo>
                  <a:pt x="4732" y="2052"/>
                </a:lnTo>
                <a:lnTo>
                  <a:pt x="4750" y="2022"/>
                </a:lnTo>
                <a:lnTo>
                  <a:pt x="4766" y="1992"/>
                </a:lnTo>
                <a:lnTo>
                  <a:pt x="4766" y="1992"/>
                </a:lnTo>
                <a:lnTo>
                  <a:pt x="4796" y="2000"/>
                </a:lnTo>
                <a:lnTo>
                  <a:pt x="4826" y="2004"/>
                </a:lnTo>
                <a:lnTo>
                  <a:pt x="4856" y="2008"/>
                </a:lnTo>
                <a:lnTo>
                  <a:pt x="4888" y="2008"/>
                </a:lnTo>
                <a:lnTo>
                  <a:pt x="4918" y="2006"/>
                </a:lnTo>
                <a:lnTo>
                  <a:pt x="4950" y="2002"/>
                </a:lnTo>
                <a:lnTo>
                  <a:pt x="4982" y="1996"/>
                </a:lnTo>
                <a:lnTo>
                  <a:pt x="5012" y="1988"/>
                </a:lnTo>
                <a:lnTo>
                  <a:pt x="5012" y="1988"/>
                </a:lnTo>
                <a:lnTo>
                  <a:pt x="5054" y="1972"/>
                </a:lnTo>
                <a:lnTo>
                  <a:pt x="5092" y="1952"/>
                </a:lnTo>
                <a:lnTo>
                  <a:pt x="5128" y="1930"/>
                </a:lnTo>
                <a:lnTo>
                  <a:pt x="5160" y="1904"/>
                </a:lnTo>
                <a:lnTo>
                  <a:pt x="5190" y="1876"/>
                </a:lnTo>
                <a:lnTo>
                  <a:pt x="5216" y="1846"/>
                </a:lnTo>
                <a:lnTo>
                  <a:pt x="5240" y="1812"/>
                </a:lnTo>
                <a:lnTo>
                  <a:pt x="5260" y="1776"/>
                </a:lnTo>
                <a:lnTo>
                  <a:pt x="5278" y="1740"/>
                </a:lnTo>
                <a:lnTo>
                  <a:pt x="5292" y="1700"/>
                </a:lnTo>
                <a:lnTo>
                  <a:pt x="5300" y="1660"/>
                </a:lnTo>
                <a:lnTo>
                  <a:pt x="5306" y="1620"/>
                </a:lnTo>
                <a:lnTo>
                  <a:pt x="5308" y="1578"/>
                </a:lnTo>
                <a:lnTo>
                  <a:pt x="5306" y="1536"/>
                </a:lnTo>
                <a:lnTo>
                  <a:pt x="5298" y="1494"/>
                </a:lnTo>
                <a:lnTo>
                  <a:pt x="5288" y="1452"/>
                </a:lnTo>
                <a:close/>
              </a:path>
            </a:pathLst>
          </a:custGeom>
          <a:solidFill>
            <a:schemeClr val="bg1"/>
          </a:solidFill>
          <a:ln w="9525">
            <a:noFill/>
            <a:round/>
            <a:headEnd/>
            <a:tailEnd/>
          </a:ln>
        </p:spPr>
        <p:txBody>
          <a:bodyPr/>
          <a:lstStyle/>
          <a:p>
            <a:pPr algn="ctr">
              <a:defRPr/>
            </a:pPr>
            <a:endParaRPr lang="en-GB" dirty="0"/>
          </a:p>
        </p:txBody>
      </p:sp>
      <p:sp>
        <p:nvSpPr>
          <p:cNvPr id="21" name="Content Placeholder 5"/>
          <p:cNvSpPr>
            <a:spLocks/>
          </p:cNvSpPr>
          <p:nvPr/>
        </p:nvSpPr>
        <p:spPr bwMode="auto">
          <a:xfrm>
            <a:off x="5153026" y="2452688"/>
            <a:ext cx="51276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2A6C"/>
                </a:solidFill>
                <a:latin typeface="Verdana" panose="020B0604030504040204" pitchFamily="34" charset="0"/>
              </a:defRPr>
            </a:lvl1pPr>
            <a:lvl2pPr marL="742950" indent="-285750">
              <a:defRPr sz="3200" b="1">
                <a:solidFill>
                  <a:srgbClr val="002A6C"/>
                </a:solidFill>
                <a:latin typeface="Verdana" panose="020B0604030504040204" pitchFamily="34" charset="0"/>
              </a:defRPr>
            </a:lvl2pPr>
            <a:lvl3pPr marL="1143000" indent="-228600">
              <a:defRPr sz="3200" b="1">
                <a:solidFill>
                  <a:srgbClr val="002A6C"/>
                </a:solidFill>
                <a:latin typeface="Verdana" panose="020B0604030504040204" pitchFamily="34" charset="0"/>
              </a:defRPr>
            </a:lvl3pPr>
            <a:lvl4pPr marL="1600200" indent="-228600">
              <a:defRPr sz="3200" b="1">
                <a:solidFill>
                  <a:srgbClr val="002A6C"/>
                </a:solidFill>
                <a:latin typeface="Verdana" panose="020B0604030504040204" pitchFamily="34" charset="0"/>
              </a:defRPr>
            </a:lvl4pPr>
            <a:lvl5pPr marL="2057400" indent="-228600">
              <a:defRPr sz="3200" b="1">
                <a:solidFill>
                  <a:srgbClr val="002A6C"/>
                </a:solidFill>
                <a:latin typeface="Verdana" panose="020B0604030504040204" pitchFamily="34" charset="0"/>
              </a:defRPr>
            </a:lvl5pPr>
            <a:lvl6pPr marL="2514600" indent="-228600" eaLnBrk="0" fontAlgn="base" hangingPunct="0">
              <a:spcBef>
                <a:spcPct val="0"/>
              </a:spcBef>
              <a:spcAft>
                <a:spcPct val="0"/>
              </a:spcAft>
              <a:defRPr sz="3200" b="1">
                <a:solidFill>
                  <a:srgbClr val="002A6C"/>
                </a:solidFill>
                <a:latin typeface="Verdana" panose="020B0604030504040204" pitchFamily="34" charset="0"/>
              </a:defRPr>
            </a:lvl6pPr>
            <a:lvl7pPr marL="2971800" indent="-228600" eaLnBrk="0" fontAlgn="base" hangingPunct="0">
              <a:spcBef>
                <a:spcPct val="0"/>
              </a:spcBef>
              <a:spcAft>
                <a:spcPct val="0"/>
              </a:spcAft>
              <a:defRPr sz="3200" b="1">
                <a:solidFill>
                  <a:srgbClr val="002A6C"/>
                </a:solidFill>
                <a:latin typeface="Verdana" panose="020B0604030504040204" pitchFamily="34" charset="0"/>
              </a:defRPr>
            </a:lvl7pPr>
            <a:lvl8pPr marL="3429000" indent="-228600" eaLnBrk="0" fontAlgn="base" hangingPunct="0">
              <a:spcBef>
                <a:spcPct val="0"/>
              </a:spcBef>
              <a:spcAft>
                <a:spcPct val="0"/>
              </a:spcAft>
              <a:defRPr sz="3200" b="1">
                <a:solidFill>
                  <a:srgbClr val="002A6C"/>
                </a:solidFill>
                <a:latin typeface="Verdana" panose="020B0604030504040204" pitchFamily="34" charset="0"/>
              </a:defRPr>
            </a:lvl8pPr>
            <a:lvl9pPr marL="3886200" indent="-228600" eaLnBrk="0" fontAlgn="base" hangingPunct="0">
              <a:spcBef>
                <a:spcPct val="0"/>
              </a:spcBef>
              <a:spcAft>
                <a:spcPct val="0"/>
              </a:spcAft>
              <a:defRPr sz="3200" b="1">
                <a:solidFill>
                  <a:srgbClr val="002A6C"/>
                </a:solidFill>
                <a:latin typeface="Verdana" panose="020B0604030504040204" pitchFamily="34" charset="0"/>
              </a:defRPr>
            </a:lvl9pPr>
          </a:lstStyle>
          <a:p>
            <a:pPr eaLnBrk="1" hangingPunct="1">
              <a:spcBef>
                <a:spcPct val="20000"/>
              </a:spcBef>
              <a:buClr>
                <a:srgbClr val="84AEB5"/>
              </a:buClr>
              <a:buFont typeface="Wingdings" panose="05000000000000000000" pitchFamily="2" charset="2"/>
              <a:buNone/>
            </a:pPr>
            <a:r>
              <a:rPr lang="en-GB" altLang="en-US" sz="5600" dirty="0">
                <a:solidFill>
                  <a:schemeClr val="tx2"/>
                </a:solidFill>
                <a:latin typeface="Calibri" panose="020F0502020204030204" pitchFamily="34" charset="0"/>
                <a:cs typeface="Arial" panose="020B0604020202020204" pitchFamily="34" charset="0"/>
              </a:rPr>
              <a:t>E</a:t>
            </a:r>
            <a:r>
              <a:rPr lang="en-GB" altLang="en-US" sz="4200" dirty="0">
                <a:solidFill>
                  <a:schemeClr val="tx2"/>
                </a:solidFill>
                <a:latin typeface="Calibri" panose="020F0502020204030204" pitchFamily="34" charset="0"/>
                <a:cs typeface="Arial" panose="020B0604020202020204" pitchFamily="34" charset="0"/>
              </a:rPr>
              <a:t>MOTIONS</a:t>
            </a:r>
          </a:p>
          <a:p>
            <a:pPr eaLnBrk="1" hangingPunct="1">
              <a:lnSpc>
                <a:spcPct val="80000"/>
              </a:lnSpc>
              <a:buClr>
                <a:srgbClr val="84AEB5"/>
              </a:buClr>
              <a:buFont typeface="Calibri" panose="020F0502020204030204" pitchFamily="34" charset="0"/>
              <a:buNone/>
            </a:pPr>
            <a:r>
              <a:rPr lang="en-GB" altLang="en-US" sz="2700" b="0" dirty="0">
                <a:solidFill>
                  <a:schemeClr val="tx2"/>
                </a:solidFill>
                <a:latin typeface="Calibri" panose="020F0502020204030204" pitchFamily="34" charset="0"/>
                <a:cs typeface="Arial" panose="020B0604020202020204" pitchFamily="34" charset="0"/>
              </a:rPr>
              <a:t> Look for what’s good</a:t>
            </a:r>
          </a:p>
        </p:txBody>
      </p:sp>
      <p:pic>
        <p:nvPicPr>
          <p:cNvPr id="22" name="Picture 5" descr="Emo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1" y="2644776"/>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1752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QIDPERSO" val="7"/>
  <p:tag name="LBL5" val="5 - Text of response 5"/>
  <p:tag name="LBL6" val="6 - Text of response 6"/>
  <p:tag name="LBL7" val="7 - Text of response 7"/>
  <p:tag name="QID" val="3"/>
  <p:tag name="QREPREP" val="1"/>
  <p:tag name="QTYPE" val="0"/>
  <p:tag name="QREP" val="4"/>
  <p:tag name="TCHE1" val="1"/>
  <p:tag name="PTS1" val="0"/>
  <p:tag name="LBL1" val="Better communication"/>
  <p:tag name="TCHE2" val="2"/>
  <p:tag name="PTS2" val="0"/>
  <p:tag name="LBL2" val="Cash incentive"/>
  <p:tag name="TCHE3" val="3"/>
  <p:tag name="PTS3" val="0"/>
  <p:tag name="LBL3" val="Spending time outdoors"/>
  <p:tag name="TCHE4" val="4"/>
  <p:tag name="PTS4" val="1"/>
  <p:tag name="LBL4" val="Watching a comedian"/>
  <p:tag name="VMIN" val="0"/>
  <p:tag name="VMAX" val="10"/>
  <p:tag name="NBDEC" val="0"/>
  <p:tag name="REPET" val="0"/>
  <p:tag name="NBINT" val="0"/>
  <p:tag name="AFFCPT" val="-1"/>
  <p:tag name="AFFCPTSLIDE" val="-1"/>
  <p:tag name="TPCPT" val="0"/>
  <p:tag name="REAFFRES" val="-1"/>
  <p:tag name="BOXTIMINGS" val="1"/>
  <p:tag name="SCOREMULTI" val="0"/>
  <p:tag name="DUREEVOTE" val="0"/>
  <p:tag name="OUVREAUTOMS" val="0"/>
  <p:tag name="DOGARDEVOTEOUVERT" val="0"/>
  <p:tag name="DOVOTEMULTIVOTE" val="0"/>
  <p:tag name="NEXTSLIDEAUTO" val="0"/>
  <p:tag name="DONEXTSLIDEAUTO" val="0"/>
  <p:tag name="SUIVIACTIF" val="0"/>
  <p:tag name="SUIVIQID" val="3"/>
  <p:tag name="SUIVINUMBOX" val="-1"/>
  <p:tag name="SUIVINOMBOX" val="0"/>
  <p:tag name="SUIVIVREP" val="0"/>
  <p:tag name="SUIVISCORE" val="0"/>
  <p:tag name="SUIVICOULSCORE" val="0"/>
  <p:tag name="SUIVITEMPS" val="0"/>
  <p:tag name="SUIVIDELINIT" val="2"/>
  <p:tag name="SUIVISZX" val="7"/>
  <p:tag name="SUIVISZY" val="4"/>
  <p:tag name="SUIVIPOSX" val="1"/>
  <p:tag name="SUIVIPOSY" val="95"/>
  <p:tag name="SUIVIMAXX" val="15"/>
  <p:tag name="SUIVIMAXY" val="-1"/>
  <p:tag name="SUIVIBORDSZ" val="1"/>
  <p:tag name="SUIVIBORDCOUL" val="0"/>
  <p:tag name="SUIVIUSECOUL0" val="-1"/>
  <p:tag name="SUIVICOUL0" val="10261650"/>
  <p:tag name="SUIVICOUL1" val="3394560"/>
  <p:tag name="PXID" val="2"/>
  <p:tag name="SID" val="833"/>
  <p:tag name="NAME" val=""/>
</p:tagLst>
</file>

<file path=ppt/tags/tag2.xml><?xml version="1.0" encoding="utf-8"?>
<p:tagLst xmlns:a="http://schemas.openxmlformats.org/drawingml/2006/main" xmlns:r="http://schemas.openxmlformats.org/officeDocument/2006/relationships" xmlns:p="http://schemas.openxmlformats.org/presentationml/2006/main">
  <p:tag name="QIDPERSO" val="7"/>
  <p:tag name="LBL5" val="5 - Text of response 5"/>
  <p:tag name="LBL6" val="6 - Text of response 6"/>
  <p:tag name="LBL7" val="7 - Text of response 7"/>
  <p:tag name="QID" val="3"/>
  <p:tag name="QREPREP" val="1"/>
  <p:tag name="QTYPE" val="0"/>
  <p:tag name="QREP" val="4"/>
  <p:tag name="TCHE1" val="1"/>
  <p:tag name="PTS1" val="0"/>
  <p:tag name="LBL1" val="Better communication"/>
  <p:tag name="TCHE2" val="2"/>
  <p:tag name="PTS2" val="0"/>
  <p:tag name="LBL2" val="Cash incentive"/>
  <p:tag name="TCHE3" val="3"/>
  <p:tag name="PTS3" val="0"/>
  <p:tag name="LBL3" val="Spending time outdoors"/>
  <p:tag name="TCHE4" val="4"/>
  <p:tag name="PTS4" val="1"/>
  <p:tag name="LBL4" val="Watching a comedian"/>
  <p:tag name="VMIN" val="0"/>
  <p:tag name="VMAX" val="10"/>
  <p:tag name="NBDEC" val="0"/>
  <p:tag name="REPET" val="0"/>
  <p:tag name="NBINT" val="0"/>
  <p:tag name="AFFCPT" val="-1"/>
  <p:tag name="AFFCPTSLIDE" val="-1"/>
  <p:tag name="TPCPT" val="0"/>
  <p:tag name="REAFFRES" val="-1"/>
  <p:tag name="BOXTIMINGS" val="1"/>
  <p:tag name="SCOREMULTI" val="0"/>
  <p:tag name="DUREEVOTE" val="0"/>
  <p:tag name="OUVREAUTOMS" val="0"/>
  <p:tag name="DOGARDEVOTEOUVERT" val="0"/>
  <p:tag name="DOVOTEMULTIVOTE" val="0"/>
  <p:tag name="NEXTSLIDEAUTO" val="0"/>
  <p:tag name="DONEXTSLIDEAUTO" val="0"/>
  <p:tag name="SUIVIACTIF" val="0"/>
  <p:tag name="SUIVIQID" val="3"/>
  <p:tag name="SUIVINUMBOX" val="-1"/>
  <p:tag name="SUIVINOMBOX" val="0"/>
  <p:tag name="SUIVIVREP" val="0"/>
  <p:tag name="SUIVISCORE" val="0"/>
  <p:tag name="SUIVICOULSCORE" val="0"/>
  <p:tag name="SUIVITEMPS" val="0"/>
  <p:tag name="SUIVIDELINIT" val="2"/>
  <p:tag name="SUIVISZX" val="7"/>
  <p:tag name="SUIVISZY" val="4"/>
  <p:tag name="SUIVIPOSX" val="1"/>
  <p:tag name="SUIVIPOSY" val="95"/>
  <p:tag name="SUIVIMAXX" val="15"/>
  <p:tag name="SUIVIMAXY" val="-1"/>
  <p:tag name="SUIVIBORDSZ" val="1"/>
  <p:tag name="SUIVIBORDCOUL" val="0"/>
  <p:tag name="SUIVIUSECOUL0" val="-1"/>
  <p:tag name="SUIVICOUL0" val="10261650"/>
  <p:tag name="SUIVICOUL1" val="3394560"/>
  <p:tag name="PXID" val="2"/>
  <p:tag name="SID" val="833"/>
  <p:tag name="NAME" val=""/>
</p:tagLst>
</file>

<file path=ppt/tags/tag3.xml><?xml version="1.0" encoding="utf-8"?>
<p:tagLst xmlns:a="http://schemas.openxmlformats.org/drawingml/2006/main" xmlns:r="http://schemas.openxmlformats.org/officeDocument/2006/relationships" xmlns:p="http://schemas.openxmlformats.org/presentationml/2006/main">
  <p:tag name="NAME" val="Find out more…"/>
  <p:tag name="PXID" val="2"/>
  <p:tag name="SID" val="811"/>
</p:tagLst>
</file>

<file path=ppt/tags/tag4.xml><?xml version="1.0" encoding="utf-8"?>
<p:tagLst xmlns:a="http://schemas.openxmlformats.org/drawingml/2006/main" xmlns:r="http://schemas.openxmlformats.org/officeDocument/2006/relationships" xmlns:p="http://schemas.openxmlformats.org/presentationml/2006/main">
  <p:tag name="NAME" val="Action for Happiness: building a happier society together"/>
  <p:tag name="PXID" val="2"/>
  <p:tag name="SID" val="7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1428</Words>
  <Application>Microsoft Office PowerPoint</Application>
  <PresentationFormat>Widescreen</PresentationFormat>
  <Paragraphs>132</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Calibri Light</vt:lpstr>
      <vt:lpstr>Verdana</vt:lpstr>
      <vt:lpstr>Wingdings</vt:lpstr>
      <vt:lpstr>Office Theme</vt:lpstr>
      <vt:lpstr>Wellbeing at  Kingston Adult Education</vt:lpstr>
      <vt:lpstr>Research Project by Department of Education</vt:lpstr>
      <vt:lpstr>PowerPoint Presentation</vt:lpstr>
      <vt:lpstr>Outcomes of study:</vt:lpstr>
      <vt:lpstr>PowerPoint Presentation</vt:lpstr>
      <vt:lpstr>PowerPoint Presentation</vt:lpstr>
      <vt:lpstr>Courses during lockdown:</vt:lpstr>
      <vt:lpstr>Example slides we use for ‘Practical ideas for happier living’</vt:lpstr>
      <vt:lpstr>PowerPoint Presentation</vt:lpstr>
      <vt:lpstr>PowerPoint Presentation</vt:lpstr>
      <vt:lpstr>Focus on the Good Things</vt:lpstr>
      <vt:lpstr>PowerPoint Presentation</vt:lpstr>
      <vt:lpstr>PowerPoint Presentation</vt:lpstr>
      <vt:lpstr>Visualisation </vt:lpstr>
      <vt:lpstr>and finally…………….we always have a choice</vt:lpstr>
      <vt:lpstr>Our courses include:</vt:lpstr>
    </vt:vector>
  </TitlesOfParts>
  <Company>ICT Shared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at  Kingston Adult Education</dc:title>
  <dc:creator>Annette Brown</dc:creator>
  <cp:lastModifiedBy>Annette Brown</cp:lastModifiedBy>
  <cp:revision>60</cp:revision>
  <dcterms:created xsi:type="dcterms:W3CDTF">2019-10-09T13:52:31Z</dcterms:created>
  <dcterms:modified xsi:type="dcterms:W3CDTF">2020-11-09T17:08:46Z</dcterms:modified>
</cp:coreProperties>
</file>