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11"/>
  </p:notesMasterIdLst>
  <p:sldIdLst>
    <p:sldId id="256" r:id="rId5"/>
    <p:sldId id="257" r:id="rId6"/>
    <p:sldId id="258" r:id="rId7"/>
    <p:sldId id="259" r:id="rId8"/>
    <p:sldId id="260" r:id="rId9"/>
    <p:sldId id="261"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d4e78d02d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d4e78d02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9d4e78d02d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9d4e78d02d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9d4e78d02d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9d4e78d02d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9d4e78d02d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9d4e78d02d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d4e78d02d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d4e78d02d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inancialinclusion@kingston.gov.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744575"/>
            <a:ext cx="8520600" cy="13089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GB"/>
              <a:t>Financial Inclusion Team</a:t>
            </a:r>
            <a:endParaRPr/>
          </a:p>
          <a:p>
            <a:pPr marL="0" lvl="0" indent="0" algn="ctr" rtl="0">
              <a:spcBef>
                <a:spcPts val="0"/>
              </a:spcBef>
              <a:spcAft>
                <a:spcPts val="0"/>
              </a:spcAft>
              <a:buNone/>
            </a:pPr>
            <a:endParaRPr/>
          </a:p>
        </p:txBody>
      </p:sp>
      <p:sp>
        <p:nvSpPr>
          <p:cNvPr id="55" name="Google Shape;55;p13"/>
          <p:cNvSpPr txBox="1">
            <a:spLocks noGrp="1"/>
          </p:cNvSpPr>
          <p:nvPr>
            <p:ph type="subTitle" idx="1"/>
          </p:nvPr>
        </p:nvSpPr>
        <p:spPr>
          <a:xfrm>
            <a:off x="420725" y="1915150"/>
            <a:ext cx="8520600" cy="25764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GB" sz="1800"/>
              <a:t>Financial Inclusion Manager - Lavinia Osbourne</a:t>
            </a:r>
            <a:endParaRPr sz="1800"/>
          </a:p>
          <a:p>
            <a:pPr marL="0" lvl="0" indent="0" algn="ctr" rtl="0">
              <a:spcBef>
                <a:spcPts val="0"/>
              </a:spcBef>
              <a:spcAft>
                <a:spcPts val="0"/>
              </a:spcAft>
              <a:buNone/>
            </a:pPr>
            <a:endParaRPr sz="1800"/>
          </a:p>
          <a:p>
            <a:pPr marL="0" lvl="0" indent="0" algn="ctr" rtl="0">
              <a:spcBef>
                <a:spcPts val="0"/>
              </a:spcBef>
              <a:spcAft>
                <a:spcPts val="0"/>
              </a:spcAft>
              <a:buNone/>
            </a:pPr>
            <a:r>
              <a:rPr lang="en-GB" sz="1800"/>
              <a:t>Financial Inclusion Lead - Sarah Golding</a:t>
            </a:r>
            <a:endParaRPr sz="1800"/>
          </a:p>
          <a:p>
            <a:pPr marL="0" lvl="0" indent="0" algn="ctr" rtl="0">
              <a:spcBef>
                <a:spcPts val="0"/>
              </a:spcBef>
              <a:spcAft>
                <a:spcPts val="0"/>
              </a:spcAft>
              <a:buNone/>
            </a:pPr>
            <a:r>
              <a:rPr lang="en-GB" sz="1800"/>
              <a:t>Financial Inclusion Officer - Rebecca Hassett</a:t>
            </a:r>
            <a:endParaRPr sz="1800"/>
          </a:p>
          <a:p>
            <a:pPr marL="0" lvl="0" indent="0" algn="ctr" rtl="0">
              <a:spcBef>
                <a:spcPts val="0"/>
              </a:spcBef>
              <a:spcAft>
                <a:spcPts val="0"/>
              </a:spcAft>
              <a:buNone/>
            </a:pPr>
            <a:r>
              <a:rPr lang="en-GB" sz="1800"/>
              <a:t>Financial Inclusion Officer - Henry Wright</a:t>
            </a:r>
            <a:endParaRPr sz="1800"/>
          </a:p>
          <a:p>
            <a:pPr marL="0" lvl="0" indent="0" algn="ctr" rtl="0">
              <a:spcBef>
                <a:spcPts val="0"/>
              </a:spcBef>
              <a:spcAft>
                <a:spcPts val="0"/>
              </a:spcAft>
              <a:buNone/>
            </a:pPr>
            <a:endParaRPr sz="2700"/>
          </a:p>
          <a:p>
            <a:pPr marL="0" lvl="0" indent="0" algn="ctr" rtl="0">
              <a:spcBef>
                <a:spcPts val="0"/>
              </a:spcBef>
              <a:spcAft>
                <a:spcPts val="0"/>
              </a:spcAft>
              <a:buNone/>
            </a:pPr>
            <a:r>
              <a:rPr lang="en-GB" sz="1800" u="sng">
                <a:solidFill>
                  <a:schemeClr val="hlink"/>
                </a:solidFill>
                <a:hlinkClick r:id="rId3"/>
              </a:rPr>
              <a:t>financialinclusion@kingston.gov.uk</a:t>
            </a:r>
            <a:endParaRPr sz="1800"/>
          </a:p>
          <a:p>
            <a:pPr marL="0" lvl="0" indent="0" algn="ctr" rtl="0">
              <a:spcBef>
                <a:spcPts val="0"/>
              </a:spcBef>
              <a:spcAft>
                <a:spcPts val="0"/>
              </a:spcAft>
              <a:buNone/>
            </a:pPr>
            <a:r>
              <a:rPr lang="en-GB" sz="1800"/>
              <a:t>020 8547 5591</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Introduction to Financial Inclusion Team</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10000"/>
          </a:bodyPr>
          <a:lstStyle/>
          <a:p>
            <a:pPr marL="0" lvl="0" indent="0" algn="l" rtl="0">
              <a:spcBef>
                <a:spcPts val="1200"/>
              </a:spcBef>
              <a:spcAft>
                <a:spcPts val="0"/>
              </a:spcAft>
              <a:buClr>
                <a:schemeClr val="dk1"/>
              </a:buClr>
              <a:buSzPct val="91666"/>
              <a:buFont typeface="Arial"/>
              <a:buNone/>
            </a:pPr>
            <a:r>
              <a:rPr lang="en-GB" sz="1200">
                <a:solidFill>
                  <a:schemeClr val="dk1"/>
                </a:solidFill>
              </a:rPr>
              <a:t>Financial inclusion team was set up in 2015 due to the high level of rent arrears.</a:t>
            </a:r>
            <a:endParaRPr sz="1200">
              <a:solidFill>
                <a:schemeClr val="dk1"/>
              </a:solidFill>
            </a:endParaRPr>
          </a:p>
          <a:p>
            <a:pPr marL="0" lvl="0" indent="0" algn="l" rtl="0">
              <a:spcBef>
                <a:spcPts val="1200"/>
              </a:spcBef>
              <a:spcAft>
                <a:spcPts val="0"/>
              </a:spcAft>
              <a:buClr>
                <a:schemeClr val="dk1"/>
              </a:buClr>
              <a:buSzPct val="91666"/>
              <a:buFont typeface="Arial"/>
              <a:buNone/>
            </a:pPr>
            <a:r>
              <a:rPr lang="en-GB" sz="1200">
                <a:solidFill>
                  <a:schemeClr val="dk1"/>
                </a:solidFill>
              </a:rPr>
              <a:t>It was apparent that some tenants had vulnerabilities, were struggling to navigate the benefit system, did not understand the difference between priority and non-priority debts, and were not sure what they were entitled to along with not being able to manage their money efficiently.</a:t>
            </a:r>
            <a:endParaRPr sz="1200">
              <a:solidFill>
                <a:schemeClr val="dk1"/>
              </a:solidFill>
            </a:endParaRPr>
          </a:p>
          <a:p>
            <a:pPr marL="0" lvl="0" indent="0" algn="l" rtl="0">
              <a:spcBef>
                <a:spcPts val="1200"/>
              </a:spcBef>
              <a:spcAft>
                <a:spcPts val="0"/>
              </a:spcAft>
              <a:buNone/>
            </a:pPr>
            <a:r>
              <a:rPr lang="en-GB" sz="1200">
                <a:solidFill>
                  <a:schemeClr val="dk1"/>
                </a:solidFill>
              </a:rPr>
              <a:t>The introduction and presence of the Financial Inclusion Team has greatly reduced the overall debt for rent arrears to Kingston Council.</a:t>
            </a:r>
            <a:endParaRPr sz="1200">
              <a:solidFill>
                <a:schemeClr val="dk1"/>
              </a:solidFill>
            </a:endParaRPr>
          </a:p>
          <a:p>
            <a:pPr marL="0" lvl="0" indent="0" algn="l" rtl="0">
              <a:spcBef>
                <a:spcPts val="1200"/>
              </a:spcBef>
              <a:spcAft>
                <a:spcPts val="0"/>
              </a:spcAft>
              <a:buNone/>
            </a:pPr>
            <a:r>
              <a:rPr lang="en-GB" sz="1200">
                <a:solidFill>
                  <a:schemeClr val="dk1"/>
                </a:solidFill>
              </a:rPr>
              <a:t>The Financial Inclusion Team generates over £20,000 per month of income for tenants (in the form of benefits and grants) and Kingston Council (in the form of payments into rent account).</a:t>
            </a:r>
            <a:endParaRPr sz="1200">
              <a:solidFill>
                <a:schemeClr val="dk1"/>
              </a:solidFill>
            </a:endParaRPr>
          </a:p>
          <a:p>
            <a:pPr marL="0" lvl="0" indent="0" algn="l" rtl="0">
              <a:spcBef>
                <a:spcPts val="1200"/>
              </a:spcBef>
              <a:spcAft>
                <a:spcPts val="0"/>
              </a:spcAft>
              <a:buNone/>
            </a:pPr>
            <a:r>
              <a:rPr lang="en-GB" sz="1200">
                <a:solidFill>
                  <a:schemeClr val="dk1"/>
                </a:solidFill>
              </a:rPr>
              <a:t>Kingston Council own approximately 4,500 council properties within the borough.</a:t>
            </a:r>
            <a:endParaRPr sz="1200">
              <a:solidFill>
                <a:schemeClr val="dk1"/>
              </a:solidFill>
            </a:endParaRPr>
          </a:p>
          <a:p>
            <a:pPr marL="0" lvl="0" indent="0" algn="l" rtl="0">
              <a:spcBef>
                <a:spcPts val="1200"/>
              </a:spcBef>
              <a:spcAft>
                <a:spcPts val="0"/>
              </a:spcAft>
              <a:buNone/>
            </a:pPr>
            <a:r>
              <a:rPr lang="en-GB" sz="1200">
                <a:solidFill>
                  <a:schemeClr val="dk1"/>
                </a:solidFill>
              </a:rPr>
              <a:t>Approximately 25% of tenancies have some level of rent arrears.  The arrears can include small amounts such as being one week behind with their rent, to facing possible eviction due to long standing arrears.</a:t>
            </a:r>
            <a:endParaRPr sz="1200">
              <a:solidFill>
                <a:schemeClr val="dk1"/>
              </a:solidFill>
            </a:endParaRPr>
          </a:p>
          <a:p>
            <a:pPr marL="0" lvl="0" indent="0" algn="l" rtl="0">
              <a:spcBef>
                <a:spcPts val="1200"/>
              </a:spcBef>
              <a:spcAft>
                <a:spcPts val="0"/>
              </a:spcAft>
              <a:buClr>
                <a:schemeClr val="dk1"/>
              </a:buClr>
              <a:buSzPct val="91666"/>
              <a:buFont typeface="Arial"/>
              <a:buNone/>
            </a:pPr>
            <a:r>
              <a:rPr lang="en-GB" sz="1200">
                <a:solidFill>
                  <a:schemeClr val="dk1"/>
                </a:solidFill>
              </a:rPr>
              <a:t>The Financial Inclusion Team sits within Finance Department which allows the team to have a close working relationship with the rent officers.  This enables the team to gain useful insight into a tenant’s rent payment history and issues we need to be aware of such as vulnerabilities, and knowledge of any pending or past court action.  The rent officer needs to have consent from the resident to refer to the Financial Inclusion Team.</a:t>
            </a:r>
            <a:endParaRPr sz="1200">
              <a:solidFill>
                <a:schemeClr val="dk1"/>
              </a:solidFill>
            </a:endParaRPr>
          </a:p>
          <a:p>
            <a:pPr marL="0" lvl="0" indent="0" algn="l" rtl="0">
              <a:spcBef>
                <a:spcPts val="1200"/>
              </a:spcBef>
              <a:spcAft>
                <a:spcPts val="1200"/>
              </a:spcAft>
              <a:buNone/>
            </a:pP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GB"/>
              <a:t>Financial Inclusion Team</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lnSpc>
                <a:spcPct val="130000"/>
              </a:lnSpc>
              <a:spcBef>
                <a:spcPts val="1400"/>
              </a:spcBef>
              <a:spcAft>
                <a:spcPts val="0"/>
              </a:spcAft>
              <a:buClr>
                <a:schemeClr val="dk1"/>
              </a:buClr>
              <a:buSzPts val="1100"/>
              <a:buFont typeface="Arial"/>
              <a:buNone/>
            </a:pPr>
            <a:r>
              <a:rPr lang="en-GB" sz="1300" b="1">
                <a:solidFill>
                  <a:srgbClr val="3C3C3C"/>
                </a:solidFill>
                <a:highlight>
                  <a:schemeClr val="lt1"/>
                </a:highlight>
              </a:rPr>
              <a:t>What do we do?</a:t>
            </a:r>
            <a:endParaRPr sz="1300" b="1">
              <a:solidFill>
                <a:srgbClr val="3C3C3C"/>
              </a:solidFill>
              <a:highlight>
                <a:schemeClr val="lt1"/>
              </a:highlight>
            </a:endParaRPr>
          </a:p>
          <a:p>
            <a:pPr marL="0" lvl="0" indent="0" algn="l" rtl="0">
              <a:spcBef>
                <a:spcPts val="900"/>
              </a:spcBef>
              <a:spcAft>
                <a:spcPts val="0"/>
              </a:spcAft>
              <a:buClr>
                <a:schemeClr val="dk1"/>
              </a:buClr>
              <a:buSzPts val="1100"/>
              <a:buFont typeface="Arial"/>
              <a:buNone/>
            </a:pPr>
            <a:r>
              <a:rPr lang="en-GB" sz="1200">
                <a:solidFill>
                  <a:srgbClr val="3C3C3C"/>
                </a:solidFill>
                <a:highlight>
                  <a:schemeClr val="lt1"/>
                </a:highlight>
              </a:rPr>
              <a:t>The Financial Inclusion Team offers a service to all Kingston Council tenants who may be experiencing difficulties paying their rent and managing their money. The aim of the service is to reduce the breakdown of any tenancy by working closely with our tenants to maximise their income and encourage a rent first payment culture.</a:t>
            </a:r>
            <a:endParaRPr sz="1200">
              <a:solidFill>
                <a:srgbClr val="3C3C3C"/>
              </a:solidFill>
              <a:highlight>
                <a:schemeClr val="lt1"/>
              </a:highlight>
            </a:endParaRPr>
          </a:p>
          <a:p>
            <a:pPr marL="0" lvl="0" indent="0" algn="l" rtl="0">
              <a:spcBef>
                <a:spcPts val="1800"/>
              </a:spcBef>
              <a:spcAft>
                <a:spcPts val="0"/>
              </a:spcAft>
              <a:buClr>
                <a:schemeClr val="dk1"/>
              </a:buClr>
              <a:buSzPts val="1100"/>
              <a:buFont typeface="Arial"/>
              <a:buNone/>
            </a:pPr>
            <a:r>
              <a:rPr lang="en-GB" sz="1200">
                <a:solidFill>
                  <a:srgbClr val="3C3C3C"/>
                </a:solidFill>
                <a:highlight>
                  <a:schemeClr val="lt1"/>
                </a:highlight>
              </a:rPr>
              <a:t>The team works with tenants to develop financial capability and independence by offering:</a:t>
            </a:r>
            <a:endParaRPr sz="1200">
              <a:solidFill>
                <a:srgbClr val="3C3C3C"/>
              </a:solidFill>
              <a:highlight>
                <a:schemeClr val="lt1"/>
              </a:highlight>
            </a:endParaRPr>
          </a:p>
          <a:p>
            <a:pPr marL="457200" lvl="0" indent="-304800" algn="l" rtl="0">
              <a:spcBef>
                <a:spcPts val="1800"/>
              </a:spcBef>
              <a:spcAft>
                <a:spcPts val="0"/>
              </a:spcAft>
              <a:buClr>
                <a:srgbClr val="3C3C3C"/>
              </a:buClr>
              <a:buSzPts val="1200"/>
              <a:buChar char="●"/>
            </a:pPr>
            <a:r>
              <a:rPr lang="en-GB" sz="1200">
                <a:solidFill>
                  <a:srgbClr val="3C3C3C"/>
                </a:solidFill>
                <a:highlight>
                  <a:schemeClr val="lt1"/>
                </a:highlight>
              </a:rPr>
              <a:t>The delivery of a proactive service offering an appointment to new tenants at the beginning of their tenancy.</a:t>
            </a:r>
            <a:endParaRPr sz="1200">
              <a:solidFill>
                <a:srgbClr val="3C3C3C"/>
              </a:solidFill>
              <a:highlight>
                <a:schemeClr val="lt1"/>
              </a:highlight>
            </a:endParaRPr>
          </a:p>
          <a:p>
            <a:pPr marL="457200" lvl="0" indent="-304800" algn="l" rtl="0">
              <a:spcBef>
                <a:spcPts val="0"/>
              </a:spcBef>
              <a:spcAft>
                <a:spcPts val="0"/>
              </a:spcAft>
              <a:buClr>
                <a:srgbClr val="3C3C3C"/>
              </a:buClr>
              <a:buSzPts val="1200"/>
              <a:buChar char="●"/>
            </a:pPr>
            <a:r>
              <a:rPr lang="en-GB" sz="1200">
                <a:solidFill>
                  <a:srgbClr val="3C3C3C"/>
                </a:solidFill>
                <a:highlight>
                  <a:schemeClr val="lt1"/>
                </a:highlight>
              </a:rPr>
              <a:t>Referral pathway from the Income and Recovery team for those who have rent arrears</a:t>
            </a:r>
            <a:endParaRPr sz="1200">
              <a:solidFill>
                <a:srgbClr val="3C3C3C"/>
              </a:solidFill>
              <a:highlight>
                <a:schemeClr val="lt1"/>
              </a:highlight>
            </a:endParaRPr>
          </a:p>
          <a:p>
            <a:pPr marL="457200" lvl="0" indent="-304800" algn="l" rtl="0">
              <a:spcBef>
                <a:spcPts val="0"/>
              </a:spcBef>
              <a:spcAft>
                <a:spcPts val="0"/>
              </a:spcAft>
              <a:buClr>
                <a:srgbClr val="3C3C3C"/>
              </a:buClr>
              <a:buSzPts val="1200"/>
              <a:buChar char="●"/>
            </a:pPr>
            <a:r>
              <a:rPr lang="en-GB" sz="1200">
                <a:solidFill>
                  <a:srgbClr val="3C3C3C"/>
                </a:solidFill>
                <a:highlight>
                  <a:schemeClr val="lt1"/>
                </a:highlight>
              </a:rPr>
              <a:t>Advice and support on a range of welfare benefits including legacy benefits, disability benefits and Universal Credit.</a:t>
            </a:r>
            <a:endParaRPr sz="1200">
              <a:solidFill>
                <a:srgbClr val="3C3C3C"/>
              </a:solidFill>
              <a:highlight>
                <a:schemeClr val="lt1"/>
              </a:highlight>
            </a:endParaRPr>
          </a:p>
          <a:p>
            <a:pPr marL="457200" lvl="0" indent="-304800" algn="l" rtl="0">
              <a:spcBef>
                <a:spcPts val="0"/>
              </a:spcBef>
              <a:spcAft>
                <a:spcPts val="0"/>
              </a:spcAft>
              <a:buClr>
                <a:srgbClr val="3C3C3C"/>
              </a:buClr>
              <a:buSzPts val="1200"/>
              <a:buChar char="●"/>
            </a:pPr>
            <a:r>
              <a:rPr lang="en-GB" sz="1200">
                <a:solidFill>
                  <a:srgbClr val="3C3C3C"/>
                </a:solidFill>
                <a:highlight>
                  <a:schemeClr val="lt1"/>
                </a:highlight>
              </a:rPr>
              <a:t>Assistance with housing benefit disputes and back dates. </a:t>
            </a:r>
            <a:endParaRPr sz="1200">
              <a:solidFill>
                <a:srgbClr val="3C3C3C"/>
              </a:solidFill>
              <a:highlight>
                <a:schemeClr val="lt1"/>
              </a:highlight>
            </a:endParaRPr>
          </a:p>
          <a:p>
            <a:pPr marL="457200" lvl="0" indent="-304800" algn="l" rtl="0">
              <a:spcBef>
                <a:spcPts val="0"/>
              </a:spcBef>
              <a:spcAft>
                <a:spcPts val="0"/>
              </a:spcAft>
              <a:buClr>
                <a:srgbClr val="3C3C3C"/>
              </a:buClr>
              <a:buSzPts val="1200"/>
              <a:buChar char="●"/>
            </a:pPr>
            <a:r>
              <a:rPr lang="en-GB" sz="1200">
                <a:solidFill>
                  <a:srgbClr val="3C3C3C"/>
                </a:solidFill>
                <a:highlight>
                  <a:schemeClr val="lt1"/>
                </a:highlight>
              </a:rPr>
              <a:t>Guidance and support when making benefit appeals. </a:t>
            </a:r>
            <a:endParaRPr sz="1200">
              <a:solidFill>
                <a:srgbClr val="3C3C3C"/>
              </a:solidFill>
              <a:highlight>
                <a:schemeClr val="lt1"/>
              </a:highlight>
            </a:endParaRPr>
          </a:p>
          <a:p>
            <a:pPr marL="457200" lvl="0" indent="-304800" algn="l" rtl="0">
              <a:spcBef>
                <a:spcPts val="0"/>
              </a:spcBef>
              <a:spcAft>
                <a:spcPts val="0"/>
              </a:spcAft>
              <a:buClr>
                <a:srgbClr val="3C3C3C"/>
              </a:buClr>
              <a:buSzPts val="1200"/>
              <a:buChar char="●"/>
            </a:pPr>
            <a:r>
              <a:rPr lang="en-GB" sz="1200">
                <a:solidFill>
                  <a:srgbClr val="3C3C3C"/>
                </a:solidFill>
                <a:highlight>
                  <a:schemeClr val="lt1"/>
                </a:highlight>
              </a:rPr>
              <a:t>Support to access grants or discounts when relevant.</a:t>
            </a:r>
            <a:endParaRPr sz="1200">
              <a:solidFill>
                <a:srgbClr val="3C3C3C"/>
              </a:solidFill>
              <a:highlight>
                <a:schemeClr val="lt1"/>
              </a:highlight>
            </a:endParaRPr>
          </a:p>
          <a:p>
            <a:pPr marL="457200" lvl="0" indent="-304800" algn="l" rtl="0">
              <a:spcBef>
                <a:spcPts val="0"/>
              </a:spcBef>
              <a:spcAft>
                <a:spcPts val="0"/>
              </a:spcAft>
              <a:buClr>
                <a:srgbClr val="3C3C3C"/>
              </a:buClr>
              <a:buSzPts val="1200"/>
              <a:buChar char="●"/>
            </a:pPr>
            <a:r>
              <a:rPr lang="en-GB" sz="1200">
                <a:solidFill>
                  <a:srgbClr val="3C3C3C"/>
                </a:solidFill>
                <a:highlight>
                  <a:schemeClr val="lt1"/>
                </a:highlight>
              </a:rPr>
              <a:t>Casework support with ongoing queries. </a:t>
            </a:r>
            <a:endParaRPr sz="1200">
              <a:solidFill>
                <a:srgbClr val="3C3C3C"/>
              </a:solidFill>
              <a:highlight>
                <a:schemeClr val="lt1"/>
              </a:highlight>
            </a:endParaRPr>
          </a:p>
          <a:p>
            <a:pPr marL="457200" lvl="0" indent="-304800" algn="l" rtl="0">
              <a:spcBef>
                <a:spcPts val="0"/>
              </a:spcBef>
              <a:spcAft>
                <a:spcPts val="0"/>
              </a:spcAft>
              <a:buClr>
                <a:srgbClr val="3C3C3C"/>
              </a:buClr>
              <a:buSzPts val="1200"/>
              <a:buChar char="●"/>
            </a:pPr>
            <a:r>
              <a:rPr lang="en-GB" sz="1200">
                <a:solidFill>
                  <a:srgbClr val="3C3C3C"/>
                </a:solidFill>
                <a:highlight>
                  <a:schemeClr val="lt1"/>
                </a:highlight>
              </a:rPr>
              <a:t>Money guidance/budgeting advice and signposting to specialist agencies when necessary.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Referrals to the Financial Inclusion Team:</a:t>
            </a:r>
            <a:endParaRPr/>
          </a:p>
        </p:txBody>
      </p:sp>
      <p:sp>
        <p:nvSpPr>
          <p:cNvPr id="73" name="Google Shape;73;p16"/>
          <p:cNvSpPr txBox="1">
            <a:spLocks noGrp="1"/>
          </p:cNvSpPr>
          <p:nvPr>
            <p:ph type="body" idx="1"/>
          </p:nvPr>
        </p:nvSpPr>
        <p:spPr>
          <a:xfrm>
            <a:off x="311700" y="1142575"/>
            <a:ext cx="8520600" cy="3416400"/>
          </a:xfrm>
          <a:prstGeom prst="rect">
            <a:avLst/>
          </a:prstGeom>
        </p:spPr>
        <p:txBody>
          <a:bodyPr spcFirstLastPara="1" wrap="square" lIns="91425" tIns="91425" rIns="91425" bIns="91425" anchor="t" anchorCtr="0">
            <a:normAutofit/>
          </a:bodyPr>
          <a:lstStyle/>
          <a:p>
            <a:pPr marL="457200" lvl="0" indent="-317500" algn="l" rtl="0">
              <a:spcBef>
                <a:spcPts val="0"/>
              </a:spcBef>
              <a:spcAft>
                <a:spcPts val="0"/>
              </a:spcAft>
              <a:buSzPts val="1400"/>
              <a:buChar char="●"/>
            </a:pPr>
            <a:r>
              <a:rPr lang="en-GB" sz="1400"/>
              <a:t>80% of referrals are received from the Income and Recovery Team.  Once a resident falls into arrears, the rent officer will contact them and offer them support via the Financial Inclusion Team</a:t>
            </a:r>
            <a:endParaRPr sz="1400"/>
          </a:p>
          <a:p>
            <a:pPr marL="457200" lvl="0" indent="-317500" algn="l" rtl="0">
              <a:spcBef>
                <a:spcPts val="0"/>
              </a:spcBef>
              <a:spcAft>
                <a:spcPts val="0"/>
              </a:spcAft>
              <a:buSzPts val="1400"/>
              <a:buChar char="●"/>
            </a:pPr>
            <a:r>
              <a:rPr lang="en-GB" sz="1400"/>
              <a:t>Referrals are received from other departments such as Achieving for Children, Revenue and Benefit team and support workers</a:t>
            </a:r>
            <a:endParaRPr sz="1400"/>
          </a:p>
          <a:p>
            <a:pPr marL="457200" lvl="0" indent="-317500" algn="l" rtl="0">
              <a:spcBef>
                <a:spcPts val="0"/>
              </a:spcBef>
              <a:spcAft>
                <a:spcPts val="0"/>
              </a:spcAft>
              <a:buSzPts val="1400"/>
              <a:buChar char="●"/>
            </a:pPr>
            <a:r>
              <a:rPr lang="en-GB" sz="1400"/>
              <a:t>A Financial Inclusion appointment is offered to all sign ups to council tenancy.  Residents can decline this if they wish.</a:t>
            </a:r>
            <a:endParaRPr sz="1400"/>
          </a:p>
          <a:p>
            <a:pPr marL="457200" lvl="0" indent="-317500" algn="l" rtl="0">
              <a:spcBef>
                <a:spcPts val="0"/>
              </a:spcBef>
              <a:spcAft>
                <a:spcPts val="0"/>
              </a:spcAft>
              <a:buSzPts val="1400"/>
              <a:buChar char="●"/>
            </a:pPr>
            <a:r>
              <a:rPr lang="en-GB" sz="1400"/>
              <a:t>All council tenants who make a new claim for Universal Credit are contacted to offer an appointment with FIT.</a:t>
            </a:r>
            <a:endParaRPr sz="1400"/>
          </a:p>
          <a:p>
            <a:pPr marL="457200" lvl="0" indent="-317500" algn="l" rtl="0">
              <a:spcBef>
                <a:spcPts val="0"/>
              </a:spcBef>
              <a:spcAft>
                <a:spcPts val="0"/>
              </a:spcAft>
              <a:buSzPts val="1400"/>
              <a:buChar char="●"/>
            </a:pPr>
            <a:r>
              <a:rPr lang="en-GB" sz="1400"/>
              <a:t>Long Term Prevention cases - for known vulnerable residents.</a:t>
            </a:r>
            <a:endParaRPr sz="1400"/>
          </a:p>
          <a:p>
            <a:pPr marL="457200" lvl="0" indent="0" algn="l" rtl="0">
              <a:spcBef>
                <a:spcPts val="1200"/>
              </a:spcBef>
              <a:spcAft>
                <a:spcPts val="1200"/>
              </a:spcAft>
              <a:buClr>
                <a:schemeClr val="dk1"/>
              </a:buClr>
              <a:buSzPts val="1100"/>
              <a:buFont typeface="Arial"/>
              <a:buNone/>
            </a:pPr>
            <a:r>
              <a:rPr lang="en-GB" sz="1400"/>
              <a:t>Majority of tenants that we work with are working age.  If a resident signs up to Kingston Council owned Sheltered accommodation, they should automatically be referred to the Older and Vulnerable Team for support.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Additional response to the Cost of Living Crisis:</a:t>
            </a: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04800" algn="l" rtl="0">
              <a:lnSpc>
                <a:spcPct val="100000"/>
              </a:lnSpc>
              <a:spcBef>
                <a:spcPts val="0"/>
              </a:spcBef>
              <a:spcAft>
                <a:spcPts val="0"/>
              </a:spcAft>
              <a:buSzPts val="1200"/>
              <a:buChar char="●"/>
            </a:pPr>
            <a:r>
              <a:rPr lang="en-GB" sz="1200" b="1"/>
              <a:t>Housing Support Fund </a:t>
            </a:r>
            <a:r>
              <a:rPr lang="en-GB" sz="1200"/>
              <a:t>- Financial Inclusion Team are involved in the delivery of the Housing Support Fund to all eligible residents in the borough of Kingston</a:t>
            </a:r>
            <a:endParaRPr sz="1200"/>
          </a:p>
          <a:p>
            <a:pPr marL="457200" lvl="0" indent="0" algn="l" rtl="0">
              <a:lnSpc>
                <a:spcPct val="100000"/>
              </a:lnSpc>
              <a:spcBef>
                <a:spcPts val="1200"/>
              </a:spcBef>
              <a:spcAft>
                <a:spcPts val="0"/>
              </a:spcAft>
              <a:buClr>
                <a:schemeClr val="dk1"/>
              </a:buClr>
              <a:buSzPts val="1100"/>
              <a:buFont typeface="Arial"/>
              <a:buNone/>
            </a:pPr>
            <a:r>
              <a:rPr lang="en-GB" sz="1200"/>
              <a:t>This includes using Revs and Bens data to identify residents who are state pension age or over and are in receipt of Housing Benefit.  The team contacted the identified low income pensioner and supported them to apply to the Housing Support Team.</a:t>
            </a:r>
            <a:endParaRPr sz="1200"/>
          </a:p>
          <a:p>
            <a:pPr marL="457200" lvl="0" indent="0" algn="l" rtl="0">
              <a:lnSpc>
                <a:spcPct val="100000"/>
              </a:lnSpc>
              <a:spcBef>
                <a:spcPts val="1200"/>
              </a:spcBef>
              <a:spcAft>
                <a:spcPts val="0"/>
              </a:spcAft>
              <a:buClr>
                <a:schemeClr val="dk1"/>
              </a:buClr>
              <a:buSzPts val="1100"/>
              <a:buFont typeface="Arial"/>
              <a:buNone/>
            </a:pPr>
            <a:r>
              <a:rPr lang="en-GB" sz="1200"/>
              <a:t>In total over 200 Housing Support Fund applications completed generating £119,201.33 for residents</a:t>
            </a:r>
            <a:endParaRPr sz="1200"/>
          </a:p>
          <a:p>
            <a:pPr marL="457200" lvl="0" indent="-304800" algn="l" rtl="0">
              <a:lnSpc>
                <a:spcPct val="100000"/>
              </a:lnSpc>
              <a:spcBef>
                <a:spcPts val="1200"/>
              </a:spcBef>
              <a:spcAft>
                <a:spcPts val="0"/>
              </a:spcAft>
              <a:buSzPts val="1200"/>
              <a:buChar char="●"/>
            </a:pPr>
            <a:r>
              <a:rPr lang="en-GB" sz="1200" b="1"/>
              <a:t>Wellbeing monthly sessions at Cambridge Road Estate - </a:t>
            </a:r>
            <a:r>
              <a:rPr lang="en-GB" sz="1200"/>
              <a:t>Officer attends the monthly meeting to provide council tenants attendees with financial inclusion advice and support </a:t>
            </a:r>
            <a:endParaRPr sz="1200"/>
          </a:p>
          <a:p>
            <a:pPr marL="457200" lvl="0" indent="0" algn="l" rtl="0">
              <a:lnSpc>
                <a:spcPct val="100000"/>
              </a:lnSpc>
              <a:spcBef>
                <a:spcPts val="1200"/>
              </a:spcBef>
              <a:spcAft>
                <a:spcPts val="0"/>
              </a:spcAft>
              <a:buClr>
                <a:schemeClr val="dk1"/>
              </a:buClr>
              <a:buSzPts val="1100"/>
              <a:buFont typeface="Arial"/>
              <a:buNone/>
            </a:pPr>
            <a:endParaRPr sz="1200"/>
          </a:p>
          <a:p>
            <a:pPr marL="457200" lvl="0" indent="-304800" algn="l" rtl="0">
              <a:lnSpc>
                <a:spcPct val="100000"/>
              </a:lnSpc>
              <a:spcBef>
                <a:spcPts val="1200"/>
              </a:spcBef>
              <a:spcAft>
                <a:spcPts val="0"/>
              </a:spcAft>
              <a:buSzPts val="1200"/>
              <a:buChar char="●"/>
            </a:pPr>
            <a:r>
              <a:rPr lang="en-GB" sz="1200" b="1"/>
              <a:t>Energy Bill Support Scheme </a:t>
            </a:r>
            <a:r>
              <a:rPr lang="en-GB" sz="1200"/>
              <a:t>- FIT supported Revs and Bens to provide this scheme to eligible residents living in either sheltered accommodation or Kingston council temporary accommodation</a:t>
            </a:r>
            <a:endParaRPr sz="1200"/>
          </a:p>
          <a:p>
            <a:pPr marL="0" lvl="0" indent="0" algn="l" rtl="0">
              <a:lnSpc>
                <a:spcPct val="100000"/>
              </a:lnSpc>
              <a:spcBef>
                <a:spcPts val="1200"/>
              </a:spcBef>
              <a:spcAft>
                <a:spcPts val="1200"/>
              </a:spcAft>
              <a:buClr>
                <a:schemeClr val="dk1"/>
              </a:buClr>
              <a:buSzPts val="1100"/>
              <a:buFont typeface="Arial"/>
              <a:buNone/>
            </a:pPr>
            <a:r>
              <a:rPr lang="en-GB" sz="1200"/>
              <a:t>	Total EBSS applications completed is 78 which has generated £31,200 for residents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Future Aims of the Financial Inclusion Team:</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Clr>
                <a:schemeClr val="dk1"/>
              </a:buClr>
              <a:buSzPct val="78571"/>
              <a:buFont typeface="Arial"/>
              <a:buNone/>
            </a:pPr>
            <a:r>
              <a:rPr lang="en-GB" sz="1400"/>
              <a:t>For the last year the team have been heavily understaffed which has meant that we have had to prioritise case work over developing or extending our service.</a:t>
            </a:r>
            <a:endParaRPr sz="1400"/>
          </a:p>
          <a:p>
            <a:pPr marL="0" lvl="0" indent="0" algn="l" rtl="0">
              <a:spcBef>
                <a:spcPts val="1200"/>
              </a:spcBef>
              <a:spcAft>
                <a:spcPts val="0"/>
              </a:spcAft>
              <a:buClr>
                <a:schemeClr val="dk1"/>
              </a:buClr>
              <a:buSzPct val="78571"/>
              <a:buFont typeface="Arial"/>
              <a:buNone/>
            </a:pPr>
            <a:r>
              <a:rPr lang="en-GB" sz="1400"/>
              <a:t>However, in the last 2-3 months we have recruited to Lead position and officer position and we are looking to:</a:t>
            </a:r>
            <a:endParaRPr sz="1400"/>
          </a:p>
          <a:p>
            <a:pPr marL="457200" lvl="0" indent="-310832" algn="l" rtl="0">
              <a:spcBef>
                <a:spcPts val="1200"/>
              </a:spcBef>
              <a:spcAft>
                <a:spcPts val="0"/>
              </a:spcAft>
              <a:buSzPct val="100000"/>
              <a:buChar char="●"/>
            </a:pPr>
            <a:r>
              <a:rPr lang="en-GB" sz="1400"/>
              <a:t>Re-introducing our budgeting workshops for those in low rent arrears.  These will be offered every 2 months.</a:t>
            </a:r>
            <a:endParaRPr sz="1400"/>
          </a:p>
          <a:p>
            <a:pPr marL="457200" lvl="0" indent="-310832" algn="l" rtl="0">
              <a:spcBef>
                <a:spcPts val="0"/>
              </a:spcBef>
              <a:spcAft>
                <a:spcPts val="0"/>
              </a:spcAft>
              <a:buSzPct val="100000"/>
              <a:buChar char="●"/>
            </a:pPr>
            <a:r>
              <a:rPr lang="en-GB" sz="1400"/>
              <a:t>Continue to work collaboratively with internal departments to support those struggling with the Rising Living costs crisis.</a:t>
            </a:r>
            <a:endParaRPr sz="1400"/>
          </a:p>
          <a:p>
            <a:pPr marL="457200" lvl="0" indent="-310832" algn="l" rtl="0">
              <a:spcBef>
                <a:spcPts val="0"/>
              </a:spcBef>
              <a:spcAft>
                <a:spcPts val="0"/>
              </a:spcAft>
              <a:buSzPct val="100000"/>
              <a:buChar char="●"/>
            </a:pPr>
            <a:r>
              <a:rPr lang="en-GB" sz="1400"/>
              <a:t>Continue to utilise Revenue and Benefits data to identify those who are struggling to pay essential household expenses such as council tax.</a:t>
            </a:r>
            <a:endParaRPr sz="1400"/>
          </a:p>
          <a:p>
            <a:pPr marL="457200" lvl="0" indent="-310832" algn="l" rtl="0">
              <a:spcBef>
                <a:spcPts val="0"/>
              </a:spcBef>
              <a:spcAft>
                <a:spcPts val="0"/>
              </a:spcAft>
              <a:buSzPct val="100000"/>
              <a:buChar char="●"/>
            </a:pPr>
            <a:r>
              <a:rPr lang="en-GB" sz="1400"/>
              <a:t>Visit external organisations and charities that offer support to our residents so that we can obtain a full understanding of their service in order to signpost tenants when relevant.</a:t>
            </a:r>
            <a:endParaRPr sz="1400"/>
          </a:p>
          <a:p>
            <a:pPr marL="457200" lvl="0" indent="-310832" algn="l" rtl="0">
              <a:spcBef>
                <a:spcPts val="0"/>
              </a:spcBef>
              <a:spcAft>
                <a:spcPts val="0"/>
              </a:spcAft>
              <a:buSzPct val="100000"/>
              <a:buChar char="●"/>
            </a:pPr>
            <a:r>
              <a:rPr lang="en-GB" sz="1400"/>
              <a:t>Digital skills - identifying those who need support and being able to refer on (in the past this was Kingston Adult Education)</a:t>
            </a:r>
            <a:endParaRPr sz="1400"/>
          </a:p>
          <a:p>
            <a:pPr marL="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3e64dad-92f2-4c3d-b8e6-7f8c8a2530d4" xsi:nil="true"/>
    <lcf76f155ced4ddcb4097134ff3c332f xmlns="4520aca0-c040-4e7c-8925-f9894a8c167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06B36C1F9F0ED4380110010BD68DD27" ma:contentTypeVersion="15" ma:contentTypeDescription="Create a new document." ma:contentTypeScope="" ma:versionID="5d2367a2c085ea42695d61c8794a99cf">
  <xsd:schema xmlns:xsd="http://www.w3.org/2001/XMLSchema" xmlns:xs="http://www.w3.org/2001/XMLSchema" xmlns:p="http://schemas.microsoft.com/office/2006/metadata/properties" xmlns:ns2="4520aca0-c040-4e7c-8925-f9894a8c167f" xmlns:ns3="33e64dad-92f2-4c3d-b8e6-7f8c8a2530d4" targetNamespace="http://schemas.microsoft.com/office/2006/metadata/properties" ma:root="true" ma:fieldsID="7eb9fa53fe265847323fc44aa9cb6771" ns2:_="" ns3:_="">
    <xsd:import namespace="4520aca0-c040-4e7c-8925-f9894a8c167f"/>
    <xsd:import namespace="33e64dad-92f2-4c3d-b8e6-7f8c8a2530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20aca0-c040-4e7c-8925-f9894a8c16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6c5f2c2-09aa-4925-8f3e-4531c5e88ac3"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3e64dad-92f2-4c3d-b8e6-7f8c8a2530d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edeec0f8-0379-4878-bc47-59d5cde54f89}" ma:internalName="TaxCatchAll" ma:showField="CatchAllData" ma:web="33e64dad-92f2-4c3d-b8e6-7f8c8a2530d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FC2C2E-314C-442E-8EBF-68C99AB31FB3}">
  <ds:schemaRefs>
    <ds:schemaRef ds:uri="http://schemas.microsoft.com/sharepoint/v3/contenttype/forms"/>
  </ds:schemaRefs>
</ds:datastoreItem>
</file>

<file path=customXml/itemProps2.xml><?xml version="1.0" encoding="utf-8"?>
<ds:datastoreItem xmlns:ds="http://schemas.openxmlformats.org/officeDocument/2006/customXml" ds:itemID="{9359345A-8450-4555-A481-D22705A68BB6}">
  <ds:schemaRefs>
    <ds:schemaRef ds:uri="http://schemas.microsoft.com/office/2006/metadata/properties"/>
    <ds:schemaRef ds:uri="http://schemas.microsoft.com/office/infopath/2007/PartnerControls"/>
    <ds:schemaRef ds:uri="33e64dad-92f2-4c3d-b8e6-7f8c8a2530d4"/>
    <ds:schemaRef ds:uri="4520aca0-c040-4e7c-8925-f9894a8c167f"/>
  </ds:schemaRefs>
</ds:datastoreItem>
</file>

<file path=customXml/itemProps3.xml><?xml version="1.0" encoding="utf-8"?>
<ds:datastoreItem xmlns:ds="http://schemas.openxmlformats.org/officeDocument/2006/customXml" ds:itemID="{95027373-D24A-482E-A2B2-483B7C1D16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20aca0-c040-4e7c-8925-f9894a8c167f"/>
    <ds:schemaRef ds:uri="33e64dad-92f2-4c3d-b8e6-7f8c8a2530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On-screen Show (16:9)</PresentationFormat>
  <Paragraphs>52</Paragraphs>
  <Slides>6</Slides>
  <Notes>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Simple Light</vt:lpstr>
      <vt:lpstr>Financial Inclusion Team </vt:lpstr>
      <vt:lpstr>Introduction to Financial Inclusion Team</vt:lpstr>
      <vt:lpstr>Financial Inclusion Team</vt:lpstr>
      <vt:lpstr>Referrals to the Financial Inclusion Team:</vt:lpstr>
      <vt:lpstr>Additional response to the Cost of Living Crisis:</vt:lpstr>
      <vt:lpstr>Future Aims of the Financial Inclusion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Inclusion Team</dc:title>
  <dc:creator>Camilla Wheal</dc:creator>
  <cp:lastModifiedBy>Camilla Wheal</cp:lastModifiedBy>
  <cp:revision>1</cp:revision>
  <dcterms:modified xsi:type="dcterms:W3CDTF">2023-12-13T09:58:26Z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0x010100406B36C1F9F0ED4380110010BD68DD27</vt:lpwstr>
  </property>
</Properties>
</file>