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6" r:id="rId2"/>
    <p:sldId id="257" r:id="rId3"/>
    <p:sldId id="313" r:id="rId4"/>
    <p:sldId id="258" r:id="rId5"/>
    <p:sldId id="267" r:id="rId6"/>
    <p:sldId id="273" r:id="rId7"/>
    <p:sldId id="268" r:id="rId8"/>
    <p:sldId id="271" r:id="rId9"/>
    <p:sldId id="272" r:id="rId10"/>
    <p:sldId id="274" r:id="rId11"/>
    <p:sldId id="265" r:id="rId12"/>
    <p:sldId id="269" r:id="rId13"/>
    <p:sldId id="270" r:id="rId14"/>
    <p:sldId id="275" r:id="rId15"/>
    <p:sldId id="276" r:id="rId16"/>
    <p:sldId id="277" r:id="rId17"/>
    <p:sldId id="278" r:id="rId18"/>
    <p:sldId id="279" r:id="rId19"/>
    <p:sldId id="292" r:id="rId20"/>
    <p:sldId id="295" r:id="rId21"/>
    <p:sldId id="312" r:id="rId22"/>
    <p:sldId id="303" r:id="rId23"/>
    <p:sldId id="302" r:id="rId24"/>
    <p:sldId id="304" r:id="rId25"/>
    <p:sldId id="308" r:id="rId26"/>
    <p:sldId id="307" r:id="rId27"/>
    <p:sldId id="291" r:id="rId28"/>
    <p:sldId id="294" r:id="rId29"/>
    <p:sldId id="281" r:id="rId30"/>
    <p:sldId id="262" r:id="rId31"/>
    <p:sldId id="264" r:id="rId32"/>
    <p:sldId id="305" r:id="rId33"/>
    <p:sldId id="263" r:id="rId34"/>
    <p:sldId id="28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40"/>
    <p:restoredTop sz="94582"/>
  </p:normalViewPr>
  <p:slideViewPr>
    <p:cSldViewPr snapToGrid="0" snapToObjects="1">
      <p:cViewPr varScale="1">
        <p:scale>
          <a:sx n="33" d="100"/>
          <a:sy n="33" d="100"/>
        </p:scale>
        <p:origin x="52" y="3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3761A6-A7DB-2A46-90A0-DE9DB1FAD92B}" type="datetimeFigureOut">
              <a:rPr lang="en-US" smtClean="0"/>
              <a:t>11/11/2020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C91803-6651-FE4A-849D-CD0555005C07}" type="slidenum">
              <a:rPr lang="en-US" smtClean="0"/>
              <a:t>‹#›</a:t>
            </a:fld>
            <a:endParaRPr lang="en-US" dirty="0"/>
          </a:p>
        </p:txBody>
      </p:sp>
    </p:spTree>
    <p:extLst>
      <p:ext uri="{BB962C8B-B14F-4D97-AF65-F5344CB8AC3E}">
        <p14:creationId xmlns:p14="http://schemas.microsoft.com/office/powerpoint/2010/main" val="2396291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C91803-6651-FE4A-849D-CD0555005C07}" type="slidenum">
              <a:rPr lang="en-US" smtClean="0"/>
              <a:t>1</a:t>
            </a:fld>
            <a:endParaRPr lang="en-US" dirty="0"/>
          </a:p>
        </p:txBody>
      </p:sp>
    </p:spTree>
    <p:extLst>
      <p:ext uri="{BB962C8B-B14F-4D97-AF65-F5344CB8AC3E}">
        <p14:creationId xmlns:p14="http://schemas.microsoft.com/office/powerpoint/2010/main" val="2409821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C91803-6651-FE4A-849D-CD0555005C07}" type="slidenum">
              <a:rPr lang="en-US" smtClean="0"/>
              <a:t>11</a:t>
            </a:fld>
            <a:endParaRPr lang="en-US" dirty="0"/>
          </a:p>
        </p:txBody>
      </p:sp>
    </p:spTree>
    <p:extLst>
      <p:ext uri="{BB962C8B-B14F-4D97-AF65-F5344CB8AC3E}">
        <p14:creationId xmlns:p14="http://schemas.microsoft.com/office/powerpoint/2010/main" val="4051572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E15CA4-B878-A345-BFF6-C9E648AC159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 xmlns:a16="http://schemas.microsoft.com/office/drawing/2014/main" id="{5BBEC5FF-BF24-914D-AD64-9533FA5566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 xmlns:a16="http://schemas.microsoft.com/office/drawing/2014/main" id="{F36524B5-CD4F-BB4E-A837-D305268DB401}"/>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5" name="Footer Placeholder 4">
            <a:extLst>
              <a:ext uri="{FF2B5EF4-FFF2-40B4-BE49-F238E27FC236}">
                <a16:creationId xmlns="" xmlns:a16="http://schemas.microsoft.com/office/drawing/2014/main" id="{E95D4907-8244-954A-B637-1F7200FE33A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EE0F2266-6255-DD4B-AC4A-2B36FF4AF89C}"/>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3140492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3FD736-602C-7446-9E17-E927FA8A05B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DACAAD5C-23E5-B24E-AA90-C39F44F0129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E1B39D92-3686-BE47-97FD-82586DCBE016}"/>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5" name="Footer Placeholder 4">
            <a:extLst>
              <a:ext uri="{FF2B5EF4-FFF2-40B4-BE49-F238E27FC236}">
                <a16:creationId xmlns="" xmlns:a16="http://schemas.microsoft.com/office/drawing/2014/main" id="{925FB55A-ADDF-D443-B019-73EC222BE9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EC45E31E-79D3-E041-AE6A-E69DD19B356F}"/>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2798019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BED0E08-6118-6D41-8F93-81094A08556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 xmlns:a16="http://schemas.microsoft.com/office/drawing/2014/main" id="{72D8403E-395C-7C4D-A6EE-6DD806D6311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0C26165B-06CF-3641-A444-19BD6D5D4083}"/>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5" name="Footer Placeholder 4">
            <a:extLst>
              <a:ext uri="{FF2B5EF4-FFF2-40B4-BE49-F238E27FC236}">
                <a16:creationId xmlns="" xmlns:a16="http://schemas.microsoft.com/office/drawing/2014/main" id="{218CF1BB-6F6C-FD47-B7D0-E2348965D9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FF987749-4025-3046-A9C6-168B4E9CBE8F}"/>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2588370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E24993-7953-2D47-AFCC-4F854B41150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27039D97-306F-B645-AA04-F8FD1F78944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7C014106-0F9F-C948-9B57-82B81DECEE80}"/>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5" name="Footer Placeholder 4">
            <a:extLst>
              <a:ext uri="{FF2B5EF4-FFF2-40B4-BE49-F238E27FC236}">
                <a16:creationId xmlns="" xmlns:a16="http://schemas.microsoft.com/office/drawing/2014/main" id="{F835C77D-DB1B-7341-875E-EB273009F8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9E3E04C6-ADCD-AC49-B496-5892E0F2F638}"/>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2357592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20104C-3519-204B-A3AF-4DD1AF1B472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 xmlns:a16="http://schemas.microsoft.com/office/drawing/2014/main" id="{86F224F0-B3EF-2D49-B50B-6FDE1B3194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 xmlns:a16="http://schemas.microsoft.com/office/drawing/2014/main" id="{839C0672-83D7-9241-B46D-C51331148DF6}"/>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5" name="Footer Placeholder 4">
            <a:extLst>
              <a:ext uri="{FF2B5EF4-FFF2-40B4-BE49-F238E27FC236}">
                <a16:creationId xmlns="" xmlns:a16="http://schemas.microsoft.com/office/drawing/2014/main" id="{3AC8A11B-366F-614C-92DA-DB9F5197FD4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BE497B6E-803A-DF4C-8215-F2F5A5017DD6}"/>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1123377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0D0060-7262-BF40-BF14-5D0821A815D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46F70FB0-3074-6E4C-9FBB-21CC3FDA731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 xmlns:a16="http://schemas.microsoft.com/office/drawing/2014/main" id="{F21A0928-53E9-7845-9E3A-84450F55F2F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 xmlns:a16="http://schemas.microsoft.com/office/drawing/2014/main" id="{812871FC-EBF5-FA42-8EE4-E74DCCFBE38A}"/>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6" name="Footer Placeholder 5">
            <a:extLst>
              <a:ext uri="{FF2B5EF4-FFF2-40B4-BE49-F238E27FC236}">
                <a16:creationId xmlns="" xmlns:a16="http://schemas.microsoft.com/office/drawing/2014/main" id="{77496FE9-55A6-FA41-9214-78431C6B7BF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7E96A6A0-6949-6342-8631-A675973E878D}"/>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102554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CC4272-0DEA-3E40-B2F6-F89646E1DCD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E2B35102-9732-124D-AD07-805E249E31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 xmlns:a16="http://schemas.microsoft.com/office/drawing/2014/main" id="{2CFD0380-34F1-9A4F-AD98-33303B70E7B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 xmlns:a16="http://schemas.microsoft.com/office/drawing/2014/main" id="{1FB98521-8B16-FC4A-8348-B1942D20EC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 xmlns:a16="http://schemas.microsoft.com/office/drawing/2014/main" id="{7B8FFA71-65CA-1D4A-B5F6-E0DEAF990BD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 xmlns:a16="http://schemas.microsoft.com/office/drawing/2014/main" id="{41D3588F-7051-6B46-9812-9DB016AD5BCA}"/>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8" name="Footer Placeholder 7">
            <a:extLst>
              <a:ext uri="{FF2B5EF4-FFF2-40B4-BE49-F238E27FC236}">
                <a16:creationId xmlns="" xmlns:a16="http://schemas.microsoft.com/office/drawing/2014/main" id="{35C39D7A-940F-4146-84BE-811A69380F4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9390E4C3-8FFF-1E4A-8536-2149F181BE5C}"/>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2484719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18DF13-EDF2-C342-BC30-452DE2F6C39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 xmlns:a16="http://schemas.microsoft.com/office/drawing/2014/main" id="{FD3949F2-AD26-9948-9E94-BE9D986E440B}"/>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4" name="Footer Placeholder 3">
            <a:extLst>
              <a:ext uri="{FF2B5EF4-FFF2-40B4-BE49-F238E27FC236}">
                <a16:creationId xmlns="" xmlns:a16="http://schemas.microsoft.com/office/drawing/2014/main" id="{CAC0CC1A-023B-9F46-81F3-7C886968B54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 xmlns:a16="http://schemas.microsoft.com/office/drawing/2014/main" id="{57E87399-DFB6-F144-B8F6-02C948B4DFEC}"/>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2320542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517A106A-04C6-1942-9E9C-92B870A73F7D}"/>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3" name="Footer Placeholder 2">
            <a:extLst>
              <a:ext uri="{FF2B5EF4-FFF2-40B4-BE49-F238E27FC236}">
                <a16:creationId xmlns="" xmlns:a16="http://schemas.microsoft.com/office/drawing/2014/main" id="{58605F30-7443-0249-95C3-ABF9642F2F3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7A607D76-3E9F-EF49-8FAD-58E937FB3FED}"/>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1986349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7F0C21-310A-A348-8B57-BB044FB5D05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 xmlns:a16="http://schemas.microsoft.com/office/drawing/2014/main" id="{9E06C088-32F4-134F-B855-DA60AD4FA1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 xmlns:a16="http://schemas.microsoft.com/office/drawing/2014/main" id="{17881BC0-3A32-AD42-AE93-A6988B1D64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AABEA304-4987-744A-9679-C725BEBE9408}"/>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6" name="Footer Placeholder 5">
            <a:extLst>
              <a:ext uri="{FF2B5EF4-FFF2-40B4-BE49-F238E27FC236}">
                <a16:creationId xmlns="" xmlns:a16="http://schemas.microsoft.com/office/drawing/2014/main" id="{F62611F5-FC3A-9549-9B5F-FBCF1172DA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BE7D48C5-901F-F244-A85E-F2455CEFD6FF}"/>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2753580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390BAA-4935-2B4C-A19E-B1AD79F55A8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 xmlns:a16="http://schemas.microsoft.com/office/drawing/2014/main" id="{1B76DD56-34DA-504C-AE7D-23C6FF4A48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 xmlns:a16="http://schemas.microsoft.com/office/drawing/2014/main" id="{B0B81969-3D40-4848-B643-CFFFA76B12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 xmlns:a16="http://schemas.microsoft.com/office/drawing/2014/main" id="{9747AFDD-E2AA-7441-A6E0-EB30F9BDA45B}"/>
              </a:ext>
            </a:extLst>
          </p:cNvPr>
          <p:cNvSpPr>
            <a:spLocks noGrp="1"/>
          </p:cNvSpPr>
          <p:nvPr>
            <p:ph type="dt" sz="half" idx="10"/>
          </p:nvPr>
        </p:nvSpPr>
        <p:spPr/>
        <p:txBody>
          <a:bodyPr/>
          <a:lstStyle/>
          <a:p>
            <a:fld id="{2588E96A-DEFB-AA41-9C21-BD9C803DF7AE}" type="datetimeFigureOut">
              <a:rPr lang="en-US" smtClean="0"/>
              <a:t>11/11/2020</a:t>
            </a:fld>
            <a:endParaRPr lang="en-US" dirty="0"/>
          </a:p>
        </p:txBody>
      </p:sp>
      <p:sp>
        <p:nvSpPr>
          <p:cNvPr id="6" name="Footer Placeholder 5">
            <a:extLst>
              <a:ext uri="{FF2B5EF4-FFF2-40B4-BE49-F238E27FC236}">
                <a16:creationId xmlns="" xmlns:a16="http://schemas.microsoft.com/office/drawing/2014/main" id="{4E54F157-7A67-2842-A2EB-05613F35278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1E7C73C8-88BD-8A41-80CC-DCB2AC64630C}"/>
              </a:ext>
            </a:extLst>
          </p:cNvPr>
          <p:cNvSpPr>
            <a:spLocks noGrp="1"/>
          </p:cNvSpPr>
          <p:nvPr>
            <p:ph type="sldNum" sz="quarter" idx="12"/>
          </p:nvPr>
        </p:nvSpPr>
        <p:spPr/>
        <p:txBody>
          <a:bodyPr/>
          <a:lstStyle/>
          <a:p>
            <a:fld id="{63C66A8A-6B19-1345-AC90-A90818743BCD}" type="slidenum">
              <a:rPr lang="en-US" smtClean="0"/>
              <a:t>‹#›</a:t>
            </a:fld>
            <a:endParaRPr lang="en-US" dirty="0"/>
          </a:p>
        </p:txBody>
      </p:sp>
    </p:spTree>
    <p:extLst>
      <p:ext uri="{BB962C8B-B14F-4D97-AF65-F5344CB8AC3E}">
        <p14:creationId xmlns:p14="http://schemas.microsoft.com/office/powerpoint/2010/main" val="1742717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971E7E4-45CC-F240-A0E3-948B0887A8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 xmlns:a16="http://schemas.microsoft.com/office/drawing/2014/main" id="{35508C10-6CC4-1F47-B55A-0561C63B22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 xmlns:a16="http://schemas.microsoft.com/office/drawing/2014/main" id="{6E9E2159-4F78-2E4B-BE63-78EEA35FF5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88E96A-DEFB-AA41-9C21-BD9C803DF7AE}" type="datetimeFigureOut">
              <a:rPr lang="en-US" smtClean="0"/>
              <a:t>11/11/2020</a:t>
            </a:fld>
            <a:endParaRPr lang="en-US" dirty="0"/>
          </a:p>
        </p:txBody>
      </p:sp>
      <p:sp>
        <p:nvSpPr>
          <p:cNvPr id="5" name="Footer Placeholder 4">
            <a:extLst>
              <a:ext uri="{FF2B5EF4-FFF2-40B4-BE49-F238E27FC236}">
                <a16:creationId xmlns="" xmlns:a16="http://schemas.microsoft.com/office/drawing/2014/main" id="{973A389F-F9B0-A242-B509-DC2D9932FD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 xmlns:a16="http://schemas.microsoft.com/office/drawing/2014/main" id="{71297FB2-9D9F-724A-B14C-84176D9981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C66A8A-6B19-1345-AC90-A90818743BCD}" type="slidenum">
              <a:rPr lang="en-US" smtClean="0"/>
              <a:t>‹#›</a:t>
            </a:fld>
            <a:endParaRPr lang="en-US" dirty="0"/>
          </a:p>
        </p:txBody>
      </p:sp>
    </p:spTree>
    <p:extLst>
      <p:ext uri="{BB962C8B-B14F-4D97-AF65-F5344CB8AC3E}">
        <p14:creationId xmlns:p14="http://schemas.microsoft.com/office/powerpoint/2010/main" val="2735678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 xmlns:a16="http://schemas.microsoft.com/office/drawing/2014/main" id="{3F138222-D274-4866-96E7-C3B1D6DA8CE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3" name="Arc 42">
            <a:extLst>
              <a:ext uri="{FF2B5EF4-FFF2-40B4-BE49-F238E27FC236}">
                <a16:creationId xmlns="" xmlns:a16="http://schemas.microsoft.com/office/drawing/2014/main" id="{5888E255-D20B-4F26-B9DA-3DF0367970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604789">
            <a:off x="675639" y="775849"/>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45" name="Oval 44">
            <a:extLst>
              <a:ext uri="{FF2B5EF4-FFF2-40B4-BE49-F238E27FC236}">
                <a16:creationId xmlns="" xmlns:a16="http://schemas.microsoft.com/office/drawing/2014/main" id="{02AD46D6-02D6-45B3-921C-F4033826EF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312790" y="5367348"/>
            <a:ext cx="616353" cy="59963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5" name="Picture 4" descr="A picture containing drawing, flower&#10;&#10;Description automatically generated">
            <a:extLst>
              <a:ext uri="{FF2B5EF4-FFF2-40B4-BE49-F238E27FC236}">
                <a16:creationId xmlns="" xmlns:a16="http://schemas.microsoft.com/office/drawing/2014/main" id="{C1D8CD93-7130-3E4D-B9D3-F92850818FF9}"/>
              </a:ext>
            </a:extLst>
          </p:cNvPr>
          <p:cNvPicPr>
            <a:picLocks noChangeAspect="1"/>
          </p:cNvPicPr>
          <p:nvPr/>
        </p:nvPicPr>
        <p:blipFill rotWithShape="1">
          <a:blip r:embed="rId3"/>
          <a:srcRect t="166" r="1" b="1"/>
          <a:stretch/>
        </p:blipFill>
        <p:spPr>
          <a:xfrm>
            <a:off x="6815328" y="660400"/>
            <a:ext cx="4665472" cy="2571991"/>
          </a:xfrm>
          <a:prstGeom prst="rect">
            <a:avLst/>
          </a:prstGeom>
        </p:spPr>
      </p:pic>
      <p:sp>
        <p:nvSpPr>
          <p:cNvPr id="2" name="Title 1">
            <a:extLst>
              <a:ext uri="{FF2B5EF4-FFF2-40B4-BE49-F238E27FC236}">
                <a16:creationId xmlns="" xmlns:a16="http://schemas.microsoft.com/office/drawing/2014/main" id="{271DA95A-66A3-C942-AC66-06D22DB30BFF}"/>
              </a:ext>
            </a:extLst>
          </p:cNvPr>
          <p:cNvSpPr>
            <a:spLocks noGrp="1"/>
          </p:cNvSpPr>
          <p:nvPr>
            <p:ph type="ctrTitle"/>
          </p:nvPr>
        </p:nvSpPr>
        <p:spPr>
          <a:xfrm>
            <a:off x="841512" y="1122363"/>
            <a:ext cx="5087631" cy="2387600"/>
          </a:xfrm>
        </p:spPr>
        <p:txBody>
          <a:bodyPr>
            <a:normAutofit/>
          </a:bodyPr>
          <a:lstStyle/>
          <a:p>
            <a:r>
              <a:rPr lang="en-US" b="1" dirty="0">
                <a:solidFill>
                  <a:srgbClr val="FFFFFF"/>
                </a:solidFill>
              </a:rPr>
              <a:t>Exercise</a:t>
            </a:r>
            <a:br>
              <a:rPr lang="en-US" b="1" dirty="0">
                <a:solidFill>
                  <a:srgbClr val="FFFFFF"/>
                </a:solidFill>
              </a:rPr>
            </a:br>
            <a:r>
              <a:rPr lang="en-US" b="1" dirty="0">
                <a:solidFill>
                  <a:srgbClr val="FFFFFF"/>
                </a:solidFill>
              </a:rPr>
              <a:t>in Lockdown</a:t>
            </a:r>
          </a:p>
        </p:txBody>
      </p:sp>
      <p:sp>
        <p:nvSpPr>
          <p:cNvPr id="3" name="Subtitle 2">
            <a:extLst>
              <a:ext uri="{FF2B5EF4-FFF2-40B4-BE49-F238E27FC236}">
                <a16:creationId xmlns="" xmlns:a16="http://schemas.microsoft.com/office/drawing/2014/main" id="{897B3C18-6278-7C45-A334-E3D7594AE247}"/>
              </a:ext>
            </a:extLst>
          </p:cNvPr>
          <p:cNvSpPr>
            <a:spLocks noGrp="1"/>
          </p:cNvSpPr>
          <p:nvPr>
            <p:ph type="subTitle" idx="1"/>
          </p:nvPr>
        </p:nvSpPr>
        <p:spPr>
          <a:xfrm>
            <a:off x="841513" y="3602037"/>
            <a:ext cx="4687750" cy="1627187"/>
          </a:xfrm>
        </p:spPr>
        <p:txBody>
          <a:bodyPr>
            <a:normAutofit lnSpcReduction="10000"/>
          </a:bodyPr>
          <a:lstStyle/>
          <a:p>
            <a:r>
              <a:rPr lang="en-US" sz="2800" dirty="0">
                <a:solidFill>
                  <a:srgbClr val="FFFFFF"/>
                </a:solidFill>
              </a:rPr>
              <a:t>A health and wellbeing project run by Kingston Eco-op</a:t>
            </a:r>
            <a:br>
              <a:rPr lang="en-US" sz="2800" dirty="0">
                <a:solidFill>
                  <a:srgbClr val="FFFFFF"/>
                </a:solidFill>
              </a:rPr>
            </a:br>
            <a:r>
              <a:rPr lang="en-US" sz="2800" dirty="0">
                <a:solidFill>
                  <a:srgbClr val="FFFFFF"/>
                </a:solidFill>
              </a:rPr>
              <a:t>during </a:t>
            </a:r>
            <a:r>
              <a:rPr lang="en-US" sz="2800">
                <a:solidFill>
                  <a:srgbClr val="FFFFFF"/>
                </a:solidFill>
              </a:rPr>
              <a:t>Lockdown </a:t>
            </a:r>
            <a:r>
              <a:rPr lang="en-US" sz="2800" smtClean="0">
                <a:solidFill>
                  <a:srgbClr val="FFFFFF"/>
                </a:solidFill>
              </a:rPr>
              <a:t> 1</a:t>
            </a:r>
            <a:r>
              <a:rPr lang="en-US" sz="2800" dirty="0">
                <a:solidFill>
                  <a:srgbClr val="FFFFFF"/>
                </a:solidFill>
              </a:rPr>
              <a:t/>
            </a:r>
            <a:br>
              <a:rPr lang="en-US" sz="2800" dirty="0">
                <a:solidFill>
                  <a:srgbClr val="FFFFFF"/>
                </a:solidFill>
              </a:rPr>
            </a:br>
            <a:endParaRPr lang="en-US" sz="2800" dirty="0">
              <a:solidFill>
                <a:srgbClr val="FFFFFF"/>
              </a:solidFill>
            </a:endParaRPr>
          </a:p>
        </p:txBody>
      </p:sp>
    </p:spTree>
    <p:extLst>
      <p:ext uri="{BB962C8B-B14F-4D97-AF65-F5344CB8AC3E}">
        <p14:creationId xmlns:p14="http://schemas.microsoft.com/office/powerpoint/2010/main" val="3970898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The plan</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121920"/>
            <a:ext cx="7186527" cy="7107936"/>
          </a:xfrm>
        </p:spPr>
        <p:txBody>
          <a:bodyPr anchor="ctr">
            <a:normAutofit/>
          </a:bodyPr>
          <a:lstStyle/>
          <a:p>
            <a:r>
              <a:rPr lang="en-US" sz="2400" dirty="0"/>
              <a:t>Delivering six 20-minute sessions at a rate of one session a week to each of the four clients was realistic. This was a total of 24 sessions over the six-week project period. </a:t>
            </a:r>
          </a:p>
          <a:p>
            <a:r>
              <a:rPr lang="en-US" sz="2400" dirty="0"/>
              <a:t>Defining the length of the project made it a realistic personal goal for each client, offering an enhanced sense of achievement.</a:t>
            </a:r>
          </a:p>
          <a:p>
            <a:r>
              <a:rPr lang="en-US" sz="2400" dirty="0"/>
              <a:t>Clients were incentivised to take part. Ideas included:</a:t>
            </a:r>
          </a:p>
          <a:p>
            <a:pPr>
              <a:buFont typeface="Courier New" panose="02070309020205020404" pitchFamily="49" charset="0"/>
              <a:buChar char="o"/>
            </a:pPr>
            <a:r>
              <a:rPr lang="en-US" sz="2400" dirty="0"/>
              <a:t>A graduation ceremony. </a:t>
            </a:r>
          </a:p>
          <a:p>
            <a:pPr>
              <a:buFont typeface="Courier New" panose="02070309020205020404" pitchFamily="49" charset="0"/>
              <a:buChar char="o"/>
            </a:pPr>
            <a:r>
              <a:rPr lang="en-US" sz="2400" dirty="0"/>
              <a:t>Certificates – bronze after two sessions, silver after four sessions and gold on completing six sessions/the course. </a:t>
            </a:r>
          </a:p>
          <a:p>
            <a:pPr>
              <a:buFont typeface="Courier New" panose="02070309020205020404" pitchFamily="49" charset="0"/>
              <a:buChar char="o"/>
            </a:pPr>
            <a:r>
              <a:rPr lang="en-US" sz="2400" dirty="0"/>
              <a:t>Raffle ticket numbers being allocated after each session with the expectation of a ‘raffle party’ when lockdown is lifted.</a:t>
            </a:r>
          </a:p>
          <a:p>
            <a:pPr>
              <a:buFont typeface="Courier New" panose="02070309020205020404" pitchFamily="49" charset="0"/>
              <a:buChar char="o"/>
            </a:pPr>
            <a:r>
              <a:rPr lang="en-US" sz="2400" dirty="0"/>
              <a:t>Non-food based prizes.</a:t>
            </a:r>
          </a:p>
          <a:p>
            <a:pPr marL="0" indent="0">
              <a:buNone/>
            </a:pPr>
            <a:endParaRPr lang="en-US" sz="1800" dirty="0"/>
          </a:p>
          <a:p>
            <a:pPr marL="0" indent="0">
              <a:buNone/>
            </a:pPr>
            <a:endParaRPr lang="en-US" sz="1800" dirty="0"/>
          </a:p>
        </p:txBody>
      </p:sp>
      <p:pic>
        <p:nvPicPr>
          <p:cNvPr id="7" name="Picture 6" descr="A picture containing drawing, flower&#10;&#10;Description automatically generated">
            <a:extLst>
              <a:ext uri="{FF2B5EF4-FFF2-40B4-BE49-F238E27FC236}">
                <a16:creationId xmlns="" xmlns:a16="http://schemas.microsoft.com/office/drawing/2014/main" id="{F2873BB4-9525-9843-9607-67C71F3CDF2F}"/>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02683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The approach</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447308" y="591344"/>
            <a:ext cx="6906491" cy="5585619"/>
          </a:xfrm>
        </p:spPr>
        <p:txBody>
          <a:bodyPr anchor="ctr">
            <a:normAutofit/>
          </a:bodyPr>
          <a:lstStyle/>
          <a:p>
            <a:r>
              <a:rPr lang="en-US" dirty="0"/>
              <a:t>Fun and light-hearted</a:t>
            </a:r>
          </a:p>
          <a:p>
            <a:endParaRPr lang="en-US" dirty="0"/>
          </a:p>
          <a:p>
            <a:r>
              <a:rPr lang="en-US" dirty="0"/>
              <a:t>Providing social as well as physical interaction</a:t>
            </a:r>
          </a:p>
          <a:p>
            <a:endParaRPr lang="en-US" dirty="0"/>
          </a:p>
          <a:p>
            <a:r>
              <a:rPr lang="en-US" dirty="0"/>
              <a:t>Giving clients and their supporters the chance to input and create the project</a:t>
            </a:r>
          </a:p>
          <a:p>
            <a:endParaRPr lang="en-US" dirty="0"/>
          </a:p>
          <a:p>
            <a:r>
              <a:rPr lang="en-US" dirty="0"/>
              <a:t>An achievable goal for clients</a:t>
            </a:r>
          </a:p>
          <a:p>
            <a:endParaRPr lang="en-US" dirty="0"/>
          </a:p>
          <a:p>
            <a:r>
              <a:rPr lang="en-US" dirty="0"/>
              <a:t>Flexible</a:t>
            </a:r>
          </a:p>
        </p:txBody>
      </p:sp>
      <p:pic>
        <p:nvPicPr>
          <p:cNvPr id="7" name="Picture 6" descr="A picture containing drawing, flower&#10;&#10;Description automatically generated">
            <a:extLst>
              <a:ext uri="{FF2B5EF4-FFF2-40B4-BE49-F238E27FC236}">
                <a16:creationId xmlns="" xmlns:a16="http://schemas.microsoft.com/office/drawing/2014/main" id="{0CDD6FD9-62A4-BC46-ACA5-891E9E3DD9E1}"/>
              </a:ext>
            </a:extLst>
          </p:cNvPr>
          <p:cNvPicPr>
            <a:picLocks noChangeAspect="1"/>
          </p:cNvPicPr>
          <p:nvPr/>
        </p:nvPicPr>
        <p:blipFill rotWithShape="1">
          <a:blip r:embed="rId3"/>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2712072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Desired</a:t>
            </a:r>
            <a:br>
              <a:rPr lang="en-US" dirty="0">
                <a:solidFill>
                  <a:srgbClr val="FFFFFF"/>
                </a:solidFill>
              </a:rPr>
            </a:br>
            <a:r>
              <a:rPr lang="en-US" dirty="0">
                <a:solidFill>
                  <a:srgbClr val="FFFFFF"/>
                </a:solidFill>
              </a:rPr>
              <a:t>outcomes</a:t>
            </a:r>
          </a:p>
        </p:txBody>
      </p:sp>
      <p:sp>
        <p:nvSpPr>
          <p:cNvPr id="21" name="Arc 20">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pPr marL="514350" indent="-514350">
              <a:buAutoNum type="arabicPeriod"/>
            </a:pPr>
            <a:r>
              <a:rPr lang="en-US" sz="2400" b="1" dirty="0"/>
              <a:t>Clients’ physical health was improved through exercise</a:t>
            </a:r>
          </a:p>
          <a:p>
            <a:pPr marL="514350" indent="-514350">
              <a:buFont typeface="Arial" panose="020B0604020202020204" pitchFamily="34" charset="0"/>
              <a:buAutoNum type="arabicPeriod"/>
            </a:pPr>
            <a:r>
              <a:rPr lang="en-US" sz="2400" b="1" dirty="0"/>
              <a:t>Clients’ mental health was improved through exercise</a:t>
            </a:r>
          </a:p>
          <a:p>
            <a:pPr marL="0" indent="0">
              <a:buNone/>
            </a:pPr>
            <a:r>
              <a:rPr lang="en-US" sz="2400" dirty="0"/>
              <a:t>The team were aware from the outset that the project outcomes would be unpredictable and there would be a need for flexibility to ensure the clients benefitted both physically and mentally.</a:t>
            </a:r>
          </a:p>
          <a:p>
            <a:pPr marL="0" indent="0">
              <a:buNone/>
            </a:pPr>
            <a:r>
              <a:rPr lang="en-US" sz="2400" dirty="0"/>
              <a:t>It was agreed the session guiders would fill in feedback forms after sessions to monitor progress and ensure the clients’ needs were being met.</a:t>
            </a:r>
          </a:p>
          <a:p>
            <a:pPr marL="0" indent="0">
              <a:buNone/>
            </a:pPr>
            <a:r>
              <a:rPr lang="en-US" sz="2400" dirty="0"/>
              <a:t>It was agreed clients should be encouraged to work with the session guiders to ensure the sessions were enjoyable and beneficial.</a:t>
            </a:r>
          </a:p>
        </p:txBody>
      </p:sp>
      <p:pic>
        <p:nvPicPr>
          <p:cNvPr id="7" name="Picture 6" descr="A picture containing drawing, flower&#10;&#10;Description automatically generated">
            <a:extLst>
              <a:ext uri="{FF2B5EF4-FFF2-40B4-BE49-F238E27FC236}">
                <a16:creationId xmlns="" xmlns:a16="http://schemas.microsoft.com/office/drawing/2014/main" id="{FEDC1064-B75B-7A4E-8A80-D4D14E42211D}"/>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553044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128673" y="408464"/>
            <a:ext cx="3480434" cy="5585619"/>
          </a:xfrm>
        </p:spPr>
        <p:txBody>
          <a:bodyPr>
            <a:normAutofit/>
          </a:bodyPr>
          <a:lstStyle/>
          <a:p>
            <a:r>
              <a:rPr lang="en-US" dirty="0">
                <a:solidFill>
                  <a:srgbClr val="FFFFFF"/>
                </a:solidFill>
              </a:rPr>
              <a:t>Measuring</a:t>
            </a:r>
            <a:br>
              <a:rPr lang="en-US" dirty="0">
                <a:solidFill>
                  <a:srgbClr val="FFFFFF"/>
                </a:solidFill>
              </a:rPr>
            </a:br>
            <a:r>
              <a:rPr lang="en-US" dirty="0">
                <a:solidFill>
                  <a:srgbClr val="FFFFFF"/>
                </a:solidFill>
              </a:rPr>
              <a:t>improvements</a:t>
            </a:r>
            <a:br>
              <a:rPr lang="en-US" dirty="0">
                <a:solidFill>
                  <a:srgbClr val="FFFFFF"/>
                </a:solidFill>
              </a:rPr>
            </a:br>
            <a:r>
              <a:rPr lang="en-US" dirty="0">
                <a:solidFill>
                  <a:srgbClr val="FFFFFF"/>
                </a:solidFill>
              </a:rPr>
              <a:t>to </a:t>
            </a:r>
            <a:br>
              <a:rPr lang="en-US" dirty="0">
                <a:solidFill>
                  <a:srgbClr val="FFFFFF"/>
                </a:solidFill>
              </a:rPr>
            </a:br>
            <a:r>
              <a:rPr lang="en-US" dirty="0">
                <a:solidFill>
                  <a:srgbClr val="FFFFFF"/>
                </a:solidFill>
              </a:rPr>
              <a:t>physical </a:t>
            </a:r>
            <a:br>
              <a:rPr lang="en-US" dirty="0">
                <a:solidFill>
                  <a:srgbClr val="FFFFFF"/>
                </a:solidFill>
              </a:rPr>
            </a:br>
            <a:r>
              <a:rPr lang="en-US" dirty="0">
                <a:solidFill>
                  <a:srgbClr val="FFFFFF"/>
                </a:solidFill>
              </a:rPr>
              <a:t>health</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pPr marL="0" indent="0">
              <a:buNone/>
            </a:pPr>
            <a:r>
              <a:rPr lang="en-US" sz="2400" b="1" dirty="0"/>
              <a:t>Improvements to clients’ physical health was measured by:</a:t>
            </a:r>
          </a:p>
          <a:p>
            <a:pPr marL="514350" indent="-514350">
              <a:buAutoNum type="arabicPeriod"/>
            </a:pPr>
            <a:r>
              <a:rPr lang="en-US" sz="2400" dirty="0"/>
              <a:t>At the </a:t>
            </a:r>
            <a:r>
              <a:rPr lang="en-US" sz="2400" i="1" dirty="0"/>
              <a:t>beginning</a:t>
            </a:r>
            <a:r>
              <a:rPr lang="en-US" sz="2400" dirty="0"/>
              <a:t> of the project, asking clients (or the person supporting them) about their baseline physical health in terms of:</a:t>
            </a:r>
          </a:p>
          <a:p>
            <a:pPr marL="0" indent="0">
              <a:buNone/>
            </a:pPr>
            <a:r>
              <a:rPr lang="en-US" sz="2400" dirty="0"/>
              <a:t>	a) Their mobility (do they move easily?)</a:t>
            </a:r>
          </a:p>
          <a:p>
            <a:pPr marL="0" indent="0">
              <a:buNone/>
            </a:pPr>
            <a:r>
              <a:rPr lang="en-US" sz="2400" dirty="0"/>
              <a:t>	b) How easy they find it to exercise (do they 	get tired?)   </a:t>
            </a:r>
          </a:p>
          <a:p>
            <a:pPr marL="0" indent="0">
              <a:buNone/>
            </a:pPr>
            <a:r>
              <a:rPr lang="en-US" sz="2400" dirty="0"/>
              <a:t>2.    At the </a:t>
            </a:r>
            <a:r>
              <a:rPr lang="en-US" sz="2400" i="1" dirty="0"/>
              <a:t>beginning</a:t>
            </a:r>
            <a:r>
              <a:rPr lang="en-US" sz="2400" dirty="0"/>
              <a:t> of the project, the session guider assessing and noting clients’ baseline physical health in terms of:</a:t>
            </a:r>
          </a:p>
          <a:p>
            <a:pPr marL="0" indent="0">
              <a:buNone/>
            </a:pPr>
            <a:r>
              <a:rPr lang="en-US" sz="2400" dirty="0"/>
              <a:t>	a) Their mobility (do they move easily?)</a:t>
            </a:r>
          </a:p>
          <a:p>
            <a:pPr marL="0" indent="0">
              <a:buNone/>
            </a:pPr>
            <a:r>
              <a:rPr lang="en-US" sz="2400" dirty="0"/>
              <a:t>	b) How easy they find it to exercise (do they 	get tired?) </a:t>
            </a:r>
          </a:p>
          <a:p>
            <a:pPr marL="514350" indent="-514350">
              <a:buAutoNum type="arabicPeriod"/>
            </a:pPr>
            <a:endParaRPr lang="en-US" sz="2400" b="1" dirty="0"/>
          </a:p>
          <a:p>
            <a:pPr marL="0" indent="0">
              <a:buNone/>
            </a:pPr>
            <a:endParaRPr lang="en-US" sz="2400" dirty="0"/>
          </a:p>
        </p:txBody>
      </p:sp>
      <p:pic>
        <p:nvPicPr>
          <p:cNvPr id="7" name="Picture 6" descr="A picture containing drawing, flower&#10;&#10;Description automatically generated">
            <a:extLst>
              <a:ext uri="{FF2B5EF4-FFF2-40B4-BE49-F238E27FC236}">
                <a16:creationId xmlns="" xmlns:a16="http://schemas.microsoft.com/office/drawing/2014/main" id="{4B0A96B4-9747-2945-9648-12F0A244BF7B}"/>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626513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0" y="591344"/>
            <a:ext cx="3887234" cy="5585619"/>
          </a:xfrm>
        </p:spPr>
        <p:txBody>
          <a:bodyPr>
            <a:normAutofit/>
          </a:bodyPr>
          <a:lstStyle/>
          <a:p>
            <a:r>
              <a:rPr lang="en-US" dirty="0">
                <a:solidFill>
                  <a:srgbClr val="FFFFFF"/>
                </a:solidFill>
              </a:rPr>
              <a:t>Measuring</a:t>
            </a:r>
            <a:br>
              <a:rPr lang="en-US" dirty="0">
                <a:solidFill>
                  <a:srgbClr val="FFFFFF"/>
                </a:solidFill>
              </a:rPr>
            </a:br>
            <a:r>
              <a:rPr lang="en-US" dirty="0">
                <a:solidFill>
                  <a:srgbClr val="FFFFFF"/>
                </a:solidFill>
              </a:rPr>
              <a:t>improvements</a:t>
            </a:r>
            <a:br>
              <a:rPr lang="en-US" dirty="0">
                <a:solidFill>
                  <a:srgbClr val="FFFFFF"/>
                </a:solidFill>
              </a:rPr>
            </a:br>
            <a:r>
              <a:rPr lang="en-US" dirty="0">
                <a:solidFill>
                  <a:srgbClr val="FFFFFF"/>
                </a:solidFill>
              </a:rPr>
              <a:t>to </a:t>
            </a:r>
            <a:br>
              <a:rPr lang="en-US" dirty="0">
                <a:solidFill>
                  <a:srgbClr val="FFFFFF"/>
                </a:solidFill>
              </a:rPr>
            </a:br>
            <a:r>
              <a:rPr lang="en-US" dirty="0">
                <a:solidFill>
                  <a:srgbClr val="FFFFFF"/>
                </a:solidFill>
              </a:rPr>
              <a:t>physical </a:t>
            </a:r>
            <a:br>
              <a:rPr lang="en-US" dirty="0">
                <a:solidFill>
                  <a:srgbClr val="FFFFFF"/>
                </a:solidFill>
              </a:rPr>
            </a:br>
            <a:r>
              <a:rPr lang="en-US" dirty="0">
                <a:solidFill>
                  <a:srgbClr val="FFFFFF"/>
                </a:solidFill>
              </a:rPr>
              <a:t>health</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pPr marL="0" indent="0">
              <a:buNone/>
            </a:pPr>
            <a:r>
              <a:rPr lang="en-US" sz="2400" b="1" dirty="0"/>
              <a:t>Improvements to clients’ physical health was measured by:</a:t>
            </a:r>
          </a:p>
          <a:p>
            <a:pPr marL="0" indent="0">
              <a:buNone/>
            </a:pPr>
            <a:r>
              <a:rPr lang="en-US" sz="2400" dirty="0"/>
              <a:t>3. At the </a:t>
            </a:r>
            <a:r>
              <a:rPr lang="en-US" sz="2400" i="1" dirty="0"/>
              <a:t>end</a:t>
            </a:r>
            <a:r>
              <a:rPr lang="en-US" sz="2400" dirty="0"/>
              <a:t> of the project, asking clients (or the person supporting them) about their baseline physical health in terms of:</a:t>
            </a:r>
          </a:p>
          <a:p>
            <a:pPr marL="0" indent="0">
              <a:buNone/>
            </a:pPr>
            <a:r>
              <a:rPr lang="en-US" sz="2400" dirty="0"/>
              <a:t>	a) Their mobility (do they move easily?)</a:t>
            </a:r>
          </a:p>
          <a:p>
            <a:pPr marL="0" indent="0">
              <a:buNone/>
            </a:pPr>
            <a:r>
              <a:rPr lang="en-US" sz="2400" dirty="0"/>
              <a:t>	b) How easy they find it to exercise (do they         	get tired?)   </a:t>
            </a:r>
          </a:p>
          <a:p>
            <a:pPr marL="0" indent="0">
              <a:buNone/>
            </a:pPr>
            <a:r>
              <a:rPr lang="en-US" sz="2400" dirty="0"/>
              <a:t>4.    At the </a:t>
            </a:r>
            <a:r>
              <a:rPr lang="en-US" sz="2400" i="1" dirty="0"/>
              <a:t>end</a:t>
            </a:r>
            <a:r>
              <a:rPr lang="en-US" sz="2400" dirty="0"/>
              <a:t> of the project, the session guider assessing and noting clients’ baseline physical health in terms of:</a:t>
            </a:r>
          </a:p>
          <a:p>
            <a:pPr marL="0" indent="0">
              <a:buNone/>
            </a:pPr>
            <a:r>
              <a:rPr lang="en-US" sz="2400" dirty="0"/>
              <a:t>	a) Their mobility (do they move easily?)</a:t>
            </a:r>
          </a:p>
          <a:p>
            <a:pPr marL="0" indent="0">
              <a:buNone/>
            </a:pPr>
            <a:r>
              <a:rPr lang="en-US" sz="2400" dirty="0"/>
              <a:t>	b) How easy they find it to exercise (do they 	get tired?) </a:t>
            </a:r>
          </a:p>
          <a:p>
            <a:pPr marL="514350" indent="-514350">
              <a:buAutoNum type="arabicPeriod"/>
            </a:pPr>
            <a:endParaRPr lang="en-US" sz="2400" b="1" dirty="0"/>
          </a:p>
          <a:p>
            <a:pPr marL="0" indent="0">
              <a:buNone/>
            </a:pPr>
            <a:endParaRPr lang="en-US" sz="2400" dirty="0"/>
          </a:p>
        </p:txBody>
      </p:sp>
      <p:pic>
        <p:nvPicPr>
          <p:cNvPr id="7" name="Picture 6" descr="A picture containing drawing, flower&#10;&#10;Description automatically generated">
            <a:extLst>
              <a:ext uri="{FF2B5EF4-FFF2-40B4-BE49-F238E27FC236}">
                <a16:creationId xmlns="" xmlns:a16="http://schemas.microsoft.com/office/drawing/2014/main" id="{52C08CD6-5249-6C40-96D8-002467EBF918}"/>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264922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207264" y="591344"/>
            <a:ext cx="3679970" cy="5585619"/>
          </a:xfrm>
        </p:spPr>
        <p:txBody>
          <a:bodyPr>
            <a:normAutofit/>
          </a:bodyPr>
          <a:lstStyle/>
          <a:p>
            <a:r>
              <a:rPr lang="en-US" dirty="0">
                <a:solidFill>
                  <a:srgbClr val="FFFFFF"/>
                </a:solidFill>
              </a:rPr>
              <a:t>Measuring</a:t>
            </a:r>
            <a:br>
              <a:rPr lang="en-US" dirty="0">
                <a:solidFill>
                  <a:srgbClr val="FFFFFF"/>
                </a:solidFill>
              </a:rPr>
            </a:br>
            <a:r>
              <a:rPr lang="en-US" dirty="0">
                <a:solidFill>
                  <a:srgbClr val="FFFFFF"/>
                </a:solidFill>
              </a:rPr>
              <a:t>improvements</a:t>
            </a:r>
            <a:br>
              <a:rPr lang="en-US" dirty="0">
                <a:solidFill>
                  <a:srgbClr val="FFFFFF"/>
                </a:solidFill>
              </a:rPr>
            </a:br>
            <a:r>
              <a:rPr lang="en-US" dirty="0">
                <a:solidFill>
                  <a:srgbClr val="FFFFFF"/>
                </a:solidFill>
              </a:rPr>
              <a:t>to </a:t>
            </a:r>
            <a:br>
              <a:rPr lang="en-US" dirty="0">
                <a:solidFill>
                  <a:srgbClr val="FFFFFF"/>
                </a:solidFill>
              </a:rPr>
            </a:br>
            <a:r>
              <a:rPr lang="en-US" dirty="0">
                <a:solidFill>
                  <a:srgbClr val="FFFFFF"/>
                </a:solidFill>
              </a:rPr>
              <a:t>physical </a:t>
            </a:r>
            <a:br>
              <a:rPr lang="en-US" dirty="0">
                <a:solidFill>
                  <a:srgbClr val="FFFFFF"/>
                </a:solidFill>
              </a:rPr>
            </a:br>
            <a:r>
              <a:rPr lang="en-US" dirty="0">
                <a:solidFill>
                  <a:srgbClr val="FFFFFF"/>
                </a:solidFill>
              </a:rPr>
              <a:t>health</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pPr marL="0" indent="0">
              <a:buNone/>
            </a:pPr>
            <a:r>
              <a:rPr lang="en-US" b="1" dirty="0"/>
              <a:t>Improvements to clients’ physical health was measured by:</a:t>
            </a:r>
          </a:p>
          <a:p>
            <a:pPr marL="0" indent="0">
              <a:buNone/>
            </a:pPr>
            <a:r>
              <a:rPr lang="en-US" dirty="0"/>
              <a:t>5. The number of sessions delivered.</a:t>
            </a:r>
          </a:p>
          <a:p>
            <a:pPr marL="0" indent="0">
              <a:buNone/>
            </a:pPr>
            <a:r>
              <a:rPr lang="en-US" dirty="0"/>
              <a:t>6. Any anecdotal information given by clients or the person supporting them.</a:t>
            </a:r>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59AB9621-0C39-1840-BF83-097DE7568BA6}"/>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3104399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0" y="591344"/>
            <a:ext cx="3887234" cy="5585619"/>
          </a:xfrm>
        </p:spPr>
        <p:txBody>
          <a:bodyPr>
            <a:normAutofit/>
          </a:bodyPr>
          <a:lstStyle/>
          <a:p>
            <a:r>
              <a:rPr lang="en-US" dirty="0">
                <a:solidFill>
                  <a:srgbClr val="FFFFFF"/>
                </a:solidFill>
              </a:rPr>
              <a:t>Measuring</a:t>
            </a:r>
            <a:br>
              <a:rPr lang="en-US" dirty="0">
                <a:solidFill>
                  <a:srgbClr val="FFFFFF"/>
                </a:solidFill>
              </a:rPr>
            </a:br>
            <a:r>
              <a:rPr lang="en-US" dirty="0">
                <a:solidFill>
                  <a:srgbClr val="FFFFFF"/>
                </a:solidFill>
              </a:rPr>
              <a:t>improvements</a:t>
            </a:r>
            <a:br>
              <a:rPr lang="en-US" dirty="0">
                <a:solidFill>
                  <a:srgbClr val="FFFFFF"/>
                </a:solidFill>
              </a:rPr>
            </a:br>
            <a:r>
              <a:rPr lang="en-US" dirty="0">
                <a:solidFill>
                  <a:srgbClr val="FFFFFF"/>
                </a:solidFill>
              </a:rPr>
              <a:t>to </a:t>
            </a:r>
            <a:br>
              <a:rPr lang="en-US" dirty="0">
                <a:solidFill>
                  <a:srgbClr val="FFFFFF"/>
                </a:solidFill>
              </a:rPr>
            </a:br>
            <a:r>
              <a:rPr lang="en-US" dirty="0">
                <a:solidFill>
                  <a:srgbClr val="FFFFFF"/>
                </a:solidFill>
              </a:rPr>
              <a:t>mental</a:t>
            </a:r>
            <a:br>
              <a:rPr lang="en-US" dirty="0">
                <a:solidFill>
                  <a:srgbClr val="FFFFFF"/>
                </a:solidFill>
              </a:rPr>
            </a:br>
            <a:r>
              <a:rPr lang="en-US" dirty="0">
                <a:solidFill>
                  <a:srgbClr val="FFFFFF"/>
                </a:solidFill>
              </a:rPr>
              <a:t>health</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pPr marL="0" indent="0">
              <a:buNone/>
            </a:pPr>
            <a:r>
              <a:rPr lang="en-US" sz="2400" b="1" dirty="0"/>
              <a:t>Improvements to clients’ mental health was measured by: </a:t>
            </a:r>
          </a:p>
          <a:p>
            <a:pPr marL="0" indent="0">
              <a:buNone/>
            </a:pPr>
            <a:r>
              <a:rPr lang="en-US" sz="2400" dirty="0"/>
              <a:t>1. At the </a:t>
            </a:r>
            <a:r>
              <a:rPr lang="en-US" sz="2400" i="1" dirty="0"/>
              <a:t>beginning</a:t>
            </a:r>
            <a:r>
              <a:rPr lang="en-US" sz="2400" dirty="0"/>
              <a:t> of the project, asking clients (or the person supporting them) about their baseline mental health in terms of:</a:t>
            </a:r>
          </a:p>
          <a:p>
            <a:pPr marL="0" indent="0">
              <a:buNone/>
            </a:pPr>
            <a:r>
              <a:rPr lang="en-US" sz="2400" dirty="0"/>
              <a:t>	a) How happy they are (in their own words)</a:t>
            </a:r>
          </a:p>
          <a:p>
            <a:pPr marL="0" indent="0">
              <a:buNone/>
            </a:pPr>
            <a:endParaRPr lang="en-US" sz="2400" dirty="0"/>
          </a:p>
          <a:p>
            <a:pPr marL="0" indent="0">
              <a:buNone/>
            </a:pPr>
            <a:r>
              <a:rPr lang="en-US" sz="2400" dirty="0"/>
              <a:t>2.  At the </a:t>
            </a:r>
            <a:r>
              <a:rPr lang="en-US" sz="2400" i="1" dirty="0"/>
              <a:t>beginning</a:t>
            </a:r>
            <a:r>
              <a:rPr lang="en-US" sz="2400" dirty="0"/>
              <a:t> of the project, the session guider assessing and noting clients’ baseline mental health in terms of:</a:t>
            </a:r>
          </a:p>
          <a:p>
            <a:pPr marL="0" indent="0">
              <a:buNone/>
            </a:pPr>
            <a:r>
              <a:rPr lang="en-US" sz="2400" dirty="0"/>
              <a:t>	a) How happy they are (in terms of engaged, 	anxious, suffering from low mood etc.)</a:t>
            </a:r>
          </a:p>
          <a:p>
            <a:pPr marL="0" indent="0">
              <a:buNone/>
            </a:pPr>
            <a:endParaRPr lang="en-US" sz="2400" dirty="0"/>
          </a:p>
          <a:p>
            <a:pPr marL="0" indent="0">
              <a:buNone/>
            </a:pPr>
            <a:endParaRPr lang="en-US" sz="2400" dirty="0"/>
          </a:p>
          <a:p>
            <a:pPr marL="0" indent="0">
              <a:buNone/>
            </a:pPr>
            <a:endParaRPr lang="en-US" sz="2400" b="1" dirty="0"/>
          </a:p>
          <a:p>
            <a:pPr marL="0" indent="0">
              <a:buNone/>
            </a:pPr>
            <a:endParaRPr lang="en-US" sz="2400" dirty="0"/>
          </a:p>
        </p:txBody>
      </p:sp>
      <p:pic>
        <p:nvPicPr>
          <p:cNvPr id="7" name="Picture 6" descr="A picture containing drawing, flower&#10;&#10;Description automatically generated">
            <a:extLst>
              <a:ext uri="{FF2B5EF4-FFF2-40B4-BE49-F238E27FC236}">
                <a16:creationId xmlns="" xmlns:a16="http://schemas.microsoft.com/office/drawing/2014/main" id="{81EBCBDD-924A-AA44-9834-72C6E9F9F00C}"/>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363098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0" y="591344"/>
            <a:ext cx="3887234" cy="5585619"/>
          </a:xfrm>
        </p:spPr>
        <p:txBody>
          <a:bodyPr>
            <a:normAutofit/>
          </a:bodyPr>
          <a:lstStyle/>
          <a:p>
            <a:r>
              <a:rPr lang="en-US" dirty="0">
                <a:solidFill>
                  <a:srgbClr val="FFFFFF"/>
                </a:solidFill>
              </a:rPr>
              <a:t>Measuring</a:t>
            </a:r>
            <a:br>
              <a:rPr lang="en-US" dirty="0">
                <a:solidFill>
                  <a:srgbClr val="FFFFFF"/>
                </a:solidFill>
              </a:rPr>
            </a:br>
            <a:r>
              <a:rPr lang="en-US" dirty="0">
                <a:solidFill>
                  <a:srgbClr val="FFFFFF"/>
                </a:solidFill>
              </a:rPr>
              <a:t>improvements</a:t>
            </a:r>
            <a:br>
              <a:rPr lang="en-US" dirty="0">
                <a:solidFill>
                  <a:srgbClr val="FFFFFF"/>
                </a:solidFill>
              </a:rPr>
            </a:br>
            <a:r>
              <a:rPr lang="en-US" dirty="0">
                <a:solidFill>
                  <a:srgbClr val="FFFFFF"/>
                </a:solidFill>
              </a:rPr>
              <a:t>to </a:t>
            </a:r>
            <a:br>
              <a:rPr lang="en-US" dirty="0">
                <a:solidFill>
                  <a:srgbClr val="FFFFFF"/>
                </a:solidFill>
              </a:rPr>
            </a:br>
            <a:r>
              <a:rPr lang="en-US" dirty="0">
                <a:solidFill>
                  <a:srgbClr val="FFFFFF"/>
                </a:solidFill>
              </a:rPr>
              <a:t>mental</a:t>
            </a:r>
            <a:br>
              <a:rPr lang="en-US" dirty="0">
                <a:solidFill>
                  <a:srgbClr val="FFFFFF"/>
                </a:solidFill>
              </a:rPr>
            </a:br>
            <a:r>
              <a:rPr lang="en-US" dirty="0">
                <a:solidFill>
                  <a:srgbClr val="FFFFFF"/>
                </a:solidFill>
              </a:rPr>
              <a:t>health</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pPr marL="0" indent="0">
              <a:buNone/>
            </a:pPr>
            <a:r>
              <a:rPr lang="en-US" sz="2400" b="1" dirty="0"/>
              <a:t>Improvements to clients’ mental health was measured by: </a:t>
            </a:r>
          </a:p>
          <a:p>
            <a:pPr marL="0" indent="0">
              <a:buNone/>
            </a:pPr>
            <a:r>
              <a:rPr lang="en-US" sz="2400" dirty="0"/>
              <a:t>3. At the </a:t>
            </a:r>
            <a:r>
              <a:rPr lang="en-US" sz="2400" i="1" dirty="0"/>
              <a:t>end</a:t>
            </a:r>
            <a:r>
              <a:rPr lang="en-US" sz="2400" dirty="0"/>
              <a:t> of the project, asking clients (or the person supporting them) about their baseline mental health in terms of:</a:t>
            </a:r>
          </a:p>
          <a:p>
            <a:pPr marL="0" indent="0">
              <a:buNone/>
            </a:pPr>
            <a:r>
              <a:rPr lang="en-US" sz="2400" dirty="0"/>
              <a:t>	a) How happy they are (in their own words)</a:t>
            </a:r>
          </a:p>
          <a:p>
            <a:pPr marL="0" indent="0">
              <a:buNone/>
            </a:pPr>
            <a:endParaRPr lang="en-US" sz="2400" dirty="0"/>
          </a:p>
          <a:p>
            <a:pPr marL="0" indent="0">
              <a:buNone/>
            </a:pPr>
            <a:r>
              <a:rPr lang="en-US" sz="2400" dirty="0"/>
              <a:t>4.    At the </a:t>
            </a:r>
            <a:r>
              <a:rPr lang="en-US" sz="2400" i="1" dirty="0"/>
              <a:t>end</a:t>
            </a:r>
            <a:r>
              <a:rPr lang="en-US" sz="2400" dirty="0"/>
              <a:t> of the project, the session guider assessing and noting clients’ baseline mental health in terms of:</a:t>
            </a:r>
          </a:p>
          <a:p>
            <a:pPr marL="0" indent="0">
              <a:buNone/>
            </a:pPr>
            <a:r>
              <a:rPr lang="en-US" sz="2400" dirty="0"/>
              <a:t>	a) How happy they are (in terms of engaged, 	anxious, suffering from low mood etc.)</a:t>
            </a:r>
          </a:p>
          <a:p>
            <a:pPr marL="0" indent="0">
              <a:buNone/>
            </a:pPr>
            <a:endParaRPr lang="en-US" sz="2400" dirty="0"/>
          </a:p>
          <a:p>
            <a:pPr marL="0" indent="0">
              <a:buNone/>
            </a:pPr>
            <a:endParaRPr lang="en-US" sz="2400" dirty="0"/>
          </a:p>
          <a:p>
            <a:pPr marL="0" indent="0">
              <a:buNone/>
            </a:pPr>
            <a:endParaRPr lang="en-US" sz="2400" b="1" dirty="0"/>
          </a:p>
          <a:p>
            <a:pPr marL="0" indent="0">
              <a:buNone/>
            </a:pPr>
            <a:endParaRPr lang="en-US" sz="2400" dirty="0"/>
          </a:p>
        </p:txBody>
      </p:sp>
      <p:pic>
        <p:nvPicPr>
          <p:cNvPr id="7" name="Picture 6" descr="A picture containing drawing, flower&#10;&#10;Description automatically generated">
            <a:extLst>
              <a:ext uri="{FF2B5EF4-FFF2-40B4-BE49-F238E27FC236}">
                <a16:creationId xmlns="" xmlns:a16="http://schemas.microsoft.com/office/drawing/2014/main" id="{F71E359B-DDDC-C048-BB3E-FE5C67CB607D}"/>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2727323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109728" y="591344"/>
            <a:ext cx="3777506" cy="5585619"/>
          </a:xfrm>
        </p:spPr>
        <p:txBody>
          <a:bodyPr>
            <a:normAutofit/>
          </a:bodyPr>
          <a:lstStyle/>
          <a:p>
            <a:r>
              <a:rPr lang="en-US" dirty="0">
                <a:solidFill>
                  <a:srgbClr val="FFFFFF"/>
                </a:solidFill>
              </a:rPr>
              <a:t>Measuring</a:t>
            </a:r>
            <a:br>
              <a:rPr lang="en-US" dirty="0">
                <a:solidFill>
                  <a:srgbClr val="FFFFFF"/>
                </a:solidFill>
              </a:rPr>
            </a:br>
            <a:r>
              <a:rPr lang="en-US" dirty="0">
                <a:solidFill>
                  <a:srgbClr val="FFFFFF"/>
                </a:solidFill>
              </a:rPr>
              <a:t>improvements</a:t>
            </a:r>
            <a:br>
              <a:rPr lang="en-US" dirty="0">
                <a:solidFill>
                  <a:srgbClr val="FFFFFF"/>
                </a:solidFill>
              </a:rPr>
            </a:br>
            <a:r>
              <a:rPr lang="en-US" dirty="0">
                <a:solidFill>
                  <a:srgbClr val="FFFFFF"/>
                </a:solidFill>
              </a:rPr>
              <a:t>to </a:t>
            </a:r>
            <a:br>
              <a:rPr lang="en-US" dirty="0">
                <a:solidFill>
                  <a:srgbClr val="FFFFFF"/>
                </a:solidFill>
              </a:rPr>
            </a:br>
            <a:r>
              <a:rPr lang="en-US" dirty="0">
                <a:solidFill>
                  <a:srgbClr val="FFFFFF"/>
                </a:solidFill>
              </a:rPr>
              <a:t>mental</a:t>
            </a:r>
            <a:br>
              <a:rPr lang="en-US" dirty="0">
                <a:solidFill>
                  <a:srgbClr val="FFFFFF"/>
                </a:solidFill>
              </a:rPr>
            </a:br>
            <a:r>
              <a:rPr lang="en-US" dirty="0">
                <a:solidFill>
                  <a:srgbClr val="FFFFFF"/>
                </a:solidFill>
              </a:rPr>
              <a:t>health</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pPr marL="0" indent="0">
              <a:buNone/>
            </a:pPr>
            <a:r>
              <a:rPr lang="en-US" b="1" dirty="0"/>
              <a:t>Improvements to clients’ mental health was measured by:</a:t>
            </a:r>
          </a:p>
          <a:p>
            <a:pPr marL="0" indent="0">
              <a:buNone/>
            </a:pPr>
            <a:r>
              <a:rPr lang="en-US" dirty="0"/>
              <a:t>5. The number of sessions delivered.</a:t>
            </a:r>
          </a:p>
          <a:p>
            <a:pPr marL="0" indent="0">
              <a:buNone/>
            </a:pPr>
            <a:r>
              <a:rPr lang="en-US" dirty="0"/>
              <a:t>6. Any anecdotal information given by clients or the person supporting them.</a:t>
            </a:r>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75819961-A290-AD41-AF18-F2768AA8129D}"/>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4167574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The exercise sessions</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447308" y="591344"/>
            <a:ext cx="6906491" cy="5585619"/>
          </a:xfrm>
        </p:spPr>
        <p:txBody>
          <a:bodyPr anchor="ctr">
            <a:normAutofit/>
          </a:bodyPr>
          <a:lstStyle/>
          <a:p>
            <a:pPr marL="0" indent="0">
              <a:buNone/>
            </a:pPr>
            <a:r>
              <a:rPr lang="en-US" dirty="0"/>
              <a:t>In the case of three clients, these took place on Zoom and Google Meets.</a:t>
            </a:r>
          </a:p>
          <a:p>
            <a:pPr marL="0" indent="0">
              <a:buNone/>
            </a:pPr>
            <a:r>
              <a:rPr lang="en-US" dirty="0"/>
              <a:t>One client was given a pack and supported on the phone.</a:t>
            </a:r>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C625321E-41DE-004D-8B29-34B0EAF9974D}"/>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9592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Project Overview</a:t>
            </a:r>
          </a:p>
        </p:txBody>
      </p:sp>
      <p:sp>
        <p:nvSpPr>
          <p:cNvPr id="21" name="Arc 20">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7186527" cy="5947568"/>
          </a:xfrm>
        </p:spPr>
        <p:txBody>
          <a:bodyPr anchor="ctr">
            <a:normAutofit fontScale="77500" lnSpcReduction="20000"/>
          </a:bodyPr>
          <a:lstStyle/>
          <a:p>
            <a:pPr marL="0" indent="0" algn="ctr">
              <a:buNone/>
            </a:pPr>
            <a:endParaRPr lang="en-US" sz="3800" b="1" dirty="0"/>
          </a:p>
          <a:p>
            <a:pPr marL="0" indent="0" algn="ctr">
              <a:buNone/>
            </a:pPr>
            <a:r>
              <a:rPr lang="en-US" sz="3800" b="1" dirty="0"/>
              <a:t>Exercise in Lockdown </a:t>
            </a:r>
            <a:br>
              <a:rPr lang="en-US" sz="3800" b="1" dirty="0"/>
            </a:br>
            <a:r>
              <a:rPr lang="en-US" sz="3800" dirty="0"/>
              <a:t>was a project </a:t>
            </a:r>
            <a:br>
              <a:rPr lang="en-US" sz="3800" dirty="0"/>
            </a:br>
            <a:r>
              <a:rPr lang="en-US" sz="3800" dirty="0"/>
              <a:t>delivered by </a:t>
            </a:r>
            <a:br>
              <a:rPr lang="en-US" sz="3800" dirty="0"/>
            </a:br>
            <a:r>
              <a:rPr lang="en-US" sz="3800" b="1" dirty="0"/>
              <a:t>Kingston Eco-op </a:t>
            </a:r>
            <a:r>
              <a:rPr lang="en-US" sz="3800" dirty="0"/>
              <a:t/>
            </a:r>
            <a:br>
              <a:rPr lang="en-US" sz="3800" dirty="0"/>
            </a:br>
            <a:r>
              <a:rPr lang="en-US" sz="3800" dirty="0"/>
              <a:t>during Lockdown 1 </a:t>
            </a:r>
          </a:p>
          <a:p>
            <a:pPr marL="0" indent="0">
              <a:buNone/>
            </a:pPr>
            <a:endParaRPr lang="en-US" sz="1800" dirty="0"/>
          </a:p>
          <a:p>
            <a:pPr marL="0" indent="0" algn="ctr">
              <a:buNone/>
            </a:pPr>
            <a:r>
              <a:rPr lang="en-US" sz="2900" dirty="0"/>
              <a:t>Date: May 2020 – August 2020 </a:t>
            </a:r>
          </a:p>
          <a:p>
            <a:pPr marL="0" indent="0">
              <a:buNone/>
            </a:pPr>
            <a:r>
              <a:rPr lang="en-US" sz="2900" b="1" dirty="0"/>
              <a:t>Leaders </a:t>
            </a:r>
            <a:r>
              <a:rPr lang="en-US" sz="2900" dirty="0"/>
              <a:t/>
            </a:r>
            <a:br>
              <a:rPr lang="en-US" sz="2900" dirty="0"/>
            </a:br>
            <a:r>
              <a:rPr lang="en-US" sz="2900" dirty="0"/>
              <a:t>Leeni Szalay, operations manager, Kingston Eco-op</a:t>
            </a:r>
            <a:br>
              <a:rPr lang="en-US" sz="2900" dirty="0"/>
            </a:br>
            <a:r>
              <a:rPr lang="en-US" sz="2900" dirty="0"/>
              <a:t>Chris Williamson, project coordinator, Kingston Eco-op</a:t>
            </a:r>
          </a:p>
          <a:p>
            <a:pPr marL="0" indent="0">
              <a:buNone/>
            </a:pPr>
            <a:r>
              <a:rPr lang="en-US" sz="2900" b="1" dirty="0"/>
              <a:t>Session guiders</a:t>
            </a:r>
            <a:br>
              <a:rPr lang="en-US" sz="2900" b="1" dirty="0"/>
            </a:br>
            <a:r>
              <a:rPr lang="en-US" sz="2900" dirty="0"/>
              <a:t>Jay McCarthy-Demsey, support worker, Kingston Eco-op</a:t>
            </a:r>
            <a:br>
              <a:rPr lang="en-US" sz="2900" dirty="0"/>
            </a:br>
            <a:r>
              <a:rPr lang="en-US" sz="2900" dirty="0"/>
              <a:t>Sarah Woodley, volunteer, Kingston Eco-op</a:t>
            </a:r>
            <a:br>
              <a:rPr lang="en-US" sz="2900" dirty="0"/>
            </a:br>
            <a:endParaRPr lang="en-US" sz="2900" dirty="0"/>
          </a:p>
          <a:p>
            <a:pPr marL="0" indent="0">
              <a:buNone/>
            </a:pPr>
            <a:r>
              <a:rPr lang="en-US" sz="2900" b="1" dirty="0"/>
              <a:t>Document author</a:t>
            </a:r>
            <a:r>
              <a:rPr lang="en-US" sz="2900" dirty="0"/>
              <a:t/>
            </a:r>
            <a:br>
              <a:rPr lang="en-US" sz="2900" dirty="0"/>
            </a:br>
            <a:r>
              <a:rPr lang="en-US" sz="2900" dirty="0"/>
              <a:t>Sarah Woodley sarah@kingstoneco-op.org.uk</a:t>
            </a:r>
            <a:r>
              <a:rPr lang="en-US" sz="1800" dirty="0"/>
              <a:t/>
            </a:r>
            <a:br>
              <a:rPr lang="en-US" sz="1800" dirty="0"/>
            </a:br>
            <a:r>
              <a:rPr lang="en-US" sz="1800" dirty="0"/>
              <a:t/>
            </a:r>
            <a:br>
              <a:rPr lang="en-US" sz="1800" dirty="0"/>
            </a:br>
            <a:endParaRPr lang="en-US" sz="1800" dirty="0"/>
          </a:p>
          <a:p>
            <a:pPr marL="0" indent="0">
              <a:buNone/>
            </a:pPr>
            <a:endParaRPr lang="en-US" sz="1800" dirty="0"/>
          </a:p>
          <a:p>
            <a:pPr marL="0" indent="0">
              <a:buNone/>
            </a:pPr>
            <a:endParaRPr lang="en-US" sz="1800" dirty="0"/>
          </a:p>
        </p:txBody>
      </p:sp>
      <p:pic>
        <p:nvPicPr>
          <p:cNvPr id="7" name="Picture 6" descr="A picture containing drawing, flower&#10;&#10;Description automatically generated">
            <a:extLst>
              <a:ext uri="{FF2B5EF4-FFF2-40B4-BE49-F238E27FC236}">
                <a16:creationId xmlns="" xmlns:a16="http://schemas.microsoft.com/office/drawing/2014/main" id="{46C28C8B-0331-8042-A4C6-7A5ED7D7CC6D}"/>
              </a:ext>
            </a:extLst>
          </p:cNvPr>
          <p:cNvPicPr>
            <a:picLocks noChangeAspect="1"/>
          </p:cNvPicPr>
          <p:nvPr/>
        </p:nvPicPr>
        <p:blipFill rotWithShape="1">
          <a:blip r:embed="rId2"/>
          <a:srcRect t="166" r="1" b="1"/>
          <a:stretch/>
        </p:blipFill>
        <p:spPr>
          <a:xfrm>
            <a:off x="232496" y="223837"/>
            <a:ext cx="1658679" cy="914400"/>
          </a:xfrm>
          <a:prstGeom prst="rect">
            <a:avLst/>
          </a:prstGeom>
        </p:spPr>
      </p:pic>
    </p:spTree>
    <p:extLst>
      <p:ext uri="{BB962C8B-B14F-4D97-AF65-F5344CB8AC3E}">
        <p14:creationId xmlns:p14="http://schemas.microsoft.com/office/powerpoint/2010/main" val="489508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Exercises – </a:t>
            </a:r>
            <a:br>
              <a:rPr lang="en-US" dirty="0">
                <a:solidFill>
                  <a:srgbClr val="FFFFFF"/>
                </a:solidFill>
              </a:rPr>
            </a:br>
            <a:r>
              <a:rPr lang="en-US" dirty="0">
                <a:solidFill>
                  <a:srgbClr val="FFFFFF"/>
                </a:solidFill>
              </a:rPr>
              <a:t>Warm-up</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447308" y="591344"/>
            <a:ext cx="6906491" cy="5585619"/>
          </a:xfrm>
        </p:spPr>
        <p:txBody>
          <a:bodyPr anchor="ctr">
            <a:normAutofit/>
          </a:bodyPr>
          <a:lstStyle/>
          <a:p>
            <a:pPr marL="0" indent="0">
              <a:buNone/>
            </a:pPr>
            <a:r>
              <a:rPr lang="en-US" sz="2000" dirty="0"/>
              <a:t>Examples:</a:t>
            </a:r>
          </a:p>
          <a:p>
            <a:pPr marL="0" indent="0">
              <a:buNone/>
            </a:pPr>
            <a:r>
              <a:rPr lang="en-US" sz="2000" dirty="0"/>
              <a:t>1. March on the spot</a:t>
            </a:r>
          </a:p>
          <a:p>
            <a:pPr marL="0" indent="0">
              <a:buNone/>
            </a:pPr>
            <a:r>
              <a:rPr lang="en-US" sz="2000" dirty="0"/>
              <a:t>2. Arm crosses</a:t>
            </a:r>
          </a:p>
          <a:p>
            <a:pPr marL="0" indent="0">
              <a:buNone/>
            </a:pPr>
            <a:r>
              <a:rPr lang="en-US" sz="2000" dirty="0"/>
              <a:t>3. Side to side steps (step touch)</a:t>
            </a:r>
          </a:p>
          <a:p>
            <a:pPr marL="0" indent="0">
              <a:buNone/>
            </a:pPr>
            <a:r>
              <a:rPr lang="en-US" sz="2000" dirty="0"/>
              <a:t>4. Arm punches</a:t>
            </a:r>
          </a:p>
          <a:p>
            <a:pPr marL="0" indent="0">
              <a:buNone/>
            </a:pPr>
            <a:r>
              <a:rPr lang="en-US" sz="2000" dirty="0"/>
              <a:t>5. Hip swivels (round the worlds)</a:t>
            </a:r>
          </a:p>
          <a:p>
            <a:pPr marL="0" indent="0">
              <a:buNone/>
            </a:pPr>
            <a:r>
              <a:rPr lang="en-US" sz="2000" dirty="0"/>
              <a:t>6. Neck rolls</a:t>
            </a:r>
          </a:p>
          <a:p>
            <a:pPr marL="0" indent="0">
              <a:buNone/>
            </a:pPr>
            <a:r>
              <a:rPr lang="en-US" sz="2000" dirty="0"/>
              <a:t>7. Shoulder rolls forward</a:t>
            </a:r>
          </a:p>
          <a:p>
            <a:pPr marL="0" indent="0">
              <a:buNone/>
            </a:pPr>
            <a:r>
              <a:rPr lang="en-US" sz="2000" dirty="0"/>
              <a:t>8. Shoulder rolls backwards</a:t>
            </a:r>
          </a:p>
          <a:p>
            <a:pPr marL="0" indent="0">
              <a:buNone/>
            </a:pPr>
            <a:r>
              <a:rPr lang="en-US" sz="2000" dirty="0"/>
              <a:t>9. Knee circles</a:t>
            </a:r>
          </a:p>
          <a:p>
            <a:pPr marL="0" indent="0">
              <a:buNone/>
            </a:pPr>
            <a:r>
              <a:rPr lang="en-US" sz="2000" dirty="0"/>
              <a:t>10. Knee circles in the other direction</a:t>
            </a:r>
          </a:p>
        </p:txBody>
      </p:sp>
      <p:pic>
        <p:nvPicPr>
          <p:cNvPr id="7" name="Picture 6" descr="A picture containing drawing, flower&#10;&#10;Description automatically generated">
            <a:extLst>
              <a:ext uri="{FF2B5EF4-FFF2-40B4-BE49-F238E27FC236}">
                <a16:creationId xmlns="" xmlns:a16="http://schemas.microsoft.com/office/drawing/2014/main" id="{703A0B35-4A95-0747-9BEE-574C1382CB8B}"/>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725848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Exercises – </a:t>
            </a:r>
            <a:br>
              <a:rPr lang="en-US" dirty="0">
                <a:solidFill>
                  <a:srgbClr val="FFFFFF"/>
                </a:solidFill>
              </a:rPr>
            </a:br>
            <a:r>
              <a:rPr lang="en-US" dirty="0">
                <a:solidFill>
                  <a:srgbClr val="FFFFFF"/>
                </a:solidFill>
              </a:rPr>
              <a:t>Workout</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447308" y="591344"/>
            <a:ext cx="6906491" cy="5585619"/>
          </a:xfrm>
        </p:spPr>
        <p:txBody>
          <a:bodyPr anchor="ctr">
            <a:normAutofit/>
          </a:bodyPr>
          <a:lstStyle/>
          <a:p>
            <a:pPr marL="0" indent="0">
              <a:buNone/>
            </a:pPr>
            <a:r>
              <a:rPr lang="en-US" sz="2000" dirty="0"/>
              <a:t>Examples:</a:t>
            </a:r>
          </a:p>
          <a:p>
            <a:pPr marL="0" indent="0">
              <a:buNone/>
            </a:pPr>
            <a:r>
              <a:rPr lang="en-US" sz="2000" dirty="0"/>
              <a:t>1. </a:t>
            </a:r>
            <a:r>
              <a:rPr lang="en-US" sz="2000" b="1" dirty="0"/>
              <a:t>March on the spot </a:t>
            </a:r>
            <a:r>
              <a:rPr lang="en-US" sz="2000" dirty="0"/>
              <a:t>with hands by the sides, progressing to arm crosses</a:t>
            </a:r>
          </a:p>
          <a:p>
            <a:pPr marL="0" indent="0">
              <a:buNone/>
            </a:pPr>
            <a:r>
              <a:rPr lang="en-US" sz="2000" dirty="0"/>
              <a:t>Example cues: Arms crosses – shoulders down away from our ears, arms at chest height, remembering to breathe</a:t>
            </a:r>
          </a:p>
          <a:p>
            <a:pPr marL="0" indent="0">
              <a:buNone/>
            </a:pPr>
            <a:endParaRPr lang="en-US" sz="2000" dirty="0"/>
          </a:p>
          <a:p>
            <a:pPr marL="0" indent="0">
              <a:buNone/>
            </a:pPr>
            <a:r>
              <a:rPr lang="en-US" sz="2000" dirty="0"/>
              <a:t>2. </a:t>
            </a:r>
            <a:r>
              <a:rPr lang="en-US" sz="2000" b="1" dirty="0"/>
              <a:t>March on the spot with arms </a:t>
            </a:r>
            <a:r>
              <a:rPr lang="en-US" sz="2000" dirty="0"/>
              <a:t>pushing up to the ceiling</a:t>
            </a:r>
          </a:p>
          <a:p>
            <a:pPr marL="0" indent="0">
              <a:buNone/>
            </a:pPr>
            <a:r>
              <a:rPr lang="en-US" sz="2000" dirty="0"/>
              <a:t>Example cues: Palms towards the ceiling, pushing up</a:t>
            </a:r>
          </a:p>
          <a:p>
            <a:pPr marL="0" indent="0">
              <a:buNone/>
            </a:pPr>
            <a:endParaRPr lang="en-US" sz="2000" dirty="0"/>
          </a:p>
          <a:p>
            <a:pPr marL="0" indent="0">
              <a:buNone/>
            </a:pPr>
            <a:r>
              <a:rPr lang="en-US" sz="2000" dirty="0"/>
              <a:t>3. </a:t>
            </a:r>
            <a:r>
              <a:rPr lang="en-US" sz="2000" b="1" dirty="0"/>
              <a:t>Side to side steps </a:t>
            </a:r>
            <a:r>
              <a:rPr lang="en-US" sz="2000" dirty="0"/>
              <a:t>with arms progressing to </a:t>
            </a:r>
            <a:r>
              <a:rPr lang="en-US" sz="2000" b="1" dirty="0"/>
              <a:t>bicep curls </a:t>
            </a:r>
          </a:p>
          <a:p>
            <a:pPr marL="0" indent="0">
              <a:buNone/>
            </a:pPr>
            <a:r>
              <a:rPr lang="en-US" sz="2000" dirty="0"/>
              <a:t>Example cues:  Bicep curls – make your hands into fists and touch them to your shoulders. Keeping your shoulders down away from your ears.</a:t>
            </a:r>
          </a:p>
        </p:txBody>
      </p:sp>
      <p:pic>
        <p:nvPicPr>
          <p:cNvPr id="7" name="Picture 6" descr="A picture containing drawing, flower&#10;&#10;Description automatically generated">
            <a:extLst>
              <a:ext uri="{FF2B5EF4-FFF2-40B4-BE49-F238E27FC236}">
                <a16:creationId xmlns="" xmlns:a16="http://schemas.microsoft.com/office/drawing/2014/main" id="{63A244AA-7E13-EF4A-8C89-8A194CE2D9C4}"/>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445836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Exercises – </a:t>
            </a:r>
            <a:br>
              <a:rPr lang="en-US" dirty="0">
                <a:solidFill>
                  <a:srgbClr val="FFFFFF"/>
                </a:solidFill>
              </a:rPr>
            </a:br>
            <a:r>
              <a:rPr lang="en-US" dirty="0">
                <a:solidFill>
                  <a:srgbClr val="FFFFFF"/>
                </a:solidFill>
              </a:rPr>
              <a:t>Workout</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447308" y="591344"/>
            <a:ext cx="6906491" cy="5585619"/>
          </a:xfrm>
        </p:spPr>
        <p:txBody>
          <a:bodyPr anchor="ctr">
            <a:normAutofit lnSpcReduction="10000"/>
          </a:bodyPr>
          <a:lstStyle/>
          <a:p>
            <a:pPr marL="0" indent="0">
              <a:buNone/>
            </a:pPr>
            <a:r>
              <a:rPr lang="en-US" dirty="0"/>
              <a:t>4. </a:t>
            </a:r>
            <a:r>
              <a:rPr lang="en-US" b="1" dirty="0"/>
              <a:t>Hamstring curls </a:t>
            </a:r>
            <a:r>
              <a:rPr lang="en-US" dirty="0"/>
              <a:t>(heel to bum kicks) progressing to adding bent arms pulling back at chest height</a:t>
            </a:r>
          </a:p>
          <a:p>
            <a:pPr marL="0" indent="0">
              <a:buNone/>
            </a:pPr>
            <a:r>
              <a:rPr lang="en-US" dirty="0"/>
              <a:t>Example cues: Try to touch your bum with your heels, one foot and then the other. Spread your fingers, bent your arms at chest height and pull back</a:t>
            </a:r>
          </a:p>
          <a:p>
            <a:pPr marL="0" indent="0">
              <a:buNone/>
            </a:pPr>
            <a:r>
              <a:rPr lang="en-US" dirty="0"/>
              <a:t>5. </a:t>
            </a:r>
            <a:r>
              <a:rPr lang="en-US" b="1" dirty="0"/>
              <a:t>Knee lifts </a:t>
            </a:r>
            <a:r>
              <a:rPr lang="en-US" dirty="0"/>
              <a:t>progressing to adding bent arms lifting from shoulder height to cross over head and returning to shoulder height</a:t>
            </a:r>
          </a:p>
          <a:p>
            <a:pPr marL="0" indent="0">
              <a:buNone/>
            </a:pPr>
            <a:r>
              <a:rPr lang="en-US" dirty="0"/>
              <a:t>Example cues: Lift one knee towards your chest and then the other. Arms can wave if you want to! Hold your tummy in and look in front of you. Stand as tall as you can.</a:t>
            </a:r>
          </a:p>
        </p:txBody>
      </p:sp>
      <p:pic>
        <p:nvPicPr>
          <p:cNvPr id="7" name="Picture 6" descr="A picture containing drawing, flower&#10;&#10;Description automatically generated">
            <a:extLst>
              <a:ext uri="{FF2B5EF4-FFF2-40B4-BE49-F238E27FC236}">
                <a16:creationId xmlns="" xmlns:a16="http://schemas.microsoft.com/office/drawing/2014/main" id="{D6FF1167-9A43-3D44-AF2D-D7332AB5D016}"/>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83827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Exercises – </a:t>
            </a:r>
            <a:br>
              <a:rPr lang="en-US" dirty="0">
                <a:solidFill>
                  <a:srgbClr val="FFFFFF"/>
                </a:solidFill>
              </a:rPr>
            </a:br>
            <a:r>
              <a:rPr lang="en-US" dirty="0">
                <a:solidFill>
                  <a:srgbClr val="FFFFFF"/>
                </a:solidFill>
              </a:rPr>
              <a:t>Workout</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447308" y="591344"/>
            <a:ext cx="6906491" cy="5585619"/>
          </a:xfrm>
        </p:spPr>
        <p:txBody>
          <a:bodyPr anchor="ctr">
            <a:normAutofit lnSpcReduction="10000"/>
          </a:bodyPr>
          <a:lstStyle/>
          <a:p>
            <a:pPr marL="0" indent="0">
              <a:buNone/>
            </a:pPr>
            <a:r>
              <a:rPr lang="en-US" dirty="0"/>
              <a:t>5. Planted feet and bent knees to </a:t>
            </a:r>
            <a:r>
              <a:rPr lang="en-US" b="1" dirty="0"/>
              <a:t>punch</a:t>
            </a:r>
            <a:r>
              <a:rPr lang="en-US" dirty="0"/>
              <a:t> one arm and then the other across the body</a:t>
            </a:r>
          </a:p>
          <a:p>
            <a:pPr marL="0" indent="0">
              <a:buNone/>
            </a:pPr>
            <a:r>
              <a:rPr lang="en-US" dirty="0"/>
              <a:t>Example cues: Make your hands into fists and bounce through your knees a little. Push your fists to the other side of your body, making your arms straight as you push. One side and then the other.</a:t>
            </a:r>
          </a:p>
          <a:p>
            <a:pPr marL="0" indent="0">
              <a:buNone/>
            </a:pPr>
            <a:r>
              <a:rPr lang="en-US" dirty="0"/>
              <a:t>6. </a:t>
            </a:r>
            <a:r>
              <a:rPr lang="en-US" b="1" dirty="0"/>
              <a:t>Kick forward</a:t>
            </a:r>
            <a:r>
              <a:rPr lang="en-US" dirty="0"/>
              <a:t>, one leg and then the other, progressing to chest presses with palms pushing away from the body at chest height.</a:t>
            </a:r>
          </a:p>
          <a:p>
            <a:pPr marL="0" indent="0">
              <a:buNone/>
            </a:pPr>
            <a:r>
              <a:rPr lang="en-US" dirty="0"/>
              <a:t>Example cues: One leg at a time, keeping your balance and pushing both your arms away from you. Shoulders down. (At the end) shake out your arms.</a:t>
            </a:r>
          </a:p>
        </p:txBody>
      </p:sp>
      <p:pic>
        <p:nvPicPr>
          <p:cNvPr id="7" name="Picture 6" descr="A picture containing drawing, flower&#10;&#10;Description automatically generated">
            <a:extLst>
              <a:ext uri="{FF2B5EF4-FFF2-40B4-BE49-F238E27FC236}">
                <a16:creationId xmlns="" xmlns:a16="http://schemas.microsoft.com/office/drawing/2014/main" id="{51D27DF1-A79C-FA40-A842-6DADF38DAE53}"/>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052232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Exercises – </a:t>
            </a:r>
            <a:br>
              <a:rPr lang="en-US" dirty="0">
                <a:solidFill>
                  <a:srgbClr val="FFFFFF"/>
                </a:solidFill>
              </a:rPr>
            </a:br>
            <a:r>
              <a:rPr lang="en-US" dirty="0">
                <a:solidFill>
                  <a:srgbClr val="FFFFFF"/>
                </a:solidFill>
              </a:rPr>
              <a:t>Workout</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447308" y="591344"/>
            <a:ext cx="6906491" cy="5585619"/>
          </a:xfrm>
        </p:spPr>
        <p:txBody>
          <a:bodyPr anchor="ctr">
            <a:normAutofit/>
          </a:bodyPr>
          <a:lstStyle/>
          <a:p>
            <a:pPr marL="0" indent="0">
              <a:buNone/>
            </a:pPr>
            <a:r>
              <a:rPr lang="en-US" dirty="0"/>
              <a:t>7. </a:t>
            </a:r>
            <a:r>
              <a:rPr lang="en-US" b="1" dirty="0"/>
              <a:t>Kick backwards</a:t>
            </a:r>
            <a:r>
              <a:rPr lang="en-US" dirty="0"/>
              <a:t>, one leg and then the other, progressing to chest presses with palms pushing away from the body at chest height</a:t>
            </a:r>
          </a:p>
          <a:p>
            <a:pPr marL="0" indent="0">
              <a:buNone/>
            </a:pPr>
            <a:r>
              <a:rPr lang="en-US" dirty="0"/>
              <a:t>Example cues: One leg at a time, keeping your balance and pushing both your arms away from you. Shoulders down.</a:t>
            </a:r>
          </a:p>
          <a:p>
            <a:pPr marL="0" indent="0">
              <a:buNone/>
            </a:pPr>
            <a:r>
              <a:rPr lang="en-US" dirty="0"/>
              <a:t>8. </a:t>
            </a:r>
            <a:r>
              <a:rPr lang="en-US" b="1" dirty="0"/>
              <a:t>Big arm circles </a:t>
            </a:r>
            <a:r>
              <a:rPr lang="en-US" dirty="0"/>
              <a:t>at shoulder height, first one way and then the other.</a:t>
            </a:r>
          </a:p>
          <a:p>
            <a:pPr marL="0" indent="0">
              <a:buNone/>
            </a:pPr>
            <a:r>
              <a:rPr lang="en-US" dirty="0"/>
              <a:t>Example cues: Really big moves using your whole arm, shoulders down away from your ears, stand tall. (At the end) shake out your arms.</a:t>
            </a:r>
          </a:p>
          <a:p>
            <a:pPr marL="0" indent="0">
              <a:buNone/>
            </a:pPr>
            <a:endParaRPr lang="en-US" dirty="0"/>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0BD826C3-7FD5-5B4E-9F34-E305C2F2392E}"/>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225332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Exercises – </a:t>
            </a:r>
            <a:br>
              <a:rPr lang="en-US" dirty="0">
                <a:solidFill>
                  <a:srgbClr val="FFFFFF"/>
                </a:solidFill>
              </a:rPr>
            </a:br>
            <a:r>
              <a:rPr lang="en-US" dirty="0">
                <a:solidFill>
                  <a:srgbClr val="FFFFFF"/>
                </a:solidFill>
              </a:rPr>
              <a:t>Cool down</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313196" y="128048"/>
            <a:ext cx="7320639" cy="6410864"/>
          </a:xfrm>
        </p:spPr>
        <p:txBody>
          <a:bodyPr anchor="ctr">
            <a:normAutofit fontScale="62500" lnSpcReduction="20000"/>
          </a:bodyPr>
          <a:lstStyle/>
          <a:p>
            <a:pPr marL="0" indent="0">
              <a:buNone/>
            </a:pPr>
            <a:r>
              <a:rPr lang="en-US" dirty="0"/>
              <a:t>Examples:</a:t>
            </a:r>
          </a:p>
          <a:p>
            <a:pPr marL="0" indent="0">
              <a:buNone/>
            </a:pPr>
            <a:endParaRPr lang="en-US" dirty="0"/>
          </a:p>
          <a:p>
            <a:pPr marL="0" indent="0">
              <a:buNone/>
            </a:pPr>
            <a:r>
              <a:rPr lang="en-US" dirty="0"/>
              <a:t>1. March on the spot with no arms</a:t>
            </a:r>
          </a:p>
          <a:p>
            <a:pPr marL="0" indent="0">
              <a:buNone/>
            </a:pPr>
            <a:endParaRPr lang="en-US" dirty="0"/>
          </a:p>
          <a:p>
            <a:pPr marL="0" indent="0">
              <a:buNone/>
            </a:pPr>
            <a:r>
              <a:rPr lang="en-US" dirty="0"/>
              <a:t>2. Hip swivels</a:t>
            </a:r>
          </a:p>
          <a:p>
            <a:pPr marL="0" indent="0">
              <a:buNone/>
            </a:pPr>
            <a:endParaRPr lang="en-US" dirty="0"/>
          </a:p>
          <a:p>
            <a:pPr marL="0" indent="0">
              <a:buNone/>
            </a:pPr>
            <a:r>
              <a:rPr lang="en-US" dirty="0"/>
              <a:t>3. Neck rolls</a:t>
            </a:r>
          </a:p>
          <a:p>
            <a:pPr marL="0" indent="0">
              <a:buNone/>
            </a:pPr>
            <a:endParaRPr lang="en-US" dirty="0"/>
          </a:p>
          <a:p>
            <a:pPr marL="0" indent="0">
              <a:buNone/>
            </a:pPr>
            <a:r>
              <a:rPr lang="en-US" dirty="0"/>
              <a:t>4. Neck stretch with massage</a:t>
            </a:r>
          </a:p>
          <a:p>
            <a:pPr marL="0" indent="0">
              <a:buNone/>
            </a:pPr>
            <a:endParaRPr lang="en-US" dirty="0"/>
          </a:p>
          <a:p>
            <a:pPr marL="0" indent="0">
              <a:buNone/>
            </a:pPr>
            <a:r>
              <a:rPr lang="en-US" dirty="0"/>
              <a:t>5. Knee circles in one direction</a:t>
            </a:r>
          </a:p>
          <a:p>
            <a:pPr marL="0" indent="0">
              <a:buNone/>
            </a:pPr>
            <a:endParaRPr lang="en-US" dirty="0"/>
          </a:p>
          <a:p>
            <a:pPr marL="0" indent="0">
              <a:buNone/>
            </a:pPr>
            <a:r>
              <a:rPr lang="en-US" dirty="0"/>
              <a:t>6. Knee circles in the other direction</a:t>
            </a:r>
          </a:p>
          <a:p>
            <a:pPr marL="0" indent="0">
              <a:buNone/>
            </a:pPr>
            <a:endParaRPr lang="en-US" dirty="0"/>
          </a:p>
          <a:p>
            <a:pPr marL="0" indent="0">
              <a:buNone/>
            </a:pPr>
            <a:r>
              <a:rPr lang="en-US" dirty="0"/>
              <a:t>7. Stretch to the ceiling, deep bend</a:t>
            </a:r>
          </a:p>
          <a:p>
            <a:pPr marL="0" indent="0">
              <a:buNone/>
            </a:pPr>
            <a:endParaRPr lang="en-US" dirty="0"/>
          </a:p>
          <a:p>
            <a:pPr marL="0" indent="0">
              <a:buNone/>
            </a:pPr>
            <a:r>
              <a:rPr lang="en-US" dirty="0"/>
              <a:t>8. Wibble wobbles to shake out</a:t>
            </a:r>
          </a:p>
          <a:p>
            <a:pPr marL="0" indent="0">
              <a:buNone/>
            </a:pPr>
            <a:endParaRPr lang="en-US" dirty="0"/>
          </a:p>
          <a:p>
            <a:pPr marL="0" indent="0">
              <a:buNone/>
            </a:pPr>
            <a:r>
              <a:rPr lang="en-US" dirty="0"/>
              <a:t>9. Claps and thumbs up</a:t>
            </a:r>
          </a:p>
        </p:txBody>
      </p:sp>
      <p:pic>
        <p:nvPicPr>
          <p:cNvPr id="7" name="Picture 6" descr="A picture containing drawing, flower&#10;&#10;Description automatically generated">
            <a:extLst>
              <a:ext uri="{FF2B5EF4-FFF2-40B4-BE49-F238E27FC236}">
                <a16:creationId xmlns="" xmlns:a16="http://schemas.microsoft.com/office/drawing/2014/main" id="{6C35D161-4B4A-6849-8E7B-DD1993A4F89A}"/>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4032637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Cueing</a:t>
            </a:r>
            <a:br>
              <a:rPr lang="en-US" dirty="0">
                <a:solidFill>
                  <a:srgbClr val="FFFFFF"/>
                </a:solidFill>
              </a:rPr>
            </a:br>
            <a:endParaRPr lang="en-US" dirty="0">
              <a:solidFill>
                <a:srgbClr val="FFFFFF"/>
              </a:solidFill>
            </a:endParaRP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571020" y="319088"/>
            <a:ext cx="7925780" cy="6534619"/>
          </a:xfrm>
        </p:spPr>
        <p:txBody>
          <a:bodyPr anchor="ctr">
            <a:normAutofit fontScale="85000" lnSpcReduction="20000"/>
          </a:bodyPr>
          <a:lstStyle/>
          <a:p>
            <a:pPr marL="0" indent="0">
              <a:buNone/>
            </a:pPr>
            <a:endParaRPr lang="en-US" sz="1600" dirty="0"/>
          </a:p>
          <a:p>
            <a:pPr marL="0" indent="0">
              <a:buNone/>
            </a:pPr>
            <a:r>
              <a:rPr lang="en-US" sz="2000" b="1" dirty="0"/>
              <a:t>General cues, verbal and physical, might include:</a:t>
            </a:r>
          </a:p>
          <a:p>
            <a:r>
              <a:rPr lang="en-US" sz="2000" dirty="0"/>
              <a:t>Thumbs up</a:t>
            </a:r>
          </a:p>
          <a:p>
            <a:r>
              <a:rPr lang="en-US" sz="2000" dirty="0"/>
              <a:t>Big smile</a:t>
            </a:r>
          </a:p>
          <a:p>
            <a:r>
              <a:rPr lang="en-US" sz="2000" dirty="0"/>
              <a:t>‘Copy what I am doing’</a:t>
            </a:r>
          </a:p>
          <a:p>
            <a:r>
              <a:rPr lang="en-US" sz="2000" dirty="0"/>
              <a:t>‘Let’s do 10 more’ </a:t>
            </a:r>
          </a:p>
          <a:p>
            <a:r>
              <a:rPr lang="en-US" sz="2000" dirty="0"/>
              <a:t>‘Let’s change direction and go the other way’</a:t>
            </a:r>
          </a:p>
          <a:p>
            <a:r>
              <a:rPr lang="en-US" sz="2000" dirty="0"/>
              <a:t>‘Last one’</a:t>
            </a:r>
          </a:p>
          <a:p>
            <a:r>
              <a:rPr lang="en-US" sz="2000" dirty="0"/>
              <a:t>‘Nearly there’</a:t>
            </a:r>
          </a:p>
          <a:p>
            <a:pPr marL="0" indent="0">
              <a:buNone/>
            </a:pPr>
            <a:r>
              <a:rPr lang="en-US" sz="2000" b="1" dirty="0"/>
              <a:t>As well as lots of encouragement:</a:t>
            </a:r>
          </a:p>
          <a:p>
            <a:r>
              <a:rPr lang="en-US" sz="2000" dirty="0"/>
              <a:t>‘You are doing really well!’</a:t>
            </a:r>
          </a:p>
          <a:p>
            <a:r>
              <a:rPr lang="en-US" sz="2000" dirty="0"/>
              <a:t>‘Look at you go!’</a:t>
            </a:r>
          </a:p>
          <a:p>
            <a:r>
              <a:rPr lang="en-US" sz="2000" dirty="0"/>
              <a:t>‘I am so impressed!’</a:t>
            </a:r>
          </a:p>
          <a:p>
            <a:r>
              <a:rPr lang="en-US" sz="2000" dirty="0"/>
              <a:t>‘I can see you are working so hard!’</a:t>
            </a:r>
          </a:p>
          <a:p>
            <a:r>
              <a:rPr lang="en-US" sz="2000" dirty="0"/>
              <a:t>‘You are getting much better at this!’</a:t>
            </a:r>
          </a:p>
          <a:p>
            <a:r>
              <a:rPr lang="en-US" sz="2000" dirty="0"/>
              <a:t>‘Amazing!’</a:t>
            </a:r>
          </a:p>
          <a:p>
            <a:r>
              <a:rPr lang="en-US" sz="2000" dirty="0"/>
              <a:t>‘You are getting stronger!’</a:t>
            </a:r>
          </a:p>
          <a:p>
            <a:pPr marL="0" indent="0">
              <a:buNone/>
            </a:pPr>
            <a:r>
              <a:rPr lang="en-US" sz="2000" b="1" dirty="0"/>
              <a:t>It’s good to be specific:</a:t>
            </a:r>
          </a:p>
          <a:p>
            <a:r>
              <a:rPr lang="en-US" sz="2000" dirty="0"/>
              <a:t>‘I can see how high you are lifting your knees’</a:t>
            </a:r>
          </a:p>
          <a:p>
            <a:r>
              <a:rPr lang="en-US" sz="2000" dirty="0"/>
              <a:t>‘You are stretching very high’</a:t>
            </a:r>
          </a:p>
          <a:p>
            <a:r>
              <a:rPr lang="en-US" sz="2000" dirty="0"/>
              <a:t>‘You are moving your arms so strongly’</a:t>
            </a:r>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2CDC148D-2F0B-4546-A800-EFB86BA3F703}"/>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2863414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146304" y="591344"/>
            <a:ext cx="3925824" cy="5585619"/>
          </a:xfrm>
        </p:spPr>
        <p:txBody>
          <a:bodyPr>
            <a:normAutofit/>
          </a:bodyPr>
          <a:lstStyle/>
          <a:p>
            <a:r>
              <a:rPr lang="en-US" dirty="0">
                <a:solidFill>
                  <a:srgbClr val="FFFFFF"/>
                </a:solidFill>
              </a:rPr>
              <a:t>Communication</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310524" y="140240"/>
            <a:ext cx="6964404" cy="6262363"/>
          </a:xfrm>
        </p:spPr>
        <p:txBody>
          <a:bodyPr anchor="ctr">
            <a:normAutofit fontScale="70000" lnSpcReduction="20000"/>
          </a:bodyPr>
          <a:lstStyle/>
          <a:p>
            <a:pPr marL="0" indent="0">
              <a:buNone/>
            </a:pPr>
            <a:r>
              <a:rPr lang="en-US" dirty="0"/>
              <a:t>Clients’ communication needs varied. The guiders took this into account and used various strategies, including:</a:t>
            </a:r>
          </a:p>
          <a:p>
            <a:pPr marL="0" indent="0">
              <a:buNone/>
            </a:pPr>
            <a:endParaRPr lang="en-US" dirty="0"/>
          </a:p>
          <a:p>
            <a:r>
              <a:rPr lang="en-US" dirty="0"/>
              <a:t>Non-verbal communication</a:t>
            </a:r>
          </a:p>
          <a:p>
            <a:r>
              <a:rPr lang="en-US" dirty="0"/>
              <a:t>Eye contact, smiling, open body language with big, expressive gestures</a:t>
            </a:r>
          </a:p>
          <a:p>
            <a:r>
              <a:rPr lang="en-US" dirty="0"/>
              <a:t>Visual cues such as thumbs up, clapping, exaggerated nods and holding up fingers to show exercise counting</a:t>
            </a:r>
          </a:p>
          <a:p>
            <a:r>
              <a:rPr lang="en-US" dirty="0"/>
              <a:t>Relaxed verbal tone</a:t>
            </a:r>
          </a:p>
          <a:p>
            <a:r>
              <a:rPr lang="en-US" dirty="0"/>
              <a:t>Straight forward queueing (what’s coming up next) so clients don’t get ‘lost’</a:t>
            </a:r>
          </a:p>
          <a:p>
            <a:r>
              <a:rPr lang="en-US" dirty="0"/>
              <a:t>Not counting backwards (as often happens in exercise classes) as that can be a challenge to someone with a learning disability</a:t>
            </a:r>
          </a:p>
          <a:p>
            <a:r>
              <a:rPr lang="en-US" dirty="0"/>
              <a:t>Smiling and maintaining eye contact where possible</a:t>
            </a:r>
          </a:p>
          <a:p>
            <a:r>
              <a:rPr lang="en-US" dirty="0"/>
              <a:t>Laughing and having fun, being silly</a:t>
            </a:r>
          </a:p>
          <a:p>
            <a:r>
              <a:rPr lang="en-US" dirty="0"/>
              <a:t>Lots of reminders about how many more exercises to go</a:t>
            </a:r>
          </a:p>
          <a:p>
            <a:r>
              <a:rPr lang="en-US" dirty="0"/>
              <a:t>Positive simple language and lots of encouragement</a:t>
            </a:r>
          </a:p>
          <a:p>
            <a:r>
              <a:rPr lang="en-US" dirty="0"/>
              <a:t>Using exaggerated gestures to ensure the exercises are being carried out correctly</a:t>
            </a:r>
          </a:p>
          <a:p>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6493CA13-4FB3-5A44-8EE6-8E407D4D0B4F}"/>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156074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Challenges</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447308" y="591344"/>
            <a:ext cx="6906491" cy="5585619"/>
          </a:xfrm>
        </p:spPr>
        <p:txBody>
          <a:bodyPr anchor="ctr">
            <a:normAutofit lnSpcReduction="10000"/>
          </a:bodyPr>
          <a:lstStyle/>
          <a:p>
            <a:r>
              <a:rPr lang="en-US" sz="2200" dirty="0"/>
              <a:t>Connectivity (variable broadband etc.)</a:t>
            </a:r>
          </a:p>
          <a:p>
            <a:pPr marL="0" indent="0">
              <a:buNone/>
            </a:pPr>
            <a:endParaRPr lang="en-US" sz="2200" dirty="0"/>
          </a:p>
          <a:p>
            <a:r>
              <a:rPr lang="en-US" sz="2200" dirty="0"/>
              <a:t>Being alert to the fact it is more difficult to spot signs of distress and/or anxiety on a screen</a:t>
            </a:r>
          </a:p>
          <a:p>
            <a:endParaRPr lang="en-US" sz="2200" dirty="0"/>
          </a:p>
          <a:p>
            <a:r>
              <a:rPr lang="en-US" sz="2200" dirty="0"/>
              <a:t>People may use ‘masking’ behavior when they are ‘on screen’</a:t>
            </a:r>
          </a:p>
          <a:p>
            <a:endParaRPr lang="en-US" sz="2200" dirty="0"/>
          </a:p>
          <a:p>
            <a:r>
              <a:rPr lang="en-US" sz="2200" dirty="0"/>
              <a:t>It can be harder to hear clients over background noise, fans, open windows</a:t>
            </a:r>
          </a:p>
          <a:p>
            <a:endParaRPr lang="en-US" sz="2200" dirty="0"/>
          </a:p>
          <a:p>
            <a:r>
              <a:rPr lang="en-US" sz="2200" dirty="0"/>
              <a:t>Exercising at home means less space and potential hazards</a:t>
            </a:r>
          </a:p>
          <a:p>
            <a:endParaRPr lang="en-US" sz="2200" dirty="0"/>
          </a:p>
          <a:p>
            <a:r>
              <a:rPr lang="en-US" sz="2200" dirty="0"/>
              <a:t>Exercising at home may involve more distractions</a:t>
            </a:r>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EC0EB2A4-A2D5-D441-ABEF-8BDACA6BFF54}"/>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29151339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1BE86EC-6A3D-6941-86B5-9F99B0622DF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Outcomes</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0978E087-CE4A-B247-9FEF-978F84461863}"/>
              </a:ext>
            </a:extLst>
          </p:cNvPr>
          <p:cNvSpPr>
            <a:spLocks noGrp="1"/>
          </p:cNvSpPr>
          <p:nvPr>
            <p:ph idx="1"/>
          </p:nvPr>
        </p:nvSpPr>
        <p:spPr>
          <a:xfrm>
            <a:off x="4447308" y="591344"/>
            <a:ext cx="6906491" cy="5585619"/>
          </a:xfrm>
        </p:spPr>
        <p:txBody>
          <a:bodyPr anchor="ctr">
            <a:normAutofit/>
          </a:bodyPr>
          <a:lstStyle/>
          <a:p>
            <a:r>
              <a:rPr lang="en-US" dirty="0"/>
              <a:t>All clients completed at least six sessions. Some were so enthusiastic, they asked for the sessions to carry on. One client completed 13 sessions and another 12 sessions.</a:t>
            </a:r>
          </a:p>
          <a:p>
            <a:r>
              <a:rPr lang="en-US" dirty="0"/>
              <a:t>All clients reported physical and mental benefits to taking part in the Exercise in Lockdown project. These benefits, including increased flexibility, strength and mood, are documented so we have measurable results. </a:t>
            </a:r>
          </a:p>
          <a:p>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AE470BE3-D921-B647-AFA8-025724D2C419}"/>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2235692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How the project began</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294604" y="82294"/>
            <a:ext cx="7460259" cy="6693408"/>
          </a:xfrm>
        </p:spPr>
        <p:txBody>
          <a:bodyPr anchor="ctr">
            <a:normAutofit fontScale="47500" lnSpcReduction="20000"/>
          </a:bodyPr>
          <a:lstStyle/>
          <a:p>
            <a:pPr marL="0" indent="0" algn="ctr">
              <a:buNone/>
            </a:pPr>
            <a:endParaRPr lang="en-GB" sz="4000" b="1" dirty="0"/>
          </a:p>
          <a:p>
            <a:pPr marL="0" indent="0" algn="ctr">
              <a:buNone/>
            </a:pPr>
            <a:r>
              <a:rPr lang="en-GB" sz="4000" b="1" dirty="0"/>
              <a:t>In March 2020, the Covid-19 pandemic forced Kingston Eco-op </a:t>
            </a:r>
            <a:br>
              <a:rPr lang="en-GB" sz="4000" b="1" dirty="0"/>
            </a:br>
            <a:r>
              <a:rPr lang="en-GB" sz="4000" b="1" dirty="0"/>
              <a:t>to close its centre. </a:t>
            </a:r>
          </a:p>
          <a:p>
            <a:pPr marL="0" indent="0" algn="ctr">
              <a:buNone/>
            </a:pPr>
            <a:endParaRPr lang="en-GB" sz="4000" b="1" dirty="0"/>
          </a:p>
          <a:p>
            <a:pPr marL="0" indent="0" algn="ctr">
              <a:buNone/>
            </a:pPr>
            <a:r>
              <a:rPr lang="en-GB" sz="4000" b="1" dirty="0"/>
              <a:t>The vulnerability of Kingston Eco-op clients puts them at greater risk of </a:t>
            </a:r>
            <a:br>
              <a:rPr lang="en-GB" sz="4000" b="1" dirty="0"/>
            </a:br>
            <a:r>
              <a:rPr lang="en-GB" sz="4000" b="1" dirty="0"/>
              <a:t>social isolation and inequality.</a:t>
            </a:r>
            <a:br>
              <a:rPr lang="en-GB" sz="4000" b="1" dirty="0"/>
            </a:br>
            <a:endParaRPr lang="en-GB" sz="4000" b="1" dirty="0"/>
          </a:p>
          <a:p>
            <a:pPr marL="0" indent="0" algn="ctr">
              <a:buNone/>
            </a:pPr>
            <a:r>
              <a:rPr lang="en-GB" sz="4000" b="1" dirty="0"/>
              <a:t>The effects of the pandemic increases those risks.</a:t>
            </a:r>
          </a:p>
          <a:p>
            <a:pPr marL="0" indent="0" algn="ctr">
              <a:buNone/>
            </a:pPr>
            <a:endParaRPr lang="en-GB" sz="4000" b="1" dirty="0"/>
          </a:p>
          <a:p>
            <a:pPr marL="0" indent="0" algn="ctr">
              <a:buNone/>
            </a:pPr>
            <a:r>
              <a:rPr lang="en-GB" sz="4000" b="1" dirty="0"/>
              <a:t>People who have learning disabilities often have poor physical and mental health.</a:t>
            </a:r>
          </a:p>
          <a:p>
            <a:pPr marL="0" indent="0" algn="ctr">
              <a:buNone/>
            </a:pPr>
            <a:endParaRPr lang="en-GB" sz="4000" b="1" dirty="0"/>
          </a:p>
          <a:p>
            <a:pPr marL="0" indent="0" algn="ctr">
              <a:buNone/>
            </a:pPr>
            <a:r>
              <a:rPr lang="en-GB" sz="4000" b="1" dirty="0"/>
              <a:t>People with poor mental health often have poor physical health.</a:t>
            </a:r>
          </a:p>
          <a:p>
            <a:pPr marL="0" indent="0" algn="ctr">
              <a:buNone/>
            </a:pPr>
            <a:endParaRPr lang="en-GB" sz="4000" b="1" dirty="0"/>
          </a:p>
          <a:p>
            <a:pPr marL="0" indent="0" algn="ctr">
              <a:buNone/>
            </a:pPr>
            <a:r>
              <a:rPr lang="en-GB" sz="4000" b="1" dirty="0"/>
              <a:t>Exercise has proven physical and mental health benefits, but people with learning disabilities and poor mental health often struggle </a:t>
            </a:r>
            <a:br>
              <a:rPr lang="en-GB" sz="4000" b="1" dirty="0"/>
            </a:br>
            <a:r>
              <a:rPr lang="en-GB" sz="4000" b="1" dirty="0"/>
              <a:t>to access exercise opportunities. </a:t>
            </a:r>
          </a:p>
          <a:p>
            <a:pPr marL="0" indent="0" algn="ctr">
              <a:buNone/>
            </a:pPr>
            <a:endParaRPr lang="en-GB" sz="4000" b="1" dirty="0"/>
          </a:p>
          <a:p>
            <a:pPr marL="0" indent="0" algn="ctr">
              <a:buNone/>
            </a:pPr>
            <a:r>
              <a:rPr lang="en-GB" sz="4000" b="1" dirty="0"/>
              <a:t>Lockdown made it even harder than ever for Kingston Eco-op’s clients </a:t>
            </a:r>
            <a:br>
              <a:rPr lang="en-GB" sz="4000" b="1" dirty="0"/>
            </a:br>
            <a:r>
              <a:rPr lang="en-GB" sz="4000" b="1" dirty="0"/>
              <a:t>to exercise.</a:t>
            </a:r>
          </a:p>
          <a:p>
            <a:pPr marL="0" indent="0" algn="ctr">
              <a:buNone/>
            </a:pPr>
            <a:endParaRPr lang="en-GB" sz="4000" b="1" dirty="0"/>
          </a:p>
          <a:p>
            <a:pPr marL="0" indent="0" algn="ctr">
              <a:buNone/>
            </a:pPr>
            <a:r>
              <a:rPr lang="en-GB" sz="4000" b="1" dirty="0"/>
              <a:t>There was a clear need for the Exercise in Lockdown project.</a:t>
            </a:r>
          </a:p>
          <a:p>
            <a:pPr marL="0" indent="0" algn="ctr">
              <a:buNone/>
            </a:pPr>
            <a:endParaRPr lang="en-GB" b="1" dirty="0"/>
          </a:p>
          <a:p>
            <a:pPr marL="0" indent="0">
              <a:buNone/>
            </a:pPr>
            <a:endParaRPr lang="en-US" dirty="0"/>
          </a:p>
          <a:p>
            <a:pPr marL="0" indent="0">
              <a:buNone/>
            </a:pPr>
            <a:endParaRPr lang="en-US" dirty="0"/>
          </a:p>
          <a:p>
            <a:pPr marL="0" indent="0">
              <a:buNone/>
            </a:pPr>
            <a:endParaRPr lang="en-US" dirty="0"/>
          </a:p>
        </p:txBody>
      </p:sp>
      <p:pic>
        <p:nvPicPr>
          <p:cNvPr id="11" name="Picture 10" descr="A picture containing drawing, flower&#10;&#10;Description automatically generated">
            <a:extLst>
              <a:ext uri="{FF2B5EF4-FFF2-40B4-BE49-F238E27FC236}">
                <a16:creationId xmlns="" xmlns:a16="http://schemas.microsoft.com/office/drawing/2014/main" id="{1D295D0E-DCE0-AE4C-9B11-D192A4709711}"/>
              </a:ext>
            </a:extLst>
          </p:cNvPr>
          <p:cNvPicPr>
            <a:picLocks noChangeAspect="1"/>
          </p:cNvPicPr>
          <p:nvPr/>
        </p:nvPicPr>
        <p:blipFill rotWithShape="1">
          <a:blip r:embed="rId2"/>
          <a:srcRect t="166" r="1" b="1"/>
          <a:stretch/>
        </p:blipFill>
        <p:spPr>
          <a:xfrm>
            <a:off x="194218" y="223837"/>
            <a:ext cx="1658679" cy="914400"/>
          </a:xfrm>
          <a:prstGeom prst="rect">
            <a:avLst/>
          </a:prstGeom>
        </p:spPr>
      </p:pic>
    </p:spTree>
    <p:extLst>
      <p:ext uri="{BB962C8B-B14F-4D97-AF65-F5344CB8AC3E}">
        <p14:creationId xmlns:p14="http://schemas.microsoft.com/office/powerpoint/2010/main" val="3097051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E1080E0-E0F1-3746-84F2-75E865D03C92}"/>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What the clients said…</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7F3B4BE9-0C59-E047-8D7C-0F12D2059808}"/>
              </a:ext>
            </a:extLst>
          </p:cNvPr>
          <p:cNvSpPr>
            <a:spLocks noGrp="1"/>
          </p:cNvSpPr>
          <p:nvPr>
            <p:ph idx="1"/>
          </p:nvPr>
        </p:nvSpPr>
        <p:spPr>
          <a:xfrm>
            <a:off x="4447308" y="591344"/>
            <a:ext cx="6906491" cy="5585619"/>
          </a:xfrm>
        </p:spPr>
        <p:txBody>
          <a:bodyPr anchor="ct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		</a:t>
            </a:r>
          </a:p>
        </p:txBody>
      </p:sp>
      <p:sp>
        <p:nvSpPr>
          <p:cNvPr id="4" name="Oval Callout 3">
            <a:extLst>
              <a:ext uri="{FF2B5EF4-FFF2-40B4-BE49-F238E27FC236}">
                <a16:creationId xmlns="" xmlns:a16="http://schemas.microsoft.com/office/drawing/2014/main" id="{83FE0AAB-C7C1-064E-A921-D3906B4E3F97}"/>
              </a:ext>
            </a:extLst>
          </p:cNvPr>
          <p:cNvSpPr/>
          <p:nvPr/>
        </p:nvSpPr>
        <p:spPr>
          <a:xfrm>
            <a:off x="8539622" y="681037"/>
            <a:ext cx="2452990" cy="1531917"/>
          </a:xfrm>
          <a:prstGeom prst="wedgeEllipse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5" name="TextBox 4">
            <a:extLst>
              <a:ext uri="{FF2B5EF4-FFF2-40B4-BE49-F238E27FC236}">
                <a16:creationId xmlns="" xmlns:a16="http://schemas.microsoft.com/office/drawing/2014/main" id="{2F54C81E-DFED-A948-BCCF-6A3A32A70954}"/>
              </a:ext>
            </a:extLst>
          </p:cNvPr>
          <p:cNvSpPr txBox="1"/>
          <p:nvPr/>
        </p:nvSpPr>
        <p:spPr>
          <a:xfrm>
            <a:off x="8959215" y="1210908"/>
            <a:ext cx="1743456" cy="523220"/>
          </a:xfrm>
          <a:prstGeom prst="rect">
            <a:avLst/>
          </a:prstGeom>
          <a:noFill/>
        </p:spPr>
        <p:txBody>
          <a:bodyPr wrap="square" rtlCol="0">
            <a:spAutoFit/>
          </a:bodyPr>
          <a:lstStyle/>
          <a:p>
            <a:r>
              <a:rPr lang="en-US" sz="2800" dirty="0"/>
              <a:t>It was fun</a:t>
            </a:r>
          </a:p>
        </p:txBody>
      </p:sp>
      <p:sp>
        <p:nvSpPr>
          <p:cNvPr id="9" name="Oval Callout 8">
            <a:extLst>
              <a:ext uri="{FF2B5EF4-FFF2-40B4-BE49-F238E27FC236}">
                <a16:creationId xmlns="" xmlns:a16="http://schemas.microsoft.com/office/drawing/2014/main" id="{BB25567F-C9FC-5B4E-8F13-714BAAFC8169}"/>
              </a:ext>
            </a:extLst>
          </p:cNvPr>
          <p:cNvSpPr/>
          <p:nvPr/>
        </p:nvSpPr>
        <p:spPr>
          <a:xfrm>
            <a:off x="8844462" y="3898181"/>
            <a:ext cx="2452990" cy="1531917"/>
          </a:xfrm>
          <a:prstGeom prst="wedgeEllipseCallout">
            <a:avLst>
              <a:gd name="adj1" fmla="val -23815"/>
              <a:gd name="adj2" fmla="val 65683"/>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1" name="Oval Callout 10">
            <a:extLst>
              <a:ext uri="{FF2B5EF4-FFF2-40B4-BE49-F238E27FC236}">
                <a16:creationId xmlns="" xmlns:a16="http://schemas.microsoft.com/office/drawing/2014/main" id="{CBBF1C8A-1FD7-8445-BF48-9D7C903B6BF2}"/>
              </a:ext>
            </a:extLst>
          </p:cNvPr>
          <p:cNvSpPr/>
          <p:nvPr/>
        </p:nvSpPr>
        <p:spPr>
          <a:xfrm>
            <a:off x="4772360" y="4008633"/>
            <a:ext cx="2452990" cy="1531917"/>
          </a:xfrm>
          <a:prstGeom prst="wedgeEllipseCallout">
            <a:avLst>
              <a:gd name="adj1" fmla="val 32846"/>
              <a:gd name="adj2" fmla="val 67275"/>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3" name="Oval Callout 12">
            <a:extLst>
              <a:ext uri="{FF2B5EF4-FFF2-40B4-BE49-F238E27FC236}">
                <a16:creationId xmlns="" xmlns:a16="http://schemas.microsoft.com/office/drawing/2014/main" id="{3441D432-765C-B94E-B940-503EF9DF6DCF}"/>
              </a:ext>
            </a:extLst>
          </p:cNvPr>
          <p:cNvSpPr/>
          <p:nvPr/>
        </p:nvSpPr>
        <p:spPr>
          <a:xfrm>
            <a:off x="5097412" y="832633"/>
            <a:ext cx="2452990" cy="1531917"/>
          </a:xfrm>
          <a:prstGeom prst="wedgeEllipseCallout">
            <a:avLst>
              <a:gd name="adj1" fmla="val 23899"/>
              <a:gd name="adj2" fmla="val 60908"/>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solidFill>
              </a:rPr>
              <a:t>II</a:t>
            </a:r>
          </a:p>
        </p:txBody>
      </p:sp>
      <p:sp>
        <p:nvSpPr>
          <p:cNvPr id="14" name="TextBox 13">
            <a:extLst>
              <a:ext uri="{FF2B5EF4-FFF2-40B4-BE49-F238E27FC236}">
                <a16:creationId xmlns="" xmlns:a16="http://schemas.microsoft.com/office/drawing/2014/main" id="{18B1FE6B-F2E7-E64E-B071-ACD4B30E8892}"/>
              </a:ext>
            </a:extLst>
          </p:cNvPr>
          <p:cNvSpPr txBox="1"/>
          <p:nvPr/>
        </p:nvSpPr>
        <p:spPr>
          <a:xfrm>
            <a:off x="5127127" y="4340308"/>
            <a:ext cx="1743456" cy="954107"/>
          </a:xfrm>
          <a:prstGeom prst="rect">
            <a:avLst/>
          </a:prstGeom>
          <a:noFill/>
        </p:spPr>
        <p:txBody>
          <a:bodyPr wrap="square" rtlCol="0">
            <a:spAutoFit/>
          </a:bodyPr>
          <a:lstStyle/>
          <a:p>
            <a:pPr algn="ctr"/>
            <a:r>
              <a:rPr lang="en-US" sz="2800" dirty="0"/>
              <a:t>It cheered me up</a:t>
            </a:r>
          </a:p>
        </p:txBody>
      </p:sp>
      <p:sp>
        <p:nvSpPr>
          <p:cNvPr id="15" name="TextBox 14">
            <a:extLst>
              <a:ext uri="{FF2B5EF4-FFF2-40B4-BE49-F238E27FC236}">
                <a16:creationId xmlns="" xmlns:a16="http://schemas.microsoft.com/office/drawing/2014/main" id="{D15B6FD4-834E-BB4F-B904-7105C25C17ED}"/>
              </a:ext>
            </a:extLst>
          </p:cNvPr>
          <p:cNvSpPr txBox="1"/>
          <p:nvPr/>
        </p:nvSpPr>
        <p:spPr>
          <a:xfrm>
            <a:off x="9157716" y="4179912"/>
            <a:ext cx="1743456" cy="954107"/>
          </a:xfrm>
          <a:prstGeom prst="rect">
            <a:avLst/>
          </a:prstGeom>
          <a:noFill/>
        </p:spPr>
        <p:txBody>
          <a:bodyPr wrap="square" rtlCol="0">
            <a:spAutoFit/>
          </a:bodyPr>
          <a:lstStyle/>
          <a:p>
            <a:pPr algn="ctr"/>
            <a:r>
              <a:rPr lang="en-US" sz="2800" dirty="0"/>
              <a:t>I feel stronger</a:t>
            </a:r>
          </a:p>
        </p:txBody>
      </p:sp>
      <p:sp>
        <p:nvSpPr>
          <p:cNvPr id="16" name="TextBox 15">
            <a:extLst>
              <a:ext uri="{FF2B5EF4-FFF2-40B4-BE49-F238E27FC236}">
                <a16:creationId xmlns="" xmlns:a16="http://schemas.microsoft.com/office/drawing/2014/main" id="{79448E45-81EE-8844-9890-C103FA227049}"/>
              </a:ext>
            </a:extLst>
          </p:cNvPr>
          <p:cNvSpPr txBox="1"/>
          <p:nvPr/>
        </p:nvSpPr>
        <p:spPr>
          <a:xfrm>
            <a:off x="5452179" y="1073343"/>
            <a:ext cx="1743456" cy="954107"/>
          </a:xfrm>
          <a:prstGeom prst="rect">
            <a:avLst/>
          </a:prstGeom>
          <a:noFill/>
        </p:spPr>
        <p:txBody>
          <a:bodyPr wrap="square" rtlCol="0">
            <a:spAutoFit/>
          </a:bodyPr>
          <a:lstStyle/>
          <a:p>
            <a:pPr algn="ctr"/>
            <a:r>
              <a:rPr lang="en-US" sz="2800" dirty="0"/>
              <a:t>I want to do more!</a:t>
            </a:r>
          </a:p>
        </p:txBody>
      </p:sp>
      <p:pic>
        <p:nvPicPr>
          <p:cNvPr id="17" name="Picture 16" descr="A picture containing drawing, flower&#10;&#10;Description automatically generated">
            <a:extLst>
              <a:ext uri="{FF2B5EF4-FFF2-40B4-BE49-F238E27FC236}">
                <a16:creationId xmlns="" xmlns:a16="http://schemas.microsoft.com/office/drawing/2014/main" id="{FD4266B3-ED75-2144-9C68-F6EE3581D996}"/>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20589714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D8ED9BE7-A4A8-E640-8BED-10069F8F3A33}"/>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Learnings</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73EB494A-5B9C-E544-92C9-41BEA3200F68}"/>
              </a:ext>
            </a:extLst>
          </p:cNvPr>
          <p:cNvSpPr>
            <a:spLocks noGrp="1"/>
          </p:cNvSpPr>
          <p:nvPr>
            <p:ph idx="1"/>
          </p:nvPr>
        </p:nvSpPr>
        <p:spPr>
          <a:xfrm>
            <a:off x="4291203" y="319088"/>
            <a:ext cx="7034784" cy="5974080"/>
          </a:xfrm>
        </p:spPr>
        <p:txBody>
          <a:bodyPr anchor="ctr">
            <a:normAutofit lnSpcReduction="10000"/>
          </a:bodyPr>
          <a:lstStyle/>
          <a:p>
            <a:endParaRPr lang="en-US" sz="2200" dirty="0"/>
          </a:p>
          <a:p>
            <a:endParaRPr lang="en-US" sz="2200" dirty="0"/>
          </a:p>
          <a:p>
            <a:endParaRPr lang="en-US" sz="2200" dirty="0"/>
          </a:p>
          <a:p>
            <a:r>
              <a:rPr lang="en-US" sz="2200" dirty="0"/>
              <a:t>Exercise supporters show up better on screens if they wear black and white stripey tops! Neon and bright colours work well too.</a:t>
            </a:r>
          </a:p>
          <a:p>
            <a:r>
              <a:rPr lang="en-US" sz="2200" dirty="0"/>
              <a:t>Leave enough time to talk and don’t rush either clients or carers. Sometimes, during lockdown, human contact is as important as the exercise itself.</a:t>
            </a:r>
          </a:p>
          <a:p>
            <a:r>
              <a:rPr lang="en-US" sz="2200" dirty="0"/>
              <a:t>Laughing, having fun is important for all of us. </a:t>
            </a:r>
          </a:p>
          <a:p>
            <a:r>
              <a:rPr lang="en-US" sz="2200" dirty="0"/>
              <a:t>Carers/supporters benefit from the social interaction, exercise and activity to break up the day.</a:t>
            </a:r>
          </a:p>
          <a:p>
            <a:r>
              <a:rPr lang="en-US" sz="2200" dirty="0"/>
              <a:t>Exercise leaders may be presented with safeguarding issues. There should be a clear procedure about what to do if this happens.</a:t>
            </a:r>
          </a:p>
          <a:p>
            <a:r>
              <a:rPr lang="en-US" sz="2200" dirty="0"/>
              <a:t>It’s instinctive to look at yourself on the screen. Guiders should avoid the temptation and keep their eyes on </a:t>
            </a:r>
            <a:br>
              <a:rPr lang="en-US" sz="2200" dirty="0"/>
            </a:br>
            <a:r>
              <a:rPr lang="en-US" sz="2200" dirty="0"/>
              <a:t>their client</a:t>
            </a:r>
          </a:p>
          <a:p>
            <a:pPr marL="0" indent="0">
              <a:buNone/>
            </a:pPr>
            <a:endParaRPr lang="en-US" sz="1900" dirty="0"/>
          </a:p>
          <a:p>
            <a:pPr marL="0" indent="0">
              <a:buNone/>
            </a:pPr>
            <a:endParaRPr lang="en-US" sz="2200" dirty="0"/>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BB775556-4EBF-C34B-91F3-56FD5B22766B}"/>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5932582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D8ED9BE7-A4A8-E640-8BED-10069F8F3A33}"/>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Learnings</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73EB494A-5B9C-E544-92C9-41BEA3200F68}"/>
              </a:ext>
            </a:extLst>
          </p:cNvPr>
          <p:cNvSpPr>
            <a:spLocks noGrp="1"/>
          </p:cNvSpPr>
          <p:nvPr>
            <p:ph idx="1"/>
          </p:nvPr>
        </p:nvSpPr>
        <p:spPr>
          <a:xfrm>
            <a:off x="4291202" y="319088"/>
            <a:ext cx="7669149" cy="6858000"/>
          </a:xfrm>
        </p:spPr>
        <p:txBody>
          <a:bodyPr anchor="ctr">
            <a:normAutofit/>
          </a:bodyPr>
          <a:lstStyle/>
          <a:p>
            <a:endParaRPr lang="en-US" sz="2200" dirty="0"/>
          </a:p>
          <a:p>
            <a:endParaRPr lang="en-US" sz="2200" dirty="0"/>
          </a:p>
          <a:p>
            <a:endParaRPr lang="en-US" sz="2200" dirty="0"/>
          </a:p>
          <a:p>
            <a:r>
              <a:rPr lang="en-US" sz="2200" dirty="0"/>
              <a:t>In the session notes, where the form mentions having water to hand, it should also mention relevant medication i.e. a client may use an inhaler.</a:t>
            </a:r>
          </a:p>
          <a:p>
            <a:r>
              <a:rPr lang="en-US" sz="2200" dirty="0"/>
              <a:t>Repetition so the exercises become familiar allows for progression and a sense of achievement</a:t>
            </a:r>
          </a:p>
          <a:p>
            <a:r>
              <a:rPr lang="en-US" sz="2200" dirty="0"/>
              <a:t>It’s important to involve clients and their supporters in planning for the next session. Maybe they want to practice an exercise to show next time or don’t like a specific exercise that could be removed or adapted.</a:t>
            </a:r>
          </a:p>
          <a:p>
            <a:r>
              <a:rPr lang="en-US" sz="2200" dirty="0"/>
              <a:t>Exercise leaders are at risk of straining their voices, due to making themselves heard over background noise and the limitations of volume on phones, laptops and computers.</a:t>
            </a:r>
          </a:p>
          <a:p>
            <a:r>
              <a:rPr lang="en-US" sz="2200" dirty="0"/>
              <a:t>Leading classes for people with learning disabilities remotely can require a lot of energy as movements and facial expressions need to be exaggerated to engage, encourage and sustain attention.</a:t>
            </a:r>
          </a:p>
          <a:p>
            <a:pPr marL="0" indent="0">
              <a:buNone/>
            </a:pPr>
            <a:endParaRPr lang="en-US" sz="1900" dirty="0"/>
          </a:p>
          <a:p>
            <a:pPr marL="0" indent="0">
              <a:buNone/>
            </a:pPr>
            <a:endParaRPr lang="en-US" sz="2200" dirty="0"/>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A68811A4-472B-BB4D-B6C6-7B0047F923E5}"/>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7424480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3E1080E0-E0F1-3746-84F2-75E865D03C92}"/>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What’s next?</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7F3B4BE9-0C59-E047-8D7C-0F12D2059808}"/>
              </a:ext>
            </a:extLst>
          </p:cNvPr>
          <p:cNvSpPr>
            <a:spLocks noGrp="1"/>
          </p:cNvSpPr>
          <p:nvPr>
            <p:ph idx="1"/>
          </p:nvPr>
        </p:nvSpPr>
        <p:spPr>
          <a:xfrm>
            <a:off x="4447308" y="591344"/>
            <a:ext cx="6906491" cy="5585619"/>
          </a:xfrm>
        </p:spPr>
        <p:txBody>
          <a:bodyPr anchor="ctr">
            <a:normAutofit fontScale="77500" lnSpcReduction="20000"/>
          </a:bodyPr>
          <a:lstStyle/>
          <a:p>
            <a:pPr marL="0" indent="0">
              <a:buNone/>
            </a:pPr>
            <a:r>
              <a:rPr lang="en-US" dirty="0"/>
              <a:t>Exercise in Lockdown was a success. Kingston Eco-op clients are keen to keep exercising, so what comes next?</a:t>
            </a:r>
          </a:p>
          <a:p>
            <a:r>
              <a:rPr lang="en-US" dirty="0"/>
              <a:t>Kingston Eco-op has applied for funding to extend its exercise offering. </a:t>
            </a:r>
          </a:p>
          <a:p>
            <a:r>
              <a:rPr lang="en-US" dirty="0"/>
              <a:t>An exercise instructor who has experience of working with people with learning disabilities and poor mental health is being employed on a consultancy basis.</a:t>
            </a:r>
          </a:p>
          <a:p>
            <a:r>
              <a:rPr lang="en-US" dirty="0"/>
              <a:t>A regular walking group, which has been put on hold, will be re-instated when Lockdown 2 is lifted.</a:t>
            </a:r>
          </a:p>
          <a:p>
            <a:r>
              <a:rPr lang="en-US" dirty="0"/>
              <a:t>There have been some suggestions of ‘indoor walking’ challenges, which would be fun and accessible. It could also be turned into a ‘campaign’ to highlight the work of Kingston Eco-op.</a:t>
            </a:r>
          </a:p>
          <a:p>
            <a:r>
              <a:rPr lang="en-US" dirty="0"/>
              <a:t>The possibilities are exciting and Kingston Eco-op will be building on the learnings of the Exercise in Lockdown project as it moves forward with funding and ideas.</a:t>
            </a:r>
          </a:p>
          <a:p>
            <a:pPr marL="0" indent="0">
              <a:buNone/>
            </a:pPr>
            <a:endParaRPr lang="en-US" dirty="0"/>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8E76015B-1D2F-9C48-A6A5-0278D0E50CCF}"/>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2682402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1080E0-E0F1-3746-84F2-75E865D03C92}"/>
              </a:ext>
            </a:extLst>
          </p:cNvPr>
          <p:cNvSpPr>
            <a:spLocks noGrp="1"/>
          </p:cNvSpPr>
          <p:nvPr>
            <p:ph type="title"/>
          </p:nvPr>
        </p:nvSpPr>
        <p:spPr/>
        <p:txBody>
          <a:bodyPr/>
          <a:lstStyle/>
          <a:p>
            <a:endParaRPr lang="en-US" dirty="0"/>
          </a:p>
        </p:txBody>
      </p:sp>
      <p:pic>
        <p:nvPicPr>
          <p:cNvPr id="5" name="Content Placeholder 4" descr="A picture containing drawing, flower&#10;&#10;Description automatically generated">
            <a:extLst>
              <a:ext uri="{FF2B5EF4-FFF2-40B4-BE49-F238E27FC236}">
                <a16:creationId xmlns="" xmlns:a16="http://schemas.microsoft.com/office/drawing/2014/main" id="{4A979496-A0C5-F347-904D-B9901E64B8B3}"/>
              </a:ext>
            </a:extLst>
          </p:cNvPr>
          <p:cNvPicPr>
            <a:picLocks noGrp="1" noChangeAspect="1"/>
          </p:cNvPicPr>
          <p:nvPr>
            <p:ph idx="1"/>
          </p:nvPr>
        </p:nvPicPr>
        <p:blipFill>
          <a:blip r:embed="rId2"/>
          <a:stretch>
            <a:fillRect/>
          </a:stretch>
        </p:blipFill>
        <p:spPr>
          <a:xfrm>
            <a:off x="3642360" y="2231120"/>
            <a:ext cx="4295846" cy="2395760"/>
          </a:xfrm>
        </p:spPr>
      </p:pic>
    </p:spTree>
    <p:extLst>
      <p:ext uri="{BB962C8B-B14F-4D97-AF65-F5344CB8AC3E}">
        <p14:creationId xmlns:p14="http://schemas.microsoft.com/office/powerpoint/2010/main" val="398429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Project Mission</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pPr marL="0" indent="0" algn="ctr">
              <a:buNone/>
            </a:pPr>
            <a:r>
              <a:rPr lang="en-US" b="1" dirty="0"/>
              <a:t>Exercising in Lockdown will support</a:t>
            </a:r>
            <a:br>
              <a:rPr lang="en-US" b="1" dirty="0"/>
            </a:br>
            <a:r>
              <a:rPr lang="en-US" b="1" dirty="0"/>
              <a:t>Kingston Eco-op clients </a:t>
            </a:r>
            <a:br>
              <a:rPr lang="en-US" b="1" dirty="0"/>
            </a:br>
            <a:r>
              <a:rPr lang="en-US" b="1" dirty="0"/>
              <a:t>by delivering remote exercise sessions </a:t>
            </a:r>
            <a:br>
              <a:rPr lang="en-US" b="1" dirty="0"/>
            </a:br>
            <a:r>
              <a:rPr lang="en-US" b="1" dirty="0"/>
              <a:t>to improve their physical and mental health</a:t>
            </a:r>
          </a:p>
          <a:p>
            <a:pPr marL="0" indent="0">
              <a:buNone/>
            </a:pPr>
            <a:endParaRPr lang="en-US" dirty="0"/>
          </a:p>
        </p:txBody>
      </p:sp>
      <p:pic>
        <p:nvPicPr>
          <p:cNvPr id="9" name="Picture 8" descr="A picture containing drawing, flower&#10;&#10;Description automatically generated">
            <a:extLst>
              <a:ext uri="{FF2B5EF4-FFF2-40B4-BE49-F238E27FC236}">
                <a16:creationId xmlns="" xmlns:a16="http://schemas.microsoft.com/office/drawing/2014/main" id="{8E2A757D-7575-D640-A576-3D3A8A3B1C6D}"/>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301882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Why?</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361964" y="124237"/>
            <a:ext cx="7271871" cy="7142195"/>
          </a:xfrm>
        </p:spPr>
        <p:txBody>
          <a:bodyPr anchor="ctr">
            <a:normAutofit fontScale="92500" lnSpcReduction="20000"/>
          </a:bodyPr>
          <a:lstStyle/>
          <a:p>
            <a:pPr marL="0" indent="0">
              <a:spcBef>
                <a:spcPts val="370"/>
              </a:spcBef>
              <a:buClr>
                <a:srgbClr val="93A299"/>
              </a:buClr>
              <a:buSzPts val="1573"/>
              <a:buNone/>
            </a:pPr>
            <a:endParaRPr lang="en-GB" b="1" dirty="0">
              <a:ea typeface="Calibri"/>
              <a:cs typeface="Calibri"/>
              <a:sym typeface="Calibri"/>
            </a:endParaRPr>
          </a:p>
          <a:p>
            <a:pPr marL="0" indent="0">
              <a:spcBef>
                <a:spcPts val="370"/>
              </a:spcBef>
              <a:buClr>
                <a:srgbClr val="93A299"/>
              </a:buClr>
              <a:buSzPts val="1573"/>
              <a:buNone/>
            </a:pPr>
            <a:endParaRPr lang="en-GB" b="1" dirty="0">
              <a:ea typeface="Calibri"/>
              <a:cs typeface="Calibri"/>
              <a:sym typeface="Calibri"/>
            </a:endParaRPr>
          </a:p>
          <a:p>
            <a:pPr marL="0" indent="0">
              <a:spcBef>
                <a:spcPts val="370"/>
              </a:spcBef>
              <a:buClr>
                <a:srgbClr val="93A299"/>
              </a:buClr>
              <a:buSzPts val="1573"/>
              <a:buNone/>
            </a:pPr>
            <a:endParaRPr lang="en-GB" b="1" dirty="0">
              <a:ea typeface="Calibri"/>
              <a:cs typeface="Calibri"/>
              <a:sym typeface="Calibri"/>
            </a:endParaRPr>
          </a:p>
          <a:p>
            <a:pPr marL="0" indent="0">
              <a:spcBef>
                <a:spcPts val="370"/>
              </a:spcBef>
              <a:buClr>
                <a:srgbClr val="93A299"/>
              </a:buClr>
              <a:buSzPts val="1573"/>
              <a:buNone/>
            </a:pPr>
            <a:r>
              <a:rPr lang="en-US" dirty="0"/>
              <a:t>Exercise has physical health benefits including:</a:t>
            </a:r>
            <a:endParaRPr lang="en-GB" b="1" dirty="0">
              <a:ea typeface="Calibri"/>
              <a:cs typeface="Calibri"/>
              <a:sym typeface="Calibri"/>
            </a:endParaRPr>
          </a:p>
          <a:p>
            <a:pPr marL="0" indent="0">
              <a:spcBef>
                <a:spcPts val="370"/>
              </a:spcBef>
              <a:buClr>
                <a:srgbClr val="93A299"/>
              </a:buClr>
              <a:buSzPts val="1573"/>
              <a:buNone/>
            </a:pPr>
            <a:endParaRPr lang="en-GB" b="1" dirty="0">
              <a:ea typeface="Calibri"/>
              <a:cs typeface="Calibri"/>
              <a:sym typeface="Calibri"/>
            </a:endParaRPr>
          </a:p>
          <a:p>
            <a:pPr marL="0" indent="0">
              <a:spcBef>
                <a:spcPts val="370"/>
              </a:spcBef>
              <a:buClr>
                <a:srgbClr val="93A299"/>
              </a:buClr>
              <a:buSzPts val="1573"/>
              <a:buNone/>
            </a:pPr>
            <a:r>
              <a:rPr lang="en-GB" b="1" dirty="0">
                <a:ea typeface="Calibri"/>
                <a:cs typeface="Calibri"/>
                <a:sym typeface="Calibri"/>
              </a:rPr>
              <a:t>Protection against</a:t>
            </a:r>
          </a:p>
          <a:p>
            <a:pPr>
              <a:spcBef>
                <a:spcPts val="370"/>
              </a:spcBef>
              <a:buClr>
                <a:srgbClr val="93A299"/>
              </a:buClr>
              <a:buSzPts val="1573"/>
            </a:pPr>
            <a:r>
              <a:rPr lang="en-GB" dirty="0">
                <a:ea typeface="Calibri"/>
                <a:cs typeface="Calibri"/>
                <a:sym typeface="Calibri"/>
              </a:rPr>
              <a:t>Coronary heart disease </a:t>
            </a:r>
          </a:p>
          <a:p>
            <a:pPr>
              <a:spcBef>
                <a:spcPts val="370"/>
              </a:spcBef>
              <a:buClr>
                <a:srgbClr val="93A299"/>
              </a:buClr>
              <a:buSzPts val="1573"/>
            </a:pPr>
            <a:r>
              <a:rPr lang="en-GB" dirty="0">
                <a:ea typeface="Calibri"/>
                <a:cs typeface="Calibri"/>
                <a:sym typeface="Calibri"/>
              </a:rPr>
              <a:t>Stroke</a:t>
            </a:r>
          </a:p>
          <a:p>
            <a:pPr>
              <a:spcBef>
                <a:spcPts val="370"/>
              </a:spcBef>
              <a:buClr>
                <a:srgbClr val="93A299"/>
              </a:buClr>
              <a:buSzPts val="1573"/>
            </a:pPr>
            <a:r>
              <a:rPr lang="en-GB" dirty="0">
                <a:ea typeface="Calibri"/>
                <a:cs typeface="Calibri"/>
                <a:sym typeface="Calibri"/>
              </a:rPr>
              <a:t>Diabetes</a:t>
            </a:r>
          </a:p>
          <a:p>
            <a:pPr>
              <a:spcBef>
                <a:spcPts val="370"/>
              </a:spcBef>
              <a:buClr>
                <a:srgbClr val="93A299"/>
              </a:buClr>
              <a:buSzPts val="1573"/>
            </a:pPr>
            <a:r>
              <a:rPr lang="en-GB" dirty="0">
                <a:ea typeface="Calibri"/>
                <a:cs typeface="Calibri"/>
                <a:sym typeface="Calibri"/>
              </a:rPr>
              <a:t>Cancer</a:t>
            </a:r>
          </a:p>
          <a:p>
            <a:pPr marL="274320" indent="-274320">
              <a:spcBef>
                <a:spcPts val="370"/>
              </a:spcBef>
              <a:buClr>
                <a:srgbClr val="93A299"/>
              </a:buClr>
              <a:buSzPts val="1573"/>
              <a:buFont typeface="Arial"/>
              <a:buChar char="-"/>
            </a:pPr>
            <a:endParaRPr lang="en-GB" b="1" dirty="0">
              <a:ea typeface="Calibri"/>
              <a:cs typeface="Calibri"/>
              <a:sym typeface="Calibri"/>
            </a:endParaRPr>
          </a:p>
          <a:p>
            <a:pPr marL="0" indent="0">
              <a:spcBef>
                <a:spcPts val="370"/>
              </a:spcBef>
              <a:buClr>
                <a:srgbClr val="93A299"/>
              </a:buClr>
              <a:buSzPts val="1573"/>
              <a:buNone/>
            </a:pPr>
            <a:r>
              <a:rPr lang="en-GB" b="1" dirty="0">
                <a:ea typeface="Calibri"/>
                <a:cs typeface="Calibri"/>
                <a:sym typeface="Calibri"/>
              </a:rPr>
              <a:t>Improvements to</a:t>
            </a:r>
          </a:p>
          <a:p>
            <a:pPr>
              <a:spcBef>
                <a:spcPts val="370"/>
              </a:spcBef>
              <a:buClr>
                <a:srgbClr val="93A299"/>
              </a:buClr>
              <a:buSzPts val="1573"/>
            </a:pPr>
            <a:r>
              <a:rPr lang="en-GB" dirty="0">
                <a:ea typeface="Calibri"/>
                <a:cs typeface="Calibri"/>
                <a:sym typeface="Calibri"/>
              </a:rPr>
              <a:t>Strength </a:t>
            </a:r>
          </a:p>
          <a:p>
            <a:pPr>
              <a:spcBef>
                <a:spcPts val="370"/>
              </a:spcBef>
              <a:buClr>
                <a:srgbClr val="93A299"/>
              </a:buClr>
              <a:buSzPts val="1573"/>
            </a:pPr>
            <a:r>
              <a:rPr lang="en-GB" dirty="0">
                <a:ea typeface="Calibri"/>
                <a:cs typeface="Calibri"/>
                <a:sym typeface="Calibri"/>
              </a:rPr>
              <a:t>Balance</a:t>
            </a:r>
          </a:p>
          <a:p>
            <a:pPr>
              <a:spcBef>
                <a:spcPts val="370"/>
              </a:spcBef>
              <a:buClr>
                <a:srgbClr val="93A299"/>
              </a:buClr>
              <a:buSzPts val="1573"/>
            </a:pPr>
            <a:r>
              <a:rPr lang="en-GB" dirty="0">
                <a:ea typeface="Calibri"/>
                <a:cs typeface="Calibri"/>
                <a:sym typeface="Calibri"/>
              </a:rPr>
              <a:t>Mobility</a:t>
            </a:r>
          </a:p>
          <a:p>
            <a:pPr>
              <a:spcBef>
                <a:spcPts val="370"/>
              </a:spcBef>
              <a:buClr>
                <a:srgbClr val="93A299"/>
              </a:buClr>
              <a:buSzPts val="1573"/>
            </a:pPr>
            <a:r>
              <a:rPr lang="en-GB" dirty="0">
                <a:ea typeface="Calibri"/>
                <a:cs typeface="Calibri"/>
                <a:sym typeface="Calibri"/>
              </a:rPr>
              <a:t>Posture</a:t>
            </a:r>
          </a:p>
          <a:p>
            <a:pPr>
              <a:spcBef>
                <a:spcPts val="370"/>
              </a:spcBef>
              <a:buClr>
                <a:srgbClr val="93A299"/>
              </a:buClr>
              <a:buSzPts val="1573"/>
            </a:pPr>
            <a:r>
              <a:rPr lang="en-GB" dirty="0">
                <a:ea typeface="Calibri"/>
                <a:cs typeface="Calibri"/>
                <a:sym typeface="Calibri"/>
              </a:rPr>
              <a:t>Muscle tone</a:t>
            </a:r>
          </a:p>
          <a:p>
            <a:pPr>
              <a:spcBef>
                <a:spcPts val="370"/>
              </a:spcBef>
              <a:buClr>
                <a:srgbClr val="93A299"/>
              </a:buClr>
              <a:buSzPts val="1573"/>
            </a:pPr>
            <a:r>
              <a:rPr lang="en-GB" dirty="0">
                <a:ea typeface="Calibri"/>
                <a:cs typeface="Calibri"/>
                <a:sym typeface="Calibri"/>
              </a:rPr>
              <a:t>Bone density</a:t>
            </a:r>
          </a:p>
          <a:p>
            <a:pPr>
              <a:spcBef>
                <a:spcPts val="370"/>
              </a:spcBef>
              <a:buClr>
                <a:srgbClr val="93A299"/>
              </a:buClr>
              <a:buSzPts val="1573"/>
            </a:pPr>
            <a:r>
              <a:rPr lang="en-GB" dirty="0">
                <a:ea typeface="Calibri"/>
                <a:cs typeface="Calibri"/>
                <a:sym typeface="Calibri"/>
              </a:rPr>
              <a:t>Pain management</a:t>
            </a:r>
          </a:p>
          <a:p>
            <a:pPr>
              <a:spcBef>
                <a:spcPts val="370"/>
              </a:spcBef>
              <a:buClr>
                <a:srgbClr val="93A299"/>
              </a:buClr>
              <a:buSzPts val="1573"/>
            </a:pPr>
            <a:r>
              <a:rPr lang="en-GB" dirty="0">
                <a:ea typeface="Calibri"/>
                <a:cs typeface="Calibri"/>
                <a:sym typeface="Calibri"/>
              </a:rPr>
              <a:t>Immunity</a:t>
            </a:r>
            <a:endParaRPr lang="en-US" dirty="0"/>
          </a:p>
          <a:p>
            <a:pPr marL="0" indent="0">
              <a:buNone/>
            </a:pPr>
            <a:endParaRPr lang="en-US" dirty="0"/>
          </a:p>
          <a:p>
            <a:pPr marL="0" indent="0">
              <a:buNone/>
            </a:pPr>
            <a:endParaRPr lang="en-US" dirty="0"/>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38A68ADC-1E54-6E47-B3A6-F4767E754BDF}"/>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3679388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chemeClr val="bg1"/>
                </a:solidFill>
              </a:rPr>
              <a:t>Why?</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7744692" cy="7321264"/>
          </a:xfrm>
        </p:spPr>
        <p:txBody>
          <a:bodyPr anchor="ctr">
            <a:normAutofit lnSpcReduction="10000"/>
          </a:bodyPr>
          <a:lstStyle/>
          <a:p>
            <a:pPr marL="0" indent="0">
              <a:buNone/>
            </a:pPr>
            <a:endParaRPr lang="en-US" dirty="0"/>
          </a:p>
          <a:p>
            <a:pPr marL="0" indent="0">
              <a:buNone/>
            </a:pPr>
            <a:endParaRPr lang="en-US" dirty="0"/>
          </a:p>
          <a:p>
            <a:pPr marL="0" indent="0">
              <a:buNone/>
            </a:pPr>
            <a:endParaRPr lang="en-US" dirty="0"/>
          </a:p>
          <a:p>
            <a:pPr marL="0" indent="0">
              <a:buNone/>
            </a:pPr>
            <a:endParaRPr lang="en-US" sz="5000" dirty="0"/>
          </a:p>
          <a:p>
            <a:pPr marL="0" indent="0">
              <a:buNone/>
            </a:pPr>
            <a:r>
              <a:rPr lang="en-US" sz="2400" dirty="0"/>
              <a:t>Exercise has mental health benefits, including:</a:t>
            </a:r>
          </a:p>
          <a:p>
            <a:pPr marL="0" indent="0">
              <a:buNone/>
            </a:pPr>
            <a:r>
              <a:rPr lang="en-US" sz="2400" b="1" dirty="0"/>
              <a:t>Improvements to</a:t>
            </a:r>
          </a:p>
          <a:p>
            <a:pPr lvl="0">
              <a:spcBef>
                <a:spcPts val="370"/>
              </a:spcBef>
              <a:buClr>
                <a:srgbClr val="93A299"/>
              </a:buClr>
              <a:buSzPts val="1573"/>
            </a:pPr>
            <a:r>
              <a:rPr lang="en-GB" sz="2400" dirty="0">
                <a:ea typeface="Arial"/>
                <a:cs typeface="Arial"/>
                <a:sym typeface="Arial"/>
              </a:rPr>
              <a:t>Self-esteem</a:t>
            </a:r>
          </a:p>
          <a:p>
            <a:pPr lvl="0">
              <a:spcBef>
                <a:spcPts val="370"/>
              </a:spcBef>
              <a:buClr>
                <a:srgbClr val="93A299"/>
              </a:buClr>
              <a:buSzPts val="1573"/>
            </a:pPr>
            <a:r>
              <a:rPr lang="en-GB" sz="2400" dirty="0">
                <a:ea typeface="Arial"/>
                <a:cs typeface="Arial"/>
                <a:sym typeface="Arial"/>
              </a:rPr>
              <a:t>Confidence</a:t>
            </a:r>
          </a:p>
          <a:p>
            <a:pPr lvl="0">
              <a:spcBef>
                <a:spcPts val="370"/>
              </a:spcBef>
              <a:buClr>
                <a:srgbClr val="93A299"/>
              </a:buClr>
              <a:buSzPts val="1573"/>
            </a:pPr>
            <a:r>
              <a:rPr lang="en-GB" sz="2400" dirty="0">
                <a:ea typeface="Arial"/>
                <a:cs typeface="Arial"/>
                <a:sym typeface="Arial"/>
              </a:rPr>
              <a:t>Mood</a:t>
            </a:r>
          </a:p>
          <a:p>
            <a:pPr lvl="0">
              <a:spcBef>
                <a:spcPts val="370"/>
              </a:spcBef>
              <a:buClr>
                <a:srgbClr val="93A299"/>
              </a:buClr>
              <a:buSzPts val="1573"/>
            </a:pPr>
            <a:r>
              <a:rPr lang="en-GB" sz="2400" dirty="0">
                <a:ea typeface="Arial"/>
                <a:cs typeface="Arial"/>
                <a:sym typeface="Arial"/>
              </a:rPr>
              <a:t>Lowered anxiety</a:t>
            </a:r>
          </a:p>
          <a:p>
            <a:pPr lvl="0">
              <a:spcBef>
                <a:spcPts val="370"/>
              </a:spcBef>
              <a:buClr>
                <a:srgbClr val="93A299"/>
              </a:buClr>
              <a:buSzPts val="1573"/>
            </a:pPr>
            <a:r>
              <a:rPr lang="en-GB" sz="2400" dirty="0">
                <a:ea typeface="Arial"/>
                <a:cs typeface="Arial"/>
                <a:sym typeface="Arial"/>
              </a:rPr>
              <a:t>Sleep quality</a:t>
            </a:r>
          </a:p>
          <a:p>
            <a:pPr lvl="0">
              <a:spcBef>
                <a:spcPts val="370"/>
              </a:spcBef>
              <a:buClr>
                <a:srgbClr val="93A299"/>
              </a:buClr>
              <a:buSzPts val="1573"/>
            </a:pPr>
            <a:r>
              <a:rPr lang="en-GB" sz="2400" dirty="0">
                <a:ea typeface="Arial"/>
                <a:cs typeface="Arial"/>
                <a:sym typeface="Arial"/>
              </a:rPr>
              <a:t>Energy levels</a:t>
            </a:r>
          </a:p>
          <a:p>
            <a:pPr lvl="0">
              <a:spcBef>
                <a:spcPts val="370"/>
              </a:spcBef>
              <a:buClr>
                <a:srgbClr val="93A299"/>
              </a:buClr>
              <a:buSzPts val="1573"/>
            </a:pPr>
            <a:endParaRPr lang="en-GB" sz="2400" dirty="0">
              <a:ea typeface="Arial"/>
              <a:cs typeface="Arial"/>
              <a:sym typeface="Arial"/>
            </a:endParaRPr>
          </a:p>
          <a:p>
            <a:pPr marL="0" lvl="0" indent="0">
              <a:spcBef>
                <a:spcPts val="370"/>
              </a:spcBef>
              <a:buClr>
                <a:srgbClr val="93A299"/>
              </a:buClr>
              <a:buSzPts val="1573"/>
              <a:buNone/>
            </a:pPr>
            <a:r>
              <a:rPr lang="en-GB" sz="2400" b="1" dirty="0">
                <a:ea typeface="Arial"/>
                <a:cs typeface="Arial"/>
                <a:sym typeface="Arial"/>
              </a:rPr>
              <a:t>Reduction in</a:t>
            </a:r>
          </a:p>
          <a:p>
            <a:pPr lvl="0">
              <a:spcBef>
                <a:spcPts val="370"/>
              </a:spcBef>
              <a:buClr>
                <a:srgbClr val="93A299"/>
              </a:buClr>
              <a:buSzPts val="1573"/>
            </a:pPr>
            <a:r>
              <a:rPr lang="en-GB" sz="2400" dirty="0">
                <a:ea typeface="Arial"/>
                <a:cs typeface="Arial"/>
                <a:sym typeface="Arial"/>
              </a:rPr>
              <a:t>Stress</a:t>
            </a:r>
          </a:p>
          <a:p>
            <a:pPr lvl="0">
              <a:spcBef>
                <a:spcPts val="370"/>
              </a:spcBef>
              <a:buClr>
                <a:srgbClr val="93A299"/>
              </a:buClr>
              <a:buSzPts val="1573"/>
            </a:pPr>
            <a:r>
              <a:rPr lang="en-GB" sz="2400" dirty="0">
                <a:ea typeface="Arial"/>
                <a:cs typeface="Arial"/>
                <a:sym typeface="Arial"/>
              </a:rPr>
              <a:t>Depression</a:t>
            </a:r>
          </a:p>
          <a:p>
            <a:pPr lvl="0">
              <a:spcBef>
                <a:spcPts val="370"/>
              </a:spcBef>
              <a:buClr>
                <a:srgbClr val="93A299"/>
              </a:buClr>
              <a:buSzPts val="1573"/>
            </a:pPr>
            <a:r>
              <a:rPr lang="en-GB" sz="2400" dirty="0">
                <a:ea typeface="Arial"/>
                <a:cs typeface="Arial"/>
                <a:sym typeface="Arial"/>
              </a:rPr>
              <a:t>Risk of dementia and Alzheimer’s disease</a:t>
            </a:r>
          </a:p>
          <a:p>
            <a:pPr lvl="0">
              <a:spcBef>
                <a:spcPts val="370"/>
              </a:spcBef>
              <a:buClr>
                <a:srgbClr val="93A299"/>
              </a:buClr>
              <a:buSzPts val="1573"/>
            </a:pPr>
            <a:endParaRPr lang="en-US" sz="8000" dirty="0"/>
          </a:p>
          <a:p>
            <a:pPr marL="0" indent="0">
              <a:buNone/>
            </a:pPr>
            <a:endParaRPr lang="en-US" dirty="0"/>
          </a:p>
          <a:p>
            <a:pPr marL="274320" indent="-274320">
              <a:spcBef>
                <a:spcPts val="370"/>
              </a:spcBef>
              <a:buClr>
                <a:srgbClr val="93A299"/>
              </a:buClr>
              <a:buSzPts val="1573"/>
              <a:buFont typeface="Arial"/>
              <a:buChar char="-"/>
            </a:pPr>
            <a:endParaRPr lang="en-GB" b="1"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DA22DD9E-6F1A-8645-B249-A0FAD39E1314}"/>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662891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The plan</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r>
              <a:rPr lang="en-US" sz="2600" dirty="0"/>
              <a:t>Kingston Eco-op clients have a variety of needs which were best met on a one-to-one basis while remote contact had to be maintained.</a:t>
            </a:r>
          </a:p>
          <a:p>
            <a:r>
              <a:rPr lang="en-US" sz="2600" dirty="0"/>
              <a:t>The team decided the clients’ individual needs were best served by a bespoke approach. </a:t>
            </a:r>
          </a:p>
          <a:p>
            <a:r>
              <a:rPr lang="en-US" sz="2600" dirty="0"/>
              <a:t>Where possible, the clients and their family/support worker were given help to get them online.</a:t>
            </a:r>
          </a:p>
          <a:p>
            <a:r>
              <a:rPr lang="en-US" sz="2600" dirty="0"/>
              <a:t>Where online sessions weren’t possible, the project leaders spoke to clients by phone to check they were happy to carry out the sessions on their own, but with phone contact.</a:t>
            </a:r>
          </a:p>
          <a:p>
            <a:endParaRPr lang="en-US" sz="2600" dirty="0"/>
          </a:p>
          <a:p>
            <a:pPr marL="0" indent="0">
              <a:buNone/>
            </a:pPr>
            <a:endParaRPr lang="en-US" sz="2600" dirty="0"/>
          </a:p>
        </p:txBody>
      </p:sp>
      <p:pic>
        <p:nvPicPr>
          <p:cNvPr id="7" name="Picture 6" descr="A picture containing drawing, flower&#10;&#10;Description automatically generated">
            <a:extLst>
              <a:ext uri="{FF2B5EF4-FFF2-40B4-BE49-F238E27FC236}">
                <a16:creationId xmlns="" xmlns:a16="http://schemas.microsoft.com/office/drawing/2014/main" id="{34AD147B-25DF-AB4A-8FAE-C42E8C4A53CF}"/>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3747290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The plan</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308812" y="30512"/>
            <a:ext cx="7536570" cy="6693017"/>
          </a:xfrm>
        </p:spPr>
        <p:txBody>
          <a:bodyPr anchor="ctr">
            <a:normAutofit fontScale="47500" lnSpcReduction="20000"/>
          </a:bodyPr>
          <a:lstStyle/>
          <a:p>
            <a:pPr marL="0" indent="0">
              <a:buNone/>
            </a:pPr>
            <a:endParaRPr lang="en-US" sz="1800" dirty="0"/>
          </a:p>
          <a:p>
            <a:r>
              <a:rPr lang="en-US" sz="3800" dirty="0"/>
              <a:t>A project risk assessment was completed.</a:t>
            </a:r>
          </a:p>
          <a:p>
            <a:r>
              <a:rPr lang="en-US" sz="3800" dirty="0"/>
              <a:t>The clients were asked to sign an Easy Read form waiving their rights in case of injury and how to cope with medical conditions and emergencies.</a:t>
            </a:r>
          </a:p>
          <a:p>
            <a:r>
              <a:rPr lang="en-US" sz="3800" dirty="0"/>
              <a:t>The clients were also given advice about how to exercise comfortably </a:t>
            </a:r>
            <a:br>
              <a:rPr lang="en-US" sz="3800" dirty="0"/>
            </a:br>
            <a:r>
              <a:rPr lang="en-US" sz="3800" dirty="0"/>
              <a:t>and safely including:</a:t>
            </a:r>
          </a:p>
          <a:p>
            <a:pPr marL="0" indent="0">
              <a:buNone/>
            </a:pPr>
            <a:endParaRPr lang="en-US" sz="3800" dirty="0"/>
          </a:p>
          <a:p>
            <a:pPr marL="0" indent="0">
              <a:buNone/>
            </a:pPr>
            <a:r>
              <a:rPr lang="en-US" sz="3800" dirty="0"/>
              <a:t>	1. </a:t>
            </a:r>
            <a:r>
              <a:rPr lang="en-GB" sz="3800" dirty="0"/>
              <a:t>Wear comfortable clothes that make it easy to move</a:t>
            </a:r>
          </a:p>
          <a:p>
            <a:pPr marL="0" indent="0">
              <a:buNone/>
            </a:pPr>
            <a:r>
              <a:rPr lang="en-GB" sz="3800" dirty="0"/>
              <a:t>	2. Wear comfortable shoes, like trainers</a:t>
            </a:r>
          </a:p>
          <a:p>
            <a:pPr marL="0" indent="0">
              <a:buNone/>
            </a:pPr>
            <a:r>
              <a:rPr lang="en-GB" sz="3800" dirty="0"/>
              <a:t>	3. Have a glass or cup of water close by in case you get thirsty</a:t>
            </a:r>
          </a:p>
          <a:p>
            <a:pPr marL="0" indent="0">
              <a:buNone/>
            </a:pPr>
            <a:r>
              <a:rPr lang="en-GB" sz="3800" dirty="0"/>
              <a:t>	4. If you are in pain or have hurt yourself, tell someone before 	you start exercising</a:t>
            </a:r>
          </a:p>
          <a:p>
            <a:pPr marL="0" indent="0">
              <a:buNone/>
            </a:pPr>
            <a:r>
              <a:rPr lang="en-GB" sz="3800" dirty="0"/>
              <a:t>	5. If you don’t feel well, stop and tell somebody</a:t>
            </a:r>
          </a:p>
          <a:p>
            <a:pPr marL="0" indent="0">
              <a:buNone/>
            </a:pPr>
            <a:r>
              <a:rPr lang="en-GB" sz="3800" dirty="0"/>
              <a:t>	6. If you feel anxious or upset, stop and tell somebody</a:t>
            </a:r>
          </a:p>
          <a:p>
            <a:pPr marL="0" indent="0">
              <a:buNone/>
            </a:pPr>
            <a:r>
              <a:rPr lang="en-GB" sz="3800" dirty="0"/>
              <a:t>	7. Find a space big enough to stretch out your arms</a:t>
            </a:r>
          </a:p>
          <a:p>
            <a:pPr marL="0" indent="0">
              <a:buNone/>
            </a:pPr>
            <a:r>
              <a:rPr lang="en-GB" sz="3800" dirty="0"/>
              <a:t>	8. If you are using a chair, make sure it is strong and doesn’t slide </a:t>
            </a:r>
            <a:br>
              <a:rPr lang="en-GB" sz="3800" dirty="0"/>
            </a:br>
            <a:r>
              <a:rPr lang="en-GB" sz="3800" dirty="0"/>
              <a:t>	on the floor</a:t>
            </a:r>
          </a:p>
          <a:p>
            <a:pPr marL="0" indent="0">
              <a:buNone/>
            </a:pPr>
            <a:r>
              <a:rPr lang="en-GB" sz="2200" dirty="0"/>
              <a:t>	</a:t>
            </a:r>
          </a:p>
          <a:p>
            <a:pPr marL="0" indent="0">
              <a:buNone/>
            </a:pPr>
            <a:r>
              <a:rPr lang="en-GB" sz="1800" dirty="0"/>
              <a:t/>
            </a:r>
            <a:br>
              <a:rPr lang="en-GB" sz="1800" dirty="0"/>
            </a:br>
            <a:r>
              <a:rPr lang="en-GB" sz="1800" dirty="0"/>
              <a:t>	</a:t>
            </a:r>
            <a:endParaRPr lang="en-US" sz="1800" dirty="0"/>
          </a:p>
          <a:p>
            <a:pPr marL="0" indent="0">
              <a:buNone/>
            </a:pPr>
            <a:endParaRPr lang="en-US" sz="1800" dirty="0"/>
          </a:p>
        </p:txBody>
      </p:sp>
      <p:pic>
        <p:nvPicPr>
          <p:cNvPr id="7" name="Picture 6" descr="A picture containing drawing, flower&#10;&#10;Description automatically generated">
            <a:extLst>
              <a:ext uri="{FF2B5EF4-FFF2-40B4-BE49-F238E27FC236}">
                <a16:creationId xmlns="" xmlns:a16="http://schemas.microsoft.com/office/drawing/2014/main" id="{F8F9177A-1A52-334E-AD81-3AEF4037817E}"/>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1987681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389575E1-3389-451A-A5F7-27854C25C5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 xmlns:a16="http://schemas.microsoft.com/office/drawing/2014/main" id="{A53CCC5C-D88E-40FB-B30B-23DCDBD01D3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12241329-8A30-F94D-AEA8-06D1D7CB386D}"/>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The plan</a:t>
            </a:r>
          </a:p>
        </p:txBody>
      </p:sp>
      <p:sp>
        <p:nvSpPr>
          <p:cNvPr id="12" name="Arc 11">
            <a:extLst>
              <a:ext uri="{FF2B5EF4-FFF2-40B4-BE49-F238E27FC236}">
                <a16:creationId xmlns=""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 xmlns:a16="http://schemas.microsoft.com/office/drawing/2014/main" id="{1AACAF83-FBB8-9543-ABEE-CD01C6F2F1FC}"/>
              </a:ext>
            </a:extLst>
          </p:cNvPr>
          <p:cNvSpPr>
            <a:spLocks noGrp="1"/>
          </p:cNvSpPr>
          <p:nvPr>
            <p:ph idx="1"/>
          </p:nvPr>
        </p:nvSpPr>
        <p:spPr>
          <a:xfrm>
            <a:off x="4447308" y="591344"/>
            <a:ext cx="6906491" cy="5585619"/>
          </a:xfrm>
        </p:spPr>
        <p:txBody>
          <a:bodyPr anchor="ctr">
            <a:normAutofit/>
          </a:bodyPr>
          <a:lstStyle/>
          <a:p>
            <a:pPr marL="0" indent="0">
              <a:buNone/>
            </a:pPr>
            <a:r>
              <a:rPr lang="en-US" dirty="0"/>
              <a:t>  </a:t>
            </a:r>
          </a:p>
          <a:p>
            <a:r>
              <a:rPr lang="en-US" sz="2400" dirty="0"/>
              <a:t>Four clients were split between the two session guiders.</a:t>
            </a:r>
          </a:p>
          <a:p>
            <a:r>
              <a:rPr lang="en-US" sz="2400" dirty="0"/>
              <a:t>The session guiders asked the clients (or where necessary the person supporting them) what they would like to achieve.</a:t>
            </a:r>
          </a:p>
          <a:p>
            <a:r>
              <a:rPr lang="en-US" sz="2400" dirty="0"/>
              <a:t>The clients’ views were taken into account and their needs assessed to create </a:t>
            </a:r>
            <a:br>
              <a:rPr lang="en-US" sz="2400" dirty="0"/>
            </a:br>
            <a:r>
              <a:rPr lang="en-US" sz="2400" dirty="0"/>
              <a:t>individual plans.</a:t>
            </a:r>
          </a:p>
          <a:p>
            <a:pPr marL="0" indent="0">
              <a:buNone/>
            </a:pPr>
            <a:endParaRPr lang="en-US" dirty="0"/>
          </a:p>
          <a:p>
            <a:pPr marL="0" indent="0">
              <a:buNone/>
            </a:pPr>
            <a:endParaRPr lang="en-US" dirty="0"/>
          </a:p>
        </p:txBody>
      </p:sp>
      <p:pic>
        <p:nvPicPr>
          <p:cNvPr id="7" name="Picture 6" descr="A picture containing drawing, flower&#10;&#10;Description automatically generated">
            <a:extLst>
              <a:ext uri="{FF2B5EF4-FFF2-40B4-BE49-F238E27FC236}">
                <a16:creationId xmlns="" xmlns:a16="http://schemas.microsoft.com/office/drawing/2014/main" id="{24D12E62-1DD2-7A4E-B054-924FD1E4B47A}"/>
              </a:ext>
            </a:extLst>
          </p:cNvPr>
          <p:cNvPicPr>
            <a:picLocks noChangeAspect="1"/>
          </p:cNvPicPr>
          <p:nvPr/>
        </p:nvPicPr>
        <p:blipFill rotWithShape="1">
          <a:blip r:embed="rId2"/>
          <a:srcRect t="166" r="1" b="1"/>
          <a:stretch/>
        </p:blipFill>
        <p:spPr>
          <a:xfrm>
            <a:off x="346618" y="376237"/>
            <a:ext cx="1658679" cy="914400"/>
          </a:xfrm>
          <a:prstGeom prst="rect">
            <a:avLst/>
          </a:prstGeom>
        </p:spPr>
      </p:pic>
    </p:spTree>
    <p:extLst>
      <p:ext uri="{BB962C8B-B14F-4D97-AF65-F5344CB8AC3E}">
        <p14:creationId xmlns:p14="http://schemas.microsoft.com/office/powerpoint/2010/main" val="3739442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TotalTime>
  <Words>2200</Words>
  <Application>Microsoft Office PowerPoint</Application>
  <PresentationFormat>Widescreen</PresentationFormat>
  <Paragraphs>321</Paragraphs>
  <Slides>34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Courier New</vt:lpstr>
      <vt:lpstr>Office Theme</vt:lpstr>
      <vt:lpstr>Exercise in Lockdown</vt:lpstr>
      <vt:lpstr>Project Overview</vt:lpstr>
      <vt:lpstr>How the project began</vt:lpstr>
      <vt:lpstr>Project Mission</vt:lpstr>
      <vt:lpstr>Why?</vt:lpstr>
      <vt:lpstr>Why?</vt:lpstr>
      <vt:lpstr>The plan</vt:lpstr>
      <vt:lpstr>The plan</vt:lpstr>
      <vt:lpstr>The plan</vt:lpstr>
      <vt:lpstr>The plan</vt:lpstr>
      <vt:lpstr>The approach</vt:lpstr>
      <vt:lpstr>Desired outcomes</vt:lpstr>
      <vt:lpstr>Measuring improvements to  physical  health</vt:lpstr>
      <vt:lpstr>Measuring improvements to  physical  health</vt:lpstr>
      <vt:lpstr>Measuring improvements to  physical  health</vt:lpstr>
      <vt:lpstr>Measuring improvements to  mental health</vt:lpstr>
      <vt:lpstr>Measuring improvements to  mental health</vt:lpstr>
      <vt:lpstr>Measuring improvements to  mental health</vt:lpstr>
      <vt:lpstr>The exercise sessions</vt:lpstr>
      <vt:lpstr>Exercises –  Warm-up</vt:lpstr>
      <vt:lpstr>Exercises –  Workout</vt:lpstr>
      <vt:lpstr>Exercises –  Workout</vt:lpstr>
      <vt:lpstr>Exercises –  Workout</vt:lpstr>
      <vt:lpstr>Exercises –  Workout</vt:lpstr>
      <vt:lpstr>Exercises –  Cool down</vt:lpstr>
      <vt:lpstr>Cueing </vt:lpstr>
      <vt:lpstr>Communication</vt:lpstr>
      <vt:lpstr>Challenges</vt:lpstr>
      <vt:lpstr>Outcomes</vt:lpstr>
      <vt:lpstr>What the clients said…</vt:lpstr>
      <vt:lpstr>Learnings</vt:lpstr>
      <vt:lpstr>Learnings</vt:lpstr>
      <vt:lpstr>What’s next?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Exercising in Lockdown</dc:title>
  <dc:creator>sarah woodley</dc:creator>
  <cp:lastModifiedBy>Gurpreet Keila</cp:lastModifiedBy>
  <cp:revision>31</cp:revision>
  <dcterms:created xsi:type="dcterms:W3CDTF">2020-09-17T14:23:57Z</dcterms:created>
  <dcterms:modified xsi:type="dcterms:W3CDTF">2020-11-11T14:57:52Z</dcterms:modified>
</cp:coreProperties>
</file>