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6" r:id="rId3"/>
    <p:sldId id="277" r:id="rId4"/>
    <p:sldId id="257" r:id="rId5"/>
    <p:sldId id="267" r:id="rId6"/>
    <p:sldId id="268" r:id="rId7"/>
    <p:sldId id="261" r:id="rId8"/>
    <p:sldId id="269" r:id="rId9"/>
    <p:sldId id="270" r:id="rId10"/>
    <p:sldId id="264" r:id="rId11"/>
    <p:sldId id="271" r:id="rId12"/>
    <p:sldId id="272" r:id="rId13"/>
    <p:sldId id="265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B6A"/>
    <a:srgbClr val="007FAA"/>
    <a:srgbClr val="00A099"/>
    <a:srgbClr val="EF7D00"/>
    <a:srgbClr val="39A935"/>
    <a:srgbClr val="941B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A74052C4-9867-497E-94FA-76F49F838DEC}"/>
              </a:ext>
            </a:extLst>
          </p:cNvPr>
          <p:cNvSpPr/>
          <p:nvPr userDrawn="1"/>
        </p:nvSpPr>
        <p:spPr>
          <a:xfrm>
            <a:off x="462465" y="474841"/>
            <a:ext cx="11232823" cy="5937357"/>
          </a:xfrm>
          <a:prstGeom prst="roundRect">
            <a:avLst>
              <a:gd name="adj" fmla="val 7767"/>
            </a:avLst>
          </a:prstGeom>
          <a:noFill/>
          <a:ln w="228600">
            <a:solidFill>
              <a:srgbClr val="EF7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4D7EB8-B71A-4930-B6AB-E0EDC7BEA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6644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40EAAC-A0C2-4507-B604-64FC281EC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8EE6-5DC4-4448-82A1-2A41979D2D47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346946-9ECB-470D-A61F-19CC647D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D584CCC-11FA-4974-8600-004E23A49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342-8AAA-44E1-9AD0-3BE2DC83ECC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34B50F23-8A81-44A0-9A8C-8681ED1BAA4A}"/>
              </a:ext>
            </a:extLst>
          </p:cNvPr>
          <p:cNvSpPr/>
          <p:nvPr userDrawn="1"/>
        </p:nvSpPr>
        <p:spPr>
          <a:xfrm>
            <a:off x="233136" y="240030"/>
            <a:ext cx="11671572" cy="6377940"/>
          </a:xfrm>
          <a:prstGeom prst="roundRect">
            <a:avLst>
              <a:gd name="adj" fmla="val 10693"/>
            </a:avLst>
          </a:prstGeom>
          <a:noFill/>
          <a:ln w="241300">
            <a:solidFill>
              <a:srgbClr val="007F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1F327D0E-B43A-48E9-8E37-CA2E8589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5" y="132362"/>
            <a:ext cx="1195899" cy="132556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902183DF-8828-4B39-B639-CE178EF76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6395"/>
            <a:ext cx="10515600" cy="1325563"/>
          </a:xfrm>
        </p:spPr>
        <p:txBody>
          <a:bodyPr>
            <a:normAutofit/>
          </a:bodyPr>
          <a:lstStyle>
            <a:lvl1pPr algn="ctr">
              <a:defRPr lang="en-GB" sz="6600" b="1" i="0" smtClean="0">
                <a:effectLst/>
              </a:defRPr>
            </a:lvl1pPr>
          </a:lstStyle>
          <a:p>
            <a:endParaRPr lang="en-GB" b="1" i="0" dirty="0">
              <a:solidFill>
                <a:srgbClr val="354249"/>
              </a:solidFill>
              <a:effectLst/>
              <a:latin typeface="Avenir W01"/>
            </a:endParaRPr>
          </a:p>
        </p:txBody>
      </p:sp>
    </p:spTree>
    <p:extLst>
      <p:ext uri="{BB962C8B-B14F-4D97-AF65-F5344CB8AC3E}">
        <p14:creationId xmlns:p14="http://schemas.microsoft.com/office/powerpoint/2010/main" val="320117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C6EC3E-4FEB-41F5-8A22-6B545F8A0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C2910C-EE1F-4D4C-8895-74CAD092B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BC4C852-CCE0-46D0-944D-05A1266297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DF4849A-7C73-44A1-9419-FA144625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8EE6-5DC4-4448-82A1-2A41979D2D47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B8B431-EE22-401B-9F71-9C12005BA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B137DC5-E145-4714-817F-800E005D2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342-8AAA-44E1-9AD0-3BE2DC83E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02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B7D8F8-9E00-41F6-80F7-382273DCF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CEF5E4E-290B-4168-AD03-5001C5F4A5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38B11D-7931-4611-812C-A30123F12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E097F52-5ABA-469F-A314-C71E3C422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8EE6-5DC4-4448-82A1-2A41979D2D47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C7BD039-46B3-4AD9-B667-F55091112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FCC3C5A-10C8-4529-A10C-7EE70A966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342-8AAA-44E1-9AD0-3BE2DC83E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86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ADF05B-C09A-4243-A2A2-CD09963ED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B8EEC30-54AA-4879-AA9C-B898845A2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1DBF41-4CA9-4AB0-801A-4884E8C4D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8EE6-5DC4-4448-82A1-2A41979D2D47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9A013C-9117-44D6-A537-F60B33E5C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0E92BFC-148A-4B78-9999-5614D6041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342-8AAA-44E1-9AD0-3BE2DC83E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634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16A0042-7051-416A-BC18-32485B66F2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6A6C115-02BC-494E-B9CF-ADA835295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8B16DA-5A2C-4582-83F7-CCD5D706F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8EE6-5DC4-4448-82A1-2A41979D2D47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B26B9E-28A7-4187-87AE-93286A179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CA8700-6C3F-4C6C-B66F-DC2AC2AD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342-8AAA-44E1-9AD0-3BE2DC83E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84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A74052C4-9867-497E-94FA-76F49F838DEC}"/>
              </a:ext>
            </a:extLst>
          </p:cNvPr>
          <p:cNvSpPr/>
          <p:nvPr userDrawn="1"/>
        </p:nvSpPr>
        <p:spPr>
          <a:xfrm>
            <a:off x="462465" y="474841"/>
            <a:ext cx="11232823" cy="5937357"/>
          </a:xfrm>
          <a:prstGeom prst="roundRect">
            <a:avLst>
              <a:gd name="adj" fmla="val 7767"/>
            </a:avLst>
          </a:prstGeom>
          <a:noFill/>
          <a:ln w="228600">
            <a:solidFill>
              <a:srgbClr val="941B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4D7EB8-B71A-4930-B6AB-E0EDC7BEA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6644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40EAAC-A0C2-4507-B604-64FC281EC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8EE6-5DC4-4448-82A1-2A41979D2D47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346946-9ECB-470D-A61F-19CC647D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D584CCC-11FA-4974-8600-004E23A49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342-8AAA-44E1-9AD0-3BE2DC83ECC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34B50F23-8A81-44A0-9A8C-8681ED1BAA4A}"/>
              </a:ext>
            </a:extLst>
          </p:cNvPr>
          <p:cNvSpPr/>
          <p:nvPr userDrawn="1"/>
        </p:nvSpPr>
        <p:spPr>
          <a:xfrm>
            <a:off x="233136" y="240030"/>
            <a:ext cx="11671572" cy="6377940"/>
          </a:xfrm>
          <a:prstGeom prst="roundRect">
            <a:avLst>
              <a:gd name="adj" fmla="val 10693"/>
            </a:avLst>
          </a:prstGeom>
          <a:noFill/>
          <a:ln w="241300">
            <a:solidFill>
              <a:srgbClr val="007F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1F327D0E-B43A-48E9-8E37-CA2E8589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5" y="132362"/>
            <a:ext cx="1195899" cy="132556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902183DF-8828-4B39-B639-CE178EF76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6395"/>
            <a:ext cx="10515600" cy="1325563"/>
          </a:xfrm>
        </p:spPr>
        <p:txBody>
          <a:bodyPr>
            <a:normAutofit/>
          </a:bodyPr>
          <a:lstStyle>
            <a:lvl1pPr algn="ctr">
              <a:defRPr lang="en-GB" sz="6600" b="1" i="0" smtClean="0">
                <a:effectLst/>
              </a:defRPr>
            </a:lvl1pPr>
          </a:lstStyle>
          <a:p>
            <a:endParaRPr lang="en-GB" b="1" i="0" dirty="0">
              <a:solidFill>
                <a:srgbClr val="354249"/>
              </a:solidFill>
              <a:effectLst/>
              <a:latin typeface="Avenir W01"/>
            </a:endParaRPr>
          </a:p>
        </p:txBody>
      </p:sp>
    </p:spTree>
    <p:extLst>
      <p:ext uri="{BB962C8B-B14F-4D97-AF65-F5344CB8AC3E}">
        <p14:creationId xmlns:p14="http://schemas.microsoft.com/office/powerpoint/2010/main" val="247355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A74052C4-9867-497E-94FA-76F49F838DEC}"/>
              </a:ext>
            </a:extLst>
          </p:cNvPr>
          <p:cNvSpPr/>
          <p:nvPr userDrawn="1"/>
        </p:nvSpPr>
        <p:spPr>
          <a:xfrm>
            <a:off x="462465" y="474841"/>
            <a:ext cx="11232823" cy="5937357"/>
          </a:xfrm>
          <a:prstGeom prst="roundRect">
            <a:avLst>
              <a:gd name="adj" fmla="val 7767"/>
            </a:avLst>
          </a:prstGeom>
          <a:noFill/>
          <a:ln w="228600">
            <a:solidFill>
              <a:srgbClr val="39A9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4D7EB8-B71A-4930-B6AB-E0EDC7BEA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6644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40EAAC-A0C2-4507-B604-64FC281EC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8EE6-5DC4-4448-82A1-2A41979D2D47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346946-9ECB-470D-A61F-19CC647D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D584CCC-11FA-4974-8600-004E23A49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342-8AAA-44E1-9AD0-3BE2DC83ECC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34B50F23-8A81-44A0-9A8C-8681ED1BAA4A}"/>
              </a:ext>
            </a:extLst>
          </p:cNvPr>
          <p:cNvSpPr/>
          <p:nvPr userDrawn="1"/>
        </p:nvSpPr>
        <p:spPr>
          <a:xfrm>
            <a:off x="233136" y="240030"/>
            <a:ext cx="11671572" cy="6377940"/>
          </a:xfrm>
          <a:prstGeom prst="roundRect">
            <a:avLst>
              <a:gd name="adj" fmla="val 10693"/>
            </a:avLst>
          </a:prstGeom>
          <a:noFill/>
          <a:ln w="241300">
            <a:solidFill>
              <a:srgbClr val="007F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1F327D0E-B43A-48E9-8E37-CA2E8589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5" y="132362"/>
            <a:ext cx="1195899" cy="132556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902183DF-8828-4B39-B639-CE178EF76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6395"/>
            <a:ext cx="10515600" cy="1325563"/>
          </a:xfrm>
        </p:spPr>
        <p:txBody>
          <a:bodyPr>
            <a:normAutofit/>
          </a:bodyPr>
          <a:lstStyle>
            <a:lvl1pPr algn="ctr">
              <a:defRPr lang="en-GB" sz="6600" b="1" i="0" smtClean="0">
                <a:effectLst/>
              </a:defRPr>
            </a:lvl1pPr>
          </a:lstStyle>
          <a:p>
            <a:endParaRPr lang="en-GB" b="1" i="0" dirty="0">
              <a:solidFill>
                <a:srgbClr val="354249"/>
              </a:solidFill>
              <a:effectLst/>
              <a:latin typeface="Avenir W01"/>
            </a:endParaRPr>
          </a:p>
        </p:txBody>
      </p:sp>
    </p:spTree>
    <p:extLst>
      <p:ext uri="{BB962C8B-B14F-4D97-AF65-F5344CB8AC3E}">
        <p14:creationId xmlns:p14="http://schemas.microsoft.com/office/powerpoint/2010/main" val="4195748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A74052C4-9867-497E-94FA-76F49F838DEC}"/>
              </a:ext>
            </a:extLst>
          </p:cNvPr>
          <p:cNvSpPr/>
          <p:nvPr userDrawn="1"/>
        </p:nvSpPr>
        <p:spPr>
          <a:xfrm>
            <a:off x="452510" y="460321"/>
            <a:ext cx="11232823" cy="5937357"/>
          </a:xfrm>
          <a:prstGeom prst="roundRect">
            <a:avLst>
              <a:gd name="adj" fmla="val 7767"/>
            </a:avLst>
          </a:prstGeom>
          <a:noFill/>
          <a:ln w="228600">
            <a:solidFill>
              <a:srgbClr val="00A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4D7EB8-B71A-4930-B6AB-E0EDC7BEA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6644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40EAAC-A0C2-4507-B604-64FC281EC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8EE6-5DC4-4448-82A1-2A41979D2D47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346946-9ECB-470D-A61F-19CC647D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D584CCC-11FA-4974-8600-004E23A49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342-8AAA-44E1-9AD0-3BE2DC83ECC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34B50F23-8A81-44A0-9A8C-8681ED1BAA4A}"/>
              </a:ext>
            </a:extLst>
          </p:cNvPr>
          <p:cNvSpPr/>
          <p:nvPr userDrawn="1"/>
        </p:nvSpPr>
        <p:spPr>
          <a:xfrm>
            <a:off x="233136" y="240030"/>
            <a:ext cx="11671572" cy="6377940"/>
          </a:xfrm>
          <a:prstGeom prst="roundRect">
            <a:avLst>
              <a:gd name="adj" fmla="val 10693"/>
            </a:avLst>
          </a:prstGeom>
          <a:noFill/>
          <a:ln w="241300">
            <a:solidFill>
              <a:srgbClr val="007F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1F327D0E-B43A-48E9-8E37-CA2E8589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5" y="132362"/>
            <a:ext cx="1195899" cy="132556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902183DF-8828-4B39-B639-CE178EF76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6395"/>
            <a:ext cx="10515600" cy="1325563"/>
          </a:xfrm>
        </p:spPr>
        <p:txBody>
          <a:bodyPr>
            <a:normAutofit/>
          </a:bodyPr>
          <a:lstStyle>
            <a:lvl1pPr algn="ctr">
              <a:defRPr lang="en-GB" sz="6600" b="1" i="0" smtClean="0">
                <a:effectLst/>
              </a:defRPr>
            </a:lvl1pPr>
          </a:lstStyle>
          <a:p>
            <a:endParaRPr lang="en-GB" b="1" i="0" dirty="0">
              <a:solidFill>
                <a:srgbClr val="354249"/>
              </a:solidFill>
              <a:effectLst/>
              <a:latin typeface="Avenir W01"/>
            </a:endParaRPr>
          </a:p>
        </p:txBody>
      </p:sp>
    </p:spTree>
    <p:extLst>
      <p:ext uri="{BB962C8B-B14F-4D97-AF65-F5344CB8AC3E}">
        <p14:creationId xmlns:p14="http://schemas.microsoft.com/office/powerpoint/2010/main" val="3194997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A74052C4-9867-497E-94FA-76F49F838DEC}"/>
              </a:ext>
            </a:extLst>
          </p:cNvPr>
          <p:cNvSpPr/>
          <p:nvPr userDrawn="1"/>
        </p:nvSpPr>
        <p:spPr>
          <a:xfrm>
            <a:off x="452510" y="460321"/>
            <a:ext cx="11232823" cy="5937357"/>
          </a:xfrm>
          <a:prstGeom prst="roundRect">
            <a:avLst>
              <a:gd name="adj" fmla="val 7767"/>
            </a:avLst>
          </a:prstGeom>
          <a:noFill/>
          <a:ln w="228600">
            <a:solidFill>
              <a:srgbClr val="203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4D7EB8-B71A-4930-B6AB-E0EDC7BEA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6644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40EAAC-A0C2-4507-B604-64FC281EC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8EE6-5DC4-4448-82A1-2A41979D2D47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346946-9ECB-470D-A61F-19CC647D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D584CCC-11FA-4974-8600-004E23A49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342-8AAA-44E1-9AD0-3BE2DC83ECC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34B50F23-8A81-44A0-9A8C-8681ED1BAA4A}"/>
              </a:ext>
            </a:extLst>
          </p:cNvPr>
          <p:cNvSpPr/>
          <p:nvPr userDrawn="1"/>
        </p:nvSpPr>
        <p:spPr>
          <a:xfrm>
            <a:off x="233136" y="240030"/>
            <a:ext cx="11671572" cy="6377940"/>
          </a:xfrm>
          <a:prstGeom prst="roundRect">
            <a:avLst>
              <a:gd name="adj" fmla="val 10693"/>
            </a:avLst>
          </a:prstGeom>
          <a:noFill/>
          <a:ln w="241300">
            <a:solidFill>
              <a:srgbClr val="007F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1F327D0E-B43A-48E9-8E37-CA2E8589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5" y="132362"/>
            <a:ext cx="1195899" cy="132556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902183DF-8828-4B39-B639-CE178EF76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6395"/>
            <a:ext cx="10515600" cy="2632605"/>
          </a:xfrm>
        </p:spPr>
        <p:txBody>
          <a:bodyPr>
            <a:normAutofit/>
          </a:bodyPr>
          <a:lstStyle>
            <a:lvl1pPr algn="ctr">
              <a:defRPr lang="en-GB" sz="6600" b="1" i="0" smtClean="0">
                <a:effectLst/>
              </a:defRPr>
            </a:lvl1pPr>
          </a:lstStyle>
          <a:p>
            <a:endParaRPr lang="en-GB" b="1" i="0" dirty="0">
              <a:solidFill>
                <a:srgbClr val="354249"/>
              </a:solidFill>
              <a:effectLst/>
              <a:latin typeface="Avenir W01"/>
            </a:endParaRPr>
          </a:p>
        </p:txBody>
      </p:sp>
    </p:spTree>
    <p:extLst>
      <p:ext uri="{BB962C8B-B14F-4D97-AF65-F5344CB8AC3E}">
        <p14:creationId xmlns:p14="http://schemas.microsoft.com/office/powerpoint/2010/main" val="135704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52B3E8-826A-44CA-9E7E-469145241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AC3F57-41A1-484D-9099-016553FB8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2EE0803-C92B-4F8B-BEE1-A65F052EF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5F9C7DC-3C5C-4DD2-B9B2-617D68F7F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8EE6-5DC4-4448-82A1-2A41979D2D47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4C22F3-0B90-4238-82E0-E9489EB06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B325C2C-A2DA-4706-9098-00E41AF2E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342-8AAA-44E1-9AD0-3BE2DC83E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12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CDFE53-E06D-455E-A53C-D28D385F7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E2E6BE6-1CE4-4AD5-91BD-04CBD16FC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BFCE921-AB34-43B8-A585-7115C3B28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63A6B6-71D7-4A77-86A5-35AB762D7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E5575E4-6087-413C-AFE5-41862E4001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DEE5708-01F9-4DCD-AD2E-60AA70F27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8EE6-5DC4-4448-82A1-2A41979D2D47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17CD777-0340-4851-96DB-4B721E6E6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EBA52B3-4F46-48D8-96A7-8F7CA8ED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342-8AAA-44E1-9AD0-3BE2DC83E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073FB8-6EA2-498A-8235-3AD09EB3E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FE8419B-4584-41DC-B9D0-7B10FC4C1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8EE6-5DC4-4448-82A1-2A41979D2D47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7AAA9BE-AD49-4672-9424-6CB8BAAC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EDD0C28-D0DB-4B3E-B62B-3CCF75105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342-8AAA-44E1-9AD0-3BE2DC83E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835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A69E6BC-710A-4A32-9AC3-CEF8560B7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8EE6-5DC4-4448-82A1-2A41979D2D47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5DB8317-121E-4094-A66C-65C26E739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6A419AC-188F-493A-AF6D-BCF363381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3342-8AAA-44E1-9AD0-3BE2DC83E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78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06CC122-844F-4E7F-B774-0F1F57108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D412564-7D2E-48BB-B0D1-8F68F1C17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63562F-B3A3-4D0A-8C8A-789FE71FAE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18EE6-5DC4-4448-82A1-2A41979D2D47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8BA653-610D-433B-BD99-0727D68914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3804BE-32FF-4D14-8E92-BA1DE2322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A3342-8AAA-44E1-9AD0-3BE2DC83E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64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3" r:id="rId3"/>
    <p:sldLayoutId id="2147483664" r:id="rId4"/>
    <p:sldLayoutId id="2147483666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AC9913D3-89C4-4E8F-8D09-48CC7729BF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065" y="4356099"/>
            <a:ext cx="1341870" cy="1878013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xmlns="" id="{24D87929-4BB1-4E19-BECB-64ECE53E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6395"/>
            <a:ext cx="10515600" cy="4016905"/>
          </a:xfrm>
        </p:spPr>
        <p:txBody>
          <a:bodyPr/>
          <a:lstStyle/>
          <a:p>
            <a:r>
              <a:rPr lang="en-GB" sz="9600" dirty="0">
                <a:latin typeface="Avenir W01"/>
              </a:rPr>
              <a:t>Bridging Divides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A new fund for London</a:t>
            </a:r>
          </a:p>
        </p:txBody>
      </p:sp>
    </p:spTree>
    <p:extLst>
      <p:ext uri="{BB962C8B-B14F-4D97-AF65-F5344CB8AC3E}">
        <p14:creationId xmlns:p14="http://schemas.microsoft.com/office/powerpoint/2010/main" val="1435753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F65860AF-8D5E-4E74-BA11-D0FA06E0B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venir W01"/>
              </a:rPr>
              <a:t>Advice &amp; Support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8E592561-C489-4F4A-9AE7-1CB367A776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496" y="2037620"/>
            <a:ext cx="5779008" cy="3889248"/>
          </a:xfrm>
        </p:spPr>
      </p:pic>
    </p:spTree>
    <p:extLst>
      <p:ext uri="{BB962C8B-B14F-4D97-AF65-F5344CB8AC3E}">
        <p14:creationId xmlns:p14="http://schemas.microsoft.com/office/powerpoint/2010/main" val="336919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F65860AF-8D5E-4E74-BA11-D0FA06E0B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venir W01"/>
              </a:rPr>
              <a:t>Advice &amp; Support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D6814D6-5310-4CFC-9704-102625B7A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sz="4000" dirty="0"/>
              <a:t>Access to good quality advice and support plays a vital role in addressing inequalities &amp; services should be informed by the voice and experience of those who are impacted by those inequalities.</a:t>
            </a:r>
          </a:p>
          <a:p>
            <a:r>
              <a:rPr lang="en-GB" sz="4000" dirty="0"/>
              <a:t>We want applications from organisations providing suitably accredited advice and support to individuals effected by inequalities.</a:t>
            </a:r>
          </a:p>
        </p:txBody>
      </p:sp>
    </p:spTree>
    <p:extLst>
      <p:ext uri="{BB962C8B-B14F-4D97-AF65-F5344CB8AC3E}">
        <p14:creationId xmlns:p14="http://schemas.microsoft.com/office/powerpoint/2010/main" val="2030142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F65860AF-8D5E-4E74-BA11-D0FA06E0B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0018"/>
            <a:ext cx="10515600" cy="1649482"/>
          </a:xfrm>
        </p:spPr>
        <p:txBody>
          <a:bodyPr>
            <a:normAutofit/>
          </a:bodyPr>
          <a:lstStyle/>
          <a:p>
            <a:r>
              <a:rPr lang="en-GB" sz="4900" dirty="0">
                <a:solidFill>
                  <a:srgbClr val="203B6A"/>
                </a:solidFill>
                <a:latin typeface="Avenir W01"/>
              </a:rPr>
              <a:t>Advice &amp; Support: </a:t>
            </a:r>
            <a:br>
              <a:rPr lang="en-GB" sz="4900" dirty="0">
                <a:solidFill>
                  <a:srgbClr val="203B6A"/>
                </a:solidFill>
                <a:latin typeface="Avenir W01"/>
              </a:rPr>
            </a:br>
            <a:r>
              <a:rPr lang="en-GB" sz="4900" dirty="0">
                <a:solidFill>
                  <a:srgbClr val="203B6A"/>
                </a:solidFill>
                <a:latin typeface="Avenir W01"/>
              </a:rPr>
              <a:t>What we will fund</a:t>
            </a:r>
            <a:endParaRPr lang="en-GB" dirty="0">
              <a:solidFill>
                <a:srgbClr val="203B6A"/>
              </a:solidFill>
              <a:latin typeface="Avenir W01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D6814D6-5310-4CFC-9704-102625B7A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4600"/>
            <a:ext cx="10515600" cy="38481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Services offering advice &amp; support in relation to:</a:t>
            </a:r>
          </a:p>
          <a:p>
            <a:pPr lvl="1"/>
            <a:r>
              <a:rPr lang="en-GB" sz="2800" dirty="0"/>
              <a:t>Benefits</a:t>
            </a:r>
          </a:p>
          <a:p>
            <a:pPr lvl="1"/>
            <a:r>
              <a:rPr lang="en-GB" sz="2800" dirty="0"/>
              <a:t>Debt and money</a:t>
            </a:r>
          </a:p>
          <a:p>
            <a:pPr lvl="1"/>
            <a:r>
              <a:rPr lang="en-GB" sz="2800" dirty="0"/>
              <a:t>Employment problems</a:t>
            </a:r>
          </a:p>
          <a:p>
            <a:pPr lvl="1"/>
            <a:r>
              <a:rPr lang="en-GB" sz="2800" dirty="0"/>
              <a:t>Housing</a:t>
            </a:r>
          </a:p>
          <a:p>
            <a:pPr lvl="1"/>
            <a:r>
              <a:rPr lang="en-GB" sz="2800" dirty="0"/>
              <a:t>Immigration status</a:t>
            </a:r>
          </a:p>
          <a:p>
            <a:pPr marL="457200" lvl="1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dirty="0"/>
              <a:t>In addition, we will fund the infrastructure needed to support the distribution of donated food.</a:t>
            </a:r>
          </a:p>
        </p:txBody>
      </p:sp>
    </p:spTree>
    <p:extLst>
      <p:ext uri="{BB962C8B-B14F-4D97-AF65-F5344CB8AC3E}">
        <p14:creationId xmlns:p14="http://schemas.microsoft.com/office/powerpoint/2010/main" val="4058708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8ADD128-553E-4E81-A8EB-0499A090A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venir W01"/>
              </a:rPr>
              <a:t>Small Grants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7F6794AC-3147-4203-9B26-D27900CD08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76" y="1952276"/>
            <a:ext cx="6022848" cy="4059936"/>
          </a:xfrm>
        </p:spPr>
      </p:pic>
    </p:spTree>
    <p:extLst>
      <p:ext uri="{BB962C8B-B14F-4D97-AF65-F5344CB8AC3E}">
        <p14:creationId xmlns:p14="http://schemas.microsoft.com/office/powerpoint/2010/main" val="2133577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8ADD128-553E-4E81-A8EB-0499A090A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venir W01"/>
              </a:rPr>
              <a:t>Small Grants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9EC7FD-BC53-40FC-B7CD-68DE34B70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200"/>
            <a:ext cx="10515600" cy="4176782"/>
          </a:xfrm>
        </p:spPr>
        <p:txBody>
          <a:bodyPr>
            <a:normAutofit fontScale="92500" lnSpcReduction="20000"/>
          </a:bodyPr>
          <a:lstStyle/>
          <a:p>
            <a:r>
              <a:rPr lang="en-GB" sz="4300" dirty="0"/>
              <a:t>Grants of £1,000 to £10,000 over 12 months</a:t>
            </a:r>
          </a:p>
          <a:p>
            <a:r>
              <a:rPr lang="en-GB" sz="4300" dirty="0"/>
              <a:t>Capital, revenue or a mixture</a:t>
            </a:r>
          </a:p>
          <a:p>
            <a:r>
              <a:rPr lang="en-GB" sz="4300" dirty="0"/>
              <a:t>Must be a registered charity, charitable company or CIC </a:t>
            </a:r>
          </a:p>
          <a:p>
            <a:r>
              <a:rPr lang="en-GB" sz="4300" dirty="0"/>
              <a:t>Must have an income of less than £75,000 with at least one year’s annual accounts</a:t>
            </a:r>
          </a:p>
          <a:p>
            <a:r>
              <a:rPr lang="en-GB" sz="4300" dirty="0"/>
              <a:t>Decisions provided within two months of application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883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8ADD128-553E-4E81-A8EB-0499A090A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venir W01"/>
              </a:rPr>
              <a:t>Small Grants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9EC7FD-BC53-40FC-B7CD-68DE34B70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200"/>
            <a:ext cx="10515600" cy="4176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/>
              <a:t>Applications currently invited for:</a:t>
            </a:r>
          </a:p>
          <a:p>
            <a:r>
              <a:rPr lang="en-GB" sz="3600" dirty="0"/>
              <a:t>Greening and growing projects which brings communities together and improve the local environment.</a:t>
            </a:r>
          </a:p>
          <a:p>
            <a:r>
              <a:rPr lang="en-GB" sz="3600" dirty="0"/>
              <a:t>Projects which enable those who are disabled or </a:t>
            </a:r>
            <a:r>
              <a:rPr lang="en-GB" sz="3600"/>
              <a:t>older people </a:t>
            </a:r>
            <a:r>
              <a:rPr lang="en-GB" sz="3600" dirty="0"/>
              <a:t>to participate in arts, sports or well-being activities.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529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xmlns="" id="{C9440117-F96C-4A3A-ABD8-DAB1D20F0D6A}"/>
              </a:ext>
            </a:extLst>
          </p:cNvPr>
          <p:cNvSpPr txBox="1">
            <a:spLocks/>
          </p:cNvSpPr>
          <p:nvPr/>
        </p:nvSpPr>
        <p:spPr>
          <a:xfrm>
            <a:off x="838200" y="79639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600" b="1" dirty="0">
                <a:solidFill>
                  <a:srgbClr val="203B6A"/>
                </a:solidFill>
                <a:latin typeface="Avenir W01"/>
              </a:rPr>
              <a:t>Bridging Divides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6CBACB-A439-40C0-8BF1-709074FA9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958"/>
            <a:ext cx="10515600" cy="4036024"/>
          </a:xfrm>
        </p:spPr>
        <p:txBody>
          <a:bodyPr>
            <a:normAutofit/>
          </a:bodyPr>
          <a:lstStyle/>
          <a:p>
            <a:r>
              <a:rPr lang="en-GB" sz="4000" dirty="0"/>
              <a:t>Work must be for the benefit of Londoners</a:t>
            </a:r>
          </a:p>
          <a:p>
            <a:r>
              <a:rPr lang="en-GB" sz="4000" dirty="0"/>
              <a:t>No minimum or maximum revenue grant size</a:t>
            </a:r>
          </a:p>
          <a:p>
            <a:r>
              <a:rPr lang="en-GB" sz="4000" dirty="0"/>
              <a:t>Revenue grants for up to five years</a:t>
            </a:r>
          </a:p>
          <a:p>
            <a:r>
              <a:rPr lang="en-GB" sz="4000"/>
              <a:t>Applications for core funding will be considered</a:t>
            </a:r>
          </a:p>
          <a:p>
            <a:r>
              <a:rPr lang="en-GB" sz="4000"/>
              <a:t>Capital </a:t>
            </a:r>
            <a:r>
              <a:rPr lang="en-GB" sz="4000" dirty="0"/>
              <a:t>grants for access works up to £100k</a:t>
            </a:r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543631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xmlns="" id="{C9440117-F96C-4A3A-ABD8-DAB1D20F0D6A}"/>
              </a:ext>
            </a:extLst>
          </p:cNvPr>
          <p:cNvSpPr txBox="1">
            <a:spLocks/>
          </p:cNvSpPr>
          <p:nvPr/>
        </p:nvSpPr>
        <p:spPr>
          <a:xfrm>
            <a:off x="838200" y="79639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600" b="1" dirty="0">
                <a:solidFill>
                  <a:srgbClr val="203B6A"/>
                </a:solidFill>
                <a:latin typeface="Avenir W01"/>
              </a:rPr>
              <a:t>Bridging Divides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6CBACB-A439-40C0-8BF1-709074FA9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958"/>
            <a:ext cx="10515600" cy="41772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4000" dirty="0"/>
              <a:t>Our three key funding programmes are:</a:t>
            </a:r>
          </a:p>
          <a:p>
            <a:pPr lvl="1"/>
            <a:r>
              <a:rPr lang="en-GB" sz="4000" dirty="0"/>
              <a:t>Connecting the Capital</a:t>
            </a:r>
          </a:p>
          <a:p>
            <a:pPr lvl="1"/>
            <a:r>
              <a:rPr lang="en-GB" sz="4000" dirty="0"/>
              <a:t>Positive Transitions</a:t>
            </a:r>
          </a:p>
          <a:p>
            <a:pPr lvl="1"/>
            <a:r>
              <a:rPr lang="en-GB" sz="4000" dirty="0"/>
              <a:t>Advice and Support</a:t>
            </a:r>
          </a:p>
          <a:p>
            <a:pPr lvl="1"/>
            <a:endParaRPr lang="en-GB" sz="1100" dirty="0"/>
          </a:p>
          <a:p>
            <a:pPr marL="0" indent="0">
              <a:buNone/>
            </a:pPr>
            <a:r>
              <a:rPr lang="en-GB" sz="4000" dirty="0"/>
              <a:t>These are cross-cut by our two over-arching priorities of </a:t>
            </a:r>
            <a:r>
              <a:rPr lang="en-GB" sz="4000" b="1" dirty="0"/>
              <a:t>Reducing Inequalities </a:t>
            </a:r>
            <a:r>
              <a:rPr lang="en-GB" sz="4000" dirty="0"/>
              <a:t>and </a:t>
            </a:r>
            <a:r>
              <a:rPr lang="en-GB" sz="4000" b="1" dirty="0"/>
              <a:t>Enabling Voice &amp; Representation</a:t>
            </a:r>
            <a:r>
              <a:rPr lang="en-GB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6842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9CBD92-1CB9-4378-A5D0-8BD5697F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203B6A"/>
                </a:solidFill>
                <a:latin typeface="Avenir W01"/>
              </a:rPr>
              <a:t>Connecting the Capital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5FDCE211-F791-4268-9114-745CEDD6AE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900" y="2077244"/>
            <a:ext cx="5664200" cy="3810000"/>
          </a:xfrm>
        </p:spPr>
      </p:pic>
    </p:spTree>
    <p:extLst>
      <p:ext uri="{BB962C8B-B14F-4D97-AF65-F5344CB8AC3E}">
        <p14:creationId xmlns:p14="http://schemas.microsoft.com/office/powerpoint/2010/main" val="1885994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9CBD92-1CB9-4378-A5D0-8BD5697F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203B6A"/>
                </a:solidFill>
                <a:latin typeface="Avenir W01"/>
              </a:rPr>
              <a:t>Connecting the Capital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D3827D8-0484-4891-BA44-3894CFD9C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2500"/>
            <a:ext cx="10515600" cy="3935482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Avenir W01"/>
              </a:rPr>
              <a:t>Helping to make London’s communities stronger, more resilient and thriving.  </a:t>
            </a:r>
          </a:p>
          <a:p>
            <a:r>
              <a:rPr lang="en-GB" sz="4000" dirty="0">
                <a:latin typeface="Avenir W01"/>
              </a:rPr>
              <a:t>Creating a healthy and vibrant voluntary sector, working with communities and across sectors, plays a vital role.</a:t>
            </a:r>
          </a:p>
        </p:txBody>
      </p:sp>
    </p:spTree>
    <p:extLst>
      <p:ext uri="{BB962C8B-B14F-4D97-AF65-F5344CB8AC3E}">
        <p14:creationId xmlns:p14="http://schemas.microsoft.com/office/powerpoint/2010/main" val="639513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9CBD92-1CB9-4378-A5D0-8BD5697F7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400"/>
            <a:ext cx="10515600" cy="12446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203B6A"/>
                </a:solidFill>
                <a:latin typeface="Avenir W01"/>
              </a:rPr>
              <a:t>Connecting the Capital: </a:t>
            </a:r>
            <a:br>
              <a:rPr lang="en-GB" dirty="0">
                <a:solidFill>
                  <a:srgbClr val="203B6A"/>
                </a:solidFill>
                <a:latin typeface="Avenir W01"/>
              </a:rPr>
            </a:br>
            <a:r>
              <a:rPr lang="en-GB" dirty="0">
                <a:solidFill>
                  <a:srgbClr val="203B6A"/>
                </a:solidFill>
                <a:latin typeface="Avenir W01"/>
              </a:rPr>
              <a:t>What we will fund</a:t>
            </a:r>
            <a:r>
              <a:rPr lang="en-GB" dirty="0">
                <a:latin typeface="Avenir W01"/>
              </a:rPr>
              <a:t/>
            </a:r>
            <a:br>
              <a:rPr lang="en-GB" dirty="0">
                <a:latin typeface="Avenir W01"/>
              </a:rPr>
            </a:br>
            <a:endParaRPr lang="en-GB" dirty="0">
              <a:solidFill>
                <a:srgbClr val="203B6A"/>
              </a:solidFill>
              <a:latin typeface="Avenir W01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D3827D8-0484-4891-BA44-3894CFD9C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0000"/>
            <a:ext cx="10515600" cy="3633258"/>
          </a:xfrm>
        </p:spPr>
        <p:txBody>
          <a:bodyPr>
            <a:normAutofit fontScale="77500" lnSpcReduction="20000"/>
          </a:bodyPr>
          <a:lstStyle/>
          <a:p>
            <a:r>
              <a:rPr lang="en-GB" sz="4000" dirty="0">
                <a:latin typeface="Avenir W01"/>
              </a:rPr>
              <a:t>Civil society support organisations providing capacity building, voice and leadership for the sector.</a:t>
            </a:r>
          </a:p>
          <a:p>
            <a:r>
              <a:rPr lang="en-GB" sz="4000" dirty="0">
                <a:latin typeface="Avenir W01"/>
              </a:rPr>
              <a:t>Place-based giving schemes to develop and become sustainable.</a:t>
            </a:r>
          </a:p>
          <a:p>
            <a:r>
              <a:rPr lang="en-GB" sz="4000" dirty="0">
                <a:latin typeface="Avenir W01"/>
              </a:rPr>
              <a:t>Growing and greening projects which bring communities together and improve the local environment. </a:t>
            </a:r>
          </a:p>
          <a:p>
            <a:r>
              <a:rPr lang="en-GB" sz="4000" dirty="0">
                <a:latin typeface="Avenir W01"/>
              </a:rPr>
              <a:t>Disadvantaged disabled &amp; older people to participate in arts, sports and health &amp; well-being opportunities.</a:t>
            </a:r>
          </a:p>
          <a:p>
            <a:r>
              <a:rPr lang="en-GB" sz="4000" dirty="0">
                <a:latin typeface="Avenir W01"/>
              </a:rPr>
              <a:t>Enable Community Buildings in London to be fully accessible. </a:t>
            </a:r>
          </a:p>
        </p:txBody>
      </p:sp>
    </p:spTree>
    <p:extLst>
      <p:ext uri="{BB962C8B-B14F-4D97-AF65-F5344CB8AC3E}">
        <p14:creationId xmlns:p14="http://schemas.microsoft.com/office/powerpoint/2010/main" val="3805628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xmlns="" id="{C9440117-F96C-4A3A-ABD8-DAB1D20F0D6A}"/>
              </a:ext>
            </a:extLst>
          </p:cNvPr>
          <p:cNvSpPr txBox="1">
            <a:spLocks/>
          </p:cNvSpPr>
          <p:nvPr/>
        </p:nvSpPr>
        <p:spPr>
          <a:xfrm>
            <a:off x="838200" y="79639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600" b="1" dirty="0">
                <a:solidFill>
                  <a:srgbClr val="203B6A"/>
                </a:solidFill>
                <a:latin typeface="Avenir W01"/>
              </a:rPr>
              <a:t>Positive Transitions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52BA0490-D041-44A5-8C9D-FFEB653C45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792" y="1836452"/>
            <a:ext cx="6376416" cy="4291584"/>
          </a:xfrm>
        </p:spPr>
      </p:pic>
    </p:spTree>
    <p:extLst>
      <p:ext uri="{BB962C8B-B14F-4D97-AF65-F5344CB8AC3E}">
        <p14:creationId xmlns:p14="http://schemas.microsoft.com/office/powerpoint/2010/main" val="3681326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xmlns="" id="{C9440117-F96C-4A3A-ABD8-DAB1D20F0D6A}"/>
              </a:ext>
            </a:extLst>
          </p:cNvPr>
          <p:cNvSpPr txBox="1">
            <a:spLocks/>
          </p:cNvSpPr>
          <p:nvPr/>
        </p:nvSpPr>
        <p:spPr>
          <a:xfrm>
            <a:off x="838200" y="79639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600" b="1" dirty="0">
                <a:solidFill>
                  <a:srgbClr val="203B6A"/>
                </a:solidFill>
                <a:latin typeface="Avenir W01"/>
              </a:rPr>
              <a:t>Positive Transitions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6CBACB-A439-40C0-8BF1-709074FA9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Support work that will enable Londoners experiencing inequality and disadvantage to make important transitions in their lives. </a:t>
            </a:r>
          </a:p>
          <a:p>
            <a:r>
              <a:rPr lang="en-GB" sz="4000" dirty="0"/>
              <a:t>Enable these transitions to be positive for the individuals, give them greater choice and control over their lives and result in a reduction in inequality within communities.</a:t>
            </a:r>
          </a:p>
        </p:txBody>
      </p:sp>
    </p:spTree>
    <p:extLst>
      <p:ext uri="{BB962C8B-B14F-4D97-AF65-F5344CB8AC3E}">
        <p14:creationId xmlns:p14="http://schemas.microsoft.com/office/powerpoint/2010/main" val="4245630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xmlns="" id="{C9440117-F96C-4A3A-ABD8-DAB1D20F0D6A}"/>
              </a:ext>
            </a:extLst>
          </p:cNvPr>
          <p:cNvSpPr txBox="1">
            <a:spLocks/>
          </p:cNvSpPr>
          <p:nvPr/>
        </p:nvSpPr>
        <p:spPr>
          <a:xfrm>
            <a:off x="1054100" y="85989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800" b="1" dirty="0">
                <a:solidFill>
                  <a:srgbClr val="203B6A"/>
                </a:solidFill>
                <a:latin typeface="Avenir W01"/>
              </a:rPr>
              <a:t>Positive Transitions: What we will fund</a:t>
            </a:r>
          </a:p>
          <a:p>
            <a:pPr algn="ctr"/>
            <a:r>
              <a:rPr lang="en-GB" sz="6600" b="1" dirty="0">
                <a:solidFill>
                  <a:srgbClr val="203B6A"/>
                </a:solidFill>
                <a:latin typeface="Avenir W01"/>
              </a:rPr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6CBACB-A439-40C0-8BF1-709074FA9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0348"/>
            <a:ext cx="10515600" cy="467935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4000" dirty="0"/>
              <a:t>Work that will enable positive transitions in relation to:</a:t>
            </a:r>
          </a:p>
          <a:p>
            <a:r>
              <a:rPr lang="en-GB" sz="4000" dirty="0"/>
              <a:t>Children and young people, specifically those affected by domestic abuse; with mental health needs; transitioning from care; disabled people transitioning into adulthood; who have become carers.</a:t>
            </a:r>
          </a:p>
          <a:p>
            <a:r>
              <a:rPr lang="en-GB" sz="4000" dirty="0"/>
              <a:t>Migrants &amp; refugees who wish to access mainstream services and feel part of the community in which they live.</a:t>
            </a:r>
          </a:p>
          <a:p>
            <a:r>
              <a:rPr lang="en-GB" sz="4000" dirty="0"/>
              <a:t>Disabled people &amp; older people having increased choice and control over their lives in terms of their independent living.</a:t>
            </a:r>
          </a:p>
          <a:p>
            <a:r>
              <a:rPr lang="en-GB" sz="4000" dirty="0"/>
              <a:t>Survivors of domestic &amp; sexual abuse; modern day slavery; trafficking; or hate crime.</a:t>
            </a:r>
          </a:p>
          <a:p>
            <a:r>
              <a:rPr lang="en-GB" sz="4000" dirty="0"/>
              <a:t>Ex-offenders leaving custody or serving community sentences.</a:t>
            </a:r>
          </a:p>
        </p:txBody>
      </p:sp>
    </p:spTree>
    <p:extLst>
      <p:ext uri="{BB962C8B-B14F-4D97-AF65-F5344CB8AC3E}">
        <p14:creationId xmlns:p14="http://schemas.microsoft.com/office/powerpoint/2010/main" val="514808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538</Words>
  <Application>Microsoft Office PowerPoint</Application>
  <PresentationFormat>Widescreen</PresentationFormat>
  <Paragraphs>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Avenir W01</vt:lpstr>
      <vt:lpstr>Calibri</vt:lpstr>
      <vt:lpstr>Calibri Light</vt:lpstr>
      <vt:lpstr>Office Theme</vt:lpstr>
      <vt:lpstr>Bridging Divides A new fund for London</vt:lpstr>
      <vt:lpstr>PowerPoint Presentation</vt:lpstr>
      <vt:lpstr>PowerPoint Presentation</vt:lpstr>
      <vt:lpstr>Connecting the Capital</vt:lpstr>
      <vt:lpstr>Connecting the Capital</vt:lpstr>
      <vt:lpstr>Connecting the Capital:  What we will fund </vt:lpstr>
      <vt:lpstr>PowerPoint Presentation</vt:lpstr>
      <vt:lpstr>PowerPoint Presentation</vt:lpstr>
      <vt:lpstr>PowerPoint Presentation</vt:lpstr>
      <vt:lpstr>Advice &amp; Support</vt:lpstr>
      <vt:lpstr>Advice &amp; Support</vt:lpstr>
      <vt:lpstr>Advice &amp; Support:  What we will fund</vt:lpstr>
      <vt:lpstr>Small Grants</vt:lpstr>
      <vt:lpstr>Small Grants</vt:lpstr>
      <vt:lpstr>Small Grants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Hall, Martin</dc:creator>
  <cp:lastModifiedBy>Anna Robin</cp:lastModifiedBy>
  <cp:revision>45</cp:revision>
  <dcterms:created xsi:type="dcterms:W3CDTF">2018-04-04T09:24:06Z</dcterms:created>
  <dcterms:modified xsi:type="dcterms:W3CDTF">2018-10-17T15:03:23Z</dcterms:modified>
</cp:coreProperties>
</file>