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6"/>
  </p:notesMasterIdLst>
  <p:handoutMasterIdLst>
    <p:handoutMasterId r:id="rId17"/>
  </p:handoutMasterIdLst>
  <p:sldIdLst>
    <p:sldId id="1219" r:id="rId6"/>
    <p:sldId id="1220" r:id="rId7"/>
    <p:sldId id="1221" r:id="rId8"/>
    <p:sldId id="1222" r:id="rId9"/>
    <p:sldId id="1206" r:id="rId10"/>
    <p:sldId id="1199" r:id="rId11"/>
    <p:sldId id="1202" r:id="rId12"/>
    <p:sldId id="1207" r:id="rId13"/>
    <p:sldId id="1223" r:id="rId14"/>
    <p:sldId id="1224" r:id="rId1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71B6FA-E4B6-4079-93E0-7997C8AC9313}">
          <p14:sldIdLst>
            <p14:sldId id="1219"/>
            <p14:sldId id="1220"/>
            <p14:sldId id="1221"/>
            <p14:sldId id="1222"/>
            <p14:sldId id="1206"/>
            <p14:sldId id="1199"/>
            <p14:sldId id="1202"/>
            <p14:sldId id="1207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hite" initials="KW" lastIdx="1" clrIdx="0">
    <p:extLst>
      <p:ext uri="{19B8F6BF-5375-455C-9EA6-DF929625EA0E}">
        <p15:presenceInfo xmlns:p15="http://schemas.microsoft.com/office/powerpoint/2012/main" userId="S::katewhite@superhighways.org.uk::a9c405b7-7fb9-4bdd-89b1-e9d027c99f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E7"/>
    <a:srgbClr val="F85C0F"/>
    <a:srgbClr val="DEFCFF"/>
    <a:srgbClr val="5E9E9E"/>
    <a:srgbClr val="DD137B"/>
    <a:srgbClr val="DE237E"/>
    <a:srgbClr val="193862"/>
    <a:srgbClr val="FAA61A"/>
    <a:srgbClr val="751D59"/>
    <a:srgbClr val="47A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6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EB5738C-E5EA-4AF7-8D95-BD58A113D647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6"/>
            <a:ext cx="5448300" cy="391486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30E0C62-75F1-499A-B87C-4D60DA3D7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1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5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0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4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3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2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9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336" y="2215831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47A5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rgbClr val="FAA61A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oogle Shape;345;g257c77d8f04_6_60">
            <a:extLst>
              <a:ext uri="{FF2B5EF4-FFF2-40B4-BE49-F238E27FC236}">
                <a16:creationId xmlns:a16="http://schemas.microsoft.com/office/drawing/2014/main" id="{70121448-C38E-BC38-59E1-E5A65DC66CF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87353" y="6665527"/>
            <a:ext cx="11017293" cy="80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7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A56E-8283-4C88-A9F0-9A2AF6B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CC7B-FFD3-4715-883C-B5EB1CF0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7911-E98D-4D09-9E44-B712A77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AF81-67DD-40AC-844C-74740C9C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DBE-8BFE-41E3-BD7D-99D06A5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CA96-CD18-41ED-B741-F5FB7AFB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FA976-814A-4C08-8021-43B1AE8E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38E7-9401-43AA-8B4D-E998B9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BBEC-84DA-45FE-B7BA-AB1C867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E8F3-D80A-4E70-BD5A-17C9656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F03A5-02B1-46E2-8B08-291F2E55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50B3-004C-4022-8396-5576258D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1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B8E8-53FB-49A2-90CF-AC98B82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6D3-5FA4-45DD-971C-EF9B8E56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39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9BC7-BCAF-49A8-9F4E-EADD4114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61AE-5984-47BB-B7E1-8903986B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B09-2049-4307-8B97-DA53A8F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Superhighways avatar">
            <a:extLst>
              <a:ext uri="{FF2B5EF4-FFF2-40B4-BE49-F238E27FC236}">
                <a16:creationId xmlns:a16="http://schemas.microsoft.com/office/drawing/2014/main" id="{7F080ACF-7DC3-BD98-C157-1C4E7FE17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1317295" y="5968240"/>
            <a:ext cx="574701" cy="570638"/>
          </a:xfrm>
          <a:prstGeom prst="rect">
            <a:avLst/>
          </a:prstGeom>
        </p:spPr>
      </p:pic>
      <p:pic>
        <p:nvPicPr>
          <p:cNvPr id="7" name="Google Shape;345;g257c77d8f04_6_60">
            <a:extLst>
              <a:ext uri="{FF2B5EF4-FFF2-40B4-BE49-F238E27FC236}">
                <a16:creationId xmlns:a16="http://schemas.microsoft.com/office/drawing/2014/main" id="{F94BE4A3-3D43-9A10-7277-F87DC5BF116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87353" y="6592789"/>
            <a:ext cx="11017293" cy="80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707-9647-48B8-82D1-59D5D94D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CFFE-C221-4424-9098-240B8786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EC9A-365D-4E2A-9792-E67F6057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C0FE-C464-4425-8806-AC7868DC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6704-8E28-4E6B-9850-2E28B591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0839AA40-D08E-2C42-0167-22BD20B70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4" y="5976160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9B4C-85E7-4262-A6CD-99DB55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3551-2779-4B63-A619-B8C03AD97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A7E-7300-4D3C-8CC9-1762D16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014A-2241-4D22-83B0-5F71301C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3412B-BA16-40FE-A7BC-6AF1F0BD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BD0-A52D-4884-8D27-C0F0E55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uperhighways avatar">
            <a:extLst>
              <a:ext uri="{FF2B5EF4-FFF2-40B4-BE49-F238E27FC236}">
                <a16:creationId xmlns:a16="http://schemas.microsoft.com/office/drawing/2014/main" id="{2A3BF04A-5C91-660A-7B7C-4D6DEC990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4" y="5976160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BB0C-C88C-4940-8E3F-1535AA3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D77-96A5-40E9-9561-1E6BE5CD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A82E-43C9-426E-9095-A2E1748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BD61-99F8-4727-ACA0-23551CA7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496E-B405-45F2-B632-687E0DDE1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BC3D1-696B-40EA-99F2-7425857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E5EB-4979-4FE7-AE83-DD29C75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D79F-016C-440A-9D0C-FE3B10B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3C054273-B165-B621-54DB-23F80B10F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4" y="5976160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7D7-A95C-47F6-89A8-0C669D22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6800-DB38-4F70-8820-2F022A9C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5E3F8-D48C-422A-9966-6052A83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CD6A-1D06-46E7-8D17-EBA070C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Superhighways avatar">
            <a:extLst>
              <a:ext uri="{FF2B5EF4-FFF2-40B4-BE49-F238E27FC236}">
                <a16:creationId xmlns:a16="http://schemas.microsoft.com/office/drawing/2014/main" id="{892A59D7-4254-72DB-C4E7-37D0BA417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4" y="5976160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F5B4-E916-4018-92CA-8319E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761E-45A6-446D-90FA-0A1372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502C-3A92-4AE4-9D42-A40B80C7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BA4F-D996-4FD1-A946-9014DC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D6B-8B92-49CC-9EC6-ED0AD70F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E424-026A-4EA6-A635-1D278DA3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E4B8-4C23-468C-8760-77CACD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D077-6F97-4375-9B8E-1EBD2C43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F451-C043-443A-A9BB-0A99CA1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148E-6CCC-4714-B7C4-4FEF9115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6F24-758A-49D7-BAFA-60CE4BA7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28AC-9154-496D-8220-5BAF641F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1CA1-ABFB-462B-9F53-4BF50E7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FB3E-93FD-4028-9848-172D254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B878-D2B2-4EFE-845A-057AD5D4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2365-F426-4070-B1E7-08A29356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A0BD-3734-42F6-800E-6028201B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8044-CB90-4028-9098-3ACF23CE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940A-139C-4DD7-B235-EAEA4B324CC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D028-4A17-4473-BB4C-AA314B5F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7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5EA9-7BA8-465A-866F-5947F08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2336" y="63812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7A5AE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A1CD3D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-168696" y="13776"/>
            <a:ext cx="12864752" cy="68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84AF-127A-F323-3A6E-1589D4DE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03" y="4076529"/>
            <a:ext cx="9206630" cy="1675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SWL VCSE Rep</a:t>
            </a:r>
            <a:br>
              <a:rPr lang="en-GB" dirty="0"/>
            </a:br>
            <a:r>
              <a:rPr lang="en-GB" sz="6700" dirty="0"/>
              <a:t>SWL ICS Digital Board</a:t>
            </a:r>
            <a:br>
              <a:rPr lang="en-GB" sz="6700" dirty="0"/>
            </a:br>
            <a:br>
              <a:rPr lang="en-GB" sz="6700" dirty="0"/>
            </a:br>
            <a:r>
              <a:rPr lang="en-GB" sz="4400" dirty="0">
                <a:solidFill>
                  <a:schemeClr val="accent1"/>
                </a:solidFill>
              </a:rPr>
              <a:t>Kate White, Superhighways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F6B99-AEEB-8A53-1D78-65D2D091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28" y="420566"/>
            <a:ext cx="1913119" cy="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Wider connecting / sharing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11099104" cy="498994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GB" dirty="0"/>
              <a:t>Feeding back to VCSE Alliance Director (remuneration since Apr 23)</a:t>
            </a:r>
          </a:p>
          <a:p>
            <a:pPr>
              <a:buClr>
                <a:schemeClr val="accent1"/>
              </a:buClr>
            </a:pPr>
            <a:r>
              <a:rPr lang="en-GB" dirty="0"/>
              <a:t>Meeting with Your Healthcare – raising awareness of:</a:t>
            </a:r>
            <a:endParaRPr lang="en-GB" sz="3000" dirty="0"/>
          </a:p>
          <a:p>
            <a:pPr lvl="1">
              <a:buClr>
                <a:schemeClr val="accent4"/>
              </a:buClr>
            </a:pPr>
            <a:r>
              <a:rPr lang="en-GB" sz="2600" dirty="0"/>
              <a:t>Digital Board &amp; VCSE / Healthwatch</a:t>
            </a:r>
          </a:p>
          <a:p>
            <a:pPr lvl="1">
              <a:buClr>
                <a:schemeClr val="accent4"/>
              </a:buClr>
            </a:pPr>
            <a:r>
              <a:rPr lang="en-GB" sz="2600" dirty="0"/>
              <a:t>Digital projects funded by Health Inequalities Fund </a:t>
            </a:r>
          </a:p>
          <a:p>
            <a:pPr marL="457189" lvl="1" indent="0">
              <a:buClr>
                <a:schemeClr val="accent4"/>
              </a:buClr>
              <a:buNone/>
            </a:pPr>
            <a:endParaRPr lang="en-GB" sz="2600" dirty="0"/>
          </a:p>
          <a:p>
            <a:pPr>
              <a:buClr>
                <a:schemeClr val="accent1"/>
              </a:buClr>
            </a:pPr>
            <a:r>
              <a:rPr lang="en-GB" sz="3000" dirty="0"/>
              <a:t>Ongoing discussions</a:t>
            </a:r>
          </a:p>
          <a:p>
            <a:pPr lvl="1">
              <a:buClr>
                <a:schemeClr val="accent4"/>
              </a:buClr>
            </a:pPr>
            <a:r>
              <a:rPr lang="en-GB" sz="2200" dirty="0"/>
              <a:t>What’s best delivered locally at Borough or Place level avoiding duplication, yet drawing on VCSE expertise across SWL</a:t>
            </a:r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8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SWL ICS Digital 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11099104" cy="4989948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b="1" dirty="0"/>
              <a:t>The Digital Board </a:t>
            </a:r>
            <a:r>
              <a:rPr lang="en-GB" dirty="0"/>
              <a:t>is responsible for developing approaches to embedding digital in health and care development activities and promoting digital as a key facilitator for transformational change. </a:t>
            </a:r>
          </a:p>
          <a:p>
            <a:pPr marL="0" indent="0">
              <a:buClr>
                <a:schemeClr val="accent1"/>
              </a:buClr>
              <a:buNone/>
            </a:pPr>
            <a:endParaRPr lang="en-GB" sz="3200" dirty="0"/>
          </a:p>
          <a:p>
            <a:pPr>
              <a:buClr>
                <a:schemeClr val="accent1"/>
              </a:buClr>
            </a:pPr>
            <a:r>
              <a:rPr lang="en-GB" dirty="0"/>
              <a:t>6 monthly meetings Sept 22 – Mar 23</a:t>
            </a:r>
          </a:p>
          <a:p>
            <a:pPr>
              <a:buClr>
                <a:schemeClr val="accent1"/>
              </a:buClr>
            </a:pPr>
            <a:r>
              <a:rPr lang="en-GB" dirty="0"/>
              <a:t>3 bimonthly meetings Apr 23 ongoing</a:t>
            </a: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28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Members – 34 in total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5169195" cy="3171784"/>
          </a:xfrm>
        </p:spPr>
        <p:txBody>
          <a:bodyPr>
            <a:normAutofit fontScale="925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3500" b="1" dirty="0"/>
              <a:t>Organisations include:</a:t>
            </a:r>
          </a:p>
          <a:p>
            <a:pPr>
              <a:buClr>
                <a:schemeClr val="accent1"/>
              </a:buClr>
            </a:pPr>
            <a:r>
              <a:rPr lang="en-GB" sz="3000" dirty="0"/>
              <a:t>Mental Health Trusts</a:t>
            </a:r>
          </a:p>
          <a:p>
            <a:pPr>
              <a:buClr>
                <a:schemeClr val="accent1"/>
              </a:buClr>
            </a:pPr>
            <a:r>
              <a:rPr lang="en-GB" sz="3000" dirty="0"/>
              <a:t>Hospital Foundation Trusts</a:t>
            </a:r>
          </a:p>
          <a:p>
            <a:pPr>
              <a:buClr>
                <a:schemeClr val="accent1"/>
              </a:buClr>
            </a:pPr>
            <a:r>
              <a:rPr lang="en-GB" sz="3000" dirty="0"/>
              <a:t>South London Partnership</a:t>
            </a:r>
          </a:p>
          <a:p>
            <a:pPr>
              <a:buClr>
                <a:schemeClr val="accent1"/>
              </a:buClr>
            </a:pPr>
            <a:r>
              <a:rPr lang="en-GB" sz="3000" dirty="0"/>
              <a:t>One London</a:t>
            </a:r>
          </a:p>
          <a:p>
            <a:pPr>
              <a:buClr>
                <a:schemeClr val="accent1"/>
              </a:buClr>
            </a:pPr>
            <a:r>
              <a:rPr lang="en-GB" sz="3000" dirty="0"/>
              <a:t>NHS England</a:t>
            </a:r>
          </a:p>
          <a:p>
            <a:pPr marL="0" indent="0">
              <a:buClr>
                <a:schemeClr val="accent1"/>
              </a:buClr>
              <a:buNone/>
            </a:pPr>
            <a:endParaRPr lang="en-GB" sz="3000" dirty="0"/>
          </a:p>
          <a:p>
            <a:pPr marL="0" indent="0">
              <a:buClr>
                <a:schemeClr val="accent1"/>
              </a:buClr>
              <a:buNone/>
            </a:pPr>
            <a:endParaRPr lang="en-GB" sz="3000" dirty="0"/>
          </a:p>
          <a:p>
            <a:pPr marL="0" indent="0">
              <a:buClr>
                <a:schemeClr val="accent1"/>
              </a:buClr>
              <a:buNone/>
            </a:pPr>
            <a:endParaRPr lang="en-GB" sz="3000" dirty="0"/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F24F6A-B7E1-E05E-6CBD-8B2FDC21E9C1}"/>
              </a:ext>
            </a:extLst>
          </p:cNvPr>
          <p:cNvSpPr txBox="1">
            <a:spLocks/>
          </p:cNvSpPr>
          <p:nvPr/>
        </p:nvSpPr>
        <p:spPr>
          <a:xfrm>
            <a:off x="6528391" y="1761723"/>
            <a:ext cx="5496595" cy="3076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GB" sz="3500" b="1" dirty="0"/>
              <a:t>Job roles include: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Chief Information Officer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Transformation Director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Director of IT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Director for Digital Services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Head of Digital Strategy &amp; Planning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Clinical Lead</a:t>
            </a:r>
          </a:p>
          <a:p>
            <a:pPr>
              <a:buClr>
                <a:schemeClr val="accent1"/>
              </a:buClr>
            </a:pPr>
            <a:endParaRPr lang="en-GB" sz="3000" dirty="0"/>
          </a:p>
          <a:p>
            <a:pPr marL="0" indent="0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GB" sz="3000" dirty="0"/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62F08-DED5-6FC5-0DFE-A9D5E24BBD77}"/>
              </a:ext>
            </a:extLst>
          </p:cNvPr>
          <p:cNvSpPr txBox="1"/>
          <p:nvPr/>
        </p:nvSpPr>
        <p:spPr>
          <a:xfrm>
            <a:off x="838200" y="5004540"/>
            <a:ext cx="1146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b="1" dirty="0"/>
              <a:t>AND</a:t>
            </a:r>
          </a:p>
          <a:p>
            <a:pPr>
              <a:buClr>
                <a:schemeClr val="accent1"/>
              </a:buClr>
            </a:pPr>
            <a:endParaRPr lang="en-GB" sz="11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VCSE Representative – Kate White, Superhighways Manager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Healthwatch Representative -  Alyssa Chayse-Vilchez, SWL Healthwatch Executive Director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Agenda item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11099104" cy="498994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GB" dirty="0"/>
              <a:t>Recruiting a team</a:t>
            </a:r>
          </a:p>
          <a:p>
            <a:pPr>
              <a:buClr>
                <a:schemeClr val="accent1"/>
              </a:buClr>
            </a:pPr>
            <a:r>
              <a:rPr lang="en-GB" dirty="0"/>
              <a:t>Digital Maturity Assessments</a:t>
            </a:r>
          </a:p>
          <a:p>
            <a:pPr>
              <a:buClr>
                <a:schemeClr val="accent1"/>
              </a:buClr>
            </a:pPr>
            <a:r>
              <a:rPr lang="en-GB" dirty="0"/>
              <a:t>PACS / RIS / LIMS</a:t>
            </a:r>
          </a:p>
          <a:p>
            <a:pPr>
              <a:buClr>
                <a:schemeClr val="accent1"/>
              </a:buClr>
            </a:pPr>
            <a:r>
              <a:rPr lang="en-GB" dirty="0"/>
              <a:t>Maternity strategy</a:t>
            </a:r>
          </a:p>
          <a:p>
            <a:pPr>
              <a:buClr>
                <a:schemeClr val="accent1"/>
              </a:buClr>
            </a:pPr>
            <a:r>
              <a:rPr lang="en-GB" dirty="0"/>
              <a:t>Patient Engagement Portal</a:t>
            </a:r>
          </a:p>
          <a:p>
            <a:pPr>
              <a:buClr>
                <a:schemeClr val="accent1"/>
              </a:buClr>
            </a:pPr>
            <a:r>
              <a:rPr lang="en-GB" dirty="0"/>
              <a:t>Information Standards Bill</a:t>
            </a:r>
          </a:p>
          <a:p>
            <a:pPr>
              <a:buClr>
                <a:schemeClr val="accent1"/>
              </a:buClr>
            </a:pPr>
            <a:r>
              <a:rPr lang="en-GB" dirty="0"/>
              <a:t>London Cyber Resilience Network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&amp;</a:t>
            </a:r>
          </a:p>
          <a:p>
            <a:pPr>
              <a:buClr>
                <a:schemeClr val="accent1"/>
              </a:buClr>
            </a:pPr>
            <a:r>
              <a:rPr lang="en-GB" dirty="0"/>
              <a:t>VCSE &amp; Healthwatch – roles &amp; opportunities for better embedding VCSE in strategy &amp; digital workstreams</a:t>
            </a:r>
            <a:endParaRPr lang="en-GB" sz="2400" dirty="0"/>
          </a:p>
          <a:p>
            <a:pPr>
              <a:buClr>
                <a:schemeClr val="accent1"/>
              </a:buClr>
            </a:pPr>
            <a:endParaRPr lang="en-GB" sz="3000" dirty="0"/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4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SWL VCSE Alliance &amp;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690" y="1690690"/>
            <a:ext cx="5214300" cy="52048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133"/>
              <a:buNone/>
            </a:pPr>
            <a:r>
              <a:rPr lang="en-GB" sz="3200" dirty="0">
                <a:sym typeface="Arial"/>
              </a:rPr>
              <a:t>What we can offer: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133"/>
              <a:buNone/>
            </a:pPr>
            <a:endParaRPr lang="en-GB" sz="1000" dirty="0"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dirty="0">
                <a:sym typeface="Arial"/>
              </a:rPr>
              <a:t>Community-led approaches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GB" sz="800" dirty="0"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dirty="0">
                <a:sym typeface="Arial"/>
              </a:rPr>
              <a:t>Data, insight &amp; intelligence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dirty="0">
                <a:sym typeface="Arial"/>
              </a:rPr>
              <a:t>Commissioning, service design and delivery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GB" sz="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dirty="0">
                <a:sym typeface="Arial"/>
              </a:rPr>
              <a:t>Reducing health inequalities</a:t>
            </a:r>
            <a:endParaRPr lang="en-GB" dirty="0"/>
          </a:p>
        </p:txBody>
      </p:sp>
      <p:sp>
        <p:nvSpPr>
          <p:cNvPr id="5" name="Google Shape;347;g257c77d8f04_6_60">
            <a:extLst>
              <a:ext uri="{FF2B5EF4-FFF2-40B4-BE49-F238E27FC236}">
                <a16:creationId xmlns:a16="http://schemas.microsoft.com/office/drawing/2014/main" id="{8F508971-95F4-688E-479F-64960DB1DDAA}"/>
              </a:ext>
            </a:extLst>
          </p:cNvPr>
          <p:cNvSpPr/>
          <p:nvPr/>
        </p:nvSpPr>
        <p:spPr>
          <a:xfrm>
            <a:off x="746850" y="1690690"/>
            <a:ext cx="5214300" cy="40317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99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3099" b="1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99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5,565 organisations</a:t>
            </a:r>
            <a:endParaRPr sz="3099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9" dirty="0">
              <a:solidFill>
                <a:schemeClr val="lt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Croydon </a:t>
            </a:r>
            <a:r>
              <a:rPr lang="en-GB" sz="2400" dirty="0">
                <a:solidFill>
                  <a:schemeClr val="lt1"/>
                </a:solidFill>
              </a:rPr>
              <a:t>      	</a:t>
            </a:r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1,900         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Wandsworth 	1,390</a:t>
            </a:r>
          </a:p>
          <a:p>
            <a:pPr lvl="1"/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Richmond	 800                    </a:t>
            </a:r>
          </a:p>
          <a:p>
            <a:pPr lvl="1"/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Kingston    	 575</a:t>
            </a:r>
            <a:endParaRPr lang="en-GB" sz="32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Merton      	 400</a:t>
            </a:r>
            <a:endParaRPr sz="2400" b="0" i="0" u="none" strike="noStrike" cap="none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Sutton      	 400</a:t>
            </a:r>
            <a:endParaRPr sz="1599" dirty="0">
              <a:solidFill>
                <a:schemeClr val="lt1"/>
              </a:solidFill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9" b="1" dirty="0">
              <a:solidFill>
                <a:schemeClr val="lt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1" dirty="0">
                <a:solidFill>
                  <a:schemeClr val="lt1"/>
                </a:solidFill>
              </a:rPr>
              <a:t>     </a:t>
            </a:r>
            <a:endParaRPr sz="1599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46FB2-0642-8751-9BA1-0A9DA4322ED5}"/>
              </a:ext>
            </a:extLst>
          </p:cNvPr>
          <p:cNvSpPr txBox="1"/>
          <p:nvPr/>
        </p:nvSpPr>
        <p:spPr>
          <a:xfrm>
            <a:off x="746850" y="6152279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* VCSE - Voluntary Community and Social Enterprise </a:t>
            </a:r>
          </a:p>
        </p:txBody>
      </p:sp>
    </p:spTree>
    <p:extLst>
      <p:ext uri="{BB962C8B-B14F-4D97-AF65-F5344CB8AC3E}">
        <p14:creationId xmlns:p14="http://schemas.microsoft.com/office/powerpoint/2010/main" val="2358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280061"/>
            <a:ext cx="10877811" cy="1325563"/>
          </a:xfrm>
        </p:spPr>
        <p:txBody>
          <a:bodyPr/>
          <a:lstStyle/>
          <a:p>
            <a:r>
              <a:rPr lang="en-GB" dirty="0"/>
              <a:t>A focus on Digital Inclusion initiatives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62D28-31E1-23E7-9DAA-E2C53442C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1269" y="1547851"/>
            <a:ext cx="7347144" cy="5200468"/>
          </a:xfrm>
          <a:prstGeom prst="round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8FCADD-E566-3264-A551-DC6E5CFC1605}"/>
              </a:ext>
            </a:extLst>
          </p:cNvPr>
          <p:cNvSpPr txBox="1">
            <a:spLocks/>
          </p:cNvSpPr>
          <p:nvPr/>
        </p:nvSpPr>
        <p:spPr>
          <a:xfrm>
            <a:off x="564090" y="1480169"/>
            <a:ext cx="4045488" cy="5200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en-GB" sz="3200" dirty="0"/>
              <a:t>Lots going on!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GB" sz="3200" dirty="0"/>
              <a:t>One-to-one &amp; group basic digital upskilling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GB" sz="3200" dirty="0"/>
              <a:t>Provision of &amp; support for devices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GB" sz="3200" dirty="0"/>
              <a:t>Provision of data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GB" sz="3200" dirty="0"/>
              <a:t>Best practice advice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endParaRPr lang="en-GB" sz="900" dirty="0"/>
          </a:p>
          <a:p>
            <a:pPr marL="0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en-GB" sz="3200" dirty="0"/>
              <a:t>Here’s an example from each borough…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18" y="264918"/>
            <a:ext cx="11924778" cy="699586"/>
          </a:xfrm>
        </p:spPr>
        <p:txBody>
          <a:bodyPr>
            <a:normAutofit fontScale="90000"/>
          </a:bodyPr>
          <a:lstStyle/>
          <a:p>
            <a:r>
              <a:rPr lang="en-GB" dirty="0"/>
              <a:t>Who needs to know?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B32C6F-C23F-89B8-9F58-92462EAD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94911"/>
              </p:ext>
            </p:extLst>
          </p:nvPr>
        </p:nvGraphicFramePr>
        <p:xfrm>
          <a:off x="237995" y="1052187"/>
          <a:ext cx="11686783" cy="567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353">
                  <a:extLst>
                    <a:ext uri="{9D8B030D-6E8A-4147-A177-3AD203B41FA5}">
                      <a16:colId xmlns:a16="http://schemas.microsoft.com/office/drawing/2014/main" val="1272724937"/>
                    </a:ext>
                  </a:extLst>
                </a:gridCol>
                <a:gridCol w="4468515">
                  <a:extLst>
                    <a:ext uri="{9D8B030D-6E8A-4147-A177-3AD203B41FA5}">
                      <a16:colId xmlns:a16="http://schemas.microsoft.com/office/drawing/2014/main" val="2222961277"/>
                    </a:ext>
                  </a:extLst>
                </a:gridCol>
                <a:gridCol w="4771915">
                  <a:extLst>
                    <a:ext uri="{9D8B030D-6E8A-4147-A177-3AD203B41FA5}">
                      <a16:colId xmlns:a16="http://schemas.microsoft.com/office/drawing/2014/main" val="4003708029"/>
                    </a:ext>
                  </a:extLst>
                </a:gridCol>
              </a:tblGrid>
              <a:tr h="4997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As a 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I need to 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So that I can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8464214"/>
                  </a:ext>
                </a:extLst>
              </a:tr>
              <a:tr h="105383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Health &amp; Social Care Worker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Have easy access to a directory of services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Refer my clients or patients for support with accessing online health info &amp; services 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898453869"/>
                  </a:ext>
                </a:extLst>
              </a:tr>
              <a:tr h="105383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Hospital Discharge Team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Find out about local support available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Book an appointment for a home visit for a patient who will be housebound for 6 weeks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7086515"/>
                  </a:ext>
                </a:extLst>
              </a:tr>
              <a:tr h="95922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GP Receptionist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Find out what local support is available for the NHS App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Refer patients struggling to install and use it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757540410"/>
                  </a:ext>
                </a:extLst>
              </a:tr>
              <a:tr h="105383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Carer 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Find digital support (devices, data &amp; skills)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Access online information about wellbeing activities and benefits I can access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1809696"/>
                  </a:ext>
                </a:extLst>
              </a:tr>
              <a:tr h="105383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Digital Champion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Find mainstream IT training provision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can signpost people I’ve supported to next step opportunities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39346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Digital workstream 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11099104" cy="498994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</a:pPr>
            <a:r>
              <a:rPr lang="en-GB" sz="3200" dirty="0"/>
              <a:t>NHS App, Care Record &amp; Patient Portal – what else?</a:t>
            </a:r>
          </a:p>
          <a:p>
            <a:pPr marL="0" indent="0">
              <a:buClr>
                <a:schemeClr val="accent1"/>
              </a:buClr>
              <a:buNone/>
            </a:pPr>
            <a:endParaRPr lang="en-GB" sz="1300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sz="3200" b="1" dirty="0">
                <a:solidFill>
                  <a:schemeClr val="accent5"/>
                </a:solidFill>
              </a:rPr>
              <a:t>Involve the VCSE in: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GB" sz="3000" dirty="0"/>
              <a:t>Workforce Development – building skills &amp; capacity in data, digital &amp; tech plus leadership, career opportunities &amp; progression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GB" sz="9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GB" sz="3000" dirty="0"/>
              <a:t>Data strategy – system &amp; community insights, data collection &amp; sharing, information governance &amp; cyber security (DSPT compliance)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GB" sz="9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GB" sz="3000" dirty="0"/>
              <a:t>Digital service / product design, public engagement &amp; communications…..</a:t>
            </a:r>
          </a:p>
          <a:p>
            <a:pPr marL="0" indent="0" algn="r">
              <a:buClr>
                <a:schemeClr val="accent1"/>
              </a:buClr>
              <a:buNone/>
            </a:pPr>
            <a:endParaRPr lang="en-GB" sz="3000" dirty="0"/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186786" cy="1325563"/>
          </a:xfrm>
        </p:spPr>
        <p:txBody>
          <a:bodyPr/>
          <a:lstStyle/>
          <a:p>
            <a:r>
              <a:rPr lang="en-GB" dirty="0"/>
              <a:t>Opportunities / 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8FAFF-037F-65F6-C251-6538899A75D2}"/>
              </a:ext>
            </a:extLst>
          </p:cNvPr>
          <p:cNvSpPr/>
          <p:nvPr/>
        </p:nvSpPr>
        <p:spPr>
          <a:xfrm>
            <a:off x="11227981" y="5963022"/>
            <a:ext cx="696797" cy="82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23"/>
            <a:ext cx="11099104" cy="498994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GB" dirty="0"/>
              <a:t>Chair advocating that members of the Digital Board connect with VCSE / Healthwatch reps to maximise any opportunities 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>
              <a:buClr>
                <a:schemeClr val="accent1"/>
              </a:buClr>
            </a:pPr>
            <a:r>
              <a:rPr lang="en-GB" dirty="0"/>
              <a:t>Follow up meetings in the diary: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lvl="1">
              <a:buClr>
                <a:schemeClr val="accent1"/>
              </a:buClr>
            </a:pPr>
            <a:r>
              <a:rPr lang="en-GB" dirty="0"/>
              <a:t>NHS App – GP roll out (58% take up June 2023)</a:t>
            </a:r>
          </a:p>
          <a:p>
            <a:pPr lvl="1">
              <a:buClr>
                <a:schemeClr val="accent1"/>
              </a:buClr>
            </a:pPr>
            <a:r>
              <a:rPr lang="en-GB" dirty="0"/>
              <a:t>NHS App – acute hospital settings</a:t>
            </a:r>
          </a:p>
          <a:p>
            <a:pPr lvl="1">
              <a:buClr>
                <a:schemeClr val="accent1"/>
              </a:buClr>
            </a:pPr>
            <a:r>
              <a:rPr lang="en-GB" dirty="0"/>
              <a:t>Digital Inclusion presentation / discussion as part of the Digital Fellowship programme (Jan 24)</a:t>
            </a:r>
          </a:p>
          <a:p>
            <a:pPr>
              <a:buClr>
                <a:schemeClr val="accent1"/>
              </a:buClr>
            </a:pPr>
            <a:endParaRPr lang="en-GB" sz="3000" dirty="0"/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00FFFF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uperhighway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137B"/>
      </a:accent1>
      <a:accent2>
        <a:srgbClr val="57B5F4"/>
      </a:accent2>
      <a:accent3>
        <a:srgbClr val="EF9B11"/>
      </a:accent3>
      <a:accent4>
        <a:srgbClr val="7DC02F"/>
      </a:accent4>
      <a:accent5>
        <a:srgbClr val="42929D"/>
      </a:accent5>
      <a:accent6>
        <a:srgbClr val="9ECFD6"/>
      </a:accent6>
      <a:hlink>
        <a:srgbClr val="57B5F4"/>
      </a:hlink>
      <a:folHlink>
        <a:srgbClr val="AD0F62"/>
      </a:folHlink>
    </a:clrScheme>
    <a:fontScheme name="Superhighways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wise London presentation template main" id="{CC55ED90-3E70-4C94-AA84-8034D7EBEB12}" vid="{2FB7A6BA-4209-46A9-BDE0-8CB759406834}"/>
    </a:ext>
  </a:extLst>
</a:theme>
</file>

<file path=ppt/theme/theme2.xml><?xml version="1.0" encoding="utf-8"?>
<a:theme xmlns:a="http://schemas.openxmlformats.org/drawingml/2006/main" name="GLA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3756ed-2399-4f1e-bf15-a41b28dac9f4"/>
    <lcf76f155ced4ddcb4097134ff3c332f xmlns="2b1e5f7b-9cb5-478e-9511-7632844c059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310B40E800B4A84F39C470AA2CA3D" ma:contentTypeVersion="18" ma:contentTypeDescription="Create a new document." ma:contentTypeScope="" ma:versionID="c82c5762a82f19f2e073da2f085ba9b5">
  <xsd:schema xmlns:xsd="http://www.w3.org/2001/XMLSchema" xmlns:xs="http://www.w3.org/2001/XMLSchema" xmlns:p="http://schemas.microsoft.com/office/2006/metadata/properties" xmlns:ns2="2b1e5f7b-9cb5-478e-9511-7632844c0591" xmlns:ns3="183756ed-2399-4f1e-bf15-a41b28dac9f4" targetNamespace="http://schemas.microsoft.com/office/2006/metadata/properties" ma:root="true" ma:fieldsID="b3705a3bca34e58c5ed6a419f0caccf1" ns2:_="" ns3:_="">
    <xsd:import namespace="2b1e5f7b-9cb5-478e-9511-7632844c0591"/>
    <xsd:import namespace="183756ed-2399-4f1e-bf15-a41b28dac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e5f7b-9cb5-478e-9511-7632844c0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756ed-2399-4f1e-bf15-a41b28dac9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4b4d4-bf43-4e71-8aaf-8fd116ae4492}" ma:internalName="TaxCatchAll" ma:showField="CatchAllData" ma:web="183756ed-2399-4f1e-bf15-a41b28dac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DFE5C-6A9F-4F6A-8D48-AEE9B4D4E4A8}">
  <ds:schemaRefs>
    <ds:schemaRef ds:uri="http://www.w3.org/XML/1998/namespace"/>
    <ds:schemaRef ds:uri="2b1e5f7b-9cb5-478e-9511-7632844c0591"/>
    <ds:schemaRef ds:uri="183756ed-2399-4f1e-bf15-a41b28dac9f4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A5F720-970D-4431-9B5D-56A6F2530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E727D-8A0D-4D13-90D7-EA3EA223F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e5f7b-9cb5-478e-9511-7632844c0591"/>
    <ds:schemaRef ds:uri="183756ed-2399-4f1e-bf15-a41b28dac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4392</TotalTime>
  <Words>594</Words>
  <Application>Microsoft Office PowerPoint</Application>
  <PresentationFormat>Widescreen</PresentationFormat>
  <Paragraphs>126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</vt:lpstr>
      <vt:lpstr>Poppins Light</vt:lpstr>
      <vt:lpstr>Poppins Medium</vt:lpstr>
      <vt:lpstr>Wingdings</vt:lpstr>
      <vt:lpstr>Office Theme</vt:lpstr>
      <vt:lpstr>GLA_ppt_template_white_CH_title</vt:lpstr>
      <vt:lpstr>SWL VCSE Rep SWL ICS Digital Board  Kate White, Superhighways </vt:lpstr>
      <vt:lpstr>SWL ICS Digital Board</vt:lpstr>
      <vt:lpstr>Members – 34 in total</vt:lpstr>
      <vt:lpstr>Agenda item examples</vt:lpstr>
      <vt:lpstr>SWL VCSE Alliance &amp; Digital</vt:lpstr>
      <vt:lpstr>A focus on Digital Inclusion initiatives</vt:lpstr>
      <vt:lpstr>Who needs to know?</vt:lpstr>
      <vt:lpstr>Digital workstream opportunities</vt:lpstr>
      <vt:lpstr>Opportunities / next steps</vt:lpstr>
      <vt:lpstr>Wider connecting /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Sorrel Parsons;katewhite@superhighways.org.uk</dc:creator>
  <cp:lastModifiedBy>Kate White</cp:lastModifiedBy>
  <cp:revision>15</cp:revision>
  <cp:lastPrinted>2019-11-18T10:36:12Z</cp:lastPrinted>
  <dcterms:created xsi:type="dcterms:W3CDTF">2019-10-03T11:57:52Z</dcterms:created>
  <dcterms:modified xsi:type="dcterms:W3CDTF">2023-09-13T08:06:34Z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0x010100CF3310B40E800B4A84F39C470AA2CA3D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  <property fmtid="{D5CDD505-2E9C-101B-9397-08002B2CF9AE}" pid="10" name="Order">
    <vt:lpwstr>473600.000000000</vt:lpwstr>
  </property>
</Properties>
</file>