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12192000" cy="6858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vLHWsxz6S+1NEvvJNuhdmzZcJ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802" y="29"/>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1439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33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96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40d0d2484c_0_0: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140d0d2484c_0_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692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65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40d0d2484c_0_5: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40d0d2484c_0_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50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0d0d2484c_0_11: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0d0d2484c_0_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23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0d0d2484c_0_1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g140d0d2484c_0_17:notes"/>
          <p:cNvSpPr>
            <a:spLocks noGrp="1" noRot="1" noChangeAspect="1"/>
          </p:cNvSpPr>
          <p:nvPr>
            <p:ph type="sldImg" idx="2"/>
          </p:nvPr>
        </p:nvSpPr>
        <p:spPr>
          <a:xfrm>
            <a:off x="2032400" y="514350"/>
            <a:ext cx="8128500" cy="25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44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67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27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628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14" name="Google Shape;14;p14"/>
          <p:cNvSpPr txBox="1">
            <a:spLocks noGrp="1"/>
          </p:cNvSpPr>
          <p:nvPr>
            <p:ph type="ftr" idx="11"/>
          </p:nvPr>
        </p:nvSpPr>
        <p:spPr>
          <a:xfrm>
            <a:off x="578802" y="6386547"/>
            <a:ext cx="4587240" cy="25844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5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401658" y="644651"/>
            <a:ext cx="11388682" cy="330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00" b="1" i="0">
                <a:solidFill>
                  <a:srgbClr val="4472C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558477" y="1114044"/>
            <a:ext cx="11075045" cy="38481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1400" b="1" i="0">
                <a:solidFill>
                  <a:schemeClr val="dk1"/>
                </a:solidFill>
                <a:latin typeface="Century Gothic"/>
                <a:ea typeface="Century Gothic"/>
                <a:cs typeface="Century Gothic"/>
                <a:sym typeface="Century Gothic"/>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15"/>
          <p:cNvSpPr txBox="1">
            <a:spLocks noGrp="1"/>
          </p:cNvSpPr>
          <p:nvPr>
            <p:ph type="ftr" idx="11"/>
          </p:nvPr>
        </p:nvSpPr>
        <p:spPr>
          <a:xfrm>
            <a:off x="578802" y="6386547"/>
            <a:ext cx="4587240" cy="25844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5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401658" y="644651"/>
            <a:ext cx="11388682" cy="330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00" b="1" i="0">
                <a:solidFill>
                  <a:srgbClr val="4472C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578802" y="6386547"/>
            <a:ext cx="4587240" cy="25844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5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17"/>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578802" y="6386547"/>
            <a:ext cx="4587240" cy="25844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5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01658" y="644651"/>
            <a:ext cx="11388682" cy="3302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000" b="1" i="0">
                <a:solidFill>
                  <a:srgbClr val="4472C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8"/>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578802" y="6386547"/>
            <a:ext cx="4587240" cy="25844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5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3"/>
          <p:cNvPicPr preferRelativeResize="0"/>
          <p:nvPr/>
        </p:nvPicPr>
        <p:blipFill rotWithShape="1">
          <a:blip r:embed="rId7">
            <a:alphaModFix/>
          </a:blip>
          <a:srcRect/>
          <a:stretch/>
        </p:blipFill>
        <p:spPr>
          <a:xfrm>
            <a:off x="535863" y="353892"/>
            <a:ext cx="11637352" cy="6302297"/>
          </a:xfrm>
          <a:prstGeom prst="rect">
            <a:avLst/>
          </a:prstGeom>
          <a:noFill/>
          <a:ln>
            <a:noFill/>
          </a:ln>
        </p:spPr>
      </p:pic>
      <p:sp>
        <p:nvSpPr>
          <p:cNvPr id="7" name="Google Shape;7;p13"/>
          <p:cNvSpPr txBox="1">
            <a:spLocks noGrp="1"/>
          </p:cNvSpPr>
          <p:nvPr>
            <p:ph type="title"/>
          </p:nvPr>
        </p:nvSpPr>
        <p:spPr>
          <a:xfrm>
            <a:off x="401658" y="644651"/>
            <a:ext cx="11388682" cy="3302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000" b="1" i="0" u="none" strike="noStrike" cap="none">
                <a:solidFill>
                  <a:srgbClr val="4472C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3"/>
          <p:cNvSpPr txBox="1">
            <a:spLocks noGrp="1"/>
          </p:cNvSpPr>
          <p:nvPr>
            <p:ph type="body" idx="1"/>
          </p:nvPr>
        </p:nvSpPr>
        <p:spPr>
          <a:xfrm>
            <a:off x="558477" y="1114044"/>
            <a:ext cx="11075045" cy="38481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4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578802" y="6386547"/>
            <a:ext cx="4587240" cy="258445"/>
          </a:xfrm>
          <a:prstGeom prst="rect">
            <a:avLst/>
          </a:prstGeom>
          <a:noFill/>
          <a:ln>
            <a:noFill/>
          </a:ln>
        </p:spPr>
        <p:txBody>
          <a:bodyPr spcFirstLastPara="1" wrap="square" lIns="0" tIns="0" rIns="0" bIns="0" anchor="t" anchorCtr="0">
            <a:spAutoFit/>
          </a:bodyPr>
          <a:lstStyle>
            <a:lvl1pPr lvl="0">
              <a:spcBef>
                <a:spcPts val="0"/>
              </a:spcBef>
              <a:spcAft>
                <a:spcPts val="0"/>
              </a:spcAft>
              <a:buSzPts val="1400"/>
              <a:buNone/>
              <a:defRPr sz="1500" b="0" i="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wlondon.nhs.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wlondon.nhs.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wlondon.nhs.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wlondon.nhs.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wlondon.nhs.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wlondon.nhs.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p:nvPr/>
        </p:nvSpPr>
        <p:spPr>
          <a:xfrm>
            <a:off x="1259475" y="2423667"/>
            <a:ext cx="7385700" cy="4878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endParaRPr sz="2800">
              <a:latin typeface="Calibri"/>
              <a:ea typeface="Calibri"/>
              <a:cs typeface="Calibri"/>
              <a:sym typeface="Calibri"/>
            </a:endParaRPr>
          </a:p>
          <a:p>
            <a:pPr marL="12700" marR="523875" lvl="0" indent="0" algn="l" rtl="0">
              <a:lnSpc>
                <a:spcPct val="111428"/>
              </a:lnSpc>
              <a:spcBef>
                <a:spcPts val="2945"/>
              </a:spcBef>
              <a:spcAft>
                <a:spcPts val="0"/>
              </a:spcAft>
              <a:buNone/>
            </a:pPr>
            <a:r>
              <a:rPr lang="en-US" sz="3000" b="1">
                <a:solidFill>
                  <a:srgbClr val="FFFFFF"/>
                </a:solidFill>
                <a:latin typeface="Calibri"/>
                <a:ea typeface="Calibri"/>
                <a:cs typeface="Calibri"/>
                <a:sym typeface="Calibri"/>
              </a:rPr>
              <a:t>The South West London Integrated Care System (ICS) - and introduction</a:t>
            </a:r>
            <a:endParaRPr sz="3000" b="1">
              <a:solidFill>
                <a:srgbClr val="FFFFFF"/>
              </a:solidFill>
              <a:latin typeface="Calibri"/>
              <a:ea typeface="Calibri"/>
              <a:cs typeface="Calibri"/>
              <a:sym typeface="Calibri"/>
            </a:endParaRPr>
          </a:p>
          <a:p>
            <a:pPr marL="12700" marR="523875" lvl="0" indent="0" algn="l" rtl="0">
              <a:lnSpc>
                <a:spcPct val="111428"/>
              </a:lnSpc>
              <a:spcBef>
                <a:spcPts val="2945"/>
              </a:spcBef>
              <a:spcAft>
                <a:spcPts val="0"/>
              </a:spcAft>
              <a:buNone/>
            </a:pPr>
            <a:endParaRPr sz="2800" b="1">
              <a:solidFill>
                <a:srgbClr val="FFFFFF"/>
              </a:solidFill>
              <a:latin typeface="Calibri"/>
              <a:ea typeface="Calibri"/>
              <a:cs typeface="Calibri"/>
              <a:sym typeface="Calibri"/>
            </a:endParaRPr>
          </a:p>
          <a:p>
            <a:pPr marL="12700" marR="523875" lvl="0" indent="0" algn="l" rtl="0">
              <a:lnSpc>
                <a:spcPct val="111428"/>
              </a:lnSpc>
              <a:spcBef>
                <a:spcPts val="0"/>
              </a:spcBef>
              <a:spcAft>
                <a:spcPts val="0"/>
              </a:spcAft>
              <a:buNone/>
            </a:pPr>
            <a:r>
              <a:rPr lang="en-US" sz="2400" b="1">
                <a:solidFill>
                  <a:srgbClr val="FFFFFF"/>
                </a:solidFill>
                <a:latin typeface="Calibri"/>
                <a:ea typeface="Calibri"/>
                <a:cs typeface="Calibri"/>
                <a:sym typeface="Calibri"/>
              </a:rPr>
              <a:t>I</a:t>
            </a:r>
            <a:r>
              <a:rPr lang="en-US" sz="2000" b="1">
                <a:solidFill>
                  <a:srgbClr val="FFFFFF"/>
                </a:solidFill>
                <a:latin typeface="Calibri"/>
                <a:ea typeface="Calibri"/>
                <a:cs typeface="Calibri"/>
                <a:sym typeface="Calibri"/>
              </a:rPr>
              <a:t>ona Lidington, </a:t>
            </a:r>
            <a:r>
              <a:rPr lang="en-US" sz="2000">
                <a:solidFill>
                  <a:srgbClr val="FFFFFF"/>
                </a:solidFill>
                <a:latin typeface="Calibri"/>
                <a:ea typeface="Calibri"/>
                <a:cs typeface="Calibri"/>
                <a:sym typeface="Calibri"/>
              </a:rPr>
              <a:t>Director of Public Health (DPH)</a:t>
            </a:r>
            <a:endParaRPr sz="2000">
              <a:solidFill>
                <a:srgbClr val="FFFFFF"/>
              </a:solidFill>
              <a:latin typeface="Calibri"/>
              <a:ea typeface="Calibri"/>
              <a:cs typeface="Calibri"/>
              <a:sym typeface="Calibri"/>
            </a:endParaRPr>
          </a:p>
          <a:p>
            <a:pPr marL="12700" marR="523875" lvl="0" indent="0" algn="l" rtl="0">
              <a:lnSpc>
                <a:spcPct val="111428"/>
              </a:lnSpc>
              <a:spcBef>
                <a:spcPts val="0"/>
              </a:spcBef>
              <a:spcAft>
                <a:spcPts val="0"/>
              </a:spcAft>
              <a:buNone/>
            </a:pPr>
            <a:r>
              <a:rPr lang="en-US" sz="2000">
                <a:solidFill>
                  <a:srgbClr val="FFFFFF"/>
                </a:solidFill>
                <a:latin typeface="Calibri"/>
                <a:ea typeface="Calibri"/>
                <a:cs typeface="Calibri"/>
                <a:sym typeface="Calibri"/>
              </a:rPr>
              <a:t>Kingston Place Convenor</a:t>
            </a:r>
            <a:endParaRPr sz="2000">
              <a:solidFill>
                <a:srgbClr val="FFFFFF"/>
              </a:solidFill>
              <a:latin typeface="Calibri"/>
              <a:ea typeface="Calibri"/>
              <a:cs typeface="Calibri"/>
              <a:sym typeface="Calibri"/>
            </a:endParaRPr>
          </a:p>
          <a:p>
            <a:pPr marL="12700" marR="523875" lvl="0" indent="0" algn="l" rtl="0">
              <a:lnSpc>
                <a:spcPct val="111428"/>
              </a:lnSpc>
              <a:spcBef>
                <a:spcPts val="0"/>
              </a:spcBef>
              <a:spcAft>
                <a:spcPts val="0"/>
              </a:spcAft>
              <a:buNone/>
            </a:pPr>
            <a:r>
              <a:rPr lang="en-US" sz="2000">
                <a:solidFill>
                  <a:srgbClr val="FFFFFF"/>
                </a:solidFill>
                <a:latin typeface="Calibri"/>
                <a:ea typeface="Calibri"/>
                <a:cs typeface="Calibri"/>
                <a:sym typeface="Calibri"/>
              </a:rPr>
              <a:t>Integrated Care Partnership DPH Lead</a:t>
            </a:r>
            <a:endParaRPr sz="2000">
              <a:solidFill>
                <a:srgbClr val="FFFFFF"/>
              </a:solidFill>
              <a:latin typeface="Calibri"/>
              <a:ea typeface="Calibri"/>
              <a:cs typeface="Calibri"/>
              <a:sym typeface="Calibri"/>
            </a:endParaRPr>
          </a:p>
          <a:p>
            <a:pPr marL="0" lvl="0" indent="0" algn="l" rtl="0">
              <a:lnSpc>
                <a:spcPct val="100000"/>
              </a:lnSpc>
              <a:spcBef>
                <a:spcPts val="20"/>
              </a:spcBef>
              <a:spcAft>
                <a:spcPts val="0"/>
              </a:spcAft>
              <a:buNone/>
            </a:pPr>
            <a:endParaRPr sz="4150">
              <a:latin typeface="Calibri"/>
              <a:ea typeface="Calibri"/>
              <a:cs typeface="Calibri"/>
              <a:sym typeface="Calibri"/>
            </a:endParaRPr>
          </a:p>
          <a:p>
            <a:pPr marL="46355" marR="5080" lvl="0" indent="0" algn="l" rtl="0">
              <a:lnSpc>
                <a:spcPct val="107142"/>
              </a:lnSpc>
              <a:spcBef>
                <a:spcPts val="0"/>
              </a:spcBef>
              <a:spcAft>
                <a:spcPts val="0"/>
              </a:spcAft>
              <a:buNone/>
            </a:pPr>
            <a:endParaRPr sz="2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p:nvPr/>
        </p:nvSpPr>
        <p:spPr>
          <a:xfrm>
            <a:off x="591502" y="6399247"/>
            <a:ext cx="10669270" cy="233045"/>
          </a:xfrm>
          <a:prstGeom prst="rect">
            <a:avLst/>
          </a:prstGeom>
          <a:noFill/>
          <a:ln>
            <a:noFill/>
          </a:ln>
        </p:spPr>
        <p:txBody>
          <a:bodyPr spcFirstLastPara="1" wrap="square" lIns="0" tIns="0" rIns="0" bIns="0" anchor="t" anchorCtr="0">
            <a:spAutoFit/>
          </a:bodyPr>
          <a:lstStyle/>
          <a:p>
            <a:pPr marL="0" lvl="0" indent="0" algn="l" rtl="0">
              <a:lnSpc>
                <a:spcPct val="115333"/>
              </a:lnSpc>
              <a:spcBef>
                <a:spcPts val="0"/>
              </a:spcBef>
              <a:spcAft>
                <a:spcPts val="0"/>
              </a:spcAft>
              <a:buNone/>
            </a:pPr>
            <a:r>
              <a:rPr lang="en-US" sz="1500">
                <a:solidFill>
                  <a:srgbClr val="674696"/>
                </a:solidFill>
                <a:latin typeface="Calibri"/>
                <a:ea typeface="Calibri"/>
                <a:cs typeface="Calibri"/>
                <a:sym typeface="Calibri"/>
              </a:rPr>
              <a:t>We believe </a:t>
            </a:r>
            <a:r>
              <a:rPr lang="en-US" sz="1500">
                <a:latin typeface="Calibri"/>
                <a:ea typeface="Calibri"/>
                <a:cs typeface="Calibri"/>
                <a:sym typeface="Calibri"/>
              </a:rPr>
              <a:t>in an inclusive and innovative approach to care.	</a:t>
            </a:r>
            <a:r>
              <a:rPr lang="en-US" sz="1500" u="sng">
                <a:solidFill>
                  <a:schemeClr val="hlink"/>
                </a:solidFill>
                <a:latin typeface="Calibri"/>
                <a:ea typeface="Calibri"/>
                <a:cs typeface="Calibri"/>
                <a:sym typeface="Calibri"/>
                <a:hlinkClick r:id="rId3"/>
              </a:rPr>
              <a:t>www.swlondon.nhs.uk</a:t>
            </a:r>
            <a:endParaRPr sz="1500">
              <a:latin typeface="Calibri"/>
              <a:ea typeface="Calibri"/>
              <a:cs typeface="Calibri"/>
              <a:sym typeface="Calibri"/>
            </a:endParaRPr>
          </a:p>
        </p:txBody>
      </p:sp>
      <p:sp>
        <p:nvSpPr>
          <p:cNvPr id="110" name="Google Shape;110;p9"/>
          <p:cNvSpPr txBox="1">
            <a:spLocks noGrp="1"/>
          </p:cNvSpPr>
          <p:nvPr>
            <p:ph type="title"/>
          </p:nvPr>
        </p:nvSpPr>
        <p:spPr>
          <a:xfrm>
            <a:off x="319025" y="514600"/>
            <a:ext cx="9264300" cy="289800"/>
          </a:xfrm>
          <a:prstGeom prst="rect">
            <a:avLst/>
          </a:prstGeom>
          <a:noFill/>
          <a:ln>
            <a:noFill/>
          </a:ln>
        </p:spPr>
        <p:txBody>
          <a:bodyPr spcFirstLastPara="1" wrap="square" lIns="0" tIns="12700" rIns="0" bIns="0" anchor="t" anchorCtr="0">
            <a:spAutoFit/>
          </a:bodyPr>
          <a:lstStyle/>
          <a:p>
            <a:pPr marL="38100" marR="30480" lvl="0" indent="0" algn="l" rtl="0">
              <a:lnSpc>
                <a:spcPct val="116700"/>
              </a:lnSpc>
              <a:spcBef>
                <a:spcPts val="0"/>
              </a:spcBef>
              <a:spcAft>
                <a:spcPts val="0"/>
              </a:spcAft>
              <a:buNone/>
            </a:pPr>
            <a:r>
              <a:rPr lang="en-US" sz="1800">
                <a:solidFill>
                  <a:srgbClr val="0070C0"/>
                </a:solidFill>
              </a:rPr>
              <a:t>Core membership : The South West London Integrated Care Partnership (SWL ICP) </a:t>
            </a:r>
            <a:endParaRPr sz="1800"/>
          </a:p>
        </p:txBody>
      </p:sp>
      <p:grpSp>
        <p:nvGrpSpPr>
          <p:cNvPr id="111" name="Google Shape;111;p9"/>
          <p:cNvGrpSpPr/>
          <p:nvPr/>
        </p:nvGrpSpPr>
        <p:grpSpPr>
          <a:xfrm>
            <a:off x="31171" y="1285460"/>
            <a:ext cx="12160885" cy="5417253"/>
            <a:chOff x="31171" y="1285460"/>
            <a:chExt cx="12160885" cy="5417253"/>
          </a:xfrm>
        </p:grpSpPr>
        <p:sp>
          <p:nvSpPr>
            <p:cNvPr id="112" name="Google Shape;112;p9"/>
            <p:cNvSpPr/>
            <p:nvPr/>
          </p:nvSpPr>
          <p:spPr>
            <a:xfrm>
              <a:off x="31171" y="5580668"/>
              <a:ext cx="12160885" cy="1122045"/>
            </a:xfrm>
            <a:custGeom>
              <a:avLst/>
              <a:gdLst/>
              <a:ahLst/>
              <a:cxnLst/>
              <a:rect l="l" t="t" r="r" b="b"/>
              <a:pathLst>
                <a:path w="12160885" h="1122045" extrusionOk="0">
                  <a:moveTo>
                    <a:pt x="12160828" y="0"/>
                  </a:moveTo>
                  <a:lnTo>
                    <a:pt x="0" y="0"/>
                  </a:lnTo>
                  <a:lnTo>
                    <a:pt x="0" y="1121789"/>
                  </a:lnTo>
                  <a:lnTo>
                    <a:pt x="12160828" y="1121789"/>
                  </a:lnTo>
                  <a:lnTo>
                    <a:pt x="12160828"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3" name="Google Shape;113;p9"/>
            <p:cNvSpPr/>
            <p:nvPr/>
          </p:nvSpPr>
          <p:spPr>
            <a:xfrm>
              <a:off x="31171" y="5580668"/>
              <a:ext cx="12160885" cy="1122045"/>
            </a:xfrm>
            <a:custGeom>
              <a:avLst/>
              <a:gdLst/>
              <a:ahLst/>
              <a:cxnLst/>
              <a:rect l="l" t="t" r="r" b="b"/>
              <a:pathLst>
                <a:path w="12160885" h="1122045" extrusionOk="0">
                  <a:moveTo>
                    <a:pt x="0" y="0"/>
                  </a:moveTo>
                  <a:lnTo>
                    <a:pt x="12160829" y="0"/>
                  </a:lnTo>
                  <a:lnTo>
                    <a:pt x="12160829" y="1121790"/>
                  </a:lnTo>
                  <a:lnTo>
                    <a:pt x="0" y="1121790"/>
                  </a:lnTo>
                  <a:lnTo>
                    <a:pt x="0" y="0"/>
                  </a:lnTo>
                  <a:close/>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4" name="Google Shape;114;p9"/>
            <p:cNvSpPr/>
            <p:nvPr/>
          </p:nvSpPr>
          <p:spPr>
            <a:xfrm>
              <a:off x="341844" y="1285460"/>
              <a:ext cx="11584940" cy="5155565"/>
            </a:xfrm>
            <a:custGeom>
              <a:avLst/>
              <a:gdLst/>
              <a:ahLst/>
              <a:cxnLst/>
              <a:rect l="l" t="t" r="r" b="b"/>
              <a:pathLst>
                <a:path w="11584940" h="5155565" extrusionOk="0">
                  <a:moveTo>
                    <a:pt x="11584458" y="0"/>
                  </a:moveTo>
                  <a:lnTo>
                    <a:pt x="0" y="0"/>
                  </a:lnTo>
                  <a:lnTo>
                    <a:pt x="0" y="5155094"/>
                  </a:lnTo>
                  <a:lnTo>
                    <a:pt x="11584458" y="5155094"/>
                  </a:lnTo>
                  <a:lnTo>
                    <a:pt x="11584458" y="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sp>
        <p:nvSpPr>
          <p:cNvPr id="115" name="Google Shape;115;p9"/>
          <p:cNvSpPr txBox="1"/>
          <p:nvPr/>
        </p:nvSpPr>
        <p:spPr>
          <a:xfrm>
            <a:off x="441194" y="1706074"/>
            <a:ext cx="2082164" cy="833119"/>
          </a:xfrm>
          <a:prstGeom prst="rect">
            <a:avLst/>
          </a:prstGeom>
          <a:solidFill>
            <a:srgbClr val="002060"/>
          </a:solidFill>
          <a:ln w="12700" cap="flat" cmpd="sng">
            <a:solidFill>
              <a:srgbClr val="28B4A9"/>
            </a:solidFill>
            <a:prstDash val="solid"/>
            <a:round/>
            <a:headEnd type="none" w="sm" len="sm"/>
            <a:tailEnd type="none" w="sm" len="sm"/>
          </a:ln>
        </p:spPr>
        <p:txBody>
          <a:bodyPr spcFirstLastPara="1" wrap="square" lIns="0" tIns="186675" rIns="0" bIns="0" anchor="t" anchorCtr="0">
            <a:spAutoFit/>
          </a:bodyPr>
          <a:lstStyle/>
          <a:p>
            <a:pPr marL="113664" marR="968375" lvl="0" indent="0" algn="l" rtl="0">
              <a:lnSpc>
                <a:spcPct val="112500"/>
              </a:lnSpc>
              <a:spcBef>
                <a:spcPts val="0"/>
              </a:spcBef>
              <a:spcAft>
                <a:spcPts val="0"/>
              </a:spcAft>
              <a:buNone/>
            </a:pPr>
            <a:r>
              <a:rPr lang="en-US" sz="1600" b="1">
                <a:solidFill>
                  <a:srgbClr val="FFFFFF"/>
                </a:solidFill>
                <a:latin typeface="Century Gothic"/>
                <a:ea typeface="Century Gothic"/>
                <a:cs typeface="Century Gothic"/>
                <a:sym typeface="Century Gothic"/>
              </a:rPr>
              <a:t>Co-Chairs members</a:t>
            </a:r>
            <a:endParaRPr sz="1600">
              <a:latin typeface="Century Gothic"/>
              <a:ea typeface="Century Gothic"/>
              <a:cs typeface="Century Gothic"/>
              <a:sym typeface="Century Gothic"/>
            </a:endParaRPr>
          </a:p>
        </p:txBody>
      </p:sp>
      <p:sp>
        <p:nvSpPr>
          <p:cNvPr id="116" name="Google Shape;116;p9"/>
          <p:cNvSpPr txBox="1"/>
          <p:nvPr/>
        </p:nvSpPr>
        <p:spPr>
          <a:xfrm>
            <a:off x="427851" y="2759191"/>
            <a:ext cx="2082300" cy="393900"/>
          </a:xfrm>
          <a:prstGeom prst="rect">
            <a:avLst/>
          </a:prstGeom>
          <a:solidFill>
            <a:srgbClr val="DAE3F3">
              <a:alpha val="90196"/>
            </a:srgbClr>
          </a:solidFill>
          <a:ln w="12700" cap="flat" cmpd="sng">
            <a:solidFill>
              <a:srgbClr val="002060"/>
            </a:solidFill>
            <a:prstDash val="solid"/>
            <a:round/>
            <a:headEnd type="none" w="sm" len="sm"/>
            <a:tailEnd type="none" w="sm" len="sm"/>
          </a:ln>
        </p:spPr>
        <p:txBody>
          <a:bodyPr spcFirstLastPara="1" wrap="square" lIns="0" tIns="45075" rIns="0" bIns="0" anchor="t" anchorCtr="0">
            <a:spAutoFit/>
          </a:bodyPr>
          <a:lstStyle/>
          <a:p>
            <a:pPr marL="143510" lvl="0" indent="-85725" algn="l" rtl="0">
              <a:lnSpc>
                <a:spcPct val="100000"/>
              </a:lnSpc>
              <a:spcBef>
                <a:spcPts val="0"/>
              </a:spcBef>
              <a:spcAft>
                <a:spcPts val="0"/>
              </a:spcAft>
              <a:buClr>
                <a:srgbClr val="002060"/>
              </a:buClr>
              <a:buSzPts val="1000"/>
              <a:buFont typeface="Century Gothic"/>
              <a:buChar char="•"/>
            </a:pPr>
            <a:r>
              <a:rPr lang="en-US" sz="1100">
                <a:solidFill>
                  <a:srgbClr val="002060"/>
                </a:solidFill>
                <a:latin typeface="Century Gothic"/>
                <a:ea typeface="Century Gothic"/>
                <a:cs typeface="Century Gothic"/>
                <a:sym typeface="Century Gothic"/>
              </a:rPr>
              <a:t>Chair ICB</a:t>
            </a:r>
            <a:endParaRPr sz="1100">
              <a:latin typeface="Century Gothic"/>
              <a:ea typeface="Century Gothic"/>
              <a:cs typeface="Century Gothic"/>
              <a:sym typeface="Century Gothic"/>
            </a:endParaRPr>
          </a:p>
          <a:p>
            <a:pPr marL="143510" lvl="0" indent="-85725" algn="l" rtl="0">
              <a:lnSpc>
                <a:spcPct val="100000"/>
              </a:lnSpc>
              <a:spcBef>
                <a:spcPts val="75"/>
              </a:spcBef>
              <a:spcAft>
                <a:spcPts val="0"/>
              </a:spcAft>
              <a:buClr>
                <a:srgbClr val="002060"/>
              </a:buClr>
              <a:buSzPts val="1000"/>
              <a:buFont typeface="Century Gothic"/>
              <a:buChar char="•"/>
            </a:pPr>
            <a:r>
              <a:rPr lang="en-US" sz="1100">
                <a:solidFill>
                  <a:srgbClr val="002060"/>
                </a:solidFill>
                <a:latin typeface="Century Gothic"/>
                <a:ea typeface="Century Gothic"/>
                <a:cs typeface="Century Gothic"/>
                <a:sym typeface="Century Gothic"/>
              </a:rPr>
              <a:t>Leader of Council </a:t>
            </a:r>
            <a:endParaRPr sz="1100">
              <a:latin typeface="Century Gothic"/>
              <a:ea typeface="Century Gothic"/>
              <a:cs typeface="Century Gothic"/>
              <a:sym typeface="Century Gothic"/>
            </a:endParaRPr>
          </a:p>
        </p:txBody>
      </p:sp>
      <p:sp>
        <p:nvSpPr>
          <p:cNvPr id="117" name="Google Shape;117;p9"/>
          <p:cNvSpPr txBox="1"/>
          <p:nvPr/>
        </p:nvSpPr>
        <p:spPr>
          <a:xfrm>
            <a:off x="2760826" y="1706074"/>
            <a:ext cx="2082164" cy="833119"/>
          </a:xfrm>
          <a:prstGeom prst="rect">
            <a:avLst/>
          </a:prstGeom>
          <a:solidFill>
            <a:srgbClr val="002060"/>
          </a:solidFill>
          <a:ln w="12700" cap="flat" cmpd="sng">
            <a:solidFill>
              <a:srgbClr val="A5A5A5"/>
            </a:solidFill>
            <a:prstDash val="solid"/>
            <a:round/>
            <a:headEnd type="none" w="sm" len="sm"/>
            <a:tailEnd type="none" w="sm" len="sm"/>
          </a:ln>
        </p:spPr>
        <p:txBody>
          <a:bodyPr spcFirstLastPara="1" wrap="square" lIns="0" tIns="1250" rIns="0" bIns="0" anchor="t" anchorCtr="0">
            <a:spAutoFit/>
          </a:bodyPr>
          <a:lstStyle/>
          <a:p>
            <a:pPr marL="0" lvl="0" indent="0" algn="l" rtl="0">
              <a:lnSpc>
                <a:spcPct val="100000"/>
              </a:lnSpc>
              <a:spcBef>
                <a:spcPts val="0"/>
              </a:spcBef>
              <a:spcAft>
                <a:spcPts val="0"/>
              </a:spcAft>
              <a:buNone/>
            </a:pPr>
            <a:endParaRPr sz="1900">
              <a:latin typeface="Times New Roman"/>
              <a:ea typeface="Times New Roman"/>
              <a:cs typeface="Times New Roman"/>
              <a:sym typeface="Times New Roman"/>
            </a:endParaRPr>
          </a:p>
          <a:p>
            <a:pPr marL="113664" lvl="0" indent="0" algn="l" rtl="0">
              <a:lnSpc>
                <a:spcPct val="100000"/>
              </a:lnSpc>
              <a:spcBef>
                <a:spcPts val="0"/>
              </a:spcBef>
              <a:spcAft>
                <a:spcPts val="0"/>
              </a:spcAft>
              <a:buNone/>
            </a:pPr>
            <a:r>
              <a:rPr lang="en-US" sz="1600" b="1">
                <a:solidFill>
                  <a:srgbClr val="FFFFFF"/>
                </a:solidFill>
                <a:latin typeface="Century Gothic"/>
                <a:ea typeface="Century Gothic"/>
                <a:cs typeface="Century Gothic"/>
                <a:sym typeface="Century Gothic"/>
              </a:rPr>
              <a:t>Health members</a:t>
            </a:r>
            <a:endParaRPr sz="1600">
              <a:latin typeface="Century Gothic"/>
              <a:ea typeface="Century Gothic"/>
              <a:cs typeface="Century Gothic"/>
              <a:sym typeface="Century Gothic"/>
            </a:endParaRPr>
          </a:p>
        </p:txBody>
      </p:sp>
      <p:sp>
        <p:nvSpPr>
          <p:cNvPr id="118" name="Google Shape;118;p9"/>
          <p:cNvSpPr txBox="1"/>
          <p:nvPr/>
        </p:nvSpPr>
        <p:spPr>
          <a:xfrm>
            <a:off x="2800855" y="2759191"/>
            <a:ext cx="2082300" cy="1311000"/>
          </a:xfrm>
          <a:prstGeom prst="rect">
            <a:avLst/>
          </a:prstGeom>
          <a:solidFill>
            <a:srgbClr val="DAE3F3">
              <a:alpha val="90196"/>
            </a:srgbClr>
          </a:solidFill>
          <a:ln w="12700" cap="flat" cmpd="sng">
            <a:solidFill>
              <a:srgbClr val="002060"/>
            </a:solidFill>
            <a:prstDash val="solid"/>
            <a:round/>
            <a:headEnd type="none" w="sm" len="sm"/>
            <a:tailEnd type="none" w="sm" len="sm"/>
          </a:ln>
        </p:spPr>
        <p:txBody>
          <a:bodyPr spcFirstLastPara="1" wrap="square" lIns="0" tIns="45075" rIns="0" bIns="0" anchor="t" anchorCtr="0">
            <a:spAutoFit/>
          </a:bodyPr>
          <a:lstStyle/>
          <a:p>
            <a:pPr marL="143510" lvl="0" indent="-85725" algn="l" rtl="0">
              <a:lnSpc>
                <a:spcPct val="100000"/>
              </a:lnSpc>
              <a:spcBef>
                <a:spcPts val="0"/>
              </a:spcBef>
              <a:spcAft>
                <a:spcPts val="0"/>
              </a:spcAft>
              <a:buClr>
                <a:srgbClr val="44546A"/>
              </a:buClr>
              <a:buSzPts val="1000"/>
              <a:buFont typeface="Century Gothic"/>
              <a:buChar char="•"/>
            </a:pPr>
            <a:r>
              <a:rPr lang="en-US" sz="1100">
                <a:solidFill>
                  <a:srgbClr val="44546A"/>
                </a:solidFill>
                <a:latin typeface="Century Gothic"/>
                <a:ea typeface="Century Gothic"/>
                <a:cs typeface="Century Gothic"/>
                <a:sym typeface="Century Gothic"/>
              </a:rPr>
              <a:t>Sarah Blow (ICB CEO )</a:t>
            </a:r>
            <a:endParaRPr sz="1100">
              <a:latin typeface="Century Gothic"/>
              <a:ea typeface="Century Gothic"/>
              <a:cs typeface="Century Gothic"/>
              <a:sym typeface="Century Gothic"/>
            </a:endParaRPr>
          </a:p>
          <a:p>
            <a:pPr marL="115570" marR="455930" lvl="0" indent="-63499" algn="l" rtl="0">
              <a:lnSpc>
                <a:spcPct val="109090"/>
              </a:lnSpc>
              <a:spcBef>
                <a:spcPts val="215"/>
              </a:spcBef>
              <a:spcAft>
                <a:spcPts val="0"/>
              </a:spcAft>
              <a:buClr>
                <a:srgbClr val="44546A"/>
              </a:buClr>
              <a:buSzPts val="1000"/>
              <a:buFont typeface="Century Gothic"/>
              <a:buChar char="•"/>
            </a:pPr>
            <a:r>
              <a:rPr lang="en-US" sz="1100">
                <a:solidFill>
                  <a:srgbClr val="44546A"/>
                </a:solidFill>
                <a:latin typeface="Century Gothic"/>
                <a:ea typeface="Century Gothic"/>
                <a:cs typeface="Century Gothic"/>
                <a:sym typeface="Century Gothic"/>
              </a:rPr>
              <a:t>ICB Population Health Director</a:t>
            </a:r>
            <a:endParaRPr sz="1100">
              <a:latin typeface="Century Gothic"/>
              <a:ea typeface="Century Gothic"/>
              <a:cs typeface="Century Gothic"/>
              <a:sym typeface="Century Gothic"/>
            </a:endParaRPr>
          </a:p>
          <a:p>
            <a:pPr marL="143510" lvl="0" indent="-85725" algn="l" rtl="0">
              <a:lnSpc>
                <a:spcPct val="100000"/>
              </a:lnSpc>
              <a:spcBef>
                <a:spcPts val="75"/>
              </a:spcBef>
              <a:spcAft>
                <a:spcPts val="0"/>
              </a:spcAft>
              <a:buClr>
                <a:srgbClr val="44546A"/>
              </a:buClr>
              <a:buSzPts val="1000"/>
              <a:buFont typeface="Century Gothic"/>
              <a:buChar char="•"/>
            </a:pPr>
            <a:r>
              <a:rPr lang="en-US" sz="1100">
                <a:solidFill>
                  <a:srgbClr val="44546A"/>
                </a:solidFill>
                <a:latin typeface="Century Gothic"/>
                <a:ea typeface="Century Gothic"/>
                <a:cs typeface="Century Gothic"/>
                <a:sym typeface="Century Gothic"/>
              </a:rPr>
              <a:t>Helen Jamerson (ICB CFO)</a:t>
            </a:r>
            <a:endParaRPr sz="1100">
              <a:latin typeface="Century Gothic"/>
              <a:ea typeface="Century Gothic"/>
              <a:cs typeface="Century Gothic"/>
              <a:sym typeface="Century Gothic"/>
            </a:endParaRPr>
          </a:p>
          <a:p>
            <a:pPr marL="115570" marR="216534" lvl="0" indent="-63499" algn="l" rtl="0">
              <a:lnSpc>
                <a:spcPct val="94500"/>
              </a:lnSpc>
              <a:spcBef>
                <a:spcPts val="145"/>
              </a:spcBef>
              <a:spcAft>
                <a:spcPts val="0"/>
              </a:spcAft>
              <a:buClr>
                <a:srgbClr val="44546A"/>
              </a:buClr>
              <a:buSzPts val="1000"/>
              <a:buFont typeface="Century Gothic"/>
              <a:buChar char="•"/>
            </a:pPr>
            <a:r>
              <a:rPr lang="en-US" sz="1100">
                <a:solidFill>
                  <a:srgbClr val="44546A"/>
                </a:solidFill>
                <a:latin typeface="Century Gothic"/>
                <a:ea typeface="Century Gothic"/>
                <a:cs typeface="Century Gothic"/>
                <a:sym typeface="Century Gothic"/>
              </a:rPr>
              <a:t>5 NHS SWL Provider chairs (or their representative</a:t>
            </a:r>
            <a:endParaRPr sz="1100">
              <a:latin typeface="Century Gothic"/>
              <a:ea typeface="Century Gothic"/>
              <a:cs typeface="Century Gothic"/>
              <a:sym typeface="Century Gothic"/>
            </a:endParaRPr>
          </a:p>
          <a:p>
            <a:pPr marL="143510" lvl="0" indent="-85725" algn="l" rtl="0">
              <a:lnSpc>
                <a:spcPct val="100000"/>
              </a:lnSpc>
              <a:spcBef>
                <a:spcPts val="95"/>
              </a:spcBef>
              <a:spcAft>
                <a:spcPts val="0"/>
              </a:spcAft>
              <a:buClr>
                <a:srgbClr val="44546A"/>
              </a:buClr>
              <a:buSzPts val="1000"/>
              <a:buFont typeface="Century Gothic"/>
              <a:buChar char="•"/>
            </a:pPr>
            <a:r>
              <a:rPr lang="en-US" sz="1100">
                <a:solidFill>
                  <a:srgbClr val="44546A"/>
                </a:solidFill>
                <a:latin typeface="Century Gothic"/>
                <a:ea typeface="Century Gothic"/>
                <a:cs typeface="Century Gothic"/>
                <a:sym typeface="Century Gothic"/>
              </a:rPr>
              <a:t>Primary care rep</a:t>
            </a:r>
            <a:endParaRPr sz="1100">
              <a:latin typeface="Century Gothic"/>
              <a:ea typeface="Century Gothic"/>
              <a:cs typeface="Century Gothic"/>
              <a:sym typeface="Century Gothic"/>
            </a:endParaRPr>
          </a:p>
        </p:txBody>
      </p:sp>
      <p:sp>
        <p:nvSpPr>
          <p:cNvPr id="119" name="Google Shape;119;p9"/>
          <p:cNvSpPr txBox="1"/>
          <p:nvPr/>
        </p:nvSpPr>
        <p:spPr>
          <a:xfrm>
            <a:off x="5153917" y="1706074"/>
            <a:ext cx="2082164" cy="833119"/>
          </a:xfrm>
          <a:prstGeom prst="rect">
            <a:avLst/>
          </a:prstGeom>
          <a:solidFill>
            <a:srgbClr val="002060"/>
          </a:solidFill>
          <a:ln w="12700" cap="flat" cmpd="sng">
            <a:solidFill>
              <a:srgbClr val="A5A5A5"/>
            </a:solidFill>
            <a:prstDash val="solid"/>
            <a:round/>
            <a:headEnd type="none" w="sm" len="sm"/>
            <a:tailEnd type="none" w="sm" len="sm"/>
          </a:ln>
        </p:spPr>
        <p:txBody>
          <a:bodyPr spcFirstLastPara="1" wrap="square" lIns="0" tIns="186675" rIns="0" bIns="0" anchor="t" anchorCtr="0">
            <a:spAutoFit/>
          </a:bodyPr>
          <a:lstStyle/>
          <a:p>
            <a:pPr marL="113664" marR="342900" lvl="0" indent="0" algn="l" rtl="0">
              <a:lnSpc>
                <a:spcPct val="112500"/>
              </a:lnSpc>
              <a:spcBef>
                <a:spcPts val="0"/>
              </a:spcBef>
              <a:spcAft>
                <a:spcPts val="0"/>
              </a:spcAft>
              <a:buNone/>
            </a:pPr>
            <a:r>
              <a:rPr lang="en-US" sz="1600" b="1">
                <a:solidFill>
                  <a:srgbClr val="FFFFFF"/>
                </a:solidFill>
                <a:latin typeface="Century Gothic"/>
                <a:ea typeface="Century Gothic"/>
                <a:cs typeface="Century Gothic"/>
                <a:sym typeface="Century Gothic"/>
              </a:rPr>
              <a:t>Local Authorities members</a:t>
            </a:r>
            <a:endParaRPr sz="1600">
              <a:latin typeface="Century Gothic"/>
              <a:ea typeface="Century Gothic"/>
              <a:cs typeface="Century Gothic"/>
              <a:sym typeface="Century Gothic"/>
            </a:endParaRPr>
          </a:p>
        </p:txBody>
      </p:sp>
      <p:sp>
        <p:nvSpPr>
          <p:cNvPr id="120" name="Google Shape;120;p9"/>
          <p:cNvSpPr txBox="1"/>
          <p:nvPr/>
        </p:nvSpPr>
        <p:spPr>
          <a:xfrm>
            <a:off x="5169301" y="2759191"/>
            <a:ext cx="2082300" cy="3748800"/>
          </a:xfrm>
          <a:prstGeom prst="rect">
            <a:avLst/>
          </a:prstGeom>
          <a:solidFill>
            <a:srgbClr val="DAE3F3">
              <a:alpha val="90196"/>
            </a:srgbClr>
          </a:solidFill>
          <a:ln w="12700" cap="flat" cmpd="sng">
            <a:solidFill>
              <a:srgbClr val="002060"/>
            </a:solidFill>
            <a:prstDash val="solid"/>
            <a:round/>
            <a:headEnd type="none" w="sm" len="sm"/>
            <a:tailEnd type="none" w="sm" len="sm"/>
          </a:ln>
        </p:spPr>
        <p:txBody>
          <a:bodyPr spcFirstLastPara="1" wrap="square" lIns="0" tIns="62850" rIns="0" bIns="0" anchor="t" anchorCtr="0">
            <a:spAutoFit/>
          </a:bodyPr>
          <a:lstStyle/>
          <a:p>
            <a:pPr marL="172720" marR="154940" lvl="0" indent="-114300" algn="l" rtl="0">
              <a:lnSpc>
                <a:spcPct val="109090"/>
              </a:lnSpc>
              <a:spcBef>
                <a:spcPts val="0"/>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Croydon HWBB Chair– Cllr Yvette Hopley</a:t>
            </a:r>
            <a:endParaRPr sz="1100">
              <a:latin typeface="Century Gothic"/>
              <a:ea typeface="Century Gothic"/>
              <a:cs typeface="Century Gothic"/>
              <a:sym typeface="Century Gothic"/>
            </a:endParaRPr>
          </a:p>
          <a:p>
            <a:pPr marL="172720" marR="165735" lvl="0" indent="-114300" algn="l" rtl="0">
              <a:lnSpc>
                <a:spcPct val="109090"/>
              </a:lnSpc>
              <a:spcBef>
                <a:spcPts val="195"/>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Kingston HWBB Chair - Cllr Sabah Hamed</a:t>
            </a:r>
            <a:endParaRPr sz="1100">
              <a:latin typeface="Century Gothic"/>
              <a:ea typeface="Century Gothic"/>
              <a:cs typeface="Century Gothic"/>
              <a:sym typeface="Century Gothic"/>
            </a:endParaRPr>
          </a:p>
          <a:p>
            <a:pPr marL="172720" marR="263525" lvl="0" indent="-114300" algn="l" rtl="0">
              <a:lnSpc>
                <a:spcPct val="109090"/>
              </a:lnSpc>
              <a:spcBef>
                <a:spcPts val="215"/>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Merton HWBB Chair– Cllr Peter McCabe</a:t>
            </a:r>
            <a:endParaRPr sz="1100">
              <a:latin typeface="Century Gothic"/>
              <a:ea typeface="Century Gothic"/>
              <a:cs typeface="Century Gothic"/>
              <a:sym typeface="Century Gothic"/>
            </a:endParaRPr>
          </a:p>
          <a:p>
            <a:pPr marL="172720" marR="268605" lvl="0" indent="-114300" algn="l" rtl="0">
              <a:lnSpc>
                <a:spcPct val="109090"/>
              </a:lnSpc>
              <a:spcBef>
                <a:spcPts val="290"/>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Richmond HWBB Chair – Cllr Piers Allen</a:t>
            </a:r>
            <a:endParaRPr sz="1100">
              <a:latin typeface="Century Gothic"/>
              <a:ea typeface="Century Gothic"/>
              <a:cs typeface="Century Gothic"/>
              <a:sym typeface="Century Gothic"/>
            </a:endParaRPr>
          </a:p>
          <a:p>
            <a:pPr marL="172720" marR="323215" lvl="0" indent="-114300" algn="l" rtl="0">
              <a:lnSpc>
                <a:spcPct val="109090"/>
              </a:lnSpc>
              <a:spcBef>
                <a:spcPts val="215"/>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Sutton HWBB Chair– Cllr Ruth Dombey</a:t>
            </a:r>
            <a:endParaRPr sz="1100">
              <a:latin typeface="Century Gothic"/>
              <a:ea typeface="Century Gothic"/>
              <a:cs typeface="Century Gothic"/>
              <a:sym typeface="Century Gothic"/>
            </a:endParaRPr>
          </a:p>
          <a:p>
            <a:pPr marL="172720" marR="113664" lvl="0" indent="-114300" algn="l" rtl="0">
              <a:lnSpc>
                <a:spcPct val="109090"/>
              </a:lnSpc>
              <a:spcBef>
                <a:spcPts val="190"/>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Wandsworth HWBB Chair – Cllr Graeme Henderson</a:t>
            </a:r>
            <a:endParaRPr sz="1100">
              <a:latin typeface="Century Gothic"/>
              <a:ea typeface="Century Gothic"/>
              <a:cs typeface="Century Gothic"/>
              <a:sym typeface="Century Gothic"/>
            </a:endParaRPr>
          </a:p>
          <a:p>
            <a:pPr marL="172720" lvl="0" indent="-114935" algn="l" rtl="0">
              <a:lnSpc>
                <a:spcPct val="100000"/>
              </a:lnSpc>
              <a:spcBef>
                <a:spcPts val="55"/>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CEO rep –Ian Thomas</a:t>
            </a:r>
            <a:endParaRPr sz="1100">
              <a:latin typeface="Century Gothic"/>
              <a:ea typeface="Century Gothic"/>
              <a:cs typeface="Century Gothic"/>
              <a:sym typeface="Century Gothic"/>
            </a:endParaRPr>
          </a:p>
          <a:p>
            <a:pPr marL="172720" lvl="0" indent="-114935" algn="l" rtl="0">
              <a:lnSpc>
                <a:spcPct val="100000"/>
              </a:lnSpc>
              <a:spcBef>
                <a:spcPts val="190"/>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DCS rep-Anna Popovici</a:t>
            </a:r>
            <a:endParaRPr sz="1100">
              <a:latin typeface="Century Gothic"/>
              <a:ea typeface="Century Gothic"/>
              <a:cs typeface="Century Gothic"/>
              <a:sym typeface="Century Gothic"/>
            </a:endParaRPr>
          </a:p>
          <a:p>
            <a:pPr marL="172720" marR="690880" lvl="0" indent="-114300" algn="l" rtl="0">
              <a:lnSpc>
                <a:spcPct val="109090"/>
              </a:lnSpc>
              <a:spcBef>
                <a:spcPts val="210"/>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DASS rep-Annette McPartland</a:t>
            </a:r>
            <a:endParaRPr sz="1100">
              <a:latin typeface="Century Gothic"/>
              <a:ea typeface="Century Gothic"/>
              <a:cs typeface="Century Gothic"/>
              <a:sym typeface="Century Gothic"/>
            </a:endParaRPr>
          </a:p>
          <a:p>
            <a:pPr marL="172720" lvl="0" indent="-114935" algn="l" rtl="0">
              <a:lnSpc>
                <a:spcPct val="100000"/>
              </a:lnSpc>
              <a:spcBef>
                <a:spcPts val="55"/>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DPH rep (Iona Lidington)</a:t>
            </a:r>
            <a:endParaRPr sz="1100">
              <a:latin typeface="Century Gothic"/>
              <a:ea typeface="Century Gothic"/>
              <a:cs typeface="Century Gothic"/>
              <a:sym typeface="Century Gothic"/>
            </a:endParaRPr>
          </a:p>
          <a:p>
            <a:pPr marL="172720" marR="119379" lvl="0" indent="-114300" algn="l" rtl="0">
              <a:lnSpc>
                <a:spcPct val="109090"/>
              </a:lnSpc>
              <a:spcBef>
                <a:spcPts val="235"/>
              </a:spcBef>
              <a:spcAft>
                <a:spcPts val="0"/>
              </a:spcAft>
              <a:buClr>
                <a:srgbClr val="002060"/>
              </a:buClr>
              <a:buSzPts val="1100"/>
              <a:buFont typeface="Century Gothic"/>
              <a:buChar char="•"/>
            </a:pPr>
            <a:r>
              <a:rPr lang="en-US" sz="1100">
                <a:solidFill>
                  <a:srgbClr val="002060"/>
                </a:solidFill>
                <a:latin typeface="Century Gothic"/>
                <a:ea typeface="Century Gothic"/>
                <a:cs typeface="Century Gothic"/>
                <a:sym typeface="Century Gothic"/>
              </a:rPr>
              <a:t>Growth/Economy-Carolyn Dwyer</a:t>
            </a:r>
            <a:endParaRPr sz="1100">
              <a:latin typeface="Century Gothic"/>
              <a:ea typeface="Century Gothic"/>
              <a:cs typeface="Century Gothic"/>
              <a:sym typeface="Century Gothic"/>
            </a:endParaRPr>
          </a:p>
        </p:txBody>
      </p:sp>
      <p:sp>
        <p:nvSpPr>
          <p:cNvPr id="121" name="Google Shape;121;p9"/>
          <p:cNvSpPr txBox="1"/>
          <p:nvPr/>
        </p:nvSpPr>
        <p:spPr>
          <a:xfrm>
            <a:off x="7550318" y="1706074"/>
            <a:ext cx="2082164" cy="833119"/>
          </a:xfrm>
          <a:prstGeom prst="rect">
            <a:avLst/>
          </a:prstGeom>
          <a:solidFill>
            <a:srgbClr val="002060"/>
          </a:solidFill>
          <a:ln w="12700" cap="flat" cmpd="sng">
            <a:solidFill>
              <a:srgbClr val="A5A5A5"/>
            </a:solidFill>
            <a:prstDash val="solid"/>
            <a:round/>
            <a:headEnd type="none" w="sm" len="sm"/>
            <a:tailEnd type="none" w="sm" len="sm"/>
          </a:ln>
        </p:spPr>
        <p:txBody>
          <a:bodyPr spcFirstLastPara="1" wrap="square" lIns="0" tIns="1250" rIns="0" bIns="0" anchor="t" anchorCtr="0">
            <a:spAutoFit/>
          </a:bodyPr>
          <a:lstStyle/>
          <a:p>
            <a:pPr marL="0" lvl="0" indent="0" algn="l" rtl="0">
              <a:lnSpc>
                <a:spcPct val="100000"/>
              </a:lnSpc>
              <a:spcBef>
                <a:spcPts val="0"/>
              </a:spcBef>
              <a:spcAft>
                <a:spcPts val="0"/>
              </a:spcAft>
              <a:buNone/>
            </a:pPr>
            <a:endParaRPr sz="1900">
              <a:latin typeface="Times New Roman"/>
              <a:ea typeface="Times New Roman"/>
              <a:cs typeface="Times New Roman"/>
              <a:sym typeface="Times New Roman"/>
            </a:endParaRPr>
          </a:p>
          <a:p>
            <a:pPr marL="113664" lvl="0" indent="0" algn="l" rtl="0">
              <a:lnSpc>
                <a:spcPct val="100000"/>
              </a:lnSpc>
              <a:spcBef>
                <a:spcPts val="0"/>
              </a:spcBef>
              <a:spcAft>
                <a:spcPts val="0"/>
              </a:spcAft>
              <a:buNone/>
            </a:pPr>
            <a:r>
              <a:rPr lang="en-US" sz="1600" b="1">
                <a:solidFill>
                  <a:srgbClr val="FFFFFF"/>
                </a:solidFill>
                <a:latin typeface="Century Gothic"/>
                <a:ea typeface="Century Gothic"/>
                <a:cs typeface="Century Gothic"/>
                <a:sym typeface="Century Gothic"/>
              </a:rPr>
              <a:t>Place members</a:t>
            </a:r>
            <a:endParaRPr sz="1600">
              <a:latin typeface="Century Gothic"/>
              <a:ea typeface="Century Gothic"/>
              <a:cs typeface="Century Gothic"/>
              <a:sym typeface="Century Gothic"/>
            </a:endParaRPr>
          </a:p>
        </p:txBody>
      </p:sp>
      <p:sp>
        <p:nvSpPr>
          <p:cNvPr id="122" name="Google Shape;122;p9"/>
          <p:cNvSpPr txBox="1"/>
          <p:nvPr/>
        </p:nvSpPr>
        <p:spPr>
          <a:xfrm>
            <a:off x="7546863" y="2759191"/>
            <a:ext cx="2082300" cy="417600"/>
          </a:xfrm>
          <a:prstGeom prst="rect">
            <a:avLst/>
          </a:prstGeom>
          <a:solidFill>
            <a:srgbClr val="DAE3F3">
              <a:alpha val="90196"/>
            </a:srgbClr>
          </a:solidFill>
          <a:ln w="12700" cap="flat" cmpd="sng">
            <a:solidFill>
              <a:srgbClr val="002060"/>
            </a:solidFill>
            <a:prstDash val="solid"/>
            <a:round/>
            <a:headEnd type="none" w="sm" len="sm"/>
            <a:tailEnd type="none" w="sm" len="sm"/>
          </a:ln>
        </p:spPr>
        <p:txBody>
          <a:bodyPr spcFirstLastPara="1" wrap="square" lIns="0" tIns="62850" rIns="0" bIns="0" anchor="t" anchorCtr="0">
            <a:spAutoFit/>
          </a:bodyPr>
          <a:lstStyle/>
          <a:p>
            <a:pPr marL="115570" marR="203834" lvl="0" indent="-63499" algn="l" rtl="0">
              <a:lnSpc>
                <a:spcPct val="109090"/>
              </a:lnSpc>
              <a:spcBef>
                <a:spcPts val="0"/>
              </a:spcBef>
              <a:spcAft>
                <a:spcPts val="0"/>
              </a:spcAft>
              <a:buClr>
                <a:srgbClr val="002060"/>
              </a:buClr>
              <a:buSzPts val="1000"/>
              <a:buFont typeface="Century Gothic"/>
              <a:buChar char="•"/>
            </a:pPr>
            <a:r>
              <a:rPr lang="en-US" sz="1100">
                <a:solidFill>
                  <a:srgbClr val="002060"/>
                </a:solidFill>
                <a:latin typeface="Century Gothic"/>
                <a:ea typeface="Century Gothic"/>
                <a:cs typeface="Century Gothic"/>
                <a:sym typeface="Century Gothic"/>
              </a:rPr>
              <a:t>6 place representatives nominated by place</a:t>
            </a:r>
            <a:endParaRPr sz="1100">
              <a:latin typeface="Century Gothic"/>
              <a:ea typeface="Century Gothic"/>
              <a:cs typeface="Century Gothic"/>
              <a:sym typeface="Century Gothic"/>
            </a:endParaRPr>
          </a:p>
        </p:txBody>
      </p:sp>
      <p:sp>
        <p:nvSpPr>
          <p:cNvPr id="123" name="Google Shape;123;p9"/>
          <p:cNvSpPr txBox="1"/>
          <p:nvPr/>
        </p:nvSpPr>
        <p:spPr>
          <a:xfrm>
            <a:off x="9804692" y="1706074"/>
            <a:ext cx="2082164" cy="833119"/>
          </a:xfrm>
          <a:prstGeom prst="rect">
            <a:avLst/>
          </a:prstGeom>
          <a:solidFill>
            <a:srgbClr val="002060"/>
          </a:solidFill>
          <a:ln w="12700" cap="flat" cmpd="sng">
            <a:solidFill>
              <a:srgbClr val="A5A5A5"/>
            </a:solidFill>
            <a:prstDash val="solid"/>
            <a:round/>
            <a:headEnd type="none" w="sm" len="sm"/>
            <a:tailEnd type="none" w="sm" len="sm"/>
          </a:ln>
        </p:spPr>
        <p:txBody>
          <a:bodyPr spcFirstLastPara="1" wrap="square" lIns="0" tIns="1250" rIns="0" bIns="0" anchor="t" anchorCtr="0">
            <a:spAutoFit/>
          </a:bodyPr>
          <a:lstStyle/>
          <a:p>
            <a:pPr marL="0" lvl="0" indent="0" algn="l" rtl="0">
              <a:lnSpc>
                <a:spcPct val="100000"/>
              </a:lnSpc>
              <a:spcBef>
                <a:spcPts val="0"/>
              </a:spcBef>
              <a:spcAft>
                <a:spcPts val="0"/>
              </a:spcAft>
              <a:buNone/>
            </a:pPr>
            <a:endParaRPr sz="1900">
              <a:latin typeface="Times New Roman"/>
              <a:ea typeface="Times New Roman"/>
              <a:cs typeface="Times New Roman"/>
              <a:sym typeface="Times New Roman"/>
            </a:endParaRPr>
          </a:p>
          <a:p>
            <a:pPr marL="113664" lvl="0" indent="0" algn="l" rtl="0">
              <a:lnSpc>
                <a:spcPct val="100000"/>
              </a:lnSpc>
              <a:spcBef>
                <a:spcPts val="0"/>
              </a:spcBef>
              <a:spcAft>
                <a:spcPts val="0"/>
              </a:spcAft>
              <a:buNone/>
            </a:pPr>
            <a:r>
              <a:rPr lang="en-US" sz="1600" b="1">
                <a:solidFill>
                  <a:srgbClr val="FFFFFF"/>
                </a:solidFill>
                <a:latin typeface="Century Gothic"/>
                <a:ea typeface="Century Gothic"/>
                <a:cs typeface="Century Gothic"/>
                <a:sym typeface="Century Gothic"/>
              </a:rPr>
              <a:t>Other members</a:t>
            </a:r>
            <a:endParaRPr sz="1600">
              <a:latin typeface="Century Gothic"/>
              <a:ea typeface="Century Gothic"/>
              <a:cs typeface="Century Gothic"/>
              <a:sym typeface="Century Gothic"/>
            </a:endParaRPr>
          </a:p>
        </p:txBody>
      </p:sp>
      <p:sp>
        <p:nvSpPr>
          <p:cNvPr id="124" name="Google Shape;124;p9"/>
          <p:cNvSpPr txBox="1"/>
          <p:nvPr/>
        </p:nvSpPr>
        <p:spPr>
          <a:xfrm>
            <a:off x="9844718" y="2759191"/>
            <a:ext cx="2082300" cy="1184700"/>
          </a:xfrm>
          <a:prstGeom prst="rect">
            <a:avLst/>
          </a:prstGeom>
          <a:solidFill>
            <a:srgbClr val="DAE3F3">
              <a:alpha val="90196"/>
            </a:srgbClr>
          </a:solidFill>
          <a:ln w="12700" cap="flat" cmpd="sng">
            <a:solidFill>
              <a:srgbClr val="002060"/>
            </a:solidFill>
            <a:prstDash val="solid"/>
            <a:round/>
            <a:headEnd type="none" w="sm" len="sm"/>
            <a:tailEnd type="none" w="sm" len="sm"/>
          </a:ln>
        </p:spPr>
        <p:txBody>
          <a:bodyPr spcFirstLastPara="1" wrap="square" lIns="0" tIns="62850" rIns="0" bIns="0" anchor="t" anchorCtr="0">
            <a:spAutoFit/>
          </a:bodyPr>
          <a:lstStyle/>
          <a:p>
            <a:pPr marL="115570" marR="113664" lvl="0" indent="-63499" algn="l" rtl="0">
              <a:lnSpc>
                <a:spcPct val="109090"/>
              </a:lnSpc>
              <a:spcBef>
                <a:spcPts val="0"/>
              </a:spcBef>
              <a:spcAft>
                <a:spcPts val="0"/>
              </a:spcAft>
              <a:buClr>
                <a:srgbClr val="002060"/>
              </a:buClr>
              <a:buSzPts val="1000"/>
              <a:buFont typeface="Arial"/>
              <a:buChar char="•"/>
            </a:pPr>
            <a:r>
              <a:rPr lang="en-US" sz="1100">
                <a:solidFill>
                  <a:srgbClr val="002060"/>
                </a:solidFill>
                <a:latin typeface="Century Gothic"/>
                <a:ea typeface="Century Gothic"/>
                <a:cs typeface="Century Gothic"/>
                <a:sym typeface="Century Gothic"/>
              </a:rPr>
              <a:t>Clinical Senate Co-Chairs: Gloria Rowland/John Byrne</a:t>
            </a:r>
            <a:endParaRPr sz="1100">
              <a:latin typeface="Century Gothic"/>
              <a:ea typeface="Century Gothic"/>
              <a:cs typeface="Century Gothic"/>
              <a:sym typeface="Century Gothic"/>
            </a:endParaRPr>
          </a:p>
          <a:p>
            <a:pPr marL="115570" marR="432434" lvl="0" indent="-63499" algn="l" rtl="0">
              <a:lnSpc>
                <a:spcPct val="109090"/>
              </a:lnSpc>
              <a:spcBef>
                <a:spcPts val="195"/>
              </a:spcBef>
              <a:spcAft>
                <a:spcPts val="0"/>
              </a:spcAft>
              <a:buClr>
                <a:srgbClr val="002060"/>
              </a:buClr>
              <a:buSzPts val="1000"/>
              <a:buFont typeface="Arial"/>
              <a:buChar char="•"/>
            </a:pPr>
            <a:r>
              <a:rPr lang="en-US" sz="1100">
                <a:solidFill>
                  <a:srgbClr val="002060"/>
                </a:solidFill>
                <a:latin typeface="Century Gothic"/>
                <a:ea typeface="Century Gothic"/>
                <a:cs typeface="Century Gothic"/>
                <a:sym typeface="Century Gothic"/>
              </a:rPr>
              <a:t>SWL ICB Deputy CEO – Karen Broughton</a:t>
            </a:r>
            <a:endParaRPr sz="1100">
              <a:latin typeface="Century Gothic"/>
              <a:ea typeface="Century Gothic"/>
              <a:cs typeface="Century Gothic"/>
              <a:sym typeface="Century Gothic"/>
            </a:endParaRPr>
          </a:p>
          <a:p>
            <a:pPr marL="115570" lvl="0" indent="-63499" algn="l" rtl="0">
              <a:lnSpc>
                <a:spcPct val="100000"/>
              </a:lnSpc>
              <a:spcBef>
                <a:spcPts val="75"/>
              </a:spcBef>
              <a:spcAft>
                <a:spcPts val="0"/>
              </a:spcAft>
              <a:buClr>
                <a:srgbClr val="002060"/>
              </a:buClr>
              <a:buSzPts val="1000"/>
              <a:buFont typeface="Arial"/>
              <a:buChar char="•"/>
            </a:pPr>
            <a:r>
              <a:rPr lang="en-US" sz="1100">
                <a:solidFill>
                  <a:srgbClr val="002060"/>
                </a:solidFill>
                <a:latin typeface="Century Gothic"/>
                <a:ea typeface="Century Gothic"/>
                <a:cs typeface="Century Gothic"/>
                <a:sym typeface="Century Gothic"/>
              </a:rPr>
              <a:t>Healthwatch rep</a:t>
            </a:r>
            <a:endParaRPr sz="1100">
              <a:latin typeface="Century Gothic"/>
              <a:ea typeface="Century Gothic"/>
              <a:cs typeface="Century Gothic"/>
              <a:sym typeface="Century Gothic"/>
            </a:endParaRPr>
          </a:p>
          <a:p>
            <a:pPr marL="115570" lvl="0" indent="-63499" algn="l" rtl="0">
              <a:lnSpc>
                <a:spcPct val="100000"/>
              </a:lnSpc>
              <a:spcBef>
                <a:spcPts val="70"/>
              </a:spcBef>
              <a:spcAft>
                <a:spcPts val="0"/>
              </a:spcAft>
              <a:buClr>
                <a:srgbClr val="002060"/>
              </a:buClr>
              <a:buSzPts val="1000"/>
              <a:buFont typeface="Arial"/>
              <a:buChar char="•"/>
            </a:pPr>
            <a:r>
              <a:rPr lang="en-US" sz="1100">
                <a:solidFill>
                  <a:srgbClr val="002060"/>
                </a:solidFill>
                <a:latin typeface="Century Gothic"/>
                <a:ea typeface="Century Gothic"/>
                <a:cs typeface="Century Gothic"/>
                <a:sym typeface="Century Gothic"/>
              </a:rPr>
              <a:t>Voluntary Sector rep</a:t>
            </a:r>
            <a:endParaRPr sz="11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140d0d2484c_0_0"/>
          <p:cNvSpPr txBox="1">
            <a:spLocks noGrp="1"/>
          </p:cNvSpPr>
          <p:nvPr>
            <p:ph type="title"/>
          </p:nvPr>
        </p:nvSpPr>
        <p:spPr>
          <a:xfrm>
            <a:off x="401650" y="248225"/>
            <a:ext cx="11388600" cy="431100"/>
          </a:xfrm>
          <a:prstGeom prst="rect">
            <a:avLst/>
          </a:prstGeom>
        </p:spPr>
        <p:txBody>
          <a:bodyPr spcFirstLastPara="1" wrap="square" lIns="0" tIns="0" rIns="0" bIns="0" anchor="t" anchorCtr="0">
            <a:spAutoFit/>
          </a:bodyPr>
          <a:lstStyle/>
          <a:p>
            <a:pPr marL="12700" lvl="0" indent="0" algn="l" rtl="0">
              <a:spcBef>
                <a:spcPts val="0"/>
              </a:spcBef>
              <a:spcAft>
                <a:spcPts val="0"/>
              </a:spcAft>
              <a:buClr>
                <a:schemeClr val="dk1"/>
              </a:buClr>
              <a:buFont typeface="Arial"/>
              <a:buNone/>
            </a:pPr>
            <a:r>
              <a:rPr lang="en-US" sz="2800">
                <a:latin typeface="Calibri"/>
                <a:ea typeface="Calibri"/>
                <a:cs typeface="Calibri"/>
                <a:sym typeface="Calibri"/>
              </a:rPr>
              <a:t>Establishing the South West London Integrated Care System (ICS)</a:t>
            </a:r>
            <a:endParaRPr/>
          </a:p>
        </p:txBody>
      </p:sp>
      <p:sp>
        <p:nvSpPr>
          <p:cNvPr id="51" name="Google Shape;51;g140d0d2484c_0_0"/>
          <p:cNvSpPr txBox="1">
            <a:spLocks noGrp="1"/>
          </p:cNvSpPr>
          <p:nvPr>
            <p:ph type="body" idx="1"/>
          </p:nvPr>
        </p:nvSpPr>
        <p:spPr>
          <a:xfrm>
            <a:off x="180175" y="1114050"/>
            <a:ext cx="11453400" cy="4810200"/>
          </a:xfrm>
          <a:prstGeom prst="rect">
            <a:avLst/>
          </a:prstGeom>
        </p:spPr>
        <p:txBody>
          <a:bodyPr spcFirstLastPara="1" wrap="square" lIns="0" tIns="0" rIns="0" bIns="0" anchor="t" anchorCtr="0">
            <a:spAutoFit/>
          </a:bodyPr>
          <a:lstStyle/>
          <a:p>
            <a:pPr marL="457200" lvl="0" indent="-336550" algn="l" rtl="0">
              <a:lnSpc>
                <a:spcPct val="107916"/>
              </a:lnSpc>
              <a:spcBef>
                <a:spcPts val="0"/>
              </a:spcBef>
              <a:spcAft>
                <a:spcPts val="0"/>
              </a:spcAft>
              <a:buSzPts val="1700"/>
              <a:buFont typeface="Arial"/>
              <a:buChar char="●"/>
            </a:pPr>
            <a:r>
              <a:rPr lang="en-US" sz="1700" b="0">
                <a:latin typeface="Arial"/>
                <a:ea typeface="Arial"/>
                <a:cs typeface="Arial"/>
                <a:sym typeface="Arial"/>
              </a:rPr>
              <a:t>On 11 February 2021, the Department of Health and Social Care published the White Paper ‘Integration and innovation: working together to improve health and social care for all’, which set out legislative proposals for a health and care bill. </a:t>
            </a:r>
            <a:endParaRPr sz="1700" b="0">
              <a:latin typeface="Arial"/>
              <a:ea typeface="Arial"/>
              <a:cs typeface="Arial"/>
              <a:sym typeface="Arial"/>
            </a:endParaRPr>
          </a:p>
          <a:p>
            <a:pPr marL="457200" lvl="0" indent="-336550" algn="l" rtl="0">
              <a:lnSpc>
                <a:spcPct val="107916"/>
              </a:lnSpc>
              <a:spcBef>
                <a:spcPts val="1000"/>
              </a:spcBef>
              <a:spcAft>
                <a:spcPts val="0"/>
              </a:spcAft>
              <a:buSzPts val="1700"/>
              <a:buFont typeface="Arial"/>
              <a:buChar char="●"/>
            </a:pPr>
            <a:r>
              <a:rPr lang="en-US" sz="1700" b="0">
                <a:latin typeface="Arial"/>
                <a:ea typeface="Arial"/>
                <a:cs typeface="Arial"/>
                <a:sym typeface="Arial"/>
              </a:rPr>
              <a:t>The White Paper brought together proposals that build on the recommendations made by NHS England and NHS Improvement on integrating care. </a:t>
            </a:r>
            <a:endParaRPr sz="1700" b="0">
              <a:latin typeface="Arial"/>
              <a:ea typeface="Arial"/>
              <a:cs typeface="Arial"/>
              <a:sym typeface="Arial"/>
            </a:endParaRPr>
          </a:p>
          <a:p>
            <a:pPr marL="457200" lvl="0" indent="-336550" algn="l" rtl="0">
              <a:lnSpc>
                <a:spcPct val="107916"/>
              </a:lnSpc>
              <a:spcBef>
                <a:spcPts val="1000"/>
              </a:spcBef>
              <a:spcAft>
                <a:spcPts val="0"/>
              </a:spcAft>
              <a:buSzPts val="1700"/>
              <a:buFont typeface="Arial"/>
              <a:buChar char="●"/>
            </a:pPr>
            <a:r>
              <a:rPr lang="en-US" sz="1700" b="0">
                <a:latin typeface="Arial"/>
                <a:ea typeface="Arial"/>
                <a:cs typeface="Arial"/>
                <a:sym typeface="Arial"/>
              </a:rPr>
              <a:t>The White Paper proposed the creation of Integrated Care Systems; new partnerships between organisations including  the functions of what were previously called Clinical Commissioning Groups, NHS trusts, Local Authorities, and the Voluntary and Community Sector, that work together to meet health and care needs across an area. </a:t>
            </a:r>
            <a:endParaRPr sz="1700" b="0">
              <a:latin typeface="Arial"/>
              <a:ea typeface="Arial"/>
              <a:cs typeface="Arial"/>
              <a:sym typeface="Arial"/>
            </a:endParaRPr>
          </a:p>
          <a:p>
            <a:pPr marL="457200" lvl="0" indent="-336550" algn="l" rtl="0">
              <a:lnSpc>
                <a:spcPct val="107916"/>
              </a:lnSpc>
              <a:spcBef>
                <a:spcPts val="1000"/>
              </a:spcBef>
              <a:spcAft>
                <a:spcPts val="0"/>
              </a:spcAft>
              <a:buSzPts val="1700"/>
              <a:buFont typeface="Arial"/>
              <a:buChar char="●"/>
            </a:pPr>
            <a:r>
              <a:rPr lang="en-US" sz="1700" b="0">
                <a:latin typeface="Arial"/>
                <a:ea typeface="Arial"/>
                <a:cs typeface="Arial"/>
                <a:sym typeface="Arial"/>
              </a:rPr>
              <a:t>Integrated Care System partnerships build on the work of previous Sustainability and Transformation Partnerships (STPs) to coordinate services to deliver the NHS Long Term Plan, develop ways to improve population health and reduce inequalities between different groups.</a:t>
            </a:r>
            <a:endParaRPr sz="1700" b="0">
              <a:latin typeface="Arial"/>
              <a:ea typeface="Arial"/>
              <a:cs typeface="Arial"/>
              <a:sym typeface="Arial"/>
            </a:endParaRPr>
          </a:p>
          <a:p>
            <a:pPr marL="457200" lvl="0" indent="-336550" algn="l" rtl="0">
              <a:lnSpc>
                <a:spcPct val="107916"/>
              </a:lnSpc>
              <a:spcBef>
                <a:spcPts val="1000"/>
              </a:spcBef>
              <a:spcAft>
                <a:spcPts val="0"/>
              </a:spcAft>
              <a:buSzPts val="1700"/>
              <a:buFont typeface="Arial"/>
              <a:buChar char="●"/>
            </a:pPr>
            <a:r>
              <a:rPr lang="en-US" sz="1700" b="0">
                <a:latin typeface="Arial"/>
                <a:ea typeface="Arial"/>
                <a:cs typeface="Arial"/>
                <a:sym typeface="Arial"/>
              </a:rPr>
              <a:t>The Health and Care Bill passed through parliament, providing the mechanism for establishing Integrated Care Systems in law and removing legal barriers to integrated care for patients and communities. </a:t>
            </a:r>
            <a:endParaRPr sz="1700" b="0">
              <a:latin typeface="Arial"/>
              <a:ea typeface="Arial"/>
              <a:cs typeface="Arial"/>
              <a:sym typeface="Arial"/>
            </a:endParaRPr>
          </a:p>
          <a:p>
            <a:pPr marL="0" lvl="0" indent="0" algn="l" rtl="0">
              <a:lnSpc>
                <a:spcPct val="107916"/>
              </a:lnSpc>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213950" y="277875"/>
            <a:ext cx="10101000" cy="4437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Clr>
                <a:schemeClr val="dk1"/>
              </a:buClr>
              <a:buSzPts val="1100"/>
              <a:buFont typeface="Arial"/>
              <a:buNone/>
            </a:pPr>
            <a:r>
              <a:rPr lang="en-US" sz="2800">
                <a:latin typeface="Calibri"/>
                <a:ea typeface="Calibri"/>
                <a:cs typeface="Calibri"/>
                <a:sym typeface="Calibri"/>
              </a:rPr>
              <a:t>Establishing the South West London Integrated Care System (ICS)</a:t>
            </a:r>
            <a:endParaRPr sz="2800">
              <a:latin typeface="Calibri"/>
              <a:ea typeface="Calibri"/>
              <a:cs typeface="Calibri"/>
              <a:sym typeface="Calibri"/>
            </a:endParaRPr>
          </a:p>
        </p:txBody>
      </p:sp>
      <p:sp>
        <p:nvSpPr>
          <p:cNvPr id="57" name="Google Shape;57;p2"/>
          <p:cNvSpPr txBox="1">
            <a:spLocks noGrp="1"/>
          </p:cNvSpPr>
          <p:nvPr>
            <p:ph type="ftr" idx="11"/>
          </p:nvPr>
        </p:nvSpPr>
        <p:spPr>
          <a:xfrm>
            <a:off x="578802" y="6386547"/>
            <a:ext cx="458724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a:solidFill>
                  <a:srgbClr val="674696"/>
                </a:solidFill>
              </a:rPr>
              <a:t>We believe </a:t>
            </a:r>
            <a:r>
              <a:rPr lang="en-US"/>
              <a:t>in an inclusive and innovative approach to care.</a:t>
            </a:r>
            <a:endParaRPr/>
          </a:p>
        </p:txBody>
      </p:sp>
      <p:sp>
        <p:nvSpPr>
          <p:cNvPr id="58" name="Google Shape;58;p2"/>
          <p:cNvSpPr txBox="1"/>
          <p:nvPr/>
        </p:nvSpPr>
        <p:spPr>
          <a:xfrm>
            <a:off x="9489949" y="6386547"/>
            <a:ext cx="178308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sz="1500" u="sng">
                <a:solidFill>
                  <a:schemeClr val="hlink"/>
                </a:solidFill>
                <a:latin typeface="Calibri"/>
                <a:ea typeface="Calibri"/>
                <a:cs typeface="Calibri"/>
                <a:sym typeface="Calibri"/>
                <a:hlinkClick r:id="rId3"/>
              </a:rPr>
              <a:t>www.swlondon.nhs.uk</a:t>
            </a:r>
            <a:endParaRPr sz="1500">
              <a:latin typeface="Calibri"/>
              <a:ea typeface="Calibri"/>
              <a:cs typeface="Calibri"/>
              <a:sym typeface="Calibri"/>
            </a:endParaRPr>
          </a:p>
        </p:txBody>
      </p:sp>
      <p:sp>
        <p:nvSpPr>
          <p:cNvPr id="59" name="Google Shape;59;p2"/>
          <p:cNvSpPr txBox="1"/>
          <p:nvPr/>
        </p:nvSpPr>
        <p:spPr>
          <a:xfrm>
            <a:off x="448500" y="1025250"/>
            <a:ext cx="11295000" cy="6021900"/>
          </a:xfrm>
          <a:prstGeom prst="rect">
            <a:avLst/>
          </a:prstGeom>
          <a:noFill/>
          <a:ln>
            <a:noFill/>
          </a:ln>
        </p:spPr>
        <p:txBody>
          <a:bodyPr spcFirstLastPara="1" wrap="square" lIns="0" tIns="9525" rIns="0" bIns="0" anchor="t" anchorCtr="0">
            <a:spAutoFit/>
          </a:bodyPr>
          <a:lstStyle/>
          <a:p>
            <a:pPr marL="101600" marR="93980" lvl="0" indent="0" algn="just" rtl="0">
              <a:lnSpc>
                <a:spcPct val="101400"/>
              </a:lnSpc>
              <a:spcBef>
                <a:spcPts val="0"/>
              </a:spcBef>
              <a:spcAft>
                <a:spcPts val="0"/>
              </a:spcAft>
              <a:buNone/>
            </a:pPr>
            <a:r>
              <a:rPr lang="en-US" sz="1800">
                <a:latin typeface="Calibri"/>
                <a:ea typeface="Calibri"/>
                <a:cs typeface="Calibri"/>
                <a:sym typeface="Calibri"/>
              </a:rPr>
              <a:t>The ICS became a statutory organisation from 1</a:t>
            </a:r>
            <a:r>
              <a:rPr lang="en-US" sz="1750" baseline="30000">
                <a:latin typeface="Calibri"/>
                <a:ea typeface="Calibri"/>
                <a:cs typeface="Calibri"/>
                <a:sym typeface="Calibri"/>
              </a:rPr>
              <a:t>st of </a:t>
            </a:r>
            <a:r>
              <a:rPr lang="en-US" sz="1800">
                <a:latin typeface="Calibri"/>
                <a:ea typeface="Calibri"/>
                <a:cs typeface="Calibri"/>
                <a:sym typeface="Calibri"/>
              </a:rPr>
              <a:t>July 2022, with the establishment of an </a:t>
            </a:r>
            <a:r>
              <a:rPr lang="en-US" sz="1800" b="1">
                <a:latin typeface="Calibri"/>
                <a:ea typeface="Calibri"/>
                <a:cs typeface="Calibri"/>
                <a:sym typeface="Calibri"/>
              </a:rPr>
              <a:t>Integrated Care Board (ICB) and an</a:t>
            </a:r>
            <a:r>
              <a:rPr lang="en-US" sz="1800">
                <a:latin typeface="Calibri"/>
                <a:ea typeface="Calibri"/>
                <a:cs typeface="Calibri"/>
                <a:sym typeface="Calibri"/>
              </a:rPr>
              <a:t> </a:t>
            </a:r>
            <a:r>
              <a:rPr lang="en-US" sz="1800" b="1">
                <a:latin typeface="Calibri"/>
                <a:ea typeface="Calibri"/>
                <a:cs typeface="Calibri"/>
                <a:sym typeface="Calibri"/>
              </a:rPr>
              <a:t>Integrated Care Partnership (ICP</a:t>
            </a:r>
            <a:r>
              <a:rPr lang="en-US" sz="1800">
                <a:latin typeface="Calibri"/>
                <a:ea typeface="Calibri"/>
                <a:cs typeface="Calibri"/>
                <a:sym typeface="Calibri"/>
              </a:rPr>
              <a:t>).  The ICP will be a statutory committee of the ICS alongside the Integrated Care Board (ICB) which is a legal entity.</a:t>
            </a:r>
            <a:endParaRPr sz="1800">
              <a:latin typeface="Calibri"/>
              <a:ea typeface="Calibri"/>
              <a:cs typeface="Calibri"/>
              <a:sym typeface="Calibri"/>
            </a:endParaRPr>
          </a:p>
          <a:p>
            <a:pPr marL="101600" marR="93980" lvl="0" indent="0" algn="just" rtl="0">
              <a:lnSpc>
                <a:spcPct val="101400"/>
              </a:lnSpc>
              <a:spcBef>
                <a:spcPts val="0"/>
              </a:spcBef>
              <a:spcAft>
                <a:spcPts val="0"/>
              </a:spcAft>
              <a:buNone/>
            </a:pPr>
            <a:endParaRPr sz="900">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The South West London Integrated Care System includes NHS services for the populations that reside in </a:t>
            </a:r>
            <a:endParaRPr sz="18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4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Croydon</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Kingston upon Thames </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Wandsworth</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Richmond</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Merton</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Sutton </a:t>
            </a:r>
            <a:endParaRPr sz="18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US" sz="1800">
                <a:solidFill>
                  <a:schemeClr val="dk1"/>
                </a:solidFill>
                <a:latin typeface="Calibri"/>
                <a:ea typeface="Calibri"/>
                <a:cs typeface="Calibri"/>
                <a:sym typeface="Calibri"/>
              </a:rPr>
              <a:t>The four main aims of the ICS are:</a:t>
            </a:r>
            <a:endParaRPr sz="1800">
              <a:solidFill>
                <a:schemeClr val="dk1"/>
              </a:solidFill>
              <a:latin typeface="Calibri"/>
              <a:ea typeface="Calibri"/>
              <a:cs typeface="Calibri"/>
              <a:sym typeface="Calibri"/>
            </a:endParaRPr>
          </a:p>
          <a:p>
            <a:pPr marL="457200" lvl="0" indent="-342900" algn="l" rtl="0">
              <a:lnSpc>
                <a:spcPct val="107916"/>
              </a:lnSpc>
              <a:spcBef>
                <a:spcPts val="3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Improve outcomes in population health and healthcare</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Tackle inequalities in outcomes, experience and access</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Enhancing productivity and value for money</a:t>
            </a:r>
            <a:endParaRPr sz="1800">
              <a:solidFill>
                <a:schemeClr val="dk1"/>
              </a:solidFill>
              <a:latin typeface="Calibri"/>
              <a:ea typeface="Calibri"/>
              <a:cs typeface="Calibri"/>
              <a:sym typeface="Calibri"/>
            </a:endParaRPr>
          </a:p>
          <a:p>
            <a:pPr marL="457200" lvl="0" indent="-342900" algn="l" rtl="0">
              <a:lnSpc>
                <a:spcPct val="107916"/>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Help the NHS support broader social and economic development</a:t>
            </a:r>
            <a:endParaRPr sz="1800">
              <a:solidFill>
                <a:schemeClr val="dk1"/>
              </a:solidFill>
              <a:latin typeface="Calibri"/>
              <a:ea typeface="Calibri"/>
              <a:cs typeface="Calibri"/>
              <a:sym typeface="Calibri"/>
            </a:endParaRPr>
          </a:p>
          <a:p>
            <a:pPr marL="101600" marR="93980" lvl="0" indent="0" algn="just" rtl="0">
              <a:lnSpc>
                <a:spcPct val="101400"/>
              </a:lnSpc>
              <a:spcBef>
                <a:spcPts val="0"/>
              </a:spcBef>
              <a:spcAft>
                <a:spcPts val="0"/>
              </a:spcAft>
              <a:buNone/>
            </a:pPr>
            <a:endParaRPr sz="1800">
              <a:latin typeface="Calibri"/>
              <a:ea typeface="Calibri"/>
              <a:cs typeface="Calibri"/>
              <a:sym typeface="Calibri"/>
            </a:endParaRPr>
          </a:p>
          <a:p>
            <a:pPr marL="0" lvl="0" indent="0" algn="l" rtl="0">
              <a:lnSpc>
                <a:spcPct val="100000"/>
              </a:lnSpc>
              <a:spcBef>
                <a:spcPts val="55"/>
              </a:spcBef>
              <a:spcAft>
                <a:spcPts val="0"/>
              </a:spcAft>
              <a:buNone/>
            </a:pPr>
            <a:endParaRPr sz="1250">
              <a:latin typeface="Calibri"/>
              <a:ea typeface="Calibri"/>
              <a:cs typeface="Calibri"/>
              <a:sym typeface="Calibri"/>
            </a:endParaRPr>
          </a:p>
          <a:p>
            <a:pPr marL="0" marR="737870" lvl="0" indent="0" algn="l" rtl="0">
              <a:lnSpc>
                <a:spcPct val="115000"/>
              </a:lnSpc>
              <a:spcBef>
                <a:spcPts val="5"/>
              </a:spcBef>
              <a:spcAft>
                <a:spcPts val="0"/>
              </a:spcAft>
              <a:buNone/>
            </a:pPr>
            <a:endParaRPr sz="1400">
              <a:latin typeface="Calibri"/>
              <a:ea typeface="Calibri"/>
              <a:cs typeface="Calibri"/>
              <a:sym typeface="Calibri"/>
            </a:endParaRPr>
          </a:p>
          <a:p>
            <a:pPr marL="0" lvl="0" indent="0" algn="l" rtl="0">
              <a:lnSpc>
                <a:spcPct val="100000"/>
              </a:lnSpc>
              <a:spcBef>
                <a:spcPts val="10"/>
              </a:spcBef>
              <a:spcAft>
                <a:spcPts val="0"/>
              </a:spcAft>
              <a:buNone/>
            </a:pPr>
            <a:endParaRPr sz="1350">
              <a:latin typeface="Calibri"/>
              <a:ea typeface="Calibri"/>
              <a:cs typeface="Calibri"/>
              <a:sym typeface="Calibri"/>
            </a:endParaRPr>
          </a:p>
          <a:p>
            <a:pPr marL="101600" lvl="0" indent="0" algn="l" rtl="0">
              <a:lnSpc>
                <a:spcPct val="100000"/>
              </a:lnSpc>
              <a:spcBef>
                <a:spcPts val="0"/>
              </a:spcBef>
              <a:spcAft>
                <a:spcPts val="0"/>
              </a:spcAft>
              <a:buNone/>
            </a:pPr>
            <a:endParaRPr sz="14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40d0d2484c_0_5"/>
          <p:cNvSpPr txBox="1">
            <a:spLocks noGrp="1"/>
          </p:cNvSpPr>
          <p:nvPr>
            <p:ph type="title"/>
          </p:nvPr>
        </p:nvSpPr>
        <p:spPr>
          <a:xfrm>
            <a:off x="401658" y="644651"/>
            <a:ext cx="11388600" cy="431100"/>
          </a:xfrm>
          <a:prstGeom prst="rect">
            <a:avLst/>
          </a:prstGeom>
        </p:spPr>
        <p:txBody>
          <a:bodyPr spcFirstLastPara="1" wrap="square" lIns="0" tIns="0" rIns="0" bIns="0" anchor="t" anchorCtr="0">
            <a:spAutoFit/>
          </a:bodyPr>
          <a:lstStyle/>
          <a:p>
            <a:pPr marL="12700" lvl="0" indent="0" algn="l" rtl="0">
              <a:spcBef>
                <a:spcPts val="0"/>
              </a:spcBef>
              <a:spcAft>
                <a:spcPts val="0"/>
              </a:spcAft>
              <a:buClr>
                <a:schemeClr val="dk1"/>
              </a:buClr>
              <a:buSzPts val="1100"/>
              <a:buFont typeface="Arial"/>
              <a:buNone/>
            </a:pPr>
            <a:r>
              <a:rPr lang="en-US" sz="2800">
                <a:latin typeface="Calibri"/>
                <a:ea typeface="Calibri"/>
                <a:cs typeface="Calibri"/>
                <a:sym typeface="Calibri"/>
              </a:rPr>
              <a:t> Establishing the SWL Integrated Care System</a:t>
            </a:r>
            <a:endParaRPr/>
          </a:p>
        </p:txBody>
      </p:sp>
      <p:sp>
        <p:nvSpPr>
          <p:cNvPr id="65" name="Google Shape;65;g140d0d2484c_0_5"/>
          <p:cNvSpPr txBox="1">
            <a:spLocks noGrp="1"/>
          </p:cNvSpPr>
          <p:nvPr>
            <p:ph type="body" idx="1"/>
          </p:nvPr>
        </p:nvSpPr>
        <p:spPr>
          <a:xfrm>
            <a:off x="558477" y="1114044"/>
            <a:ext cx="11075100" cy="4758900"/>
          </a:xfrm>
          <a:prstGeom prst="rect">
            <a:avLst/>
          </a:prstGeom>
        </p:spPr>
        <p:txBody>
          <a:bodyPr spcFirstLastPara="1" wrap="square" lIns="0" tIns="0" rIns="0" bIns="0" anchor="t" anchorCtr="0">
            <a:spAutoFit/>
          </a:bodyPr>
          <a:lstStyle/>
          <a:p>
            <a:pPr marL="0" lvl="0" indent="0" algn="l" rtl="0">
              <a:lnSpc>
                <a:spcPct val="107916"/>
              </a:lnSpc>
              <a:spcBef>
                <a:spcPts val="0"/>
              </a:spcBef>
              <a:spcAft>
                <a:spcPts val="0"/>
              </a:spcAft>
              <a:buClr>
                <a:schemeClr val="dk1"/>
              </a:buClr>
              <a:buSzPts val="1100"/>
              <a:buFont typeface="Arial"/>
              <a:buNone/>
            </a:pPr>
            <a:endParaRPr sz="1800" b="0">
              <a:latin typeface="Calibri"/>
              <a:ea typeface="Calibri"/>
              <a:cs typeface="Calibri"/>
              <a:sym typeface="Calibri"/>
            </a:endParaRPr>
          </a:p>
          <a:p>
            <a:pPr marL="0" lvl="0" indent="0" algn="l" rtl="0">
              <a:lnSpc>
                <a:spcPct val="107916"/>
              </a:lnSpc>
              <a:spcBef>
                <a:spcPts val="0"/>
              </a:spcBef>
              <a:spcAft>
                <a:spcPts val="0"/>
              </a:spcAft>
              <a:buNone/>
            </a:pPr>
            <a:r>
              <a:rPr lang="en-US" sz="2000" b="0">
                <a:latin typeface="Calibri"/>
                <a:ea typeface="Calibri"/>
                <a:cs typeface="Calibri"/>
                <a:sym typeface="Calibri"/>
              </a:rPr>
              <a:t>In line with national guidance the SWL ICS will comprise of four main components:</a:t>
            </a:r>
            <a:endParaRPr sz="2000" b="0">
              <a:latin typeface="Calibri"/>
              <a:ea typeface="Calibri"/>
              <a:cs typeface="Calibri"/>
              <a:sym typeface="Calibri"/>
            </a:endParaRPr>
          </a:p>
          <a:p>
            <a:pPr marL="0" lvl="0" indent="0" algn="l" rtl="0">
              <a:lnSpc>
                <a:spcPct val="107916"/>
              </a:lnSpc>
              <a:spcBef>
                <a:spcPts val="300"/>
              </a:spcBef>
              <a:spcAft>
                <a:spcPts val="0"/>
              </a:spcAft>
              <a:buNone/>
            </a:pPr>
            <a:endParaRPr sz="2000" b="0">
              <a:latin typeface="Calibri"/>
              <a:ea typeface="Calibri"/>
              <a:cs typeface="Calibri"/>
              <a:sym typeface="Calibri"/>
            </a:endParaRPr>
          </a:p>
          <a:p>
            <a:pPr marL="457200" lvl="0" indent="-355600" algn="l" rtl="0">
              <a:lnSpc>
                <a:spcPct val="107916"/>
              </a:lnSpc>
              <a:spcBef>
                <a:spcPts val="300"/>
              </a:spcBef>
              <a:spcAft>
                <a:spcPts val="0"/>
              </a:spcAft>
              <a:buClr>
                <a:schemeClr val="dk1"/>
              </a:buClr>
              <a:buSzPts val="2000"/>
              <a:buFont typeface="Calibri"/>
              <a:buChar char="●"/>
            </a:pPr>
            <a:r>
              <a:rPr lang="en-US" sz="2000">
                <a:latin typeface="Calibri"/>
                <a:ea typeface="Calibri"/>
                <a:cs typeface="Calibri"/>
                <a:sym typeface="Calibri"/>
              </a:rPr>
              <a:t>Integrated Care Board – </a:t>
            </a:r>
            <a:r>
              <a:rPr lang="en-US" sz="2000" b="0">
                <a:latin typeface="Calibri"/>
                <a:ea typeface="Calibri"/>
                <a:cs typeface="Calibri"/>
                <a:sym typeface="Calibri"/>
              </a:rPr>
              <a:t>lead integration within the NHS bringing together those involved in planning and providing NHS services; this will replace the SWL CCG</a:t>
            </a:r>
            <a:endParaRPr sz="2000" b="0">
              <a:latin typeface="Calibri"/>
              <a:ea typeface="Calibri"/>
              <a:cs typeface="Calibri"/>
              <a:sym typeface="Calibri"/>
            </a:endParaRPr>
          </a:p>
          <a:p>
            <a:pPr marL="457200" lvl="0" indent="-355600" algn="l" rtl="0">
              <a:lnSpc>
                <a:spcPct val="107916"/>
              </a:lnSpc>
              <a:spcBef>
                <a:spcPts val="1000"/>
              </a:spcBef>
              <a:spcAft>
                <a:spcPts val="0"/>
              </a:spcAft>
              <a:buClr>
                <a:schemeClr val="dk1"/>
              </a:buClr>
              <a:buSzPts val="2000"/>
              <a:buFont typeface="Calibri"/>
              <a:buChar char="●"/>
            </a:pPr>
            <a:r>
              <a:rPr lang="en-US" sz="2000">
                <a:latin typeface="Calibri"/>
                <a:ea typeface="Calibri"/>
                <a:cs typeface="Calibri"/>
                <a:sym typeface="Calibri"/>
              </a:rPr>
              <a:t>Integrated Care Partnership – </a:t>
            </a:r>
            <a:r>
              <a:rPr lang="en-US" sz="2000" b="0">
                <a:latin typeface="Calibri"/>
                <a:ea typeface="Calibri"/>
                <a:cs typeface="Calibri"/>
                <a:sym typeface="Calibri"/>
              </a:rPr>
              <a:t>the broad sub-regional alliance of organisations concerned with improving the care, health and wellbeing of the population, jointly convened by local authorities and the NHS</a:t>
            </a:r>
            <a:endParaRPr sz="2000">
              <a:latin typeface="Calibri"/>
              <a:ea typeface="Calibri"/>
              <a:cs typeface="Calibri"/>
              <a:sym typeface="Calibri"/>
            </a:endParaRPr>
          </a:p>
          <a:p>
            <a:pPr marL="457200" lvl="0" indent="-355600" algn="l" rtl="0">
              <a:lnSpc>
                <a:spcPct val="107916"/>
              </a:lnSpc>
              <a:spcBef>
                <a:spcPts val="1000"/>
              </a:spcBef>
              <a:spcAft>
                <a:spcPts val="0"/>
              </a:spcAft>
              <a:buClr>
                <a:schemeClr val="dk1"/>
              </a:buClr>
              <a:buSzPts val="2000"/>
              <a:buFont typeface="Calibri"/>
              <a:buChar char="●"/>
            </a:pPr>
            <a:r>
              <a:rPr lang="en-US" sz="2000">
                <a:latin typeface="Calibri"/>
                <a:ea typeface="Calibri"/>
                <a:cs typeface="Calibri"/>
                <a:sym typeface="Calibri"/>
              </a:rPr>
              <a:t>Place Based Partnerships - </a:t>
            </a:r>
            <a:r>
              <a:rPr lang="en-US" sz="2000" b="0">
                <a:latin typeface="Calibri"/>
                <a:ea typeface="Calibri"/>
                <a:cs typeface="Calibri"/>
                <a:sym typeface="Calibri"/>
              </a:rPr>
              <a:t>collaborative arrangements formed by partners responsible for arranging and delivering health and care services in a locality</a:t>
            </a:r>
            <a:endParaRPr sz="2000">
              <a:latin typeface="Calibri"/>
              <a:ea typeface="Calibri"/>
              <a:cs typeface="Calibri"/>
              <a:sym typeface="Calibri"/>
            </a:endParaRPr>
          </a:p>
          <a:p>
            <a:pPr marL="457200" lvl="0" indent="-355600" algn="l" rtl="0">
              <a:lnSpc>
                <a:spcPct val="107916"/>
              </a:lnSpc>
              <a:spcBef>
                <a:spcPts val="1000"/>
              </a:spcBef>
              <a:spcAft>
                <a:spcPts val="0"/>
              </a:spcAft>
              <a:buClr>
                <a:schemeClr val="dk1"/>
              </a:buClr>
              <a:buSzPts val="2000"/>
              <a:buFont typeface="Calibri"/>
              <a:buChar char="●"/>
            </a:pPr>
            <a:r>
              <a:rPr lang="en-US" sz="2000">
                <a:latin typeface="Calibri"/>
                <a:ea typeface="Calibri"/>
                <a:cs typeface="Calibri"/>
                <a:sym typeface="Calibri"/>
              </a:rPr>
              <a:t>Provider Collaboratives – </a:t>
            </a:r>
            <a:r>
              <a:rPr lang="en-US" sz="2000" b="0">
                <a:latin typeface="Calibri"/>
                <a:ea typeface="Calibri"/>
                <a:cs typeface="Calibri"/>
                <a:sym typeface="Calibri"/>
              </a:rPr>
              <a:t>NHS trusts working in partnership across multiple places to improve quality, efficiency and outcomes </a:t>
            </a:r>
            <a:endParaRPr sz="22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40d0d2484c_0_11"/>
          <p:cNvSpPr txBox="1">
            <a:spLocks noGrp="1"/>
          </p:cNvSpPr>
          <p:nvPr>
            <p:ph type="title"/>
          </p:nvPr>
        </p:nvSpPr>
        <p:spPr>
          <a:xfrm>
            <a:off x="401650" y="259501"/>
            <a:ext cx="11388600" cy="3078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Proposed Governance Arrangements at Place</a:t>
            </a:r>
            <a:endParaRPr/>
          </a:p>
        </p:txBody>
      </p:sp>
      <p:pic>
        <p:nvPicPr>
          <p:cNvPr id="71" name="Google Shape;71;g140d0d2484c_0_11" descr="Diagram&#10;&#10;Description automatically generated"/>
          <p:cNvPicPr preferRelativeResize="0"/>
          <p:nvPr/>
        </p:nvPicPr>
        <p:blipFill rotWithShape="1">
          <a:blip r:embed="rId3">
            <a:alphaModFix/>
          </a:blip>
          <a:srcRect/>
          <a:stretch/>
        </p:blipFill>
        <p:spPr>
          <a:xfrm>
            <a:off x="746620" y="864066"/>
            <a:ext cx="10655885" cy="5993935"/>
          </a:xfrm>
          <a:prstGeom prst="rect">
            <a:avLst/>
          </a:prstGeom>
          <a:noFill/>
          <a:ln>
            <a:noFill/>
          </a:ln>
        </p:spPr>
      </p:pic>
      <p:sp>
        <p:nvSpPr>
          <p:cNvPr id="72" name="Google Shape;72;g140d0d2484c_0_11"/>
          <p:cNvSpPr txBox="1"/>
          <p:nvPr/>
        </p:nvSpPr>
        <p:spPr>
          <a:xfrm>
            <a:off x="1013500" y="1192675"/>
            <a:ext cx="1767900" cy="738900"/>
          </a:xfrm>
          <a:prstGeom prst="rect">
            <a:avLst/>
          </a:prstGeom>
          <a:solidFill>
            <a:srgbClr val="D9D2E9"/>
          </a:solidFill>
          <a:ln w="19050"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t>Kingston Partnership Board (Health &amp; Wellbeing Board</a:t>
            </a:r>
            <a:endParaRPr sz="12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40d0d2484c_0_17"/>
          <p:cNvSpPr txBox="1">
            <a:spLocks noGrp="1"/>
          </p:cNvSpPr>
          <p:nvPr>
            <p:ph type="title"/>
          </p:nvPr>
        </p:nvSpPr>
        <p:spPr>
          <a:xfrm>
            <a:off x="78825" y="277875"/>
            <a:ext cx="10607700" cy="44370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SzPts val="1100"/>
              <a:buNone/>
            </a:pPr>
            <a:r>
              <a:rPr lang="en-US" sz="2800">
                <a:latin typeface="Calibri"/>
                <a:ea typeface="Calibri"/>
                <a:cs typeface="Calibri"/>
                <a:sym typeface="Calibri"/>
              </a:rPr>
              <a:t>Establishing the South West London Integrated Care Partnership (ICP)</a:t>
            </a:r>
            <a:endParaRPr sz="2800">
              <a:latin typeface="Calibri"/>
              <a:ea typeface="Calibri"/>
              <a:cs typeface="Calibri"/>
              <a:sym typeface="Calibri"/>
            </a:endParaRPr>
          </a:p>
        </p:txBody>
      </p:sp>
      <p:sp>
        <p:nvSpPr>
          <p:cNvPr id="78" name="Google Shape;78;g140d0d2484c_0_17"/>
          <p:cNvSpPr txBox="1">
            <a:spLocks noGrp="1"/>
          </p:cNvSpPr>
          <p:nvPr>
            <p:ph type="ftr" idx="11"/>
          </p:nvPr>
        </p:nvSpPr>
        <p:spPr>
          <a:xfrm>
            <a:off x="578802" y="6386547"/>
            <a:ext cx="4587300" cy="234000"/>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a:solidFill>
                  <a:srgbClr val="674696"/>
                </a:solidFill>
              </a:rPr>
              <a:t>We believe </a:t>
            </a:r>
            <a:r>
              <a:rPr lang="en-US"/>
              <a:t>in an inclusive and innovative approach to care.</a:t>
            </a:r>
            <a:endParaRPr/>
          </a:p>
        </p:txBody>
      </p:sp>
      <p:sp>
        <p:nvSpPr>
          <p:cNvPr id="79" name="Google Shape;79;g140d0d2484c_0_17"/>
          <p:cNvSpPr txBox="1"/>
          <p:nvPr/>
        </p:nvSpPr>
        <p:spPr>
          <a:xfrm>
            <a:off x="9489949" y="6386547"/>
            <a:ext cx="1783200" cy="234000"/>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sz="1500" u="sng">
                <a:solidFill>
                  <a:schemeClr val="hlink"/>
                </a:solidFill>
                <a:latin typeface="Calibri"/>
                <a:ea typeface="Calibri"/>
                <a:cs typeface="Calibri"/>
                <a:sym typeface="Calibri"/>
                <a:hlinkClick r:id="rId3"/>
              </a:rPr>
              <a:t>www.swlondon.nhs.uk</a:t>
            </a:r>
            <a:endParaRPr sz="1500">
              <a:latin typeface="Calibri"/>
              <a:ea typeface="Calibri"/>
              <a:cs typeface="Calibri"/>
              <a:sym typeface="Calibri"/>
            </a:endParaRPr>
          </a:p>
        </p:txBody>
      </p:sp>
      <p:sp>
        <p:nvSpPr>
          <p:cNvPr id="80" name="Google Shape;80;g140d0d2484c_0_17"/>
          <p:cNvSpPr txBox="1"/>
          <p:nvPr/>
        </p:nvSpPr>
        <p:spPr>
          <a:xfrm>
            <a:off x="405400" y="1306075"/>
            <a:ext cx="11295000" cy="3749700"/>
          </a:xfrm>
          <a:prstGeom prst="rect">
            <a:avLst/>
          </a:prstGeom>
          <a:noFill/>
          <a:ln>
            <a:noFill/>
          </a:ln>
        </p:spPr>
        <p:txBody>
          <a:bodyPr spcFirstLastPara="1" wrap="square" lIns="0" tIns="9525" rIns="0" bIns="0" anchor="t" anchorCtr="0">
            <a:spAutoFit/>
          </a:bodyPr>
          <a:lstStyle/>
          <a:p>
            <a:pPr marL="457200" marR="356235" lvl="0" indent="-342900" algn="l" rtl="0">
              <a:lnSpc>
                <a:spcPct val="115000"/>
              </a:lnSpc>
              <a:spcBef>
                <a:spcPts val="0"/>
              </a:spcBef>
              <a:spcAft>
                <a:spcPts val="0"/>
              </a:spcAft>
              <a:buSzPts val="1800"/>
              <a:buFont typeface="Calibri"/>
              <a:buChar char="●"/>
            </a:pPr>
            <a:r>
              <a:rPr lang="en-US" sz="1800">
                <a:latin typeface="Calibri"/>
                <a:ea typeface="Calibri"/>
                <a:cs typeface="Calibri"/>
                <a:sym typeface="Calibri"/>
              </a:rPr>
              <a:t>The ICP is at a system level and is being jointly convened by the NHS and local government. The ICP will be a broad alliance of organisations and representatives concerned with improving the care, health, and wellbeing of the Southwest London population.</a:t>
            </a:r>
            <a:endParaRPr sz="1800">
              <a:latin typeface="Calibri"/>
              <a:ea typeface="Calibri"/>
              <a:cs typeface="Calibri"/>
              <a:sym typeface="Calibri"/>
            </a:endParaRPr>
          </a:p>
          <a:p>
            <a:pPr marL="457200" marR="356235" lvl="0" indent="0" algn="l" rtl="0">
              <a:lnSpc>
                <a:spcPct val="115000"/>
              </a:lnSpc>
              <a:spcBef>
                <a:spcPts val="0"/>
              </a:spcBef>
              <a:spcAft>
                <a:spcPts val="0"/>
              </a:spcAft>
              <a:buNone/>
            </a:pPr>
            <a:endParaRPr sz="1800">
              <a:latin typeface="Calibri"/>
              <a:ea typeface="Calibri"/>
              <a:cs typeface="Calibri"/>
              <a:sym typeface="Calibri"/>
            </a:endParaRPr>
          </a:p>
          <a:p>
            <a:pPr marL="457200" marR="356235" lvl="0" indent="-342900" algn="l" rtl="0">
              <a:lnSpc>
                <a:spcPct val="115000"/>
              </a:lnSpc>
              <a:spcBef>
                <a:spcPts val="0"/>
              </a:spcBef>
              <a:spcAft>
                <a:spcPts val="0"/>
              </a:spcAft>
              <a:buSzPts val="1800"/>
              <a:buFont typeface="Calibri"/>
              <a:buChar char="●"/>
            </a:pPr>
            <a:r>
              <a:rPr lang="en-US" sz="1800">
                <a:latin typeface="Calibri"/>
                <a:ea typeface="Calibri"/>
                <a:cs typeface="Calibri"/>
                <a:sym typeface="Calibri"/>
              </a:rPr>
              <a:t>The ICP will operate as a forum to bring partners together across the ICS area to align purpose and ambitions with plans to integrate care, tackle health inequalities and improve health and wellbeing outcomes for the population.  </a:t>
            </a:r>
            <a:endParaRPr sz="1800">
              <a:latin typeface="Calibri"/>
              <a:ea typeface="Calibri"/>
              <a:cs typeface="Calibri"/>
              <a:sym typeface="Calibri"/>
            </a:endParaRPr>
          </a:p>
          <a:p>
            <a:pPr marL="457200" marR="356235" lvl="0" indent="0" algn="l" rtl="0">
              <a:lnSpc>
                <a:spcPct val="115000"/>
              </a:lnSpc>
              <a:spcBef>
                <a:spcPts val="0"/>
              </a:spcBef>
              <a:spcAft>
                <a:spcPts val="0"/>
              </a:spcAft>
              <a:buNone/>
            </a:pPr>
            <a:endParaRPr sz="1800">
              <a:latin typeface="Calibri"/>
              <a:ea typeface="Calibri"/>
              <a:cs typeface="Calibri"/>
              <a:sym typeface="Calibri"/>
            </a:endParaRPr>
          </a:p>
          <a:p>
            <a:pPr marL="457200" marR="356235" lvl="0" indent="-342900" algn="l" rtl="0">
              <a:lnSpc>
                <a:spcPct val="115000"/>
              </a:lnSpc>
              <a:spcBef>
                <a:spcPts val="0"/>
              </a:spcBef>
              <a:spcAft>
                <a:spcPts val="0"/>
              </a:spcAft>
              <a:buSzPts val="1800"/>
              <a:buFont typeface="Calibri"/>
              <a:buChar char="●"/>
            </a:pPr>
            <a:r>
              <a:rPr lang="en-US" sz="1800">
                <a:latin typeface="Calibri"/>
                <a:ea typeface="Calibri"/>
                <a:cs typeface="Calibri"/>
                <a:sym typeface="Calibri"/>
              </a:rPr>
              <a:t>The ICP is co-chaired between Health and the Local Authority, as equal partners.</a:t>
            </a:r>
            <a:endParaRPr sz="1800">
              <a:latin typeface="Calibri"/>
              <a:ea typeface="Calibri"/>
              <a:cs typeface="Calibri"/>
              <a:sym typeface="Calibri"/>
            </a:endParaRPr>
          </a:p>
          <a:p>
            <a:pPr marL="0" lvl="0" indent="0" algn="l" rtl="0">
              <a:lnSpc>
                <a:spcPct val="100000"/>
              </a:lnSpc>
              <a:spcBef>
                <a:spcPts val="55"/>
              </a:spcBef>
              <a:spcAft>
                <a:spcPts val="0"/>
              </a:spcAft>
              <a:buNone/>
            </a:pPr>
            <a:endParaRPr sz="1250">
              <a:latin typeface="Calibri"/>
              <a:ea typeface="Calibri"/>
              <a:cs typeface="Calibri"/>
              <a:sym typeface="Calibri"/>
            </a:endParaRPr>
          </a:p>
          <a:p>
            <a:pPr marL="0" marR="737870" lvl="0" indent="0" algn="l" rtl="0">
              <a:lnSpc>
                <a:spcPct val="115000"/>
              </a:lnSpc>
              <a:spcBef>
                <a:spcPts val="5"/>
              </a:spcBef>
              <a:spcAft>
                <a:spcPts val="0"/>
              </a:spcAft>
              <a:buNone/>
            </a:pPr>
            <a:endParaRPr sz="1400">
              <a:latin typeface="Calibri"/>
              <a:ea typeface="Calibri"/>
              <a:cs typeface="Calibri"/>
              <a:sym typeface="Calibri"/>
            </a:endParaRPr>
          </a:p>
          <a:p>
            <a:pPr marL="0" lvl="0" indent="0" algn="l" rtl="0">
              <a:lnSpc>
                <a:spcPct val="100000"/>
              </a:lnSpc>
              <a:spcBef>
                <a:spcPts val="10"/>
              </a:spcBef>
              <a:spcAft>
                <a:spcPts val="0"/>
              </a:spcAft>
              <a:buNone/>
            </a:pPr>
            <a:endParaRPr sz="1350">
              <a:latin typeface="Calibri"/>
              <a:ea typeface="Calibri"/>
              <a:cs typeface="Calibri"/>
              <a:sym typeface="Calibri"/>
            </a:endParaRPr>
          </a:p>
          <a:p>
            <a:pPr marL="101600" lvl="0" indent="0" algn="l" rtl="0">
              <a:lnSpc>
                <a:spcPct val="100000"/>
              </a:lnSpc>
              <a:spcBef>
                <a:spcPts val="0"/>
              </a:spcBef>
              <a:spcAft>
                <a:spcPts val="0"/>
              </a:spcAft>
              <a:buNone/>
            </a:pPr>
            <a:endParaRPr sz="1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578807" y="425195"/>
            <a:ext cx="5021580" cy="330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Terms of reference for the ICP (extract/1)</a:t>
            </a:r>
            <a:endParaRPr/>
          </a:p>
        </p:txBody>
      </p:sp>
      <p:sp>
        <p:nvSpPr>
          <p:cNvPr id="86" name="Google Shape;86;p5"/>
          <p:cNvSpPr txBox="1">
            <a:spLocks noGrp="1"/>
          </p:cNvSpPr>
          <p:nvPr>
            <p:ph type="ftr" idx="11"/>
          </p:nvPr>
        </p:nvSpPr>
        <p:spPr>
          <a:xfrm>
            <a:off x="578802" y="6386547"/>
            <a:ext cx="458724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a:solidFill>
                  <a:srgbClr val="674696"/>
                </a:solidFill>
              </a:rPr>
              <a:t>We believe </a:t>
            </a:r>
            <a:r>
              <a:rPr lang="en-US"/>
              <a:t>in an inclusive and innovative approach to care.</a:t>
            </a:r>
            <a:endParaRPr/>
          </a:p>
        </p:txBody>
      </p:sp>
      <p:sp>
        <p:nvSpPr>
          <p:cNvPr id="87" name="Google Shape;87;p5"/>
          <p:cNvSpPr txBox="1"/>
          <p:nvPr/>
        </p:nvSpPr>
        <p:spPr>
          <a:xfrm>
            <a:off x="9489949" y="6386547"/>
            <a:ext cx="178308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sz="1500" u="sng">
                <a:solidFill>
                  <a:schemeClr val="hlink"/>
                </a:solidFill>
                <a:latin typeface="Calibri"/>
                <a:ea typeface="Calibri"/>
                <a:cs typeface="Calibri"/>
                <a:sym typeface="Calibri"/>
                <a:hlinkClick r:id="rId3"/>
              </a:rPr>
              <a:t>www.swlondon.nhs.uk</a:t>
            </a:r>
            <a:endParaRPr sz="1500">
              <a:latin typeface="Calibri"/>
              <a:ea typeface="Calibri"/>
              <a:cs typeface="Calibri"/>
              <a:sym typeface="Calibri"/>
            </a:endParaRPr>
          </a:p>
        </p:txBody>
      </p:sp>
      <p:sp>
        <p:nvSpPr>
          <p:cNvPr id="88" name="Google Shape;88;p5"/>
          <p:cNvSpPr txBox="1">
            <a:spLocks noGrp="1"/>
          </p:cNvSpPr>
          <p:nvPr>
            <p:ph type="body" idx="1"/>
          </p:nvPr>
        </p:nvSpPr>
        <p:spPr>
          <a:xfrm>
            <a:off x="558477" y="1114044"/>
            <a:ext cx="11075100" cy="4411800"/>
          </a:xfrm>
          <a:prstGeom prst="rect">
            <a:avLst/>
          </a:prstGeom>
          <a:noFill/>
          <a:ln>
            <a:noFill/>
          </a:ln>
        </p:spPr>
        <p:txBody>
          <a:bodyPr spcFirstLastPara="1" wrap="square" lIns="0" tIns="12700" rIns="0" bIns="0" anchor="t" anchorCtr="0">
            <a:spAutoFit/>
          </a:bodyPr>
          <a:lstStyle/>
          <a:p>
            <a:pPr marL="33020" lvl="0" indent="0" algn="l" rtl="0">
              <a:lnSpc>
                <a:spcPct val="100000"/>
              </a:lnSpc>
              <a:spcBef>
                <a:spcPts val="0"/>
              </a:spcBef>
              <a:spcAft>
                <a:spcPts val="0"/>
              </a:spcAft>
              <a:buNone/>
            </a:pPr>
            <a:r>
              <a:rPr lang="en-US"/>
              <a:t>The ICP will :</a:t>
            </a:r>
            <a:endParaRPr/>
          </a:p>
          <a:p>
            <a:pPr marL="20320" lvl="0" indent="0" algn="l" rtl="0">
              <a:lnSpc>
                <a:spcPct val="100000"/>
              </a:lnSpc>
              <a:spcBef>
                <a:spcPts val="0"/>
              </a:spcBef>
              <a:spcAft>
                <a:spcPts val="0"/>
              </a:spcAft>
              <a:buNone/>
            </a:pPr>
            <a:endParaRPr sz="1700"/>
          </a:p>
          <a:p>
            <a:pPr marL="261620" lvl="0" indent="-228600" algn="l" rtl="0">
              <a:lnSpc>
                <a:spcPct val="115000"/>
              </a:lnSpc>
              <a:spcBef>
                <a:spcPts val="1440"/>
              </a:spcBef>
              <a:spcAft>
                <a:spcPts val="0"/>
              </a:spcAft>
              <a:buClr>
                <a:schemeClr val="dk1"/>
              </a:buClr>
              <a:buSzPts val="1400"/>
              <a:buFont typeface="Arial"/>
              <a:buChar char="•"/>
            </a:pPr>
            <a:r>
              <a:rPr lang="en-US" b="0">
                <a:latin typeface="Century Gothic"/>
                <a:ea typeface="Century Gothic"/>
                <a:cs typeface="Century Gothic"/>
                <a:sym typeface="Century Gothic"/>
              </a:rPr>
              <a:t>Bring local government, the NHS and wider partners together to agree joint action to improve health and care services in SWL</a:t>
            </a:r>
            <a:endParaRPr/>
          </a:p>
          <a:p>
            <a:pPr marL="261620" marR="155575" lvl="0" indent="-228600" algn="l" rtl="0">
              <a:lnSpc>
                <a:spcPct val="115000"/>
              </a:lnSpc>
              <a:spcBef>
                <a:spcPts val="1105"/>
              </a:spcBef>
              <a:spcAft>
                <a:spcPts val="0"/>
              </a:spcAft>
              <a:buClr>
                <a:schemeClr val="dk1"/>
              </a:buClr>
              <a:buSzPts val="1400"/>
              <a:buFont typeface="Arial"/>
              <a:buChar char="•"/>
            </a:pPr>
            <a:r>
              <a:rPr lang="en-US" b="0">
                <a:latin typeface="Century Gothic"/>
                <a:ea typeface="Century Gothic"/>
                <a:cs typeface="Century Gothic"/>
                <a:sym typeface="Century Gothic"/>
              </a:rPr>
              <a:t>Agree where coordination is needed on health and care issues and challenge partners to deliver the action required. These include, but are not limited to:</a:t>
            </a:r>
            <a:endParaRPr/>
          </a:p>
          <a:p>
            <a:pPr marL="718820" lvl="1" indent="-228600" algn="l" rtl="0">
              <a:lnSpc>
                <a:spcPct val="115000"/>
              </a:lnSpc>
              <a:spcBef>
                <a:spcPts val="295"/>
              </a:spcBef>
              <a:spcAft>
                <a:spcPts val="0"/>
              </a:spcAft>
              <a:buSzPts val="1400"/>
              <a:buFont typeface="Arial"/>
              <a:buChar char="•"/>
            </a:pPr>
            <a:r>
              <a:rPr lang="en-US" sz="1400">
                <a:latin typeface="Century Gothic"/>
                <a:ea typeface="Century Gothic"/>
                <a:cs typeface="Century Gothic"/>
                <a:sym typeface="Century Gothic"/>
              </a:rPr>
              <a:t>helping people live more independent, healthier lives for longer</a:t>
            </a:r>
            <a:endParaRPr sz="1400">
              <a:latin typeface="Century Gothic"/>
              <a:ea typeface="Century Gothic"/>
              <a:cs typeface="Century Gothic"/>
              <a:sym typeface="Century Gothic"/>
            </a:endParaRPr>
          </a:p>
          <a:p>
            <a:pPr marL="718820" lvl="1" indent="-228600" algn="l" rtl="0">
              <a:lnSpc>
                <a:spcPct val="115000"/>
              </a:lnSpc>
              <a:spcBef>
                <a:spcPts val="335"/>
              </a:spcBef>
              <a:spcAft>
                <a:spcPts val="0"/>
              </a:spcAft>
              <a:buSzPts val="1400"/>
              <a:buFont typeface="Arial"/>
              <a:buChar char="•"/>
            </a:pPr>
            <a:r>
              <a:rPr lang="en-US" sz="1400">
                <a:latin typeface="Century Gothic"/>
                <a:ea typeface="Century Gothic"/>
                <a:cs typeface="Century Gothic"/>
                <a:sym typeface="Century Gothic"/>
              </a:rPr>
              <a:t>taking a holistic view of people’s interactions with services across the system and the different pathways within it</a:t>
            </a:r>
            <a:endParaRPr sz="1400">
              <a:latin typeface="Century Gothic"/>
              <a:ea typeface="Century Gothic"/>
              <a:cs typeface="Century Gothic"/>
              <a:sym typeface="Century Gothic"/>
            </a:endParaRPr>
          </a:p>
          <a:p>
            <a:pPr marL="718820" lvl="1" indent="-228600" algn="l" rtl="0">
              <a:lnSpc>
                <a:spcPct val="115000"/>
              </a:lnSpc>
              <a:spcBef>
                <a:spcPts val="310"/>
              </a:spcBef>
              <a:spcAft>
                <a:spcPts val="0"/>
              </a:spcAft>
              <a:buSzPts val="1400"/>
              <a:buFont typeface="Arial"/>
              <a:buChar char="•"/>
            </a:pPr>
            <a:r>
              <a:rPr lang="en-US" sz="1400">
                <a:latin typeface="Century Gothic"/>
                <a:ea typeface="Century Gothic"/>
                <a:cs typeface="Century Gothic"/>
                <a:sym typeface="Century Gothic"/>
              </a:rPr>
              <a:t>addressing inequalities in health and wellbeing outcomes, experiences and access to health services</a:t>
            </a:r>
            <a:endParaRPr sz="1400">
              <a:latin typeface="Century Gothic"/>
              <a:ea typeface="Century Gothic"/>
              <a:cs typeface="Century Gothic"/>
              <a:sym typeface="Century Gothic"/>
            </a:endParaRPr>
          </a:p>
          <a:p>
            <a:pPr marL="718185" marR="721995" lvl="1" indent="-228600" algn="l" rtl="0">
              <a:lnSpc>
                <a:spcPct val="115000"/>
              </a:lnSpc>
              <a:spcBef>
                <a:spcPts val="505"/>
              </a:spcBef>
              <a:spcAft>
                <a:spcPts val="0"/>
              </a:spcAft>
              <a:buSzPts val="1400"/>
              <a:buFont typeface="Arial"/>
              <a:buChar char="•"/>
            </a:pPr>
            <a:r>
              <a:rPr lang="en-US" sz="1400">
                <a:latin typeface="Century Gothic"/>
                <a:ea typeface="Century Gothic"/>
                <a:cs typeface="Century Gothic"/>
                <a:sym typeface="Century Gothic"/>
              </a:rPr>
              <a:t>improving the wider social determinants that drive these inequalities, including employment, housing, education environment, and reducing offending</a:t>
            </a:r>
            <a:endParaRPr sz="1400">
              <a:latin typeface="Century Gothic"/>
              <a:ea typeface="Century Gothic"/>
              <a:cs typeface="Century Gothic"/>
              <a:sym typeface="Century Gothic"/>
            </a:endParaRPr>
          </a:p>
          <a:p>
            <a:pPr marL="718820" lvl="1" indent="-228600" algn="l" rtl="0">
              <a:lnSpc>
                <a:spcPct val="115000"/>
              </a:lnSpc>
              <a:spcBef>
                <a:spcPts val="290"/>
              </a:spcBef>
              <a:spcAft>
                <a:spcPts val="0"/>
              </a:spcAft>
              <a:buSzPts val="1400"/>
              <a:buFont typeface="Arial"/>
              <a:buChar char="•"/>
            </a:pPr>
            <a:r>
              <a:rPr lang="en-US" sz="1400">
                <a:latin typeface="Century Gothic"/>
                <a:ea typeface="Century Gothic"/>
                <a:cs typeface="Century Gothic"/>
                <a:sym typeface="Century Gothic"/>
              </a:rPr>
              <a:t>improving the life chances and health outcomes of babies, children and young people</a:t>
            </a:r>
            <a:endParaRPr sz="1400">
              <a:latin typeface="Century Gothic"/>
              <a:ea typeface="Century Gothic"/>
              <a:cs typeface="Century Gothic"/>
              <a:sym typeface="Century Gothic"/>
            </a:endParaRPr>
          </a:p>
          <a:p>
            <a:pPr marL="718820" lvl="1" indent="-228600" algn="l" rtl="0">
              <a:lnSpc>
                <a:spcPct val="115000"/>
              </a:lnSpc>
              <a:spcBef>
                <a:spcPts val="315"/>
              </a:spcBef>
              <a:spcAft>
                <a:spcPts val="0"/>
              </a:spcAft>
              <a:buSzPts val="1400"/>
              <a:buFont typeface="Arial"/>
              <a:buChar char="•"/>
            </a:pPr>
            <a:r>
              <a:rPr lang="en-US" sz="1400">
                <a:latin typeface="Century Gothic"/>
                <a:ea typeface="Century Gothic"/>
                <a:cs typeface="Century Gothic"/>
                <a:sym typeface="Century Gothic"/>
              </a:rPr>
              <a:t>improving people’s overall wellbeing and preventing ill-health</a:t>
            </a:r>
            <a:endParaRPr sz="1400">
              <a:latin typeface="Century Gothic"/>
              <a:ea typeface="Century Gothic"/>
              <a:cs typeface="Century Gothic"/>
              <a:sym typeface="Century Gothic"/>
            </a:endParaRPr>
          </a:p>
          <a:p>
            <a:pPr marL="261620" marR="260984" lvl="0" indent="-228600" algn="l" rtl="0">
              <a:lnSpc>
                <a:spcPct val="115000"/>
              </a:lnSpc>
              <a:spcBef>
                <a:spcPts val="1115"/>
              </a:spcBef>
              <a:spcAft>
                <a:spcPts val="0"/>
              </a:spcAft>
              <a:buClr>
                <a:schemeClr val="dk1"/>
              </a:buClr>
              <a:buSzPts val="1400"/>
              <a:buFont typeface="Arial"/>
              <a:buChar char="•"/>
            </a:pPr>
            <a:r>
              <a:rPr lang="en-US" b="0">
                <a:latin typeface="Century Gothic"/>
                <a:ea typeface="Century Gothic"/>
                <a:cs typeface="Century Gothic"/>
                <a:sym typeface="Century Gothic"/>
              </a:rPr>
              <a:t>Support the triple aim (better health for everyone, better care for all and efficient use of NHS resources), the legal duties on statutory bodies to co-operate and the principle of subsidiarity (that decision-making should happen at the most local appropriate level).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578808" y="449579"/>
            <a:ext cx="5021580" cy="330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t>Terms of reference for the ICP (extract/2)</a:t>
            </a:r>
            <a:endParaRPr/>
          </a:p>
        </p:txBody>
      </p:sp>
      <p:sp>
        <p:nvSpPr>
          <p:cNvPr id="94" name="Google Shape;94;p6"/>
          <p:cNvSpPr txBox="1">
            <a:spLocks noGrp="1"/>
          </p:cNvSpPr>
          <p:nvPr>
            <p:ph type="ftr" idx="11"/>
          </p:nvPr>
        </p:nvSpPr>
        <p:spPr>
          <a:xfrm>
            <a:off x="578802" y="6386547"/>
            <a:ext cx="458724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a:solidFill>
                  <a:srgbClr val="674696"/>
                </a:solidFill>
              </a:rPr>
              <a:t>We believe </a:t>
            </a:r>
            <a:r>
              <a:rPr lang="en-US"/>
              <a:t>in an inclusive and innovative approach to care.</a:t>
            </a:r>
            <a:endParaRPr/>
          </a:p>
        </p:txBody>
      </p:sp>
      <p:sp>
        <p:nvSpPr>
          <p:cNvPr id="95" name="Google Shape;95;p6"/>
          <p:cNvSpPr txBox="1"/>
          <p:nvPr/>
        </p:nvSpPr>
        <p:spPr>
          <a:xfrm>
            <a:off x="9489949" y="6386547"/>
            <a:ext cx="178308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sz="1500" u="sng">
                <a:solidFill>
                  <a:schemeClr val="hlink"/>
                </a:solidFill>
                <a:latin typeface="Calibri"/>
                <a:ea typeface="Calibri"/>
                <a:cs typeface="Calibri"/>
                <a:sym typeface="Calibri"/>
                <a:hlinkClick r:id="rId3"/>
              </a:rPr>
              <a:t>www.swlondon.nhs.uk</a:t>
            </a:r>
            <a:endParaRPr sz="1500">
              <a:latin typeface="Calibri"/>
              <a:ea typeface="Calibri"/>
              <a:cs typeface="Calibri"/>
              <a:sym typeface="Calibri"/>
            </a:endParaRPr>
          </a:p>
        </p:txBody>
      </p:sp>
      <p:sp>
        <p:nvSpPr>
          <p:cNvPr id="96" name="Google Shape;96;p6"/>
          <p:cNvSpPr txBox="1"/>
          <p:nvPr/>
        </p:nvSpPr>
        <p:spPr>
          <a:xfrm>
            <a:off x="578808" y="1039876"/>
            <a:ext cx="10993755" cy="481203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600" b="1">
                <a:latin typeface="Century Gothic"/>
                <a:ea typeface="Century Gothic"/>
                <a:cs typeface="Century Gothic"/>
                <a:sym typeface="Century Gothic"/>
              </a:rPr>
              <a:t>The ICP will :</a:t>
            </a:r>
            <a:endParaRPr sz="1600">
              <a:latin typeface="Century Gothic"/>
              <a:ea typeface="Century Gothic"/>
              <a:cs typeface="Century Gothic"/>
              <a:sym typeface="Century Gothic"/>
            </a:endParaRPr>
          </a:p>
          <a:p>
            <a:pPr marL="240665" marR="831214" lvl="0" indent="-228600" algn="l" rtl="0">
              <a:lnSpc>
                <a:spcPct val="112900"/>
              </a:lnSpc>
              <a:spcBef>
                <a:spcPts val="1060"/>
              </a:spcBef>
              <a:spcAft>
                <a:spcPts val="0"/>
              </a:spcAft>
              <a:buSzPts val="1400"/>
              <a:buFont typeface="Arial"/>
              <a:buChar char="•"/>
            </a:pPr>
            <a:r>
              <a:rPr lang="en-US" sz="1400">
                <a:latin typeface="Century Gothic"/>
                <a:ea typeface="Century Gothic"/>
                <a:cs typeface="Century Gothic"/>
                <a:sym typeface="Century Gothic"/>
              </a:rPr>
              <a:t>Focus on improving outcomes for people, including improved health and wellbeing, supporting people to live more independent lives, and reduced health inequalities.</a:t>
            </a:r>
            <a:endParaRPr sz="1400">
              <a:latin typeface="Century Gothic"/>
              <a:ea typeface="Century Gothic"/>
              <a:cs typeface="Century Gothic"/>
              <a:sym typeface="Century Gothic"/>
            </a:endParaRPr>
          </a:p>
          <a:p>
            <a:pPr marL="241300" lvl="0" indent="-228600" algn="l" rtl="0">
              <a:lnSpc>
                <a:spcPct val="100000"/>
              </a:lnSpc>
              <a:spcBef>
                <a:spcPts val="1320"/>
              </a:spcBef>
              <a:spcAft>
                <a:spcPts val="0"/>
              </a:spcAft>
              <a:buSzPts val="1400"/>
              <a:buFont typeface="Arial"/>
              <a:buChar char="•"/>
            </a:pPr>
            <a:r>
              <a:rPr lang="en-US" sz="1400">
                <a:latin typeface="Century Gothic"/>
                <a:ea typeface="Century Gothic"/>
                <a:cs typeface="Century Gothic"/>
                <a:sym typeface="Century Gothic"/>
              </a:rPr>
              <a:t>Champion co-production and inclusiveness throughout the ICS.</a:t>
            </a:r>
            <a:endParaRPr sz="1400">
              <a:latin typeface="Century Gothic"/>
              <a:ea typeface="Century Gothic"/>
              <a:cs typeface="Century Gothic"/>
              <a:sym typeface="Century Gothic"/>
            </a:endParaRPr>
          </a:p>
          <a:p>
            <a:pPr marL="240665" marR="20955" lvl="0" indent="-228600" algn="l" rtl="0">
              <a:lnSpc>
                <a:spcPct val="112900"/>
              </a:lnSpc>
              <a:spcBef>
                <a:spcPts val="1010"/>
              </a:spcBef>
              <a:spcAft>
                <a:spcPts val="0"/>
              </a:spcAft>
              <a:buSzPts val="1400"/>
              <a:buFont typeface="Arial"/>
              <a:buChar char="•"/>
            </a:pPr>
            <a:r>
              <a:rPr lang="en-US" sz="1400">
                <a:latin typeface="Century Gothic"/>
                <a:ea typeface="Century Gothic"/>
                <a:cs typeface="Century Gothic"/>
                <a:sym typeface="Century Gothic"/>
              </a:rPr>
              <a:t>Ensure place-based partnership arrangements are respected and supported, and have appropriate resource, capacity and autonomy to address community priorities, in line with the principle of subsidiarity.</a:t>
            </a:r>
            <a:endParaRPr sz="1400">
              <a:latin typeface="Century Gothic"/>
              <a:ea typeface="Century Gothic"/>
              <a:cs typeface="Century Gothic"/>
              <a:sym typeface="Century Gothic"/>
            </a:endParaRPr>
          </a:p>
          <a:p>
            <a:pPr marL="240665" marR="149225" lvl="0" indent="-228600" algn="l" rtl="0">
              <a:lnSpc>
                <a:spcPct val="112900"/>
              </a:lnSpc>
              <a:spcBef>
                <a:spcPts val="1005"/>
              </a:spcBef>
              <a:spcAft>
                <a:spcPts val="0"/>
              </a:spcAft>
              <a:buSzPts val="1400"/>
              <a:buFont typeface="Arial"/>
              <a:buChar char="•"/>
            </a:pPr>
            <a:r>
              <a:rPr lang="en-US" sz="1400">
                <a:latin typeface="Century Gothic"/>
                <a:ea typeface="Century Gothic"/>
                <a:cs typeface="Century Gothic"/>
                <a:sym typeface="Century Gothic"/>
              </a:rPr>
              <a:t>Draw on the experience and expertise of professional, clinical, political and community leaders and promote strong clinical and professional system leadership.</a:t>
            </a:r>
            <a:endParaRPr sz="1400">
              <a:latin typeface="Century Gothic"/>
              <a:ea typeface="Century Gothic"/>
              <a:cs typeface="Century Gothic"/>
              <a:sym typeface="Century Gothic"/>
            </a:endParaRPr>
          </a:p>
          <a:p>
            <a:pPr marL="240665" marR="5080" lvl="0" indent="-228600" algn="l" rtl="0">
              <a:lnSpc>
                <a:spcPct val="116399"/>
              </a:lnSpc>
              <a:spcBef>
                <a:spcPts val="950"/>
              </a:spcBef>
              <a:spcAft>
                <a:spcPts val="0"/>
              </a:spcAft>
              <a:buSzPts val="1400"/>
              <a:buFont typeface="Arial"/>
              <a:buChar char="•"/>
            </a:pPr>
            <a:r>
              <a:rPr lang="en-US" sz="1400">
                <a:latin typeface="Century Gothic"/>
                <a:ea typeface="Century Gothic"/>
                <a:cs typeface="Century Gothic"/>
                <a:sym typeface="Century Gothic"/>
              </a:rPr>
              <a:t>Enable closer integrated health and care services – so that people receive seamless care across health, social care, housing, education and other public services (including those delivered by independent providers), and between different NHS providers.</a:t>
            </a:r>
            <a:endParaRPr sz="1400">
              <a:latin typeface="Century Gothic"/>
              <a:ea typeface="Century Gothic"/>
              <a:cs typeface="Century Gothic"/>
              <a:sym typeface="Century Gothic"/>
            </a:endParaRPr>
          </a:p>
          <a:p>
            <a:pPr marL="240665" marR="183515" lvl="0" indent="-228600" algn="l" rtl="0">
              <a:lnSpc>
                <a:spcPct val="114300"/>
              </a:lnSpc>
              <a:spcBef>
                <a:spcPts val="960"/>
              </a:spcBef>
              <a:spcAft>
                <a:spcPts val="0"/>
              </a:spcAft>
              <a:buSzPts val="1400"/>
              <a:buFont typeface="Arial"/>
              <a:buChar char="•"/>
            </a:pPr>
            <a:r>
              <a:rPr lang="en-US" sz="1400">
                <a:latin typeface="Century Gothic"/>
                <a:ea typeface="Century Gothic"/>
                <a:cs typeface="Century Gothic"/>
                <a:sym typeface="Century Gothic"/>
              </a:rPr>
              <a:t>Bring together integrated data sets – which all partners can contribute and have access to in order to inform planning and the delivery of services for the benefit of communities – to understand and be driven by local population wants and needs.</a:t>
            </a:r>
            <a:endParaRPr sz="1400">
              <a:latin typeface="Century Gothic"/>
              <a:ea typeface="Century Gothic"/>
              <a:cs typeface="Century Gothic"/>
              <a:sym typeface="Century Gothic"/>
            </a:endParaRPr>
          </a:p>
          <a:p>
            <a:pPr marL="240665" marR="398780" lvl="0" indent="-228600" algn="just" rtl="0">
              <a:lnSpc>
                <a:spcPct val="113599"/>
              </a:lnSpc>
              <a:spcBef>
                <a:spcPts val="969"/>
              </a:spcBef>
              <a:spcAft>
                <a:spcPts val="0"/>
              </a:spcAft>
              <a:buSzPts val="1400"/>
              <a:buFont typeface="Arial"/>
              <a:buChar char="•"/>
            </a:pPr>
            <a:r>
              <a:rPr lang="en-US" sz="1400">
                <a:latin typeface="Century Gothic"/>
                <a:ea typeface="Century Gothic"/>
                <a:cs typeface="Century Gothic"/>
                <a:sym typeface="Century Gothic"/>
              </a:rPr>
              <a:t>Use Population Health Management and other data/information sources to set priorities, through a SWL ‘integrated care strategy’, to improve system-wide health and care outcomes and experiences, and influence the wider determinants of health, including creating healthier environments and inclusive and sustainable economies.</a:t>
            </a:r>
            <a:endParaRPr sz="14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p:nvPr/>
        </p:nvSpPr>
        <p:spPr>
          <a:xfrm>
            <a:off x="578807" y="1003807"/>
            <a:ext cx="10973435" cy="48336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500" b="1">
                <a:latin typeface="Century Gothic"/>
                <a:ea typeface="Century Gothic"/>
                <a:cs typeface="Century Gothic"/>
                <a:sym typeface="Century Gothic"/>
              </a:rPr>
              <a:t>The ICP will :</a:t>
            </a:r>
            <a:endParaRPr sz="1500">
              <a:latin typeface="Century Gothic"/>
              <a:ea typeface="Century Gothic"/>
              <a:cs typeface="Century Gothic"/>
              <a:sym typeface="Century Gothic"/>
            </a:endParaRPr>
          </a:p>
          <a:p>
            <a:pPr marL="241300" lvl="0" indent="-228600" algn="l" rtl="0">
              <a:lnSpc>
                <a:spcPct val="100000"/>
              </a:lnSpc>
              <a:spcBef>
                <a:spcPts val="1400"/>
              </a:spcBef>
              <a:spcAft>
                <a:spcPts val="0"/>
              </a:spcAft>
              <a:buSzPts val="1300"/>
              <a:buFont typeface="Arial"/>
              <a:buChar char="•"/>
            </a:pPr>
            <a:r>
              <a:rPr lang="en-US" sz="1300">
                <a:latin typeface="Century Gothic"/>
                <a:ea typeface="Century Gothic"/>
                <a:cs typeface="Century Gothic"/>
                <a:sym typeface="Century Gothic"/>
              </a:rPr>
              <a:t>Agree two of three system-wide priorities and the contribution required from all partners to deliver them.</a:t>
            </a:r>
            <a:endParaRPr sz="1300">
              <a:latin typeface="Century Gothic"/>
              <a:ea typeface="Century Gothic"/>
              <a:cs typeface="Century Gothic"/>
              <a:sym typeface="Century Gothic"/>
            </a:endParaRPr>
          </a:p>
          <a:p>
            <a:pPr marL="241300" marR="5080" lvl="0" indent="-228600" algn="l" rtl="0">
              <a:lnSpc>
                <a:spcPct val="124100"/>
              </a:lnSpc>
              <a:spcBef>
                <a:spcPts val="945"/>
              </a:spcBef>
              <a:spcAft>
                <a:spcPts val="0"/>
              </a:spcAft>
              <a:buSzPts val="1300"/>
              <a:buFont typeface="Arial"/>
              <a:buChar char="•"/>
            </a:pPr>
            <a:r>
              <a:rPr lang="en-US" sz="1300">
                <a:latin typeface="Century Gothic"/>
                <a:ea typeface="Century Gothic"/>
                <a:cs typeface="Century Gothic"/>
                <a:sym typeface="Century Gothic"/>
              </a:rPr>
              <a:t>Champion integrated approaches and strengthen our collective approach to improving longer-term health and wellbeing outcomes. For example, across education, housing, environment, transport, employment, and community safety; as these wider social determinants of health, and others, have a significant bearing on the health and wellbeing of communities and health inequalities, particularly for people experiencing deprivation-poverty.</a:t>
            </a:r>
            <a:endParaRPr sz="1300">
              <a:latin typeface="Century Gothic"/>
              <a:ea typeface="Century Gothic"/>
              <a:cs typeface="Century Gothic"/>
              <a:sym typeface="Century Gothic"/>
            </a:endParaRPr>
          </a:p>
          <a:p>
            <a:pPr marL="241300" marR="35560" lvl="0" indent="-228600" algn="l" rtl="0">
              <a:lnSpc>
                <a:spcPct val="121500"/>
              </a:lnSpc>
              <a:spcBef>
                <a:spcPts val="1100"/>
              </a:spcBef>
              <a:spcAft>
                <a:spcPts val="0"/>
              </a:spcAft>
              <a:buSzPts val="1300"/>
              <a:buFont typeface="Arial"/>
              <a:buChar char="•"/>
            </a:pPr>
            <a:r>
              <a:rPr lang="en-US" sz="1300">
                <a:latin typeface="Century Gothic"/>
                <a:ea typeface="Century Gothic"/>
                <a:cs typeface="Century Gothic"/>
                <a:sym typeface="Century Gothic"/>
              </a:rPr>
              <a:t>Support place-based partnerships and coalitions with community partners to act on the wider determinants of health in local areas and Identify opportunities for wider partnerships, or action that should be taken at a SWL-level, to strengthen a collective approach to improving health inequalities and targeting the wider determinants of health.</a:t>
            </a:r>
            <a:endParaRPr sz="1300">
              <a:latin typeface="Century Gothic"/>
              <a:ea typeface="Century Gothic"/>
              <a:cs typeface="Century Gothic"/>
              <a:sym typeface="Century Gothic"/>
            </a:endParaRPr>
          </a:p>
          <a:p>
            <a:pPr marL="0" lvl="0" indent="0" algn="l" rtl="0">
              <a:lnSpc>
                <a:spcPct val="100000"/>
              </a:lnSpc>
              <a:spcBef>
                <a:spcPts val="30"/>
              </a:spcBef>
              <a:spcAft>
                <a:spcPts val="0"/>
              </a:spcAft>
              <a:buSzPts val="1150"/>
              <a:buFont typeface="Arial"/>
              <a:buNone/>
            </a:pPr>
            <a:endParaRPr sz="1150">
              <a:latin typeface="Century Gothic"/>
              <a:ea typeface="Century Gothic"/>
              <a:cs typeface="Century Gothic"/>
              <a:sym typeface="Century Gothic"/>
            </a:endParaRPr>
          </a:p>
          <a:p>
            <a:pPr marL="241300" lvl="0" indent="-228600" algn="l" rtl="0">
              <a:lnSpc>
                <a:spcPct val="100000"/>
              </a:lnSpc>
              <a:spcBef>
                <a:spcPts val="0"/>
              </a:spcBef>
              <a:spcAft>
                <a:spcPts val="0"/>
              </a:spcAft>
              <a:buSzPts val="1300"/>
              <a:buFont typeface="Arial"/>
              <a:buChar char="•"/>
            </a:pPr>
            <a:r>
              <a:rPr lang="en-US" sz="1300">
                <a:latin typeface="Century Gothic"/>
                <a:ea typeface="Century Gothic"/>
                <a:cs typeface="Century Gothic"/>
                <a:sym typeface="Century Gothic"/>
              </a:rPr>
              <a:t>Support place and neighbourhood-level engagement, ensuring the system is connected to the needs of every community.</a:t>
            </a:r>
            <a:endParaRPr sz="1300">
              <a:latin typeface="Century Gothic"/>
              <a:ea typeface="Century Gothic"/>
              <a:cs typeface="Century Gothic"/>
              <a:sym typeface="Century Gothic"/>
            </a:endParaRPr>
          </a:p>
          <a:p>
            <a:pPr marL="241300" marR="143510" lvl="0" indent="-228600" algn="l" rtl="0">
              <a:lnSpc>
                <a:spcPct val="125400"/>
              </a:lnSpc>
              <a:spcBef>
                <a:spcPts val="950"/>
              </a:spcBef>
              <a:spcAft>
                <a:spcPts val="0"/>
              </a:spcAft>
              <a:buSzPts val="1300"/>
              <a:buFont typeface="Arial"/>
              <a:buChar char="•"/>
            </a:pPr>
            <a:r>
              <a:rPr lang="en-US" sz="1300">
                <a:latin typeface="Century Gothic"/>
                <a:ea typeface="Century Gothic"/>
                <a:cs typeface="Century Gothic"/>
                <a:sym typeface="Century Gothic"/>
              </a:rPr>
              <a:t>Set the tone and culture for the SWL Integrated Care System, championing co-production, diversity, equality and inclusiveness, recognising that the challenges organisations and the ICS are trying to solve are complex, and require input from a range of people, include community associations and residents themselves.</a:t>
            </a:r>
            <a:endParaRPr sz="1300">
              <a:latin typeface="Century Gothic"/>
              <a:ea typeface="Century Gothic"/>
              <a:cs typeface="Century Gothic"/>
              <a:sym typeface="Century Gothic"/>
            </a:endParaRPr>
          </a:p>
          <a:p>
            <a:pPr marL="241300" lvl="0" indent="-228600" algn="l" rtl="0">
              <a:lnSpc>
                <a:spcPct val="100000"/>
              </a:lnSpc>
              <a:spcBef>
                <a:spcPts val="1345"/>
              </a:spcBef>
              <a:spcAft>
                <a:spcPts val="0"/>
              </a:spcAft>
              <a:buSzPts val="1300"/>
              <a:buFont typeface="Arial"/>
              <a:buChar char="•"/>
            </a:pPr>
            <a:r>
              <a:rPr lang="en-US" sz="1300">
                <a:latin typeface="Century Gothic"/>
                <a:ea typeface="Century Gothic"/>
                <a:cs typeface="Century Gothic"/>
                <a:sym typeface="Century Gothic"/>
              </a:rPr>
              <a:t>Agree action to support social and economic development at a SWL level.</a:t>
            </a:r>
            <a:endParaRPr sz="1300">
              <a:latin typeface="Century Gothic"/>
              <a:ea typeface="Century Gothic"/>
              <a:cs typeface="Century Gothic"/>
              <a:sym typeface="Century Gothic"/>
            </a:endParaRPr>
          </a:p>
          <a:p>
            <a:pPr marL="241300" marR="803275" lvl="0" indent="-228600" algn="l" rtl="0">
              <a:lnSpc>
                <a:spcPct val="129200"/>
              </a:lnSpc>
              <a:spcBef>
                <a:spcPts val="865"/>
              </a:spcBef>
              <a:spcAft>
                <a:spcPts val="0"/>
              </a:spcAft>
              <a:buSzPts val="1300"/>
              <a:buFont typeface="Arial"/>
              <a:buChar char="•"/>
            </a:pPr>
            <a:r>
              <a:rPr lang="en-US" sz="1300">
                <a:latin typeface="Century Gothic"/>
                <a:ea typeface="Century Gothic"/>
                <a:cs typeface="Century Gothic"/>
                <a:sym typeface="Century Gothic"/>
              </a:rPr>
              <a:t>Agree how partners collective resources will be targeted at the areas which will have the greatest impact on outcomes and inequalities.</a:t>
            </a:r>
            <a:endParaRPr sz="1300">
              <a:latin typeface="Century Gothic"/>
              <a:ea typeface="Century Gothic"/>
              <a:cs typeface="Century Gothic"/>
              <a:sym typeface="Century Gothic"/>
            </a:endParaRPr>
          </a:p>
        </p:txBody>
      </p:sp>
      <p:sp>
        <p:nvSpPr>
          <p:cNvPr id="102" name="Google Shape;102;p7"/>
          <p:cNvSpPr txBox="1">
            <a:spLocks noGrp="1"/>
          </p:cNvSpPr>
          <p:nvPr>
            <p:ph type="ftr" idx="11"/>
          </p:nvPr>
        </p:nvSpPr>
        <p:spPr>
          <a:xfrm>
            <a:off x="578802" y="6386547"/>
            <a:ext cx="458724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a:solidFill>
                  <a:srgbClr val="674696"/>
                </a:solidFill>
              </a:rPr>
              <a:t>We believe </a:t>
            </a:r>
            <a:r>
              <a:rPr lang="en-US"/>
              <a:t>in an inclusive and innovative approach to care.</a:t>
            </a:r>
            <a:endParaRPr/>
          </a:p>
        </p:txBody>
      </p:sp>
      <p:sp>
        <p:nvSpPr>
          <p:cNvPr id="103" name="Google Shape;103;p7"/>
          <p:cNvSpPr txBox="1"/>
          <p:nvPr/>
        </p:nvSpPr>
        <p:spPr>
          <a:xfrm>
            <a:off x="9489949" y="6386547"/>
            <a:ext cx="1783080" cy="258445"/>
          </a:xfrm>
          <a:prstGeom prst="rect">
            <a:avLst/>
          </a:prstGeom>
          <a:noFill/>
          <a:ln>
            <a:noFill/>
          </a:ln>
        </p:spPr>
        <p:txBody>
          <a:bodyPr spcFirstLastPara="1" wrap="square" lIns="0" tIns="3175" rIns="0" bIns="0" anchor="t" anchorCtr="0">
            <a:spAutoFit/>
          </a:bodyPr>
          <a:lstStyle/>
          <a:p>
            <a:pPr marL="12700" lvl="0" indent="0" algn="l" rtl="0">
              <a:lnSpc>
                <a:spcPct val="100000"/>
              </a:lnSpc>
              <a:spcBef>
                <a:spcPts val="0"/>
              </a:spcBef>
              <a:spcAft>
                <a:spcPts val="0"/>
              </a:spcAft>
              <a:buNone/>
            </a:pPr>
            <a:r>
              <a:rPr lang="en-US" sz="1500" u="sng">
                <a:solidFill>
                  <a:schemeClr val="hlink"/>
                </a:solidFill>
                <a:latin typeface="Calibri"/>
                <a:ea typeface="Calibri"/>
                <a:cs typeface="Calibri"/>
                <a:sym typeface="Calibri"/>
                <a:hlinkClick r:id="rId3"/>
              </a:rPr>
              <a:t>www.swlondon.nhs.uk</a:t>
            </a:r>
            <a:endParaRPr sz="1500">
              <a:latin typeface="Calibri"/>
              <a:ea typeface="Calibri"/>
              <a:cs typeface="Calibri"/>
              <a:sym typeface="Calibri"/>
            </a:endParaRPr>
          </a:p>
        </p:txBody>
      </p:sp>
      <p:sp>
        <p:nvSpPr>
          <p:cNvPr id="104" name="Google Shape;104;p7"/>
          <p:cNvSpPr txBox="1">
            <a:spLocks noGrp="1"/>
          </p:cNvSpPr>
          <p:nvPr>
            <p:ph type="title"/>
          </p:nvPr>
        </p:nvSpPr>
        <p:spPr>
          <a:xfrm>
            <a:off x="578807" y="420115"/>
            <a:ext cx="4513580" cy="29972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1800"/>
              <a:t>Terms of reference for the ICP (extract/3)</a:t>
            </a: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1499</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Arial</vt:lpstr>
      <vt:lpstr>Calibri</vt:lpstr>
      <vt:lpstr>Century Gothic</vt:lpstr>
      <vt:lpstr>Office Theme</vt:lpstr>
      <vt:lpstr>PowerPoint Presentation</vt:lpstr>
      <vt:lpstr>Establishing the South West London Integrated Care System (ICS)</vt:lpstr>
      <vt:lpstr>Establishing the South West London Integrated Care System (ICS)</vt:lpstr>
      <vt:lpstr> Establishing the SWL Integrated Care System</vt:lpstr>
      <vt:lpstr>Proposed Governance Arrangements at Place</vt:lpstr>
      <vt:lpstr>Establishing the South West London Integrated Care Partnership (ICP)</vt:lpstr>
      <vt:lpstr>Terms of reference for the ICP (extract/1)</vt:lpstr>
      <vt:lpstr>Terms of reference for the ICP (extract/2)</vt:lpstr>
      <vt:lpstr>Terms of reference for the ICP (extract/3)</vt:lpstr>
      <vt:lpstr>Core membership : The South West London Integrated Care Partnership (SWL ICP)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 Djeric Kane</dc:creator>
  <cp:lastModifiedBy>Camilla Wheal</cp:lastModifiedBy>
  <cp:revision>1</cp:revision>
  <dcterms:created xsi:type="dcterms:W3CDTF">2022-10-04T16:56:32Z</dcterms:created>
  <dcterms:modified xsi:type="dcterms:W3CDTF">2022-10-05T14:52:21Z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2022-06-21T00:00:00Z</vt:filetime>
  </property>
  <property fmtid="{D5CDD505-2E9C-101B-9397-08002B2CF9AE}" pid="3" name="Creator">
    <vt:lpwstr>PDFium</vt:lpwstr>
  </property>
  <property fmtid="{D5CDD505-2E9C-101B-9397-08002B2CF9AE}" pid="4" name="LastSaved">
    <vt:filetime>2022-06-21T00:00:00Z</vt:filetime>
  </property>
</Properties>
</file>