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2" r:id="rId1"/>
    <p:sldMasterId id="2147483663" r:id="rId2"/>
  </p:sldMasterIdLst>
  <p:notesMasterIdLst>
    <p:notesMasterId r:id="rId20"/>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1A9C1C5-E60C-4909-A4CD-0EA66C358AC0}">
  <a:tblStyle styleId="{61A9C1C5-E60C-4909-A4CD-0EA66C358AC0}"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1" d="100"/>
          <a:sy n="71" d="100"/>
        </p:scale>
        <p:origin x="811" y="53"/>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219842951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8" name="Google Shape;68;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2459231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g157e623794a_0_1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 name="Google Shape;122;g157e623794a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7190463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g145bed023cd_0_5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8" name="Google Shape;128;g145bed023cd_0_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884945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g158c7157aa3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4" name="Google Shape;134;g158c7157aa3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72702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g157e623794a_0_2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 name="Google Shape;140;g157e623794a_0_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8117888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g13850992006_1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6" name="Google Shape;146;g13850992006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696099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g158c7157aa3_0_1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2" name="Google Shape;152;g158c7157aa3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3530218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g145bed023cd_0_4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8" name="Google Shape;158;g145bed023cd_0_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74908556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g13850992006_1_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4" name="Google Shape;164;g13850992006_1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625079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g157e623794a_0_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57e623794a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2404150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Google Shape;79;g15b433cb4a5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0" name="Google Shape;80;g15b433cb4a5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7802354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15b433cb4a5_0_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15b433cb4a5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972984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g15b433cb4a5_0_1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2" name="Google Shape;92;g15b433cb4a5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5769517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g13f23605e3e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8" name="Google Shape;98;g13f23605e3e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075447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g157e623794a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 name="Google Shape;104;g157e623794a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0988887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g145bed023cd_0_3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0" name="Google Shape;110;g145bed023cd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6325175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g158c7157aa3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6" name="Google Shape;116;g158c7157aa3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6171410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lt1"/>
        </a:solidFill>
        <a:effectLst/>
      </p:bgPr>
    </p:bg>
    <p:spTree>
      <p:nvGrpSpPr>
        <p:cNvPr id="1" name="Shape 54"/>
        <p:cNvGrpSpPr/>
        <p:nvPr/>
      </p:nvGrpSpPr>
      <p:grpSpPr>
        <a:xfrm>
          <a:off x="0" y="0"/>
          <a:ext cx="0" cy="0"/>
          <a:chOff x="0" y="0"/>
          <a:chExt cx="0" cy="0"/>
        </a:xfrm>
      </p:grpSpPr>
      <p:sp>
        <p:nvSpPr>
          <p:cNvPr id="55" name="Google Shape;55;p14"/>
          <p:cNvSpPr/>
          <p:nvPr/>
        </p:nvSpPr>
        <p:spPr>
          <a:xfrm>
            <a:off x="-1" y="4573715"/>
            <a:ext cx="9144000" cy="565200"/>
          </a:xfrm>
          <a:prstGeom prst="rect">
            <a:avLst/>
          </a:prstGeom>
          <a:solidFill>
            <a:srgbClr val="0468B3"/>
          </a:solidFill>
          <a:ln>
            <a:noFill/>
          </a:ln>
        </p:spPr>
        <p:txBody>
          <a:bodyPr spcFirstLastPara="1" wrap="square" lIns="69825" tIns="34900" rIns="69825" bIns="349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56" name="Google Shape;56;p14"/>
          <p:cNvSpPr txBox="1">
            <a:spLocks noGrp="1"/>
          </p:cNvSpPr>
          <p:nvPr>
            <p:ph type="title"/>
          </p:nvPr>
        </p:nvSpPr>
        <p:spPr>
          <a:xfrm>
            <a:off x="311701" y="2150854"/>
            <a:ext cx="8520600" cy="841800"/>
          </a:xfrm>
          <a:prstGeom prst="rect">
            <a:avLst/>
          </a:prstGeom>
          <a:noFill/>
          <a:ln>
            <a:noFill/>
          </a:ln>
        </p:spPr>
        <p:txBody>
          <a:bodyPr spcFirstLastPara="1" wrap="square" lIns="69825" tIns="69825" rIns="69825" bIns="69825" anchor="ctr" anchorCtr="0">
            <a:noAutofit/>
          </a:bodyPr>
          <a:lstStyle>
            <a:lvl1pPr lvl="0" algn="ctr" rtl="0">
              <a:lnSpc>
                <a:spcPct val="100000"/>
              </a:lnSpc>
              <a:spcBef>
                <a:spcPts val="0"/>
              </a:spcBef>
              <a:spcAft>
                <a:spcPts val="0"/>
              </a:spcAft>
              <a:buSzPts val="2700"/>
              <a:buNone/>
              <a:defRPr sz="3600"/>
            </a:lvl1pPr>
            <a:lvl2pPr lvl="1" algn="ctr" rtl="0">
              <a:lnSpc>
                <a:spcPct val="100000"/>
              </a:lnSpc>
              <a:spcBef>
                <a:spcPts val="0"/>
              </a:spcBef>
              <a:spcAft>
                <a:spcPts val="0"/>
              </a:spcAft>
              <a:buSzPts val="2700"/>
              <a:buNone/>
              <a:defRPr sz="3600"/>
            </a:lvl2pPr>
            <a:lvl3pPr lvl="2" algn="ctr" rtl="0">
              <a:lnSpc>
                <a:spcPct val="100000"/>
              </a:lnSpc>
              <a:spcBef>
                <a:spcPts val="0"/>
              </a:spcBef>
              <a:spcAft>
                <a:spcPts val="0"/>
              </a:spcAft>
              <a:buSzPts val="2700"/>
              <a:buNone/>
              <a:defRPr sz="3600"/>
            </a:lvl3pPr>
            <a:lvl4pPr lvl="3" algn="ctr" rtl="0">
              <a:lnSpc>
                <a:spcPct val="100000"/>
              </a:lnSpc>
              <a:spcBef>
                <a:spcPts val="0"/>
              </a:spcBef>
              <a:spcAft>
                <a:spcPts val="0"/>
              </a:spcAft>
              <a:buSzPts val="2700"/>
              <a:buNone/>
              <a:defRPr sz="3600"/>
            </a:lvl4pPr>
            <a:lvl5pPr lvl="4" algn="ctr" rtl="0">
              <a:lnSpc>
                <a:spcPct val="100000"/>
              </a:lnSpc>
              <a:spcBef>
                <a:spcPts val="0"/>
              </a:spcBef>
              <a:spcAft>
                <a:spcPts val="0"/>
              </a:spcAft>
              <a:buSzPts val="2700"/>
              <a:buNone/>
              <a:defRPr sz="3600"/>
            </a:lvl5pPr>
            <a:lvl6pPr lvl="5" algn="ctr" rtl="0">
              <a:lnSpc>
                <a:spcPct val="100000"/>
              </a:lnSpc>
              <a:spcBef>
                <a:spcPts val="0"/>
              </a:spcBef>
              <a:spcAft>
                <a:spcPts val="0"/>
              </a:spcAft>
              <a:buSzPts val="2700"/>
              <a:buNone/>
              <a:defRPr sz="3600"/>
            </a:lvl6pPr>
            <a:lvl7pPr lvl="6" algn="ctr" rtl="0">
              <a:lnSpc>
                <a:spcPct val="100000"/>
              </a:lnSpc>
              <a:spcBef>
                <a:spcPts val="0"/>
              </a:spcBef>
              <a:spcAft>
                <a:spcPts val="0"/>
              </a:spcAft>
              <a:buSzPts val="2700"/>
              <a:buNone/>
              <a:defRPr sz="3600"/>
            </a:lvl7pPr>
            <a:lvl8pPr lvl="7" algn="ctr" rtl="0">
              <a:lnSpc>
                <a:spcPct val="100000"/>
              </a:lnSpc>
              <a:spcBef>
                <a:spcPts val="0"/>
              </a:spcBef>
              <a:spcAft>
                <a:spcPts val="0"/>
              </a:spcAft>
              <a:buSzPts val="2700"/>
              <a:buNone/>
              <a:defRPr sz="3600"/>
            </a:lvl8pPr>
            <a:lvl9pPr lvl="8" algn="ctr" rtl="0">
              <a:lnSpc>
                <a:spcPct val="100000"/>
              </a:lnSpc>
              <a:spcBef>
                <a:spcPts val="0"/>
              </a:spcBef>
              <a:spcAft>
                <a:spcPts val="0"/>
              </a:spcAft>
              <a:buSzPts val="2700"/>
              <a:buNone/>
              <a:defRPr sz="3600"/>
            </a:lvl9pPr>
          </a:lstStyle>
          <a:p>
            <a:endParaRPr/>
          </a:p>
        </p:txBody>
      </p:sp>
      <p:sp>
        <p:nvSpPr>
          <p:cNvPr id="57" name="Google Shape;57;p14"/>
          <p:cNvSpPr txBox="1">
            <a:spLocks noGrp="1"/>
          </p:cNvSpPr>
          <p:nvPr>
            <p:ph type="sldNum" idx="12"/>
          </p:nvPr>
        </p:nvSpPr>
        <p:spPr>
          <a:xfrm>
            <a:off x="8472467" y="4663226"/>
            <a:ext cx="548700" cy="393600"/>
          </a:xfrm>
          <a:prstGeom prst="rect">
            <a:avLst/>
          </a:prstGeom>
          <a:noFill/>
          <a:ln>
            <a:noFill/>
          </a:ln>
        </p:spPr>
        <p:txBody>
          <a:bodyPr spcFirstLastPara="1" wrap="square" lIns="69825" tIns="69825" rIns="69825" bIns="69825" anchor="ctr" anchorCtr="0">
            <a:noAutofit/>
          </a:bodyPr>
          <a:lstStyle>
            <a:lvl1pPr marL="0" lvl="0" indent="0" algn="r" rtl="0">
              <a:lnSpc>
                <a:spcPct val="100000"/>
              </a:lnSpc>
              <a:spcBef>
                <a:spcPts val="0"/>
              </a:spcBef>
              <a:spcAft>
                <a:spcPts val="0"/>
              </a:spcAft>
              <a:buSzPts val="1000"/>
              <a:buNone/>
              <a:defRPr sz="1000" b="0" i="0" u="none" strike="noStrike" cap="none">
                <a:solidFill>
                  <a:schemeClr val="lt1"/>
                </a:solidFill>
                <a:latin typeface="Arial"/>
                <a:ea typeface="Arial"/>
                <a:cs typeface="Arial"/>
                <a:sym typeface="Arial"/>
              </a:defRPr>
            </a:lvl1pPr>
            <a:lvl2pPr marL="0" lvl="1" indent="0" algn="r" rtl="0">
              <a:lnSpc>
                <a:spcPct val="100000"/>
              </a:lnSpc>
              <a:spcBef>
                <a:spcPts val="0"/>
              </a:spcBef>
              <a:spcAft>
                <a:spcPts val="0"/>
              </a:spcAft>
              <a:buSzPts val="1000"/>
              <a:buNone/>
              <a:defRPr sz="1000" b="0" i="0" u="none" strike="noStrike" cap="none">
                <a:solidFill>
                  <a:schemeClr val="lt1"/>
                </a:solidFill>
                <a:latin typeface="Arial"/>
                <a:ea typeface="Arial"/>
                <a:cs typeface="Arial"/>
                <a:sym typeface="Arial"/>
              </a:defRPr>
            </a:lvl2pPr>
            <a:lvl3pPr marL="0" lvl="2" indent="0" algn="r" rtl="0">
              <a:lnSpc>
                <a:spcPct val="100000"/>
              </a:lnSpc>
              <a:spcBef>
                <a:spcPts val="0"/>
              </a:spcBef>
              <a:spcAft>
                <a:spcPts val="0"/>
              </a:spcAft>
              <a:buSzPts val="1000"/>
              <a:buNone/>
              <a:defRPr sz="1000" b="0" i="0" u="none" strike="noStrike" cap="none">
                <a:solidFill>
                  <a:schemeClr val="lt1"/>
                </a:solidFill>
                <a:latin typeface="Arial"/>
                <a:ea typeface="Arial"/>
                <a:cs typeface="Arial"/>
                <a:sym typeface="Arial"/>
              </a:defRPr>
            </a:lvl3pPr>
            <a:lvl4pPr marL="0" lvl="3" indent="0" algn="r" rtl="0">
              <a:lnSpc>
                <a:spcPct val="100000"/>
              </a:lnSpc>
              <a:spcBef>
                <a:spcPts val="0"/>
              </a:spcBef>
              <a:spcAft>
                <a:spcPts val="0"/>
              </a:spcAft>
              <a:buSzPts val="1000"/>
              <a:buNone/>
              <a:defRPr sz="1000" b="0" i="0" u="none" strike="noStrike" cap="none">
                <a:solidFill>
                  <a:schemeClr val="lt1"/>
                </a:solidFill>
                <a:latin typeface="Arial"/>
                <a:ea typeface="Arial"/>
                <a:cs typeface="Arial"/>
                <a:sym typeface="Arial"/>
              </a:defRPr>
            </a:lvl4pPr>
            <a:lvl5pPr marL="0" lvl="4" indent="0" algn="r" rtl="0">
              <a:lnSpc>
                <a:spcPct val="100000"/>
              </a:lnSpc>
              <a:spcBef>
                <a:spcPts val="0"/>
              </a:spcBef>
              <a:spcAft>
                <a:spcPts val="0"/>
              </a:spcAft>
              <a:buSzPts val="1000"/>
              <a:buNone/>
              <a:defRPr sz="1000" b="0" i="0" u="none" strike="noStrike" cap="none">
                <a:solidFill>
                  <a:schemeClr val="lt1"/>
                </a:solidFill>
                <a:latin typeface="Arial"/>
                <a:ea typeface="Arial"/>
                <a:cs typeface="Arial"/>
                <a:sym typeface="Arial"/>
              </a:defRPr>
            </a:lvl5pPr>
            <a:lvl6pPr marL="0" lvl="5" indent="0" algn="r" rtl="0">
              <a:lnSpc>
                <a:spcPct val="100000"/>
              </a:lnSpc>
              <a:spcBef>
                <a:spcPts val="0"/>
              </a:spcBef>
              <a:spcAft>
                <a:spcPts val="0"/>
              </a:spcAft>
              <a:buSzPts val="1000"/>
              <a:buNone/>
              <a:defRPr sz="1000" b="0" i="0" u="none" strike="noStrike" cap="none">
                <a:solidFill>
                  <a:schemeClr val="lt1"/>
                </a:solidFill>
                <a:latin typeface="Arial"/>
                <a:ea typeface="Arial"/>
                <a:cs typeface="Arial"/>
                <a:sym typeface="Arial"/>
              </a:defRPr>
            </a:lvl6pPr>
            <a:lvl7pPr marL="0" lvl="6" indent="0" algn="r" rtl="0">
              <a:lnSpc>
                <a:spcPct val="100000"/>
              </a:lnSpc>
              <a:spcBef>
                <a:spcPts val="0"/>
              </a:spcBef>
              <a:spcAft>
                <a:spcPts val="0"/>
              </a:spcAft>
              <a:buSzPts val="1000"/>
              <a:buNone/>
              <a:defRPr sz="1000" b="0" i="0" u="none" strike="noStrike" cap="none">
                <a:solidFill>
                  <a:schemeClr val="lt1"/>
                </a:solidFill>
                <a:latin typeface="Arial"/>
                <a:ea typeface="Arial"/>
                <a:cs typeface="Arial"/>
                <a:sym typeface="Arial"/>
              </a:defRPr>
            </a:lvl7pPr>
            <a:lvl8pPr marL="0" lvl="7" indent="0" algn="r" rtl="0">
              <a:lnSpc>
                <a:spcPct val="100000"/>
              </a:lnSpc>
              <a:spcBef>
                <a:spcPts val="0"/>
              </a:spcBef>
              <a:spcAft>
                <a:spcPts val="0"/>
              </a:spcAft>
              <a:buSzPts val="1000"/>
              <a:buNone/>
              <a:defRPr sz="1000" b="0" i="0" u="none" strike="noStrike" cap="none">
                <a:solidFill>
                  <a:schemeClr val="lt1"/>
                </a:solidFill>
                <a:latin typeface="Arial"/>
                <a:ea typeface="Arial"/>
                <a:cs typeface="Arial"/>
                <a:sym typeface="Arial"/>
              </a:defRPr>
            </a:lvl8pPr>
            <a:lvl9pPr marL="0" lvl="8" indent="0" algn="r" rtl="0">
              <a:lnSpc>
                <a:spcPct val="100000"/>
              </a:lnSpc>
              <a:spcBef>
                <a:spcPts val="0"/>
              </a:spcBef>
              <a:spcAft>
                <a:spcPts val="0"/>
              </a:spcAft>
              <a:buSzPts val="1000"/>
              <a:buNone/>
              <a:defRPr sz="10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58"/>
        <p:cNvGrpSpPr/>
        <p:nvPr/>
      </p:nvGrpSpPr>
      <p:grpSpPr>
        <a:xfrm>
          <a:off x="0" y="0"/>
          <a:ext cx="0" cy="0"/>
          <a:chOff x="0" y="0"/>
          <a:chExt cx="0" cy="0"/>
        </a:xfrm>
      </p:grpSpPr>
      <p:sp>
        <p:nvSpPr>
          <p:cNvPr id="59" name="Google Shape;59;p15"/>
          <p:cNvSpPr txBox="1">
            <a:spLocks noGrp="1"/>
          </p:cNvSpPr>
          <p:nvPr>
            <p:ph type="ctrTitle"/>
          </p:nvPr>
        </p:nvSpPr>
        <p:spPr>
          <a:xfrm>
            <a:off x="311708" y="744575"/>
            <a:ext cx="8520600" cy="2052600"/>
          </a:xfrm>
          <a:prstGeom prst="rect">
            <a:avLst/>
          </a:prstGeom>
        </p:spPr>
        <p:txBody>
          <a:bodyPr spcFirstLastPara="1" wrap="square" lIns="69825" tIns="69825" rIns="69825" bIns="69825" anchor="b" anchorCtr="0">
            <a:noAutofit/>
          </a:bodyPr>
          <a:lstStyle>
            <a:lvl1pPr lvl="0" algn="ctr" rtl="0">
              <a:spcBef>
                <a:spcPts val="0"/>
              </a:spcBef>
              <a:spcAft>
                <a:spcPts val="0"/>
              </a:spcAft>
              <a:buSzPts val="5200"/>
              <a:buNone/>
              <a:defRPr sz="5200"/>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endParaRPr/>
          </a:p>
        </p:txBody>
      </p:sp>
      <p:sp>
        <p:nvSpPr>
          <p:cNvPr id="60" name="Google Shape;60;p15"/>
          <p:cNvSpPr txBox="1">
            <a:spLocks noGrp="1"/>
          </p:cNvSpPr>
          <p:nvPr>
            <p:ph type="subTitle" idx="1"/>
          </p:nvPr>
        </p:nvSpPr>
        <p:spPr>
          <a:xfrm>
            <a:off x="311700" y="2834125"/>
            <a:ext cx="8520600" cy="792600"/>
          </a:xfrm>
          <a:prstGeom prst="rect">
            <a:avLst/>
          </a:prstGeom>
        </p:spPr>
        <p:txBody>
          <a:bodyPr spcFirstLastPara="1" wrap="square" lIns="69825" tIns="69825" rIns="69825" bIns="69825" anchor="t" anchorCtr="0">
            <a:noAutofit/>
          </a:bodyPr>
          <a:lstStyle>
            <a:lvl1pPr lvl="0" algn="ctr" rtl="0">
              <a:lnSpc>
                <a:spcPct val="100000"/>
              </a:lnSpc>
              <a:spcBef>
                <a:spcPts val="0"/>
              </a:spcBef>
              <a:spcAft>
                <a:spcPts val="0"/>
              </a:spcAft>
              <a:buSzPts val="2800"/>
              <a:buNone/>
              <a:defRPr sz="2800"/>
            </a:lvl1pPr>
            <a:lvl2pPr lvl="1" algn="ctr" rtl="0">
              <a:lnSpc>
                <a:spcPct val="100000"/>
              </a:lnSpc>
              <a:spcBef>
                <a:spcPts val="1200"/>
              </a:spcBef>
              <a:spcAft>
                <a:spcPts val="0"/>
              </a:spcAft>
              <a:buSzPts val="2800"/>
              <a:buNone/>
              <a:defRPr sz="2800"/>
            </a:lvl2pPr>
            <a:lvl3pPr lvl="2" algn="ctr" rtl="0">
              <a:lnSpc>
                <a:spcPct val="100000"/>
              </a:lnSpc>
              <a:spcBef>
                <a:spcPts val="1200"/>
              </a:spcBef>
              <a:spcAft>
                <a:spcPts val="0"/>
              </a:spcAft>
              <a:buSzPts val="2800"/>
              <a:buNone/>
              <a:defRPr sz="2800"/>
            </a:lvl3pPr>
            <a:lvl4pPr lvl="3" algn="ctr" rtl="0">
              <a:lnSpc>
                <a:spcPct val="100000"/>
              </a:lnSpc>
              <a:spcBef>
                <a:spcPts val="1200"/>
              </a:spcBef>
              <a:spcAft>
                <a:spcPts val="0"/>
              </a:spcAft>
              <a:buSzPts val="2800"/>
              <a:buNone/>
              <a:defRPr sz="2800"/>
            </a:lvl4pPr>
            <a:lvl5pPr lvl="4" algn="ctr" rtl="0">
              <a:lnSpc>
                <a:spcPct val="100000"/>
              </a:lnSpc>
              <a:spcBef>
                <a:spcPts val="1200"/>
              </a:spcBef>
              <a:spcAft>
                <a:spcPts val="0"/>
              </a:spcAft>
              <a:buSzPts val="2800"/>
              <a:buNone/>
              <a:defRPr sz="2800"/>
            </a:lvl5pPr>
            <a:lvl6pPr lvl="5" algn="ctr" rtl="0">
              <a:lnSpc>
                <a:spcPct val="100000"/>
              </a:lnSpc>
              <a:spcBef>
                <a:spcPts val="1200"/>
              </a:spcBef>
              <a:spcAft>
                <a:spcPts val="0"/>
              </a:spcAft>
              <a:buSzPts val="2800"/>
              <a:buNone/>
              <a:defRPr sz="2800"/>
            </a:lvl6pPr>
            <a:lvl7pPr lvl="6" algn="ctr" rtl="0">
              <a:lnSpc>
                <a:spcPct val="100000"/>
              </a:lnSpc>
              <a:spcBef>
                <a:spcPts val="1200"/>
              </a:spcBef>
              <a:spcAft>
                <a:spcPts val="0"/>
              </a:spcAft>
              <a:buSzPts val="2800"/>
              <a:buNone/>
              <a:defRPr sz="2800"/>
            </a:lvl7pPr>
            <a:lvl8pPr lvl="7" algn="ctr" rtl="0">
              <a:lnSpc>
                <a:spcPct val="100000"/>
              </a:lnSpc>
              <a:spcBef>
                <a:spcPts val="1200"/>
              </a:spcBef>
              <a:spcAft>
                <a:spcPts val="0"/>
              </a:spcAft>
              <a:buSzPts val="2800"/>
              <a:buNone/>
              <a:defRPr sz="2800"/>
            </a:lvl8pPr>
            <a:lvl9pPr lvl="8" algn="ctr" rtl="0">
              <a:lnSpc>
                <a:spcPct val="100000"/>
              </a:lnSpc>
              <a:spcBef>
                <a:spcPts val="1200"/>
              </a:spcBef>
              <a:spcAft>
                <a:spcPts val="0"/>
              </a:spcAft>
              <a:buSzPts val="2800"/>
              <a:buNone/>
              <a:defRPr sz="2800"/>
            </a:lvl9pPr>
          </a:lstStyle>
          <a:p>
            <a:endParaRPr/>
          </a:p>
        </p:txBody>
      </p:sp>
      <p:sp>
        <p:nvSpPr>
          <p:cNvPr id="61" name="Google Shape;61;p15"/>
          <p:cNvSpPr txBox="1">
            <a:spLocks noGrp="1"/>
          </p:cNvSpPr>
          <p:nvPr>
            <p:ph type="sldNum" idx="12"/>
          </p:nvPr>
        </p:nvSpPr>
        <p:spPr>
          <a:xfrm>
            <a:off x="8472458" y="4663217"/>
            <a:ext cx="548700" cy="393600"/>
          </a:xfrm>
          <a:prstGeom prst="rect">
            <a:avLst/>
          </a:prstGeom>
        </p:spPr>
        <p:txBody>
          <a:bodyPr spcFirstLastPara="1" wrap="square" lIns="69825" tIns="69825" rIns="69825" bIns="698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62"/>
        <p:cNvGrpSpPr/>
        <p:nvPr/>
      </p:nvGrpSpPr>
      <p:grpSpPr>
        <a:xfrm>
          <a:off x="0" y="0"/>
          <a:ext cx="0" cy="0"/>
          <a:chOff x="0" y="0"/>
          <a:chExt cx="0" cy="0"/>
        </a:xfrm>
      </p:grpSpPr>
      <p:sp>
        <p:nvSpPr>
          <p:cNvPr id="63" name="Google Shape;63;p16"/>
          <p:cNvSpPr txBox="1">
            <a:spLocks noGrp="1"/>
          </p:cNvSpPr>
          <p:nvPr>
            <p:ph type="title"/>
          </p:nvPr>
        </p:nvSpPr>
        <p:spPr>
          <a:xfrm>
            <a:off x="311700" y="445025"/>
            <a:ext cx="8520600" cy="572700"/>
          </a:xfrm>
          <a:prstGeom prst="rect">
            <a:avLst/>
          </a:prstGeom>
        </p:spPr>
        <p:txBody>
          <a:bodyPr spcFirstLastPara="1" wrap="square" lIns="69825" tIns="69825" rIns="69825" bIns="69825" anchor="t" anchorCtr="0">
            <a:noAutofit/>
          </a:bodyPr>
          <a:lstStyle>
            <a:lvl1pPr lvl="0" rtl="0">
              <a:spcBef>
                <a:spcPts val="0"/>
              </a:spcBef>
              <a:spcAft>
                <a:spcPts val="0"/>
              </a:spcAft>
              <a:buSzPts val="2100"/>
              <a:buNone/>
              <a:defRPr/>
            </a:lvl1pPr>
            <a:lvl2pPr lvl="1" rtl="0">
              <a:spcBef>
                <a:spcPts val="0"/>
              </a:spcBef>
              <a:spcAft>
                <a:spcPts val="0"/>
              </a:spcAft>
              <a:buSzPts val="2100"/>
              <a:buNone/>
              <a:defRPr/>
            </a:lvl2pPr>
            <a:lvl3pPr lvl="2" rtl="0">
              <a:spcBef>
                <a:spcPts val="0"/>
              </a:spcBef>
              <a:spcAft>
                <a:spcPts val="0"/>
              </a:spcAft>
              <a:buSzPts val="2100"/>
              <a:buNone/>
              <a:defRPr/>
            </a:lvl3pPr>
            <a:lvl4pPr lvl="3" rtl="0">
              <a:spcBef>
                <a:spcPts val="0"/>
              </a:spcBef>
              <a:spcAft>
                <a:spcPts val="0"/>
              </a:spcAft>
              <a:buSzPts val="2100"/>
              <a:buNone/>
              <a:defRPr/>
            </a:lvl4pPr>
            <a:lvl5pPr lvl="4" rtl="0">
              <a:spcBef>
                <a:spcPts val="0"/>
              </a:spcBef>
              <a:spcAft>
                <a:spcPts val="0"/>
              </a:spcAft>
              <a:buSzPts val="2100"/>
              <a:buNone/>
              <a:defRPr/>
            </a:lvl5pPr>
            <a:lvl6pPr lvl="5" rtl="0">
              <a:spcBef>
                <a:spcPts val="0"/>
              </a:spcBef>
              <a:spcAft>
                <a:spcPts val="0"/>
              </a:spcAft>
              <a:buSzPts val="2100"/>
              <a:buNone/>
              <a:defRPr/>
            </a:lvl6pPr>
            <a:lvl7pPr lvl="6" rtl="0">
              <a:spcBef>
                <a:spcPts val="0"/>
              </a:spcBef>
              <a:spcAft>
                <a:spcPts val="0"/>
              </a:spcAft>
              <a:buSzPts val="2100"/>
              <a:buNone/>
              <a:defRPr/>
            </a:lvl7pPr>
            <a:lvl8pPr lvl="7" rtl="0">
              <a:spcBef>
                <a:spcPts val="0"/>
              </a:spcBef>
              <a:spcAft>
                <a:spcPts val="0"/>
              </a:spcAft>
              <a:buSzPts val="2100"/>
              <a:buNone/>
              <a:defRPr/>
            </a:lvl8pPr>
            <a:lvl9pPr lvl="8" rtl="0">
              <a:spcBef>
                <a:spcPts val="0"/>
              </a:spcBef>
              <a:spcAft>
                <a:spcPts val="0"/>
              </a:spcAft>
              <a:buSzPts val="2100"/>
              <a:buNone/>
              <a:defRPr/>
            </a:lvl9pPr>
          </a:lstStyle>
          <a:p>
            <a:endParaRPr/>
          </a:p>
        </p:txBody>
      </p:sp>
      <p:sp>
        <p:nvSpPr>
          <p:cNvPr id="64" name="Google Shape;64;p16"/>
          <p:cNvSpPr txBox="1">
            <a:spLocks noGrp="1"/>
          </p:cNvSpPr>
          <p:nvPr>
            <p:ph type="body" idx="1"/>
          </p:nvPr>
        </p:nvSpPr>
        <p:spPr>
          <a:xfrm>
            <a:off x="311700" y="1152475"/>
            <a:ext cx="8520600" cy="3416400"/>
          </a:xfrm>
          <a:prstGeom prst="rect">
            <a:avLst/>
          </a:prstGeom>
        </p:spPr>
        <p:txBody>
          <a:bodyPr spcFirstLastPara="1" wrap="square" lIns="69825" tIns="69825" rIns="69825" bIns="69825" anchor="t" anchorCtr="0">
            <a:noAutofit/>
          </a:bodyPr>
          <a:lstStyle>
            <a:lvl1pPr marL="457200" lvl="0" indent="-317500" rtl="0">
              <a:spcBef>
                <a:spcPts val="0"/>
              </a:spcBef>
              <a:spcAft>
                <a:spcPts val="0"/>
              </a:spcAft>
              <a:buSzPts val="1400"/>
              <a:buChar char="●"/>
              <a:defRPr/>
            </a:lvl1pPr>
            <a:lvl2pPr marL="914400" lvl="1" indent="-298450" rtl="0">
              <a:spcBef>
                <a:spcPts val="1200"/>
              </a:spcBef>
              <a:spcAft>
                <a:spcPts val="0"/>
              </a:spcAft>
              <a:buSzPts val="1100"/>
              <a:buChar char="○"/>
              <a:defRPr/>
            </a:lvl2pPr>
            <a:lvl3pPr marL="1371600" lvl="2" indent="-298450" rtl="0">
              <a:spcBef>
                <a:spcPts val="1200"/>
              </a:spcBef>
              <a:spcAft>
                <a:spcPts val="0"/>
              </a:spcAft>
              <a:buSzPts val="1100"/>
              <a:buChar char="■"/>
              <a:defRPr/>
            </a:lvl3pPr>
            <a:lvl4pPr marL="1828800" lvl="3" indent="-298450" rtl="0">
              <a:spcBef>
                <a:spcPts val="1200"/>
              </a:spcBef>
              <a:spcAft>
                <a:spcPts val="0"/>
              </a:spcAft>
              <a:buSzPts val="1100"/>
              <a:buChar char="●"/>
              <a:defRPr/>
            </a:lvl4pPr>
            <a:lvl5pPr marL="2286000" lvl="4" indent="-298450" rtl="0">
              <a:spcBef>
                <a:spcPts val="1200"/>
              </a:spcBef>
              <a:spcAft>
                <a:spcPts val="0"/>
              </a:spcAft>
              <a:buSzPts val="1100"/>
              <a:buChar char="○"/>
              <a:defRPr/>
            </a:lvl5pPr>
            <a:lvl6pPr marL="2743200" lvl="5" indent="-298450" rtl="0">
              <a:spcBef>
                <a:spcPts val="1200"/>
              </a:spcBef>
              <a:spcAft>
                <a:spcPts val="0"/>
              </a:spcAft>
              <a:buSzPts val="1100"/>
              <a:buChar char="■"/>
              <a:defRPr/>
            </a:lvl6pPr>
            <a:lvl7pPr marL="3200400" lvl="6" indent="-298450" rtl="0">
              <a:spcBef>
                <a:spcPts val="1200"/>
              </a:spcBef>
              <a:spcAft>
                <a:spcPts val="0"/>
              </a:spcAft>
              <a:buSzPts val="1100"/>
              <a:buChar char="●"/>
              <a:defRPr/>
            </a:lvl7pPr>
            <a:lvl8pPr marL="3657600" lvl="7" indent="-298450" rtl="0">
              <a:spcBef>
                <a:spcPts val="1200"/>
              </a:spcBef>
              <a:spcAft>
                <a:spcPts val="0"/>
              </a:spcAft>
              <a:buSzPts val="1100"/>
              <a:buChar char="○"/>
              <a:defRPr/>
            </a:lvl8pPr>
            <a:lvl9pPr marL="4114800" lvl="8" indent="-298450" rtl="0">
              <a:spcBef>
                <a:spcPts val="1200"/>
              </a:spcBef>
              <a:spcAft>
                <a:spcPts val="1200"/>
              </a:spcAft>
              <a:buSzPts val="1100"/>
              <a:buChar char="■"/>
              <a:defRPr/>
            </a:lvl9pPr>
          </a:lstStyle>
          <a:p>
            <a:endParaRPr/>
          </a:p>
        </p:txBody>
      </p:sp>
      <p:sp>
        <p:nvSpPr>
          <p:cNvPr id="65" name="Google Shape;65;p16"/>
          <p:cNvSpPr txBox="1">
            <a:spLocks noGrp="1"/>
          </p:cNvSpPr>
          <p:nvPr>
            <p:ph type="sldNum" idx="12"/>
          </p:nvPr>
        </p:nvSpPr>
        <p:spPr>
          <a:xfrm>
            <a:off x="8472458" y="4663217"/>
            <a:ext cx="548700" cy="393600"/>
          </a:xfrm>
          <a:prstGeom prst="rect">
            <a:avLst/>
          </a:prstGeom>
        </p:spPr>
        <p:txBody>
          <a:bodyPr spcFirstLastPara="1" wrap="square" lIns="69825" tIns="69825" rIns="69825" bIns="698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blipFill>
          <a:blip r:embed="rId13">
            <a:alphaModFix/>
          </a:blip>
          <a:stretch>
            <a:fillRect/>
          </a:stretch>
        </a:blip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name="simple-light-2">
    <p:bg>
      <p:bgPr>
        <a:blipFill>
          <a:blip r:embed="rId5">
            <a:alphaModFix/>
          </a:blip>
          <a:stretch>
            <a:fillRect/>
          </a:stretch>
        </a:blipFill>
        <a:effectLst/>
      </p:bgPr>
    </p:bg>
    <p:spTree>
      <p:nvGrpSpPr>
        <p:cNvPr id="1" name="Shape 50"/>
        <p:cNvGrpSpPr/>
        <p:nvPr/>
      </p:nvGrpSpPr>
      <p:grpSpPr>
        <a:xfrm>
          <a:off x="0" y="0"/>
          <a:ext cx="0" cy="0"/>
          <a:chOff x="0" y="0"/>
          <a:chExt cx="0" cy="0"/>
        </a:xfrm>
      </p:grpSpPr>
      <p:sp>
        <p:nvSpPr>
          <p:cNvPr id="51" name="Google Shape;51;p13"/>
          <p:cNvSpPr txBox="1">
            <a:spLocks noGrp="1"/>
          </p:cNvSpPr>
          <p:nvPr>
            <p:ph type="title"/>
          </p:nvPr>
        </p:nvSpPr>
        <p:spPr>
          <a:xfrm>
            <a:off x="311701" y="445026"/>
            <a:ext cx="8520600" cy="572700"/>
          </a:xfrm>
          <a:prstGeom prst="rect">
            <a:avLst/>
          </a:prstGeom>
          <a:noFill/>
          <a:ln>
            <a:noFill/>
          </a:ln>
        </p:spPr>
        <p:txBody>
          <a:bodyPr spcFirstLastPara="1" wrap="square" lIns="69825" tIns="69825" rIns="69825" bIns="69825" anchor="t" anchorCtr="0">
            <a:noAutofit/>
          </a:bodyPr>
          <a:lstStyle>
            <a:lvl1pPr marR="0" lvl="0" algn="l" rtl="0">
              <a:lnSpc>
                <a:spcPct val="100000"/>
              </a:lnSpc>
              <a:spcBef>
                <a:spcPts val="0"/>
              </a:spcBef>
              <a:spcAft>
                <a:spcPts val="0"/>
              </a:spcAft>
              <a:buClr>
                <a:schemeClr val="dk1"/>
              </a:buClr>
              <a:buSzPts val="2100"/>
              <a:buFont typeface="Arial"/>
              <a:buNone/>
              <a:defRPr sz="2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100"/>
              <a:buFont typeface="Arial"/>
              <a:buNone/>
              <a:defRPr sz="21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100"/>
              <a:buFont typeface="Arial"/>
              <a:buNone/>
              <a:defRPr sz="21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100"/>
              <a:buFont typeface="Arial"/>
              <a:buNone/>
              <a:defRPr sz="21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100"/>
              <a:buFont typeface="Arial"/>
              <a:buNone/>
              <a:defRPr sz="21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100"/>
              <a:buFont typeface="Arial"/>
              <a:buNone/>
              <a:defRPr sz="21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100"/>
              <a:buFont typeface="Arial"/>
              <a:buNone/>
              <a:defRPr sz="21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100"/>
              <a:buFont typeface="Arial"/>
              <a:buNone/>
              <a:defRPr sz="21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100"/>
              <a:buFont typeface="Arial"/>
              <a:buNone/>
              <a:defRPr sz="2100" b="0" i="0" u="none" strike="noStrike" cap="none">
                <a:solidFill>
                  <a:schemeClr val="dk1"/>
                </a:solidFill>
                <a:latin typeface="Arial"/>
                <a:ea typeface="Arial"/>
                <a:cs typeface="Arial"/>
                <a:sym typeface="Arial"/>
              </a:defRPr>
            </a:lvl9pPr>
          </a:lstStyle>
          <a:p>
            <a:endParaRPr/>
          </a:p>
        </p:txBody>
      </p:sp>
      <p:sp>
        <p:nvSpPr>
          <p:cNvPr id="52" name="Google Shape;52;p13"/>
          <p:cNvSpPr txBox="1">
            <a:spLocks noGrp="1"/>
          </p:cNvSpPr>
          <p:nvPr>
            <p:ph type="body" idx="1"/>
          </p:nvPr>
        </p:nvSpPr>
        <p:spPr>
          <a:xfrm>
            <a:off x="311701" y="1152477"/>
            <a:ext cx="8520600" cy="3416400"/>
          </a:xfrm>
          <a:prstGeom prst="rect">
            <a:avLst/>
          </a:prstGeom>
          <a:noFill/>
          <a:ln>
            <a:noFill/>
          </a:ln>
        </p:spPr>
        <p:txBody>
          <a:bodyPr spcFirstLastPara="1" wrap="square" lIns="69825" tIns="69825" rIns="69825" bIns="69825" anchor="t" anchorCtr="0">
            <a:noAutofit/>
          </a:bodyPr>
          <a:lstStyle>
            <a:lvl1pPr marL="457200" marR="0" lvl="0"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1pPr>
            <a:lvl2pPr marL="914400" marR="0" lvl="1" indent="-298450" algn="l" rtl="0">
              <a:lnSpc>
                <a:spcPct val="115000"/>
              </a:lnSpc>
              <a:spcBef>
                <a:spcPts val="1200"/>
              </a:spcBef>
              <a:spcAft>
                <a:spcPts val="0"/>
              </a:spcAft>
              <a:buClr>
                <a:schemeClr val="dk2"/>
              </a:buClr>
              <a:buSzPts val="1100"/>
              <a:buFont typeface="Arial"/>
              <a:buChar char="○"/>
              <a:defRPr sz="1100" b="0" i="0" u="none" strike="noStrike" cap="none">
                <a:solidFill>
                  <a:schemeClr val="dk2"/>
                </a:solidFill>
                <a:latin typeface="Arial"/>
                <a:ea typeface="Arial"/>
                <a:cs typeface="Arial"/>
                <a:sym typeface="Arial"/>
              </a:defRPr>
            </a:lvl2pPr>
            <a:lvl3pPr marL="1371600" marR="0" lvl="2" indent="-298450" algn="l" rtl="0">
              <a:lnSpc>
                <a:spcPct val="115000"/>
              </a:lnSpc>
              <a:spcBef>
                <a:spcPts val="1200"/>
              </a:spcBef>
              <a:spcAft>
                <a:spcPts val="0"/>
              </a:spcAft>
              <a:buClr>
                <a:schemeClr val="dk2"/>
              </a:buClr>
              <a:buSzPts val="1100"/>
              <a:buFont typeface="Arial"/>
              <a:buChar char="■"/>
              <a:defRPr sz="1100" b="0" i="0" u="none" strike="noStrike" cap="none">
                <a:solidFill>
                  <a:schemeClr val="dk2"/>
                </a:solidFill>
                <a:latin typeface="Arial"/>
                <a:ea typeface="Arial"/>
                <a:cs typeface="Arial"/>
                <a:sym typeface="Arial"/>
              </a:defRPr>
            </a:lvl3pPr>
            <a:lvl4pPr marL="1828800" marR="0" lvl="3" indent="-298450" algn="l" rtl="0">
              <a:lnSpc>
                <a:spcPct val="115000"/>
              </a:lnSpc>
              <a:spcBef>
                <a:spcPts val="1200"/>
              </a:spcBef>
              <a:spcAft>
                <a:spcPts val="0"/>
              </a:spcAft>
              <a:buClr>
                <a:schemeClr val="dk2"/>
              </a:buClr>
              <a:buSzPts val="1100"/>
              <a:buFont typeface="Arial"/>
              <a:buChar char="●"/>
              <a:defRPr sz="1100" b="0" i="0" u="none" strike="noStrike" cap="none">
                <a:solidFill>
                  <a:schemeClr val="dk2"/>
                </a:solidFill>
                <a:latin typeface="Arial"/>
                <a:ea typeface="Arial"/>
                <a:cs typeface="Arial"/>
                <a:sym typeface="Arial"/>
              </a:defRPr>
            </a:lvl4pPr>
            <a:lvl5pPr marL="2286000" marR="0" lvl="4" indent="-298450" algn="l" rtl="0">
              <a:lnSpc>
                <a:spcPct val="115000"/>
              </a:lnSpc>
              <a:spcBef>
                <a:spcPts val="1200"/>
              </a:spcBef>
              <a:spcAft>
                <a:spcPts val="0"/>
              </a:spcAft>
              <a:buClr>
                <a:schemeClr val="dk2"/>
              </a:buClr>
              <a:buSzPts val="1100"/>
              <a:buFont typeface="Arial"/>
              <a:buChar char="○"/>
              <a:defRPr sz="1100" b="0" i="0" u="none" strike="noStrike" cap="none">
                <a:solidFill>
                  <a:schemeClr val="dk2"/>
                </a:solidFill>
                <a:latin typeface="Arial"/>
                <a:ea typeface="Arial"/>
                <a:cs typeface="Arial"/>
                <a:sym typeface="Arial"/>
              </a:defRPr>
            </a:lvl5pPr>
            <a:lvl6pPr marL="2743200" marR="0" lvl="5" indent="-298450" algn="l" rtl="0">
              <a:lnSpc>
                <a:spcPct val="115000"/>
              </a:lnSpc>
              <a:spcBef>
                <a:spcPts val="1200"/>
              </a:spcBef>
              <a:spcAft>
                <a:spcPts val="0"/>
              </a:spcAft>
              <a:buClr>
                <a:schemeClr val="dk2"/>
              </a:buClr>
              <a:buSzPts val="1100"/>
              <a:buFont typeface="Arial"/>
              <a:buChar char="■"/>
              <a:defRPr sz="1100" b="0" i="0" u="none" strike="noStrike" cap="none">
                <a:solidFill>
                  <a:schemeClr val="dk2"/>
                </a:solidFill>
                <a:latin typeface="Arial"/>
                <a:ea typeface="Arial"/>
                <a:cs typeface="Arial"/>
                <a:sym typeface="Arial"/>
              </a:defRPr>
            </a:lvl6pPr>
            <a:lvl7pPr marL="3200400" marR="0" lvl="6" indent="-298450" algn="l" rtl="0">
              <a:lnSpc>
                <a:spcPct val="115000"/>
              </a:lnSpc>
              <a:spcBef>
                <a:spcPts val="1200"/>
              </a:spcBef>
              <a:spcAft>
                <a:spcPts val="0"/>
              </a:spcAft>
              <a:buClr>
                <a:schemeClr val="dk2"/>
              </a:buClr>
              <a:buSzPts val="1100"/>
              <a:buFont typeface="Arial"/>
              <a:buChar char="●"/>
              <a:defRPr sz="1100" b="0" i="0" u="none" strike="noStrike" cap="none">
                <a:solidFill>
                  <a:schemeClr val="dk2"/>
                </a:solidFill>
                <a:latin typeface="Arial"/>
                <a:ea typeface="Arial"/>
                <a:cs typeface="Arial"/>
                <a:sym typeface="Arial"/>
              </a:defRPr>
            </a:lvl7pPr>
            <a:lvl8pPr marL="3657600" marR="0" lvl="7" indent="-298450" algn="l" rtl="0">
              <a:lnSpc>
                <a:spcPct val="115000"/>
              </a:lnSpc>
              <a:spcBef>
                <a:spcPts val="1200"/>
              </a:spcBef>
              <a:spcAft>
                <a:spcPts val="0"/>
              </a:spcAft>
              <a:buClr>
                <a:schemeClr val="dk2"/>
              </a:buClr>
              <a:buSzPts val="1100"/>
              <a:buFont typeface="Arial"/>
              <a:buChar char="○"/>
              <a:defRPr sz="1100" b="0" i="0" u="none" strike="noStrike" cap="none">
                <a:solidFill>
                  <a:schemeClr val="dk2"/>
                </a:solidFill>
                <a:latin typeface="Arial"/>
                <a:ea typeface="Arial"/>
                <a:cs typeface="Arial"/>
                <a:sym typeface="Arial"/>
              </a:defRPr>
            </a:lvl8pPr>
            <a:lvl9pPr marL="4114800" marR="0" lvl="8" indent="-298450" algn="l" rtl="0">
              <a:lnSpc>
                <a:spcPct val="115000"/>
              </a:lnSpc>
              <a:spcBef>
                <a:spcPts val="1200"/>
              </a:spcBef>
              <a:spcAft>
                <a:spcPts val="1200"/>
              </a:spcAft>
              <a:buClr>
                <a:schemeClr val="dk2"/>
              </a:buClr>
              <a:buSzPts val="1100"/>
              <a:buFont typeface="Arial"/>
              <a:buChar char="■"/>
              <a:defRPr sz="1100" b="0" i="0" u="none" strike="noStrike" cap="none">
                <a:solidFill>
                  <a:schemeClr val="dk2"/>
                </a:solidFill>
                <a:latin typeface="Arial"/>
                <a:ea typeface="Arial"/>
                <a:cs typeface="Arial"/>
                <a:sym typeface="Arial"/>
              </a:defRPr>
            </a:lvl9pPr>
          </a:lstStyle>
          <a:p>
            <a:endParaRPr/>
          </a:p>
        </p:txBody>
      </p:sp>
      <p:sp>
        <p:nvSpPr>
          <p:cNvPr id="53" name="Google Shape;53;p13"/>
          <p:cNvSpPr txBox="1">
            <a:spLocks noGrp="1"/>
          </p:cNvSpPr>
          <p:nvPr>
            <p:ph type="sldNum" idx="12"/>
          </p:nvPr>
        </p:nvSpPr>
        <p:spPr>
          <a:xfrm>
            <a:off x="8472467" y="4663226"/>
            <a:ext cx="548700" cy="393600"/>
          </a:xfrm>
          <a:prstGeom prst="rect">
            <a:avLst/>
          </a:prstGeom>
          <a:noFill/>
          <a:ln>
            <a:noFill/>
          </a:ln>
        </p:spPr>
        <p:txBody>
          <a:bodyPr spcFirstLastPara="1" wrap="square" lIns="69825" tIns="69825" rIns="69825" bIns="698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docs.google.com/spreadsheets/d/1cVHt6aGPCdNhGTSSBm2s3UrVUYg937RiNLhp_SsUFa4/edit?usp=sharing" TargetMode="External"/><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3" Type="http://schemas.openxmlformats.org/officeDocument/2006/relationships/hyperlink" Target="https://docs.google.com/spreadsheets/d/1cVHt6aGPCdNhGTSSBm2s3UrVUYg937RiNLhp_SsUFa4/edit?usp=sharing" TargetMode="External"/><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3" Type="http://schemas.openxmlformats.org/officeDocument/2006/relationships/hyperlink" Target="https://docs.google.com/spreadsheets/d/1cVHt6aGPCdNhGTSSBm2s3UrVUYg937RiNLhp_SsUFa4/edit?usp=sharing" TargetMode="External"/><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3" Type="http://schemas.openxmlformats.org/officeDocument/2006/relationships/hyperlink" Target="https://docs.google.com/spreadsheets/d/1cVHt6aGPCdNhGTSSBm2s3UrVUYg937RiNLhp_SsUFa4/edit?usp=sharing" TargetMode="External"/><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70" name="Google Shape;70;p17"/>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GB"/>
              <a:t>Kingston Cost of Living &amp; Warm Spaces</a:t>
            </a:r>
            <a:endParaRPr/>
          </a:p>
        </p:txBody>
      </p:sp>
      <p:sp>
        <p:nvSpPr>
          <p:cNvPr id="71" name="Google Shape;71;p17"/>
          <p:cNvSpPr txBox="1">
            <a:spLocks noGrp="1"/>
          </p:cNvSpPr>
          <p:nvPr>
            <p:ph type="subTitle" idx="1"/>
          </p:nvPr>
        </p:nvSpPr>
        <p:spPr>
          <a:xfrm>
            <a:off x="311700" y="2757925"/>
            <a:ext cx="8520600" cy="792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GB" i="1"/>
              <a:t>Physical, Digital and At Home Support</a:t>
            </a:r>
            <a:endParaRPr i="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Google Shape;124;p26"/>
          <p:cNvSpPr txBox="1">
            <a:spLocks noGrp="1"/>
          </p:cNvSpPr>
          <p:nvPr>
            <p:ph type="title"/>
          </p:nvPr>
        </p:nvSpPr>
        <p:spPr>
          <a:xfrm>
            <a:off x="311701" y="4"/>
            <a:ext cx="8520600" cy="841800"/>
          </a:xfrm>
          <a:prstGeom prst="rect">
            <a:avLst/>
          </a:prstGeom>
        </p:spPr>
        <p:txBody>
          <a:bodyPr spcFirstLastPara="1" wrap="square" lIns="69825" tIns="69825" rIns="69825" bIns="69825" anchor="ctr" anchorCtr="0">
            <a:noAutofit/>
          </a:bodyPr>
          <a:lstStyle/>
          <a:p>
            <a:pPr marL="0" lvl="0" indent="0" algn="l" rtl="0">
              <a:lnSpc>
                <a:spcPct val="115000"/>
              </a:lnSpc>
              <a:spcBef>
                <a:spcPts val="0"/>
              </a:spcBef>
              <a:spcAft>
                <a:spcPts val="0"/>
              </a:spcAft>
              <a:buNone/>
            </a:pPr>
            <a:r>
              <a:rPr lang="en-GB" sz="2400">
                <a:solidFill>
                  <a:srgbClr val="434343"/>
                </a:solidFill>
              </a:rPr>
              <a:t>New and Old Malden (Warm Space priority sites)</a:t>
            </a:r>
            <a:endParaRPr sz="2400">
              <a:solidFill>
                <a:srgbClr val="434343"/>
              </a:solidFill>
            </a:endParaRPr>
          </a:p>
        </p:txBody>
      </p:sp>
      <p:graphicFrame>
        <p:nvGraphicFramePr>
          <p:cNvPr id="125" name="Google Shape;125;p26"/>
          <p:cNvGraphicFramePr/>
          <p:nvPr/>
        </p:nvGraphicFramePr>
        <p:xfrm>
          <a:off x="311700" y="651975"/>
          <a:ext cx="3000000" cy="3000000"/>
        </p:xfrm>
        <a:graphic>
          <a:graphicData uri="http://schemas.openxmlformats.org/drawingml/2006/table">
            <a:tbl>
              <a:tblPr>
                <a:noFill/>
                <a:tableStyleId>{61A9C1C5-E60C-4909-A4CD-0EA66C358AC0}</a:tableStyleId>
              </a:tblPr>
              <a:tblGrid>
                <a:gridCol w="1373075">
                  <a:extLst>
                    <a:ext uri="{9D8B030D-6E8A-4147-A177-3AD203B41FA5}">
                      <a16:colId xmlns:a16="http://schemas.microsoft.com/office/drawing/2014/main" xmlns="" val="20000"/>
                    </a:ext>
                  </a:extLst>
                </a:gridCol>
                <a:gridCol w="1373075">
                  <a:extLst>
                    <a:ext uri="{9D8B030D-6E8A-4147-A177-3AD203B41FA5}">
                      <a16:colId xmlns:a16="http://schemas.microsoft.com/office/drawing/2014/main" xmlns="" val="20001"/>
                    </a:ext>
                  </a:extLst>
                </a:gridCol>
                <a:gridCol w="1532825">
                  <a:extLst>
                    <a:ext uri="{9D8B030D-6E8A-4147-A177-3AD203B41FA5}">
                      <a16:colId xmlns:a16="http://schemas.microsoft.com/office/drawing/2014/main" xmlns="" val="20002"/>
                    </a:ext>
                  </a:extLst>
                </a:gridCol>
                <a:gridCol w="1447650">
                  <a:extLst>
                    <a:ext uri="{9D8B030D-6E8A-4147-A177-3AD203B41FA5}">
                      <a16:colId xmlns:a16="http://schemas.microsoft.com/office/drawing/2014/main" xmlns="" val="20003"/>
                    </a:ext>
                  </a:extLst>
                </a:gridCol>
                <a:gridCol w="1522175">
                  <a:extLst>
                    <a:ext uri="{9D8B030D-6E8A-4147-A177-3AD203B41FA5}">
                      <a16:colId xmlns:a16="http://schemas.microsoft.com/office/drawing/2014/main" xmlns="" val="20004"/>
                    </a:ext>
                  </a:extLst>
                </a:gridCol>
                <a:gridCol w="1500900">
                  <a:extLst>
                    <a:ext uri="{9D8B030D-6E8A-4147-A177-3AD203B41FA5}">
                      <a16:colId xmlns:a16="http://schemas.microsoft.com/office/drawing/2014/main" xmlns="" val="20005"/>
                    </a:ext>
                  </a:extLst>
                </a:gridCol>
              </a:tblGrid>
              <a:tr h="381000">
                <a:tc>
                  <a:txBody>
                    <a:bodyPr/>
                    <a:lstStyle/>
                    <a:p>
                      <a:pPr marL="0" lvl="0" indent="0" algn="ctr" rtl="0">
                        <a:lnSpc>
                          <a:spcPct val="115000"/>
                        </a:lnSpc>
                        <a:spcBef>
                          <a:spcPts val="0"/>
                        </a:spcBef>
                        <a:spcAft>
                          <a:spcPts val="0"/>
                        </a:spcAft>
                        <a:buNone/>
                      </a:pPr>
                      <a:r>
                        <a:rPr lang="en-GB" sz="1000" b="1" u="sng">
                          <a:solidFill>
                            <a:schemeClr val="hlink"/>
                          </a:solidFill>
                          <a:hlinkClick r:id="rId3"/>
                        </a:rPr>
                        <a:t>Spaces / Buildings</a:t>
                      </a:r>
                      <a:endParaRPr sz="1000" b="1"/>
                    </a:p>
                  </a:txBody>
                  <a:tcPr marL="25400" marR="25400" marT="0" marB="0" anchor="b">
                    <a:lnL w="9475" cap="flat" cmpd="sng">
                      <a:solidFill>
                        <a:srgbClr val="434343"/>
                      </a:solidFill>
                      <a:prstDash val="solid"/>
                      <a:round/>
                      <a:headEnd type="none" w="sm" len="sm"/>
                      <a:tailEnd type="none" w="sm" len="sm"/>
                    </a:lnL>
                    <a:lnR w="9475" cap="flat" cmpd="sng">
                      <a:solidFill>
                        <a:srgbClr val="434343"/>
                      </a:solidFill>
                      <a:prstDash val="solid"/>
                      <a:round/>
                      <a:headEnd type="none" w="sm" len="sm"/>
                      <a:tailEnd type="none" w="sm" len="sm"/>
                    </a:lnR>
                    <a:lnT w="9475" cap="flat" cmpd="sng">
                      <a:solidFill>
                        <a:srgbClr val="434343"/>
                      </a:solidFill>
                      <a:prstDash val="solid"/>
                      <a:round/>
                      <a:headEnd type="none" w="sm" len="sm"/>
                      <a:tailEnd type="none" w="sm" len="sm"/>
                    </a:lnT>
                    <a:lnB w="9525" cap="flat" cmpd="sng">
                      <a:solidFill>
                        <a:srgbClr val="434343"/>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GB" sz="1000" b="1"/>
                        <a:t>IMD Score (2019)</a:t>
                      </a:r>
                      <a:endParaRPr sz="1000"/>
                    </a:p>
                  </a:txBody>
                  <a:tcPr marL="25400" marR="25400" marT="0" marB="0" anchor="b">
                    <a:lnL w="9475" cap="flat" cmpd="sng">
                      <a:solidFill>
                        <a:srgbClr val="434343"/>
                      </a:solidFill>
                      <a:prstDash val="solid"/>
                      <a:round/>
                      <a:headEnd type="none" w="sm" len="sm"/>
                      <a:tailEnd type="none" w="sm" len="sm"/>
                    </a:lnL>
                    <a:lnR w="9475" cap="flat" cmpd="sng">
                      <a:solidFill>
                        <a:srgbClr val="434343"/>
                      </a:solidFill>
                      <a:prstDash val="solid"/>
                      <a:round/>
                      <a:headEnd type="none" w="sm" len="sm"/>
                      <a:tailEnd type="none" w="sm" len="sm"/>
                    </a:lnR>
                    <a:lnT w="9475" cap="flat" cmpd="sng">
                      <a:solidFill>
                        <a:srgbClr val="434343"/>
                      </a:solidFill>
                      <a:prstDash val="solid"/>
                      <a:round/>
                      <a:headEnd type="none" w="sm" len="sm"/>
                      <a:tailEnd type="none" w="sm" len="sm"/>
                    </a:lnT>
                    <a:lnB w="9475" cap="flat" cmpd="sng">
                      <a:solidFill>
                        <a:srgbClr val="434343"/>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GB" sz="1000" b="1"/>
                        <a:t>IMD Rank (2019)</a:t>
                      </a:r>
                      <a:endParaRPr sz="1000"/>
                    </a:p>
                  </a:txBody>
                  <a:tcPr marL="25400" marR="25400" marT="0" marB="0" anchor="b">
                    <a:lnL w="9475" cap="flat" cmpd="sng">
                      <a:solidFill>
                        <a:srgbClr val="434343"/>
                      </a:solidFill>
                      <a:prstDash val="solid"/>
                      <a:round/>
                      <a:headEnd type="none" w="sm" len="sm"/>
                      <a:tailEnd type="none" w="sm" len="sm"/>
                    </a:lnL>
                    <a:lnR w="9475" cap="flat" cmpd="sng">
                      <a:solidFill>
                        <a:srgbClr val="434343"/>
                      </a:solidFill>
                      <a:prstDash val="solid"/>
                      <a:round/>
                      <a:headEnd type="none" w="sm" len="sm"/>
                      <a:tailEnd type="none" w="sm" len="sm"/>
                    </a:lnR>
                    <a:lnT w="9475" cap="flat" cmpd="sng">
                      <a:solidFill>
                        <a:srgbClr val="434343"/>
                      </a:solidFill>
                      <a:prstDash val="solid"/>
                      <a:round/>
                      <a:headEnd type="none" w="sm" len="sm"/>
                      <a:tailEnd type="none" w="sm" len="sm"/>
                    </a:lnT>
                    <a:lnB w="9475" cap="flat" cmpd="sng">
                      <a:solidFill>
                        <a:srgbClr val="434343"/>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GB" sz="1000" b="1"/>
                        <a:t>Area</a:t>
                      </a:r>
                      <a:endParaRPr sz="1000"/>
                    </a:p>
                  </a:txBody>
                  <a:tcPr marL="25400" marR="25400" marT="0" marB="0" anchor="b">
                    <a:lnL w="9475" cap="flat" cmpd="sng">
                      <a:solidFill>
                        <a:srgbClr val="434343"/>
                      </a:solidFill>
                      <a:prstDash val="solid"/>
                      <a:round/>
                      <a:headEnd type="none" w="sm" len="sm"/>
                      <a:tailEnd type="none" w="sm" len="sm"/>
                    </a:lnL>
                    <a:lnR w="9475" cap="flat" cmpd="sng">
                      <a:solidFill>
                        <a:srgbClr val="434343"/>
                      </a:solidFill>
                      <a:prstDash val="solid"/>
                      <a:round/>
                      <a:headEnd type="none" w="sm" len="sm"/>
                      <a:tailEnd type="none" w="sm" len="sm"/>
                    </a:lnR>
                    <a:lnT w="9475" cap="flat" cmpd="sng">
                      <a:solidFill>
                        <a:srgbClr val="434343"/>
                      </a:solidFill>
                      <a:prstDash val="solid"/>
                      <a:round/>
                      <a:headEnd type="none" w="sm" len="sm"/>
                      <a:tailEnd type="none" w="sm" len="sm"/>
                    </a:lnT>
                    <a:lnB w="9475" cap="flat" cmpd="sng">
                      <a:solidFill>
                        <a:srgbClr val="434343"/>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GB" sz="1000" b="1"/>
                        <a:t>Ward</a:t>
                      </a:r>
                      <a:endParaRPr sz="1000"/>
                    </a:p>
                  </a:txBody>
                  <a:tcPr marL="25400" marR="25400" marT="0" marB="0" anchor="b">
                    <a:lnL w="9475" cap="flat" cmpd="sng">
                      <a:solidFill>
                        <a:srgbClr val="434343"/>
                      </a:solidFill>
                      <a:prstDash val="solid"/>
                      <a:round/>
                      <a:headEnd type="none" w="sm" len="sm"/>
                      <a:tailEnd type="none" w="sm" len="sm"/>
                    </a:lnL>
                    <a:lnR w="9475" cap="flat" cmpd="sng">
                      <a:solidFill>
                        <a:srgbClr val="434343"/>
                      </a:solidFill>
                      <a:prstDash val="solid"/>
                      <a:round/>
                      <a:headEnd type="none" w="sm" len="sm"/>
                      <a:tailEnd type="none" w="sm" len="sm"/>
                    </a:lnR>
                    <a:lnT w="9475" cap="flat" cmpd="sng">
                      <a:solidFill>
                        <a:srgbClr val="434343"/>
                      </a:solidFill>
                      <a:prstDash val="solid"/>
                      <a:round/>
                      <a:headEnd type="none" w="sm" len="sm"/>
                      <a:tailEnd type="none" w="sm" len="sm"/>
                    </a:lnT>
                    <a:lnB w="9475" cap="flat" cmpd="sng">
                      <a:solidFill>
                        <a:srgbClr val="434343"/>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GB" sz="1000" b="1"/>
                        <a:t>Deprivation %</a:t>
                      </a:r>
                      <a:endParaRPr sz="1000"/>
                    </a:p>
                  </a:txBody>
                  <a:tcPr marL="25400" marR="25400" marT="0" marB="0" anchor="b">
                    <a:lnL w="9475" cap="flat" cmpd="sng">
                      <a:solidFill>
                        <a:srgbClr val="434343"/>
                      </a:solidFill>
                      <a:prstDash val="solid"/>
                      <a:round/>
                      <a:headEnd type="none" w="sm" len="sm"/>
                      <a:tailEnd type="none" w="sm" len="sm"/>
                    </a:lnL>
                    <a:lnR w="9475" cap="flat" cmpd="sng">
                      <a:solidFill>
                        <a:srgbClr val="434343"/>
                      </a:solidFill>
                      <a:prstDash val="solid"/>
                      <a:round/>
                      <a:headEnd type="none" w="sm" len="sm"/>
                      <a:tailEnd type="none" w="sm" len="sm"/>
                    </a:lnR>
                    <a:lnT w="9475" cap="flat" cmpd="sng">
                      <a:solidFill>
                        <a:srgbClr val="434343"/>
                      </a:solidFill>
                      <a:prstDash val="solid"/>
                      <a:round/>
                      <a:headEnd type="none" w="sm" len="sm"/>
                      <a:tailEnd type="none" w="sm" len="sm"/>
                    </a:lnT>
                    <a:lnB w="9475" cap="flat" cmpd="sng">
                      <a:solidFill>
                        <a:srgbClr val="434343"/>
                      </a:solidFill>
                      <a:prstDash val="solid"/>
                      <a:round/>
                      <a:headEnd type="none" w="sm" len="sm"/>
                      <a:tailEnd type="none" w="sm" len="sm"/>
                    </a:lnB>
                  </a:tcPr>
                </a:tc>
                <a:extLst>
                  <a:ext uri="{0D108BD9-81ED-4DB2-BD59-A6C34878D82A}">
                    <a16:rowId xmlns:a16="http://schemas.microsoft.com/office/drawing/2014/main" xmlns="" val="10000"/>
                  </a:ext>
                </a:extLst>
              </a:tr>
              <a:tr h="716275">
                <a:tc>
                  <a:txBody>
                    <a:bodyPr/>
                    <a:lstStyle/>
                    <a:p>
                      <a:pPr marL="0" lvl="0" indent="0" algn="l" rtl="0">
                        <a:lnSpc>
                          <a:spcPct val="115000"/>
                        </a:lnSpc>
                        <a:spcBef>
                          <a:spcPts val="0"/>
                        </a:spcBef>
                        <a:spcAft>
                          <a:spcPts val="0"/>
                        </a:spcAft>
                        <a:buNone/>
                      </a:pPr>
                      <a:r>
                        <a:rPr lang="en-GB" sz="1000"/>
                        <a:t>Old Malden Children's Centre site to give out info</a:t>
                      </a:r>
                      <a:endParaRPr sz="1000"/>
                    </a:p>
                  </a:txBody>
                  <a:tcPr marL="28575" marR="28575" marT="19050" marB="19050" anchor="b">
                    <a:lnL w="9525" cap="flat" cmpd="sng">
                      <a:solidFill>
                        <a:srgbClr val="434343"/>
                      </a:solidFill>
                      <a:prstDash val="solid"/>
                      <a:round/>
                      <a:headEnd type="none" w="sm" len="sm"/>
                      <a:tailEnd type="none" w="sm" len="sm"/>
                    </a:lnL>
                    <a:lnR w="9475" cap="flat" cmpd="sng">
                      <a:solidFill>
                        <a:srgbClr val="434343"/>
                      </a:solidFill>
                      <a:prstDash val="solid"/>
                      <a:round/>
                      <a:headEnd type="none" w="sm" len="sm"/>
                      <a:tailEnd type="none" w="sm" len="sm"/>
                    </a:lnR>
                    <a:lnT w="9525" cap="flat" cmpd="sng">
                      <a:solidFill>
                        <a:srgbClr val="434343"/>
                      </a:solidFill>
                      <a:prstDash val="solid"/>
                      <a:round/>
                      <a:headEnd type="none" w="sm" len="sm"/>
                      <a:tailEnd type="none" w="sm" len="sm"/>
                    </a:lnT>
                    <a:lnB w="9475" cap="flat" cmpd="sng">
                      <a:solidFill>
                        <a:srgbClr val="434343"/>
                      </a:solidFill>
                      <a:prstDash val="solid"/>
                      <a:round/>
                      <a:headEnd type="none" w="sm" len="sm"/>
                      <a:tailEnd type="none" w="sm" len="sm"/>
                    </a:lnB>
                  </a:tcPr>
                </a:tc>
                <a:tc>
                  <a:txBody>
                    <a:bodyPr/>
                    <a:lstStyle/>
                    <a:p>
                      <a:pPr marL="0" lvl="0" indent="0" algn="r" rtl="0">
                        <a:lnSpc>
                          <a:spcPct val="115000"/>
                        </a:lnSpc>
                        <a:spcBef>
                          <a:spcPts val="0"/>
                        </a:spcBef>
                        <a:spcAft>
                          <a:spcPts val="0"/>
                        </a:spcAft>
                        <a:buNone/>
                      </a:pPr>
                      <a:r>
                        <a:rPr lang="en-GB" sz="1000"/>
                        <a:t>18.446</a:t>
                      </a:r>
                      <a:endParaRPr sz="1000"/>
                    </a:p>
                  </a:txBody>
                  <a:tcPr marL="25400" marR="25400" marT="0" marB="0" anchor="b">
                    <a:lnL w="9475" cap="flat" cmpd="sng">
                      <a:solidFill>
                        <a:srgbClr val="434343"/>
                      </a:solidFill>
                      <a:prstDash val="solid"/>
                      <a:round/>
                      <a:headEnd type="none" w="sm" len="sm"/>
                      <a:tailEnd type="none" w="sm" len="sm"/>
                    </a:lnL>
                    <a:lnR w="9475" cap="flat" cmpd="sng">
                      <a:solidFill>
                        <a:srgbClr val="434343"/>
                      </a:solidFill>
                      <a:prstDash val="solid"/>
                      <a:round/>
                      <a:headEnd type="none" w="sm" len="sm"/>
                      <a:tailEnd type="none" w="sm" len="sm"/>
                    </a:lnR>
                    <a:lnT w="9475" cap="flat" cmpd="sng">
                      <a:solidFill>
                        <a:srgbClr val="434343"/>
                      </a:solidFill>
                      <a:prstDash val="solid"/>
                      <a:round/>
                      <a:headEnd type="none" w="sm" len="sm"/>
                      <a:tailEnd type="none" w="sm" len="sm"/>
                    </a:lnT>
                    <a:lnB w="9475" cap="flat" cmpd="sng">
                      <a:solidFill>
                        <a:srgbClr val="434343"/>
                      </a:solidFill>
                      <a:prstDash val="solid"/>
                      <a:round/>
                      <a:headEnd type="none" w="sm" len="sm"/>
                      <a:tailEnd type="none" w="sm" len="sm"/>
                    </a:lnB>
                  </a:tcPr>
                </a:tc>
                <a:tc>
                  <a:txBody>
                    <a:bodyPr/>
                    <a:lstStyle/>
                    <a:p>
                      <a:pPr marL="0" lvl="0" indent="0" algn="r" rtl="0">
                        <a:lnSpc>
                          <a:spcPct val="115000"/>
                        </a:lnSpc>
                        <a:spcBef>
                          <a:spcPts val="0"/>
                        </a:spcBef>
                        <a:spcAft>
                          <a:spcPts val="0"/>
                        </a:spcAft>
                        <a:buNone/>
                      </a:pPr>
                      <a:r>
                        <a:rPr lang="en-GB" sz="1000"/>
                        <a:t>15,741</a:t>
                      </a:r>
                      <a:endParaRPr sz="1000"/>
                    </a:p>
                  </a:txBody>
                  <a:tcPr marL="25400" marR="25400" marT="0" marB="0" anchor="b">
                    <a:lnL w="9475" cap="flat" cmpd="sng">
                      <a:solidFill>
                        <a:srgbClr val="434343"/>
                      </a:solidFill>
                      <a:prstDash val="solid"/>
                      <a:round/>
                      <a:headEnd type="none" w="sm" len="sm"/>
                      <a:tailEnd type="none" w="sm" len="sm"/>
                    </a:lnL>
                    <a:lnR w="9475" cap="flat" cmpd="sng">
                      <a:solidFill>
                        <a:srgbClr val="434343"/>
                      </a:solidFill>
                      <a:prstDash val="solid"/>
                      <a:round/>
                      <a:headEnd type="none" w="sm" len="sm"/>
                      <a:tailEnd type="none" w="sm" len="sm"/>
                    </a:lnR>
                    <a:lnT w="9475" cap="flat" cmpd="sng">
                      <a:solidFill>
                        <a:srgbClr val="434343"/>
                      </a:solidFill>
                      <a:prstDash val="solid"/>
                      <a:round/>
                      <a:headEnd type="none" w="sm" len="sm"/>
                      <a:tailEnd type="none" w="sm" len="sm"/>
                    </a:lnT>
                    <a:lnB w="9475" cap="flat" cmpd="sng">
                      <a:solidFill>
                        <a:srgbClr val="434343"/>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GB" sz="1000"/>
                        <a:t>Sheephouse Way, Malden Manor Station</a:t>
                      </a:r>
                      <a:endParaRPr sz="1000"/>
                    </a:p>
                  </a:txBody>
                  <a:tcPr marL="25400" marR="25400" marT="0" marB="0" anchor="b">
                    <a:lnL w="9475" cap="flat" cmpd="sng">
                      <a:solidFill>
                        <a:srgbClr val="434343"/>
                      </a:solidFill>
                      <a:prstDash val="solid"/>
                      <a:round/>
                      <a:headEnd type="none" w="sm" len="sm"/>
                      <a:tailEnd type="none" w="sm" len="sm"/>
                    </a:lnL>
                    <a:lnR w="9475" cap="flat" cmpd="sng">
                      <a:solidFill>
                        <a:srgbClr val="434343"/>
                      </a:solidFill>
                      <a:prstDash val="solid"/>
                      <a:round/>
                      <a:headEnd type="none" w="sm" len="sm"/>
                      <a:tailEnd type="none" w="sm" len="sm"/>
                    </a:lnR>
                    <a:lnT w="9475" cap="flat" cmpd="sng">
                      <a:solidFill>
                        <a:srgbClr val="434343"/>
                      </a:solidFill>
                      <a:prstDash val="solid"/>
                      <a:round/>
                      <a:headEnd type="none" w="sm" len="sm"/>
                      <a:tailEnd type="none" w="sm" len="sm"/>
                    </a:lnT>
                    <a:lnB w="9475" cap="flat" cmpd="sng">
                      <a:solidFill>
                        <a:srgbClr val="434343"/>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GB" sz="1000"/>
                        <a:t>Old Malden</a:t>
                      </a:r>
                      <a:endParaRPr sz="1000"/>
                    </a:p>
                  </a:txBody>
                  <a:tcPr marL="25400" marR="25400" marT="0" marB="0" anchor="b">
                    <a:lnL w="9475" cap="flat" cmpd="sng">
                      <a:solidFill>
                        <a:srgbClr val="434343"/>
                      </a:solidFill>
                      <a:prstDash val="solid"/>
                      <a:round/>
                      <a:headEnd type="none" w="sm" len="sm"/>
                      <a:tailEnd type="none" w="sm" len="sm"/>
                    </a:lnL>
                    <a:lnR w="9475" cap="flat" cmpd="sng">
                      <a:solidFill>
                        <a:srgbClr val="434343"/>
                      </a:solidFill>
                      <a:prstDash val="solid"/>
                      <a:round/>
                      <a:headEnd type="none" w="sm" len="sm"/>
                      <a:tailEnd type="none" w="sm" len="sm"/>
                    </a:lnR>
                    <a:lnT w="9475" cap="flat" cmpd="sng">
                      <a:solidFill>
                        <a:srgbClr val="434343"/>
                      </a:solidFill>
                      <a:prstDash val="solid"/>
                      <a:round/>
                      <a:headEnd type="none" w="sm" len="sm"/>
                      <a:tailEnd type="none" w="sm" len="sm"/>
                    </a:lnT>
                    <a:lnB w="9475" cap="flat" cmpd="sng">
                      <a:solidFill>
                        <a:srgbClr val="434343"/>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GB" sz="1000"/>
                        <a:t>40% to 50%</a:t>
                      </a:r>
                      <a:endParaRPr sz="1000"/>
                    </a:p>
                  </a:txBody>
                  <a:tcPr marL="25400" marR="25400" marT="0" marB="0" anchor="b">
                    <a:lnL w="9475" cap="flat" cmpd="sng">
                      <a:solidFill>
                        <a:srgbClr val="434343"/>
                      </a:solidFill>
                      <a:prstDash val="solid"/>
                      <a:round/>
                      <a:headEnd type="none" w="sm" len="sm"/>
                      <a:tailEnd type="none" w="sm" len="sm"/>
                    </a:lnL>
                    <a:lnR w="9475" cap="flat" cmpd="sng">
                      <a:solidFill>
                        <a:srgbClr val="434343"/>
                      </a:solidFill>
                      <a:prstDash val="solid"/>
                      <a:round/>
                      <a:headEnd type="none" w="sm" len="sm"/>
                      <a:tailEnd type="none" w="sm" len="sm"/>
                    </a:lnR>
                    <a:lnT w="9475" cap="flat" cmpd="sng">
                      <a:solidFill>
                        <a:srgbClr val="434343"/>
                      </a:solidFill>
                      <a:prstDash val="solid"/>
                      <a:round/>
                      <a:headEnd type="none" w="sm" len="sm"/>
                      <a:tailEnd type="none" w="sm" len="sm"/>
                    </a:lnT>
                    <a:lnB w="9475" cap="flat" cmpd="sng">
                      <a:solidFill>
                        <a:srgbClr val="434343"/>
                      </a:solidFill>
                      <a:prstDash val="solid"/>
                      <a:round/>
                      <a:headEnd type="none" w="sm" len="sm"/>
                      <a:tailEnd type="none" w="sm" len="sm"/>
                    </a:lnB>
                  </a:tcPr>
                </a:tc>
                <a:extLst>
                  <a:ext uri="{0D108BD9-81ED-4DB2-BD59-A6C34878D82A}">
                    <a16:rowId xmlns:a16="http://schemas.microsoft.com/office/drawing/2014/main" xmlns="" val="10001"/>
                  </a:ext>
                </a:extLst>
              </a:tr>
              <a:tr h="100000">
                <a:tc>
                  <a:txBody>
                    <a:bodyPr/>
                    <a:lstStyle/>
                    <a:p>
                      <a:pPr marL="0" lvl="0" indent="0" algn="l" rtl="0">
                        <a:lnSpc>
                          <a:spcPct val="115000"/>
                        </a:lnSpc>
                        <a:spcBef>
                          <a:spcPts val="0"/>
                        </a:spcBef>
                        <a:spcAft>
                          <a:spcPts val="0"/>
                        </a:spcAft>
                        <a:buNone/>
                      </a:pPr>
                      <a:r>
                        <a:rPr lang="en-GB" sz="1000"/>
                        <a:t>Dickerage Lane Youth Centre</a:t>
                      </a:r>
                      <a:endParaRPr sz="1000"/>
                    </a:p>
                  </a:txBody>
                  <a:tcPr marL="25400" marR="25400" marT="0" marB="0" anchor="b">
                    <a:lnL w="9475" cap="flat" cmpd="sng">
                      <a:solidFill>
                        <a:srgbClr val="434343"/>
                      </a:solidFill>
                      <a:prstDash val="solid"/>
                      <a:round/>
                      <a:headEnd type="none" w="sm" len="sm"/>
                      <a:tailEnd type="none" w="sm" len="sm"/>
                    </a:lnL>
                    <a:lnR w="9475" cap="flat" cmpd="sng">
                      <a:solidFill>
                        <a:srgbClr val="434343"/>
                      </a:solidFill>
                      <a:prstDash val="solid"/>
                      <a:round/>
                      <a:headEnd type="none" w="sm" len="sm"/>
                      <a:tailEnd type="none" w="sm" len="sm"/>
                    </a:lnR>
                    <a:lnT w="9475" cap="flat" cmpd="sng">
                      <a:solidFill>
                        <a:srgbClr val="434343"/>
                      </a:solidFill>
                      <a:prstDash val="solid"/>
                      <a:round/>
                      <a:headEnd type="none" w="sm" len="sm"/>
                      <a:tailEnd type="none" w="sm" len="sm"/>
                    </a:lnT>
                    <a:lnB w="9525" cap="flat" cmpd="sng">
                      <a:solidFill>
                        <a:srgbClr val="434343"/>
                      </a:solidFill>
                      <a:prstDash val="solid"/>
                      <a:round/>
                      <a:headEnd type="none" w="sm" len="sm"/>
                      <a:tailEnd type="none" w="sm" len="sm"/>
                    </a:lnB>
                  </a:tcPr>
                </a:tc>
                <a:tc>
                  <a:txBody>
                    <a:bodyPr/>
                    <a:lstStyle/>
                    <a:p>
                      <a:pPr marL="0" lvl="0" indent="0" algn="r" rtl="0">
                        <a:lnSpc>
                          <a:spcPct val="115000"/>
                        </a:lnSpc>
                        <a:spcBef>
                          <a:spcPts val="0"/>
                        </a:spcBef>
                        <a:spcAft>
                          <a:spcPts val="0"/>
                        </a:spcAft>
                        <a:buNone/>
                      </a:pPr>
                      <a:r>
                        <a:rPr lang="en-GB" sz="1000"/>
                        <a:t>26.643</a:t>
                      </a:r>
                      <a:endParaRPr sz="1000"/>
                    </a:p>
                  </a:txBody>
                  <a:tcPr marL="25400" marR="25400" marT="0" marB="0" anchor="b">
                    <a:lnL w="9475" cap="flat" cmpd="sng">
                      <a:solidFill>
                        <a:srgbClr val="434343"/>
                      </a:solidFill>
                      <a:prstDash val="solid"/>
                      <a:round/>
                      <a:headEnd type="none" w="sm" len="sm"/>
                      <a:tailEnd type="none" w="sm" len="sm"/>
                    </a:lnL>
                    <a:lnR w="9475" cap="flat" cmpd="sng">
                      <a:solidFill>
                        <a:srgbClr val="434343"/>
                      </a:solidFill>
                      <a:prstDash val="solid"/>
                      <a:round/>
                      <a:headEnd type="none" w="sm" len="sm"/>
                      <a:tailEnd type="none" w="sm" len="sm"/>
                    </a:lnR>
                    <a:lnT w="9475" cap="flat" cmpd="sng">
                      <a:solidFill>
                        <a:srgbClr val="434343"/>
                      </a:solidFill>
                      <a:prstDash val="solid"/>
                      <a:round/>
                      <a:headEnd type="none" w="sm" len="sm"/>
                      <a:tailEnd type="none" w="sm" len="sm"/>
                    </a:lnT>
                    <a:lnB w="9475" cap="flat" cmpd="sng">
                      <a:solidFill>
                        <a:srgbClr val="434343"/>
                      </a:solidFill>
                      <a:prstDash val="solid"/>
                      <a:round/>
                      <a:headEnd type="none" w="sm" len="sm"/>
                      <a:tailEnd type="none" w="sm" len="sm"/>
                    </a:lnB>
                  </a:tcPr>
                </a:tc>
                <a:tc>
                  <a:txBody>
                    <a:bodyPr/>
                    <a:lstStyle/>
                    <a:p>
                      <a:pPr marL="0" lvl="0" indent="0" algn="r" rtl="0">
                        <a:lnSpc>
                          <a:spcPct val="115000"/>
                        </a:lnSpc>
                        <a:spcBef>
                          <a:spcPts val="0"/>
                        </a:spcBef>
                        <a:spcAft>
                          <a:spcPts val="0"/>
                        </a:spcAft>
                        <a:buNone/>
                      </a:pPr>
                      <a:r>
                        <a:rPr lang="en-GB" sz="1000"/>
                        <a:t>9,799</a:t>
                      </a:r>
                      <a:endParaRPr sz="1000"/>
                    </a:p>
                  </a:txBody>
                  <a:tcPr marL="25400" marR="25400" marT="0" marB="0" anchor="b">
                    <a:lnL w="9475" cap="flat" cmpd="sng">
                      <a:solidFill>
                        <a:srgbClr val="434343"/>
                      </a:solidFill>
                      <a:prstDash val="solid"/>
                      <a:round/>
                      <a:headEnd type="none" w="sm" len="sm"/>
                      <a:tailEnd type="none" w="sm" len="sm"/>
                    </a:lnL>
                    <a:lnR w="9475" cap="flat" cmpd="sng">
                      <a:solidFill>
                        <a:srgbClr val="434343"/>
                      </a:solidFill>
                      <a:prstDash val="solid"/>
                      <a:round/>
                      <a:headEnd type="none" w="sm" len="sm"/>
                      <a:tailEnd type="none" w="sm" len="sm"/>
                    </a:lnR>
                    <a:lnT w="9475" cap="flat" cmpd="sng">
                      <a:solidFill>
                        <a:srgbClr val="434343"/>
                      </a:solidFill>
                      <a:prstDash val="solid"/>
                      <a:round/>
                      <a:headEnd type="none" w="sm" len="sm"/>
                      <a:tailEnd type="none" w="sm" len="sm"/>
                    </a:lnT>
                    <a:lnB w="9475" cap="flat" cmpd="sng">
                      <a:solidFill>
                        <a:srgbClr val="434343"/>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GB" sz="1000"/>
                        <a:t>Near Kingspark Business Park and Dickerage Lane</a:t>
                      </a:r>
                      <a:endParaRPr sz="1000"/>
                    </a:p>
                  </a:txBody>
                  <a:tcPr marL="25400" marR="25400" marT="0" marB="0" anchor="b">
                    <a:lnL w="9475" cap="flat" cmpd="sng">
                      <a:solidFill>
                        <a:srgbClr val="434343"/>
                      </a:solidFill>
                      <a:prstDash val="solid"/>
                      <a:round/>
                      <a:headEnd type="none" w="sm" len="sm"/>
                      <a:tailEnd type="none" w="sm" len="sm"/>
                    </a:lnL>
                    <a:lnR w="9475" cap="flat" cmpd="sng">
                      <a:solidFill>
                        <a:srgbClr val="434343"/>
                      </a:solidFill>
                      <a:prstDash val="solid"/>
                      <a:round/>
                      <a:headEnd type="none" w="sm" len="sm"/>
                      <a:tailEnd type="none" w="sm" len="sm"/>
                    </a:lnR>
                    <a:lnT w="9475" cap="flat" cmpd="sng">
                      <a:solidFill>
                        <a:srgbClr val="434343"/>
                      </a:solidFill>
                      <a:prstDash val="solid"/>
                      <a:round/>
                      <a:headEnd type="none" w="sm" len="sm"/>
                      <a:tailEnd type="none" w="sm" len="sm"/>
                    </a:lnT>
                    <a:lnB w="9475" cap="flat" cmpd="sng">
                      <a:solidFill>
                        <a:srgbClr val="434343"/>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GB" sz="1000"/>
                        <a:t>Green Lane and St James</a:t>
                      </a:r>
                      <a:endParaRPr sz="1000"/>
                    </a:p>
                  </a:txBody>
                  <a:tcPr marL="25400" marR="25400" marT="0" marB="0" anchor="b">
                    <a:lnL w="9475" cap="flat" cmpd="sng">
                      <a:solidFill>
                        <a:srgbClr val="434343"/>
                      </a:solidFill>
                      <a:prstDash val="solid"/>
                      <a:round/>
                      <a:headEnd type="none" w="sm" len="sm"/>
                      <a:tailEnd type="none" w="sm" len="sm"/>
                    </a:lnL>
                    <a:lnR w="9475" cap="flat" cmpd="sng">
                      <a:solidFill>
                        <a:srgbClr val="434343"/>
                      </a:solidFill>
                      <a:prstDash val="solid"/>
                      <a:round/>
                      <a:headEnd type="none" w="sm" len="sm"/>
                      <a:tailEnd type="none" w="sm" len="sm"/>
                    </a:lnR>
                    <a:lnT w="9475" cap="flat" cmpd="sng">
                      <a:solidFill>
                        <a:srgbClr val="434343"/>
                      </a:solidFill>
                      <a:prstDash val="solid"/>
                      <a:round/>
                      <a:headEnd type="none" w="sm" len="sm"/>
                      <a:tailEnd type="none" w="sm" len="sm"/>
                    </a:lnT>
                    <a:lnB w="9475" cap="flat" cmpd="sng">
                      <a:solidFill>
                        <a:srgbClr val="434343"/>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GB" sz="1000"/>
                        <a:t>20% to 30%</a:t>
                      </a:r>
                      <a:endParaRPr sz="1000"/>
                    </a:p>
                  </a:txBody>
                  <a:tcPr marL="25400" marR="25400" marT="0" marB="0" anchor="b">
                    <a:lnL w="9475" cap="flat" cmpd="sng">
                      <a:solidFill>
                        <a:srgbClr val="434343"/>
                      </a:solidFill>
                      <a:prstDash val="solid"/>
                      <a:round/>
                      <a:headEnd type="none" w="sm" len="sm"/>
                      <a:tailEnd type="none" w="sm" len="sm"/>
                    </a:lnL>
                    <a:lnR w="9475" cap="flat" cmpd="sng">
                      <a:solidFill>
                        <a:srgbClr val="434343"/>
                      </a:solidFill>
                      <a:prstDash val="solid"/>
                      <a:round/>
                      <a:headEnd type="none" w="sm" len="sm"/>
                      <a:tailEnd type="none" w="sm" len="sm"/>
                    </a:lnR>
                    <a:lnT w="9475" cap="flat" cmpd="sng">
                      <a:solidFill>
                        <a:srgbClr val="434343"/>
                      </a:solidFill>
                      <a:prstDash val="solid"/>
                      <a:round/>
                      <a:headEnd type="none" w="sm" len="sm"/>
                      <a:tailEnd type="none" w="sm" len="sm"/>
                    </a:lnT>
                    <a:lnB w="9475" cap="flat" cmpd="sng">
                      <a:solidFill>
                        <a:srgbClr val="434343"/>
                      </a:solidFill>
                      <a:prstDash val="solid"/>
                      <a:round/>
                      <a:headEnd type="none" w="sm" len="sm"/>
                      <a:tailEnd type="none" w="sm" len="sm"/>
                    </a:lnB>
                  </a:tcPr>
                </a:tc>
                <a:extLst>
                  <a:ext uri="{0D108BD9-81ED-4DB2-BD59-A6C34878D82A}">
                    <a16:rowId xmlns:a16="http://schemas.microsoft.com/office/drawing/2014/main" xmlns="" val="10002"/>
                  </a:ext>
                </a:extLst>
              </a:tr>
              <a:tr h="100000">
                <a:tc>
                  <a:txBody>
                    <a:bodyPr/>
                    <a:lstStyle/>
                    <a:p>
                      <a:pPr marL="0" lvl="0" indent="0" algn="l" rtl="0">
                        <a:lnSpc>
                          <a:spcPct val="115000"/>
                        </a:lnSpc>
                        <a:spcBef>
                          <a:spcPts val="0"/>
                        </a:spcBef>
                        <a:spcAft>
                          <a:spcPts val="0"/>
                        </a:spcAft>
                        <a:buNone/>
                      </a:pPr>
                      <a:r>
                        <a:rPr lang="en-GB" sz="1000"/>
                        <a:t>Malden Centre</a:t>
                      </a:r>
                      <a:endParaRPr sz="1000"/>
                    </a:p>
                  </a:txBody>
                  <a:tcPr marL="28575" marR="28575" marT="19050" marB="19050" anchor="b">
                    <a:lnL w="9525" cap="flat" cmpd="sng">
                      <a:solidFill>
                        <a:srgbClr val="434343"/>
                      </a:solidFill>
                      <a:prstDash val="solid"/>
                      <a:round/>
                      <a:headEnd type="none" w="sm" len="sm"/>
                      <a:tailEnd type="none" w="sm" len="sm"/>
                    </a:lnL>
                    <a:lnR w="9525" cap="flat" cmpd="sng">
                      <a:solidFill>
                        <a:srgbClr val="434343"/>
                      </a:solidFill>
                      <a:prstDash val="solid"/>
                      <a:round/>
                      <a:headEnd type="none" w="sm" len="sm"/>
                      <a:tailEnd type="none" w="sm" len="sm"/>
                    </a:lnR>
                    <a:lnT w="9525" cap="flat" cmpd="sng">
                      <a:solidFill>
                        <a:srgbClr val="434343"/>
                      </a:solidFill>
                      <a:prstDash val="solid"/>
                      <a:round/>
                      <a:headEnd type="none" w="sm" len="sm"/>
                      <a:tailEnd type="none" w="sm" len="sm"/>
                    </a:lnT>
                    <a:lnB w="9525" cap="flat" cmpd="sng">
                      <a:solidFill>
                        <a:srgbClr val="434343"/>
                      </a:solidFill>
                      <a:prstDash val="solid"/>
                      <a:round/>
                      <a:headEnd type="none" w="sm" len="sm"/>
                      <a:tailEnd type="none" w="sm" len="sm"/>
                    </a:lnB>
                  </a:tcPr>
                </a:tc>
                <a:tc>
                  <a:txBody>
                    <a:bodyPr/>
                    <a:lstStyle/>
                    <a:p>
                      <a:pPr marL="0" lvl="0" indent="0" algn="r" rtl="0">
                        <a:lnSpc>
                          <a:spcPct val="115000"/>
                        </a:lnSpc>
                        <a:spcBef>
                          <a:spcPts val="0"/>
                        </a:spcBef>
                        <a:spcAft>
                          <a:spcPts val="0"/>
                        </a:spcAft>
                        <a:buNone/>
                      </a:pPr>
                      <a:endParaRPr sz="1000"/>
                    </a:p>
                  </a:txBody>
                  <a:tcPr marL="25400" marR="25400" marT="0" marB="0" anchor="b">
                    <a:lnL w="9525" cap="flat" cmpd="sng">
                      <a:solidFill>
                        <a:srgbClr val="434343"/>
                      </a:solidFill>
                      <a:prstDash val="solid"/>
                      <a:round/>
                      <a:headEnd type="none" w="sm" len="sm"/>
                      <a:tailEnd type="none" w="sm" len="sm"/>
                    </a:lnL>
                    <a:lnR w="9475" cap="flat" cmpd="sng">
                      <a:solidFill>
                        <a:srgbClr val="434343"/>
                      </a:solidFill>
                      <a:prstDash val="solid"/>
                      <a:round/>
                      <a:headEnd type="none" w="sm" len="sm"/>
                      <a:tailEnd type="none" w="sm" len="sm"/>
                    </a:lnR>
                    <a:lnT w="9475" cap="flat" cmpd="sng">
                      <a:solidFill>
                        <a:srgbClr val="434343"/>
                      </a:solidFill>
                      <a:prstDash val="solid"/>
                      <a:round/>
                      <a:headEnd type="none" w="sm" len="sm"/>
                      <a:tailEnd type="none" w="sm" len="sm"/>
                    </a:lnT>
                    <a:lnB w="9475" cap="flat" cmpd="sng">
                      <a:solidFill>
                        <a:srgbClr val="434343"/>
                      </a:solidFill>
                      <a:prstDash val="solid"/>
                      <a:round/>
                      <a:headEnd type="none" w="sm" len="sm"/>
                      <a:tailEnd type="none" w="sm" len="sm"/>
                    </a:lnB>
                  </a:tcPr>
                </a:tc>
                <a:tc>
                  <a:txBody>
                    <a:bodyPr/>
                    <a:lstStyle/>
                    <a:p>
                      <a:pPr marL="0" lvl="0" indent="0" algn="r" rtl="0">
                        <a:lnSpc>
                          <a:spcPct val="115000"/>
                        </a:lnSpc>
                        <a:spcBef>
                          <a:spcPts val="0"/>
                        </a:spcBef>
                        <a:spcAft>
                          <a:spcPts val="0"/>
                        </a:spcAft>
                        <a:buNone/>
                      </a:pPr>
                      <a:endParaRPr sz="1000"/>
                    </a:p>
                  </a:txBody>
                  <a:tcPr marL="25400" marR="25400" marT="0" marB="0" anchor="b">
                    <a:lnL w="9475" cap="flat" cmpd="sng">
                      <a:solidFill>
                        <a:srgbClr val="434343"/>
                      </a:solidFill>
                      <a:prstDash val="solid"/>
                      <a:round/>
                      <a:headEnd type="none" w="sm" len="sm"/>
                      <a:tailEnd type="none" w="sm" len="sm"/>
                    </a:lnL>
                    <a:lnR w="9475" cap="flat" cmpd="sng">
                      <a:solidFill>
                        <a:srgbClr val="434343"/>
                      </a:solidFill>
                      <a:prstDash val="solid"/>
                      <a:round/>
                      <a:headEnd type="none" w="sm" len="sm"/>
                      <a:tailEnd type="none" w="sm" len="sm"/>
                    </a:lnR>
                    <a:lnT w="9475" cap="flat" cmpd="sng">
                      <a:solidFill>
                        <a:srgbClr val="434343"/>
                      </a:solidFill>
                      <a:prstDash val="solid"/>
                      <a:round/>
                      <a:headEnd type="none" w="sm" len="sm"/>
                      <a:tailEnd type="none" w="sm" len="sm"/>
                    </a:lnT>
                    <a:lnB w="9475" cap="flat" cmpd="sng">
                      <a:solidFill>
                        <a:srgbClr val="434343"/>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endParaRPr sz="1000"/>
                    </a:p>
                  </a:txBody>
                  <a:tcPr marL="25400" marR="25400" marT="0" marB="0" anchor="b">
                    <a:lnL w="9475" cap="flat" cmpd="sng">
                      <a:solidFill>
                        <a:srgbClr val="434343"/>
                      </a:solidFill>
                      <a:prstDash val="solid"/>
                      <a:round/>
                      <a:headEnd type="none" w="sm" len="sm"/>
                      <a:tailEnd type="none" w="sm" len="sm"/>
                    </a:lnL>
                    <a:lnR w="9475" cap="flat" cmpd="sng">
                      <a:solidFill>
                        <a:srgbClr val="434343"/>
                      </a:solidFill>
                      <a:prstDash val="solid"/>
                      <a:round/>
                      <a:headEnd type="none" w="sm" len="sm"/>
                      <a:tailEnd type="none" w="sm" len="sm"/>
                    </a:lnR>
                    <a:lnT w="9475" cap="flat" cmpd="sng">
                      <a:solidFill>
                        <a:srgbClr val="434343"/>
                      </a:solidFill>
                      <a:prstDash val="solid"/>
                      <a:round/>
                      <a:headEnd type="none" w="sm" len="sm"/>
                      <a:tailEnd type="none" w="sm" len="sm"/>
                    </a:lnT>
                    <a:lnB w="9475" cap="flat" cmpd="sng">
                      <a:solidFill>
                        <a:srgbClr val="434343"/>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endParaRPr sz="1000"/>
                    </a:p>
                  </a:txBody>
                  <a:tcPr marL="25400" marR="25400" marT="0" marB="0" anchor="b">
                    <a:lnL w="9475" cap="flat" cmpd="sng">
                      <a:solidFill>
                        <a:srgbClr val="434343"/>
                      </a:solidFill>
                      <a:prstDash val="solid"/>
                      <a:round/>
                      <a:headEnd type="none" w="sm" len="sm"/>
                      <a:tailEnd type="none" w="sm" len="sm"/>
                    </a:lnL>
                    <a:lnR w="9475" cap="flat" cmpd="sng">
                      <a:solidFill>
                        <a:srgbClr val="434343"/>
                      </a:solidFill>
                      <a:prstDash val="solid"/>
                      <a:round/>
                      <a:headEnd type="none" w="sm" len="sm"/>
                      <a:tailEnd type="none" w="sm" len="sm"/>
                    </a:lnR>
                    <a:lnT w="9475" cap="flat" cmpd="sng">
                      <a:solidFill>
                        <a:srgbClr val="434343"/>
                      </a:solidFill>
                      <a:prstDash val="solid"/>
                      <a:round/>
                      <a:headEnd type="none" w="sm" len="sm"/>
                      <a:tailEnd type="none" w="sm" len="sm"/>
                    </a:lnT>
                    <a:lnB w="9475" cap="flat" cmpd="sng">
                      <a:solidFill>
                        <a:srgbClr val="434343"/>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endParaRPr sz="1000"/>
                    </a:p>
                  </a:txBody>
                  <a:tcPr marL="25400" marR="25400" marT="0" marB="0" anchor="b">
                    <a:lnL w="9475" cap="flat" cmpd="sng">
                      <a:solidFill>
                        <a:srgbClr val="434343"/>
                      </a:solidFill>
                      <a:prstDash val="solid"/>
                      <a:round/>
                      <a:headEnd type="none" w="sm" len="sm"/>
                      <a:tailEnd type="none" w="sm" len="sm"/>
                    </a:lnL>
                    <a:lnR w="9525" cap="flat" cmpd="sng">
                      <a:solidFill>
                        <a:srgbClr val="434343"/>
                      </a:solidFill>
                      <a:prstDash val="solid"/>
                      <a:round/>
                      <a:headEnd type="none" w="sm" len="sm"/>
                      <a:tailEnd type="none" w="sm" len="sm"/>
                    </a:lnR>
                    <a:lnT w="9475" cap="flat" cmpd="sng">
                      <a:solidFill>
                        <a:srgbClr val="434343"/>
                      </a:solidFill>
                      <a:prstDash val="solid"/>
                      <a:round/>
                      <a:headEnd type="none" w="sm" len="sm"/>
                      <a:tailEnd type="none" w="sm" len="sm"/>
                    </a:lnT>
                    <a:lnB w="9475" cap="flat" cmpd="sng">
                      <a:solidFill>
                        <a:srgbClr val="434343"/>
                      </a:solidFill>
                      <a:prstDash val="solid"/>
                      <a:round/>
                      <a:headEnd type="none" w="sm" len="sm"/>
                      <a:tailEnd type="none" w="sm" len="sm"/>
                    </a:lnB>
                  </a:tcPr>
                </a:tc>
                <a:extLst>
                  <a:ext uri="{0D108BD9-81ED-4DB2-BD59-A6C34878D82A}">
                    <a16:rowId xmlns:a16="http://schemas.microsoft.com/office/drawing/2014/main" xmlns="" val="10003"/>
                  </a:ext>
                </a:extLst>
              </a:tr>
              <a:tr h="541025">
                <a:tc>
                  <a:txBody>
                    <a:bodyPr/>
                    <a:lstStyle/>
                    <a:p>
                      <a:pPr marL="0" lvl="0" indent="0" algn="l" rtl="0">
                        <a:lnSpc>
                          <a:spcPct val="115000"/>
                        </a:lnSpc>
                        <a:spcBef>
                          <a:spcPts val="0"/>
                        </a:spcBef>
                        <a:spcAft>
                          <a:spcPts val="0"/>
                        </a:spcAft>
                        <a:buNone/>
                      </a:pPr>
                      <a:r>
                        <a:rPr lang="en-GB" sz="1000"/>
                        <a:t>Environment Centre - priority</a:t>
                      </a:r>
                      <a:endParaRPr sz="1000"/>
                    </a:p>
                  </a:txBody>
                  <a:tcPr marL="28575" marR="28575" marT="19050" marB="19050" anchor="b">
                    <a:lnL w="9525" cap="flat" cmpd="sng">
                      <a:solidFill>
                        <a:srgbClr val="434343"/>
                      </a:solidFill>
                      <a:prstDash val="solid"/>
                      <a:round/>
                      <a:headEnd type="none" w="sm" len="sm"/>
                      <a:tailEnd type="none" w="sm" len="sm"/>
                    </a:lnL>
                    <a:lnR w="9475" cap="flat" cmpd="sng">
                      <a:solidFill>
                        <a:srgbClr val="434343"/>
                      </a:solidFill>
                      <a:prstDash val="solid"/>
                      <a:round/>
                      <a:headEnd type="none" w="sm" len="sm"/>
                      <a:tailEnd type="none" w="sm" len="sm"/>
                    </a:lnR>
                    <a:lnT w="9525" cap="flat" cmpd="sng">
                      <a:solidFill>
                        <a:srgbClr val="434343"/>
                      </a:solidFill>
                      <a:prstDash val="solid"/>
                      <a:round/>
                      <a:headEnd type="none" w="sm" len="sm"/>
                      <a:tailEnd type="none" w="sm" len="sm"/>
                    </a:lnT>
                    <a:lnB w="9525" cap="flat" cmpd="sng">
                      <a:solidFill>
                        <a:srgbClr val="434343"/>
                      </a:solidFill>
                      <a:prstDash val="solid"/>
                      <a:round/>
                      <a:headEnd type="none" w="sm" len="sm"/>
                      <a:tailEnd type="none" w="sm" len="sm"/>
                    </a:lnB>
                  </a:tcPr>
                </a:tc>
                <a:tc>
                  <a:txBody>
                    <a:bodyPr/>
                    <a:lstStyle/>
                    <a:p>
                      <a:pPr marL="0" lvl="0" indent="0" algn="r" rtl="0">
                        <a:lnSpc>
                          <a:spcPct val="115000"/>
                        </a:lnSpc>
                        <a:spcBef>
                          <a:spcPts val="0"/>
                        </a:spcBef>
                        <a:spcAft>
                          <a:spcPts val="0"/>
                        </a:spcAft>
                        <a:buNone/>
                      </a:pPr>
                      <a:r>
                        <a:rPr lang="en-GB" sz="1000"/>
                        <a:t>17.185</a:t>
                      </a:r>
                      <a:endParaRPr sz="1000"/>
                    </a:p>
                  </a:txBody>
                  <a:tcPr marL="25400" marR="25400" marT="0" marB="0" anchor="b">
                    <a:lnL w="9475" cap="flat" cmpd="sng">
                      <a:solidFill>
                        <a:srgbClr val="434343"/>
                      </a:solidFill>
                      <a:prstDash val="solid"/>
                      <a:round/>
                      <a:headEnd type="none" w="sm" len="sm"/>
                      <a:tailEnd type="none" w="sm" len="sm"/>
                    </a:lnL>
                    <a:lnR w="9475" cap="flat" cmpd="sng">
                      <a:solidFill>
                        <a:srgbClr val="434343"/>
                      </a:solidFill>
                      <a:prstDash val="solid"/>
                      <a:round/>
                      <a:headEnd type="none" w="sm" len="sm"/>
                      <a:tailEnd type="none" w="sm" len="sm"/>
                    </a:lnR>
                    <a:lnT w="9475" cap="flat" cmpd="sng">
                      <a:solidFill>
                        <a:srgbClr val="434343"/>
                      </a:solidFill>
                      <a:prstDash val="solid"/>
                      <a:round/>
                      <a:headEnd type="none" w="sm" len="sm"/>
                      <a:tailEnd type="none" w="sm" len="sm"/>
                    </a:lnT>
                    <a:lnB w="9475" cap="flat" cmpd="sng">
                      <a:solidFill>
                        <a:srgbClr val="434343"/>
                      </a:solidFill>
                      <a:prstDash val="solid"/>
                      <a:round/>
                      <a:headEnd type="none" w="sm" len="sm"/>
                      <a:tailEnd type="none" w="sm" len="sm"/>
                    </a:lnB>
                  </a:tcPr>
                </a:tc>
                <a:tc>
                  <a:txBody>
                    <a:bodyPr/>
                    <a:lstStyle/>
                    <a:p>
                      <a:pPr marL="0" lvl="0" indent="0" algn="r" rtl="0">
                        <a:lnSpc>
                          <a:spcPct val="115000"/>
                        </a:lnSpc>
                        <a:spcBef>
                          <a:spcPts val="0"/>
                        </a:spcBef>
                        <a:spcAft>
                          <a:spcPts val="0"/>
                        </a:spcAft>
                        <a:buNone/>
                      </a:pPr>
                      <a:r>
                        <a:rPr lang="en-GB" sz="1000"/>
                        <a:t>16,828</a:t>
                      </a:r>
                      <a:endParaRPr sz="1000"/>
                    </a:p>
                  </a:txBody>
                  <a:tcPr marL="25400" marR="25400" marT="0" marB="0" anchor="b">
                    <a:lnL w="9475" cap="flat" cmpd="sng">
                      <a:solidFill>
                        <a:srgbClr val="434343"/>
                      </a:solidFill>
                      <a:prstDash val="solid"/>
                      <a:round/>
                      <a:headEnd type="none" w="sm" len="sm"/>
                      <a:tailEnd type="none" w="sm" len="sm"/>
                    </a:lnL>
                    <a:lnR w="9475" cap="flat" cmpd="sng">
                      <a:solidFill>
                        <a:srgbClr val="434343"/>
                      </a:solidFill>
                      <a:prstDash val="solid"/>
                      <a:round/>
                      <a:headEnd type="none" w="sm" len="sm"/>
                      <a:tailEnd type="none" w="sm" len="sm"/>
                    </a:lnR>
                    <a:lnT w="9475" cap="flat" cmpd="sng">
                      <a:solidFill>
                        <a:srgbClr val="434343"/>
                      </a:solidFill>
                      <a:prstDash val="solid"/>
                      <a:round/>
                      <a:headEnd type="none" w="sm" len="sm"/>
                      <a:tailEnd type="none" w="sm" len="sm"/>
                    </a:lnT>
                    <a:lnB w="9475" cap="flat" cmpd="sng">
                      <a:solidFill>
                        <a:srgbClr val="434343"/>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GB" sz="1000"/>
                        <a:t>Area Behind New Malden Library, Thetford Road</a:t>
                      </a:r>
                      <a:endParaRPr sz="1000"/>
                    </a:p>
                  </a:txBody>
                  <a:tcPr marL="25400" marR="25400" marT="0" marB="0" anchor="b">
                    <a:lnL w="9475" cap="flat" cmpd="sng">
                      <a:solidFill>
                        <a:srgbClr val="434343"/>
                      </a:solidFill>
                      <a:prstDash val="solid"/>
                      <a:round/>
                      <a:headEnd type="none" w="sm" len="sm"/>
                      <a:tailEnd type="none" w="sm" len="sm"/>
                    </a:lnL>
                    <a:lnR w="9475" cap="flat" cmpd="sng">
                      <a:solidFill>
                        <a:srgbClr val="434343"/>
                      </a:solidFill>
                      <a:prstDash val="solid"/>
                      <a:round/>
                      <a:headEnd type="none" w="sm" len="sm"/>
                      <a:tailEnd type="none" w="sm" len="sm"/>
                    </a:lnR>
                    <a:lnT w="9475" cap="flat" cmpd="sng">
                      <a:solidFill>
                        <a:srgbClr val="434343"/>
                      </a:solidFill>
                      <a:prstDash val="solid"/>
                      <a:round/>
                      <a:headEnd type="none" w="sm" len="sm"/>
                      <a:tailEnd type="none" w="sm" len="sm"/>
                    </a:lnT>
                    <a:lnB w="9475" cap="flat" cmpd="sng">
                      <a:solidFill>
                        <a:srgbClr val="434343"/>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GB" sz="1000"/>
                        <a:t>Green Lane and St James / New Malden Village</a:t>
                      </a:r>
                      <a:endParaRPr sz="1000"/>
                    </a:p>
                  </a:txBody>
                  <a:tcPr marL="25400" marR="25400" marT="0" marB="0" anchor="b">
                    <a:lnL w="9475" cap="flat" cmpd="sng">
                      <a:solidFill>
                        <a:srgbClr val="434343"/>
                      </a:solidFill>
                      <a:prstDash val="solid"/>
                      <a:round/>
                      <a:headEnd type="none" w="sm" len="sm"/>
                      <a:tailEnd type="none" w="sm" len="sm"/>
                    </a:lnL>
                    <a:lnR w="9475" cap="flat" cmpd="sng">
                      <a:solidFill>
                        <a:srgbClr val="434343"/>
                      </a:solidFill>
                      <a:prstDash val="solid"/>
                      <a:round/>
                      <a:headEnd type="none" w="sm" len="sm"/>
                      <a:tailEnd type="none" w="sm" len="sm"/>
                    </a:lnR>
                    <a:lnT w="9475" cap="flat" cmpd="sng">
                      <a:solidFill>
                        <a:srgbClr val="434343"/>
                      </a:solidFill>
                      <a:prstDash val="solid"/>
                      <a:round/>
                      <a:headEnd type="none" w="sm" len="sm"/>
                      <a:tailEnd type="none" w="sm" len="sm"/>
                    </a:lnT>
                    <a:lnB w="9475" cap="flat" cmpd="sng">
                      <a:solidFill>
                        <a:srgbClr val="434343"/>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GB" sz="1000"/>
                        <a:t>50% to 60%</a:t>
                      </a:r>
                      <a:endParaRPr sz="1000"/>
                    </a:p>
                  </a:txBody>
                  <a:tcPr marL="25400" marR="25400" marT="0" marB="0" anchor="b">
                    <a:lnL w="9475" cap="flat" cmpd="sng">
                      <a:solidFill>
                        <a:srgbClr val="434343"/>
                      </a:solidFill>
                      <a:prstDash val="solid"/>
                      <a:round/>
                      <a:headEnd type="none" w="sm" len="sm"/>
                      <a:tailEnd type="none" w="sm" len="sm"/>
                    </a:lnL>
                    <a:lnR w="9475" cap="flat" cmpd="sng">
                      <a:solidFill>
                        <a:srgbClr val="434343"/>
                      </a:solidFill>
                      <a:prstDash val="solid"/>
                      <a:round/>
                      <a:headEnd type="none" w="sm" len="sm"/>
                      <a:tailEnd type="none" w="sm" len="sm"/>
                    </a:lnR>
                    <a:lnT w="9475" cap="flat" cmpd="sng">
                      <a:solidFill>
                        <a:srgbClr val="434343"/>
                      </a:solidFill>
                      <a:prstDash val="solid"/>
                      <a:round/>
                      <a:headEnd type="none" w="sm" len="sm"/>
                      <a:tailEnd type="none" w="sm" len="sm"/>
                    </a:lnT>
                    <a:lnB w="9475" cap="flat" cmpd="sng">
                      <a:solidFill>
                        <a:srgbClr val="434343"/>
                      </a:solidFill>
                      <a:prstDash val="solid"/>
                      <a:round/>
                      <a:headEnd type="none" w="sm" len="sm"/>
                      <a:tailEnd type="none" w="sm" len="sm"/>
                    </a:lnB>
                  </a:tcPr>
                </a:tc>
                <a:extLst>
                  <a:ext uri="{0D108BD9-81ED-4DB2-BD59-A6C34878D82A}">
                    <a16:rowId xmlns:a16="http://schemas.microsoft.com/office/drawing/2014/main" xmlns="" val="10004"/>
                  </a:ext>
                </a:extLst>
              </a:tr>
              <a:tr h="100000">
                <a:tc>
                  <a:txBody>
                    <a:bodyPr/>
                    <a:lstStyle/>
                    <a:p>
                      <a:pPr marL="0" lvl="0" indent="0" algn="l" rtl="0">
                        <a:lnSpc>
                          <a:spcPct val="115000"/>
                        </a:lnSpc>
                        <a:spcBef>
                          <a:spcPts val="0"/>
                        </a:spcBef>
                        <a:spcAft>
                          <a:spcPts val="0"/>
                        </a:spcAft>
                        <a:buNone/>
                      </a:pPr>
                      <a:r>
                        <a:rPr lang="en-GB" sz="1000"/>
                        <a:t>New Malden United reformed church - priority</a:t>
                      </a:r>
                      <a:endParaRPr sz="1000"/>
                    </a:p>
                  </a:txBody>
                  <a:tcPr marL="28575" marR="28575" marT="19050" marB="19050" anchor="b">
                    <a:lnL w="9525" cap="flat" cmpd="sng">
                      <a:solidFill>
                        <a:srgbClr val="434343"/>
                      </a:solidFill>
                      <a:prstDash val="solid"/>
                      <a:round/>
                      <a:headEnd type="none" w="sm" len="sm"/>
                      <a:tailEnd type="none" w="sm" len="sm"/>
                    </a:lnL>
                    <a:lnR w="9475" cap="flat" cmpd="sng">
                      <a:solidFill>
                        <a:srgbClr val="434343"/>
                      </a:solidFill>
                      <a:prstDash val="solid"/>
                      <a:round/>
                      <a:headEnd type="none" w="sm" len="sm"/>
                      <a:tailEnd type="none" w="sm" len="sm"/>
                    </a:lnR>
                    <a:lnT w="9525" cap="flat" cmpd="sng">
                      <a:solidFill>
                        <a:srgbClr val="434343"/>
                      </a:solidFill>
                      <a:prstDash val="solid"/>
                      <a:round/>
                      <a:headEnd type="none" w="sm" len="sm"/>
                      <a:tailEnd type="none" w="sm" len="sm"/>
                    </a:lnT>
                    <a:lnB w="9475" cap="flat" cmpd="sng">
                      <a:solidFill>
                        <a:srgbClr val="434343"/>
                      </a:solidFill>
                      <a:prstDash val="solid"/>
                      <a:round/>
                      <a:headEnd type="none" w="sm" len="sm"/>
                      <a:tailEnd type="none" w="sm" len="sm"/>
                    </a:lnB>
                  </a:tcPr>
                </a:tc>
                <a:tc>
                  <a:txBody>
                    <a:bodyPr/>
                    <a:lstStyle/>
                    <a:p>
                      <a:pPr marL="0" lvl="0" indent="0" algn="r" rtl="0">
                        <a:lnSpc>
                          <a:spcPct val="115000"/>
                        </a:lnSpc>
                        <a:spcBef>
                          <a:spcPts val="0"/>
                        </a:spcBef>
                        <a:spcAft>
                          <a:spcPts val="0"/>
                        </a:spcAft>
                        <a:buNone/>
                      </a:pPr>
                      <a:r>
                        <a:rPr lang="en-GB" sz="1000"/>
                        <a:t>17.185</a:t>
                      </a:r>
                      <a:endParaRPr sz="1000"/>
                    </a:p>
                  </a:txBody>
                  <a:tcPr marL="25400" marR="25400" marT="0" marB="0" anchor="b">
                    <a:lnL w="9475" cap="flat" cmpd="sng">
                      <a:solidFill>
                        <a:srgbClr val="434343"/>
                      </a:solidFill>
                      <a:prstDash val="solid"/>
                      <a:round/>
                      <a:headEnd type="none" w="sm" len="sm"/>
                      <a:tailEnd type="none" w="sm" len="sm"/>
                    </a:lnL>
                    <a:lnR w="9475" cap="flat" cmpd="sng">
                      <a:solidFill>
                        <a:srgbClr val="434343"/>
                      </a:solidFill>
                      <a:prstDash val="solid"/>
                      <a:round/>
                      <a:headEnd type="none" w="sm" len="sm"/>
                      <a:tailEnd type="none" w="sm" len="sm"/>
                    </a:lnR>
                    <a:lnT w="9475" cap="flat" cmpd="sng">
                      <a:solidFill>
                        <a:srgbClr val="434343"/>
                      </a:solidFill>
                      <a:prstDash val="solid"/>
                      <a:round/>
                      <a:headEnd type="none" w="sm" len="sm"/>
                      <a:tailEnd type="none" w="sm" len="sm"/>
                    </a:lnT>
                    <a:lnB w="9475" cap="flat" cmpd="sng">
                      <a:solidFill>
                        <a:srgbClr val="434343"/>
                      </a:solidFill>
                      <a:prstDash val="solid"/>
                      <a:round/>
                      <a:headEnd type="none" w="sm" len="sm"/>
                      <a:tailEnd type="none" w="sm" len="sm"/>
                    </a:lnB>
                  </a:tcPr>
                </a:tc>
                <a:tc>
                  <a:txBody>
                    <a:bodyPr/>
                    <a:lstStyle/>
                    <a:p>
                      <a:pPr marL="0" lvl="0" indent="0" algn="r" rtl="0">
                        <a:lnSpc>
                          <a:spcPct val="115000"/>
                        </a:lnSpc>
                        <a:spcBef>
                          <a:spcPts val="0"/>
                        </a:spcBef>
                        <a:spcAft>
                          <a:spcPts val="0"/>
                        </a:spcAft>
                        <a:buNone/>
                      </a:pPr>
                      <a:r>
                        <a:rPr lang="en-GB" sz="1000"/>
                        <a:t>16,828</a:t>
                      </a:r>
                      <a:endParaRPr sz="1000"/>
                    </a:p>
                  </a:txBody>
                  <a:tcPr marL="25400" marR="25400" marT="0" marB="0" anchor="b">
                    <a:lnL w="9475" cap="flat" cmpd="sng">
                      <a:solidFill>
                        <a:srgbClr val="434343"/>
                      </a:solidFill>
                      <a:prstDash val="solid"/>
                      <a:round/>
                      <a:headEnd type="none" w="sm" len="sm"/>
                      <a:tailEnd type="none" w="sm" len="sm"/>
                    </a:lnL>
                    <a:lnR w="9475" cap="flat" cmpd="sng">
                      <a:solidFill>
                        <a:srgbClr val="434343"/>
                      </a:solidFill>
                      <a:prstDash val="solid"/>
                      <a:round/>
                      <a:headEnd type="none" w="sm" len="sm"/>
                      <a:tailEnd type="none" w="sm" len="sm"/>
                    </a:lnR>
                    <a:lnT w="9475" cap="flat" cmpd="sng">
                      <a:solidFill>
                        <a:srgbClr val="434343"/>
                      </a:solidFill>
                      <a:prstDash val="solid"/>
                      <a:round/>
                      <a:headEnd type="none" w="sm" len="sm"/>
                      <a:tailEnd type="none" w="sm" len="sm"/>
                    </a:lnT>
                    <a:lnB w="9475" cap="flat" cmpd="sng">
                      <a:solidFill>
                        <a:srgbClr val="434343"/>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GB" sz="1000"/>
                        <a:t>Area Behind New Malden Library, Thetford Road</a:t>
                      </a:r>
                      <a:endParaRPr sz="1000"/>
                    </a:p>
                  </a:txBody>
                  <a:tcPr marL="25400" marR="25400" marT="0" marB="0" anchor="b">
                    <a:lnL w="9475" cap="flat" cmpd="sng">
                      <a:solidFill>
                        <a:srgbClr val="434343"/>
                      </a:solidFill>
                      <a:prstDash val="solid"/>
                      <a:round/>
                      <a:headEnd type="none" w="sm" len="sm"/>
                      <a:tailEnd type="none" w="sm" len="sm"/>
                    </a:lnL>
                    <a:lnR w="9475" cap="flat" cmpd="sng">
                      <a:solidFill>
                        <a:srgbClr val="434343"/>
                      </a:solidFill>
                      <a:prstDash val="solid"/>
                      <a:round/>
                      <a:headEnd type="none" w="sm" len="sm"/>
                      <a:tailEnd type="none" w="sm" len="sm"/>
                    </a:lnR>
                    <a:lnT w="9475" cap="flat" cmpd="sng">
                      <a:solidFill>
                        <a:srgbClr val="434343"/>
                      </a:solidFill>
                      <a:prstDash val="solid"/>
                      <a:round/>
                      <a:headEnd type="none" w="sm" len="sm"/>
                      <a:tailEnd type="none" w="sm" len="sm"/>
                    </a:lnT>
                    <a:lnB w="9475" cap="flat" cmpd="sng">
                      <a:solidFill>
                        <a:srgbClr val="434343"/>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GB" sz="1000"/>
                        <a:t>Green Lane and St James / New Malden Village</a:t>
                      </a:r>
                      <a:endParaRPr sz="1000"/>
                    </a:p>
                  </a:txBody>
                  <a:tcPr marL="25400" marR="25400" marT="0" marB="0" anchor="b">
                    <a:lnL w="9475" cap="flat" cmpd="sng">
                      <a:solidFill>
                        <a:srgbClr val="434343"/>
                      </a:solidFill>
                      <a:prstDash val="solid"/>
                      <a:round/>
                      <a:headEnd type="none" w="sm" len="sm"/>
                      <a:tailEnd type="none" w="sm" len="sm"/>
                    </a:lnL>
                    <a:lnR w="9475" cap="flat" cmpd="sng">
                      <a:solidFill>
                        <a:srgbClr val="434343"/>
                      </a:solidFill>
                      <a:prstDash val="solid"/>
                      <a:round/>
                      <a:headEnd type="none" w="sm" len="sm"/>
                      <a:tailEnd type="none" w="sm" len="sm"/>
                    </a:lnR>
                    <a:lnT w="9475" cap="flat" cmpd="sng">
                      <a:solidFill>
                        <a:srgbClr val="434343"/>
                      </a:solidFill>
                      <a:prstDash val="solid"/>
                      <a:round/>
                      <a:headEnd type="none" w="sm" len="sm"/>
                      <a:tailEnd type="none" w="sm" len="sm"/>
                    </a:lnT>
                    <a:lnB w="9475" cap="flat" cmpd="sng">
                      <a:solidFill>
                        <a:srgbClr val="434343"/>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GB" sz="1000"/>
                        <a:t>50% to 60%</a:t>
                      </a:r>
                      <a:endParaRPr sz="1000"/>
                    </a:p>
                  </a:txBody>
                  <a:tcPr marL="25400" marR="25400" marT="0" marB="0" anchor="b">
                    <a:lnL w="9475" cap="flat" cmpd="sng">
                      <a:solidFill>
                        <a:srgbClr val="434343"/>
                      </a:solidFill>
                      <a:prstDash val="solid"/>
                      <a:round/>
                      <a:headEnd type="none" w="sm" len="sm"/>
                      <a:tailEnd type="none" w="sm" len="sm"/>
                    </a:lnL>
                    <a:lnR w="9475" cap="flat" cmpd="sng">
                      <a:solidFill>
                        <a:srgbClr val="434343"/>
                      </a:solidFill>
                      <a:prstDash val="solid"/>
                      <a:round/>
                      <a:headEnd type="none" w="sm" len="sm"/>
                      <a:tailEnd type="none" w="sm" len="sm"/>
                    </a:lnR>
                    <a:lnT w="9475" cap="flat" cmpd="sng">
                      <a:solidFill>
                        <a:srgbClr val="434343"/>
                      </a:solidFill>
                      <a:prstDash val="solid"/>
                      <a:round/>
                      <a:headEnd type="none" w="sm" len="sm"/>
                      <a:tailEnd type="none" w="sm" len="sm"/>
                    </a:lnT>
                    <a:lnB w="9475" cap="flat" cmpd="sng">
                      <a:solidFill>
                        <a:srgbClr val="434343"/>
                      </a:solidFill>
                      <a:prstDash val="solid"/>
                      <a:round/>
                      <a:headEnd type="none" w="sm" len="sm"/>
                      <a:tailEnd type="none" w="sm" len="sm"/>
                    </a:lnB>
                  </a:tcPr>
                </a:tc>
                <a:extLst>
                  <a:ext uri="{0D108BD9-81ED-4DB2-BD59-A6C34878D82A}">
                    <a16:rowId xmlns:a16="http://schemas.microsoft.com/office/drawing/2014/main" xmlns="" val="10005"/>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27"/>
          <p:cNvSpPr txBox="1">
            <a:spLocks noGrp="1"/>
          </p:cNvSpPr>
          <p:nvPr>
            <p:ph type="title"/>
          </p:nvPr>
        </p:nvSpPr>
        <p:spPr>
          <a:xfrm>
            <a:off x="311701" y="175754"/>
            <a:ext cx="8520600" cy="841800"/>
          </a:xfrm>
          <a:prstGeom prst="rect">
            <a:avLst/>
          </a:prstGeom>
        </p:spPr>
        <p:txBody>
          <a:bodyPr spcFirstLastPara="1" wrap="square" lIns="69825" tIns="69825" rIns="69825" bIns="69825" anchor="ctr" anchorCtr="0">
            <a:noAutofit/>
          </a:bodyPr>
          <a:lstStyle/>
          <a:p>
            <a:pPr marL="0" lvl="0" indent="0" algn="l" rtl="0">
              <a:lnSpc>
                <a:spcPct val="115000"/>
              </a:lnSpc>
              <a:spcBef>
                <a:spcPts val="0"/>
              </a:spcBef>
              <a:spcAft>
                <a:spcPts val="0"/>
              </a:spcAft>
              <a:buNone/>
            </a:pPr>
            <a:r>
              <a:rPr lang="en-GB" sz="2400">
                <a:solidFill>
                  <a:srgbClr val="434343"/>
                </a:solidFill>
              </a:rPr>
              <a:t>New and Old Malden</a:t>
            </a:r>
            <a:endParaRPr sz="4300">
              <a:solidFill>
                <a:srgbClr val="434343"/>
              </a:solidFill>
            </a:endParaRPr>
          </a:p>
        </p:txBody>
      </p:sp>
      <p:sp>
        <p:nvSpPr>
          <p:cNvPr id="131" name="Google Shape;131;p27"/>
          <p:cNvSpPr txBox="1"/>
          <p:nvPr/>
        </p:nvSpPr>
        <p:spPr>
          <a:xfrm>
            <a:off x="311700" y="868525"/>
            <a:ext cx="8641200" cy="46116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GB">
                <a:solidFill>
                  <a:schemeClr val="dk1"/>
                </a:solidFill>
              </a:rPr>
              <a:t>Data from early 2020 shows that in New and Old Malden area:</a:t>
            </a:r>
            <a:endParaRPr>
              <a:solidFill>
                <a:schemeClr val="dk1"/>
              </a:solidFill>
            </a:endParaRPr>
          </a:p>
          <a:p>
            <a:pPr marL="457200" lvl="0" indent="-317500" algn="l" rtl="0">
              <a:lnSpc>
                <a:spcPct val="115000"/>
              </a:lnSpc>
              <a:spcBef>
                <a:spcPts val="0"/>
              </a:spcBef>
              <a:spcAft>
                <a:spcPts val="0"/>
              </a:spcAft>
              <a:buClr>
                <a:schemeClr val="dk1"/>
              </a:buClr>
              <a:buSzPts val="1400"/>
              <a:buChar char="●"/>
            </a:pPr>
            <a:r>
              <a:rPr lang="en-GB">
                <a:solidFill>
                  <a:schemeClr val="dk1"/>
                </a:solidFill>
                <a:highlight>
                  <a:srgbClr val="FFFFFF"/>
                </a:highlight>
              </a:rPr>
              <a:t>11.9% households where no people have English as a main language</a:t>
            </a:r>
            <a:endParaRPr>
              <a:solidFill>
                <a:schemeClr val="dk1"/>
              </a:solidFill>
              <a:highlight>
                <a:srgbClr val="FFFFFF"/>
              </a:highlight>
            </a:endParaRPr>
          </a:p>
          <a:p>
            <a:pPr marL="457200" lvl="0" indent="-317500" algn="l" rtl="0">
              <a:lnSpc>
                <a:spcPct val="115000"/>
              </a:lnSpc>
              <a:spcBef>
                <a:spcPts val="0"/>
              </a:spcBef>
              <a:spcAft>
                <a:spcPts val="0"/>
              </a:spcAft>
              <a:buClr>
                <a:schemeClr val="dk1"/>
              </a:buClr>
              <a:buSzPts val="1400"/>
              <a:buChar char="●"/>
            </a:pPr>
            <a:r>
              <a:rPr lang="en-GB">
                <a:solidFill>
                  <a:schemeClr val="dk1"/>
                </a:solidFill>
              </a:rPr>
              <a:t>The top 3 languages after English spoken in schools in the</a:t>
            </a:r>
            <a:r>
              <a:rPr lang="en-GB">
                <a:solidFill>
                  <a:schemeClr val="dk1"/>
                </a:solidFill>
                <a:highlight>
                  <a:srgbClr val="FFFFFF"/>
                </a:highlight>
              </a:rPr>
              <a:t> </a:t>
            </a:r>
            <a:r>
              <a:rPr lang="en-GB">
                <a:solidFill>
                  <a:schemeClr val="dk1"/>
                </a:solidFill>
              </a:rPr>
              <a:t>New and Old Malden area are Korean, Urdu and Tamil.</a:t>
            </a:r>
            <a:endParaRPr>
              <a:solidFill>
                <a:schemeClr val="dk1"/>
              </a:solidFill>
            </a:endParaRPr>
          </a:p>
          <a:p>
            <a:pPr marL="457200" lvl="0" indent="-317500" algn="l" rtl="0">
              <a:lnSpc>
                <a:spcPct val="115000"/>
              </a:lnSpc>
              <a:spcBef>
                <a:spcPts val="0"/>
              </a:spcBef>
              <a:spcAft>
                <a:spcPts val="0"/>
              </a:spcAft>
              <a:buClr>
                <a:schemeClr val="dk1"/>
              </a:buClr>
              <a:buSzPts val="1400"/>
              <a:buChar char="●"/>
            </a:pPr>
            <a:r>
              <a:rPr lang="en-GB">
                <a:solidFill>
                  <a:schemeClr val="dk1"/>
                </a:solidFill>
              </a:rPr>
              <a:t>The 2 primary schools closest to Dickerage Lane have 41% and 45% of pupils where English is not their first language, Corpus Christi Catholic Primary and King’s Oak Primary respectively.</a:t>
            </a:r>
            <a:endParaRPr>
              <a:solidFill>
                <a:schemeClr val="dk1"/>
              </a:solidFill>
              <a:highlight>
                <a:srgbClr val="FFFFFF"/>
              </a:highlight>
            </a:endParaRPr>
          </a:p>
          <a:p>
            <a:pPr marL="457200" lvl="0" indent="-317500" algn="l" rtl="0">
              <a:lnSpc>
                <a:spcPct val="115000"/>
              </a:lnSpc>
              <a:spcBef>
                <a:spcPts val="0"/>
              </a:spcBef>
              <a:spcAft>
                <a:spcPts val="0"/>
              </a:spcAft>
              <a:buClr>
                <a:schemeClr val="dk1"/>
              </a:buClr>
              <a:buSzPts val="1400"/>
              <a:buChar char="●"/>
            </a:pPr>
            <a:r>
              <a:rPr lang="en-GB">
                <a:solidFill>
                  <a:schemeClr val="dk1"/>
                </a:solidFill>
                <a:highlight>
                  <a:srgbClr val="FFFFFF"/>
                </a:highlight>
              </a:rPr>
              <a:t>1 in 3 residents from BAME groups (34.6%)</a:t>
            </a:r>
            <a:endParaRPr>
              <a:solidFill>
                <a:schemeClr val="dk1"/>
              </a:solidFill>
              <a:highlight>
                <a:srgbClr val="FFFFFF"/>
              </a:highlight>
            </a:endParaRPr>
          </a:p>
          <a:p>
            <a:pPr marL="457200" marR="749300" lvl="0" indent="-317500" algn="l" rtl="0">
              <a:lnSpc>
                <a:spcPct val="115000"/>
              </a:lnSpc>
              <a:spcBef>
                <a:spcPts val="0"/>
              </a:spcBef>
              <a:spcAft>
                <a:spcPts val="0"/>
              </a:spcAft>
              <a:buClr>
                <a:schemeClr val="dk1"/>
              </a:buClr>
              <a:buSzPts val="1400"/>
              <a:buChar char="●"/>
            </a:pPr>
            <a:r>
              <a:rPr lang="en-GB">
                <a:solidFill>
                  <a:schemeClr val="dk1"/>
                </a:solidFill>
                <a:highlight>
                  <a:srgbClr val="FFFFFF"/>
                </a:highlight>
              </a:rPr>
              <a:t>12.4% of households are impacted by fuel poverty</a:t>
            </a:r>
            <a:endParaRPr>
              <a:solidFill>
                <a:schemeClr val="dk1"/>
              </a:solidFill>
            </a:endParaRPr>
          </a:p>
          <a:p>
            <a:pPr marL="457200" lvl="0" indent="-317500" algn="l" rtl="0">
              <a:lnSpc>
                <a:spcPct val="115000"/>
              </a:lnSpc>
              <a:spcBef>
                <a:spcPts val="0"/>
              </a:spcBef>
              <a:spcAft>
                <a:spcPts val="0"/>
              </a:spcAft>
              <a:buClr>
                <a:schemeClr val="dk1"/>
              </a:buClr>
              <a:buSzPts val="1400"/>
              <a:buChar char="●"/>
            </a:pPr>
            <a:r>
              <a:rPr lang="en-GB">
                <a:solidFill>
                  <a:schemeClr val="dk1"/>
                </a:solidFill>
                <a:highlight>
                  <a:srgbClr val="FFFFFF"/>
                </a:highlight>
              </a:rPr>
              <a:t>15.9% of residents aged 16+ in Green Lane and St James ward have no qualifications</a:t>
            </a:r>
            <a:endParaRPr>
              <a:solidFill>
                <a:schemeClr val="dk1"/>
              </a:solidFill>
              <a:highlight>
                <a:srgbClr val="FFFFFF"/>
              </a:highlight>
            </a:endParaRPr>
          </a:p>
          <a:p>
            <a:pPr marL="457200" lvl="0" indent="-317500" algn="l" rtl="0">
              <a:lnSpc>
                <a:spcPct val="115000"/>
              </a:lnSpc>
              <a:spcBef>
                <a:spcPts val="0"/>
              </a:spcBef>
              <a:spcAft>
                <a:spcPts val="0"/>
              </a:spcAft>
              <a:buClr>
                <a:schemeClr val="dk1"/>
              </a:buClr>
              <a:buSzPts val="1400"/>
              <a:buChar char="●"/>
            </a:pPr>
            <a:r>
              <a:rPr lang="en-GB">
                <a:solidFill>
                  <a:schemeClr val="dk1"/>
                </a:solidFill>
                <a:highlight>
                  <a:srgbClr val="FFFFFF"/>
                </a:highlight>
              </a:rPr>
              <a:t>2.2% residents in New Malden Village ward are benefits claimants</a:t>
            </a:r>
            <a:endParaRPr>
              <a:solidFill>
                <a:schemeClr val="dk1"/>
              </a:solidFill>
              <a:highlight>
                <a:srgbClr val="FFFFFF"/>
              </a:highlight>
            </a:endParaRPr>
          </a:p>
          <a:p>
            <a:pPr marL="457200" lvl="0" indent="-317500" algn="l" rtl="0">
              <a:lnSpc>
                <a:spcPct val="115000"/>
              </a:lnSpc>
              <a:spcBef>
                <a:spcPts val="0"/>
              </a:spcBef>
              <a:spcAft>
                <a:spcPts val="0"/>
              </a:spcAft>
              <a:buClr>
                <a:schemeClr val="dk1"/>
              </a:buClr>
              <a:buSzPts val="1400"/>
              <a:buChar char="●"/>
            </a:pPr>
            <a:r>
              <a:rPr lang="en-GB">
                <a:solidFill>
                  <a:schemeClr val="dk1"/>
                </a:solidFill>
                <a:highlight>
                  <a:srgbClr val="FFFFFF"/>
                </a:highlight>
              </a:rPr>
              <a:t>Circulatory diseases are the biggest cause of death. New Malden and Worcester PCN data shows higher instances of diabetes, high blood pressure and depression</a:t>
            </a:r>
            <a:endParaRPr>
              <a:solidFill>
                <a:schemeClr val="dk1"/>
              </a:solidFill>
              <a:highlight>
                <a:srgbClr val="FFFFFF"/>
              </a:highlight>
            </a:endParaRPr>
          </a:p>
          <a:p>
            <a:pPr marL="457200" lvl="0" indent="-317500" algn="l" rtl="0">
              <a:lnSpc>
                <a:spcPct val="115000"/>
              </a:lnSpc>
              <a:spcBef>
                <a:spcPts val="0"/>
              </a:spcBef>
              <a:spcAft>
                <a:spcPts val="0"/>
              </a:spcAft>
              <a:buClr>
                <a:schemeClr val="dk1"/>
              </a:buClr>
              <a:buSzPts val="1400"/>
              <a:buChar char="●"/>
            </a:pPr>
            <a:r>
              <a:rPr lang="en-GB">
                <a:solidFill>
                  <a:schemeClr val="dk1"/>
                </a:solidFill>
                <a:highlight>
                  <a:srgbClr val="FFFFFF"/>
                </a:highlight>
              </a:rPr>
              <a:t>New Malden Village ward (New Malden town centre) has the highest crime rate, 77.9 per 1,000 population</a:t>
            </a:r>
            <a:endParaRPr>
              <a:solidFill>
                <a:schemeClr val="dk1"/>
              </a:solidFill>
            </a:endParaRPr>
          </a:p>
          <a:p>
            <a:pPr marL="0" lvl="0" indent="0" algn="l" rtl="0">
              <a:lnSpc>
                <a:spcPct val="115000"/>
              </a:lnSpc>
              <a:spcBef>
                <a:spcPts val="0"/>
              </a:spcBef>
              <a:spcAft>
                <a:spcPts val="0"/>
              </a:spcAft>
              <a:buNone/>
            </a:pPr>
            <a:endParaRPr>
              <a:solidFill>
                <a:schemeClr val="dk1"/>
              </a:solidFill>
            </a:endParaRPr>
          </a:p>
          <a:p>
            <a:pPr marL="0" lvl="0" indent="0" algn="l" rtl="0">
              <a:lnSpc>
                <a:spcPct val="115000"/>
              </a:lnSpc>
              <a:spcBef>
                <a:spcPts val="0"/>
              </a:spcBef>
              <a:spcAft>
                <a:spcPts val="0"/>
              </a:spcAft>
              <a:buNone/>
            </a:pPr>
            <a:endParaRPr>
              <a:solidFill>
                <a:schemeClr val="dk1"/>
              </a:solidFill>
            </a:endParaRPr>
          </a:p>
          <a:p>
            <a:pPr marL="0" lvl="0" indent="0" algn="l" rtl="0">
              <a:spcBef>
                <a:spcPts val="0"/>
              </a:spcBef>
              <a:spcAft>
                <a:spcPts val="0"/>
              </a:spcAft>
              <a:buNone/>
            </a:pPr>
            <a:endParaRPr sz="1600"/>
          </a:p>
          <a:p>
            <a:pPr marL="0" lvl="0" indent="0" algn="l" rtl="0">
              <a:spcBef>
                <a:spcPts val="0"/>
              </a:spcBef>
              <a:spcAft>
                <a:spcPts val="0"/>
              </a:spcAft>
              <a:buNone/>
            </a:pPr>
            <a:r>
              <a:rPr lang="en-GB"/>
              <a:t>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28"/>
          <p:cNvSpPr txBox="1">
            <a:spLocks noGrp="1"/>
          </p:cNvSpPr>
          <p:nvPr>
            <p:ph type="title"/>
          </p:nvPr>
        </p:nvSpPr>
        <p:spPr>
          <a:xfrm>
            <a:off x="311700" y="445025"/>
            <a:ext cx="8520600" cy="572700"/>
          </a:xfrm>
          <a:prstGeom prst="rect">
            <a:avLst/>
          </a:prstGeom>
        </p:spPr>
        <p:txBody>
          <a:bodyPr spcFirstLastPara="1" wrap="square" lIns="69825" tIns="69825" rIns="69825" bIns="69825" anchor="t" anchorCtr="0">
            <a:noAutofit/>
          </a:bodyPr>
          <a:lstStyle/>
          <a:p>
            <a:pPr marL="0" lvl="0" indent="0" algn="l" rtl="0">
              <a:lnSpc>
                <a:spcPct val="115000"/>
              </a:lnSpc>
              <a:spcBef>
                <a:spcPts val="0"/>
              </a:spcBef>
              <a:spcAft>
                <a:spcPts val="0"/>
              </a:spcAft>
              <a:buClr>
                <a:schemeClr val="dk1"/>
              </a:buClr>
              <a:buSzPts val="1100"/>
              <a:buFont typeface="Arial"/>
              <a:buNone/>
            </a:pPr>
            <a:r>
              <a:rPr lang="en-GB" sz="2400">
                <a:solidFill>
                  <a:srgbClr val="434343"/>
                </a:solidFill>
              </a:rPr>
              <a:t>Surbiton</a:t>
            </a:r>
            <a:endParaRPr/>
          </a:p>
        </p:txBody>
      </p:sp>
      <p:sp>
        <p:nvSpPr>
          <p:cNvPr id="137" name="Google Shape;137;p28"/>
          <p:cNvSpPr txBox="1">
            <a:spLocks noGrp="1"/>
          </p:cNvSpPr>
          <p:nvPr>
            <p:ph type="body" idx="1"/>
          </p:nvPr>
        </p:nvSpPr>
        <p:spPr>
          <a:xfrm>
            <a:off x="311700" y="1152475"/>
            <a:ext cx="8520600" cy="3416400"/>
          </a:xfrm>
          <a:prstGeom prst="rect">
            <a:avLst/>
          </a:prstGeom>
        </p:spPr>
        <p:txBody>
          <a:bodyPr spcFirstLastPara="1" wrap="square" lIns="69825" tIns="69825" rIns="69825" bIns="69825" anchor="t" anchorCtr="0">
            <a:noAutofit/>
          </a:bodyPr>
          <a:lstStyle/>
          <a:p>
            <a:pPr marL="457200" lvl="0" indent="-368300" algn="l" rtl="0">
              <a:spcBef>
                <a:spcPts val="0"/>
              </a:spcBef>
              <a:spcAft>
                <a:spcPts val="0"/>
              </a:spcAft>
              <a:buClr>
                <a:schemeClr val="dk1"/>
              </a:buClr>
              <a:buSzPts val="2200"/>
              <a:buChar char="●"/>
            </a:pPr>
            <a:r>
              <a:rPr lang="en-GB">
                <a:solidFill>
                  <a:schemeClr val="dk1"/>
                </a:solidFill>
              </a:rPr>
              <a:t>Surbiton Health Centre - to provide info. Martha linked to</a:t>
            </a:r>
            <a:endParaRPr>
              <a:solidFill>
                <a:schemeClr val="dk1"/>
              </a:solidFill>
            </a:endParaRPr>
          </a:p>
          <a:p>
            <a:pPr marL="457200" lvl="0" indent="-368300" algn="l" rtl="0">
              <a:spcBef>
                <a:spcPts val="0"/>
              </a:spcBef>
              <a:spcAft>
                <a:spcPts val="0"/>
              </a:spcAft>
              <a:buClr>
                <a:schemeClr val="dk1"/>
              </a:buClr>
              <a:buSzPts val="2200"/>
              <a:buChar char="●"/>
            </a:pPr>
            <a:r>
              <a:rPr lang="en-GB">
                <a:solidFill>
                  <a:schemeClr val="dk1"/>
                </a:solidFill>
              </a:rPr>
              <a:t>Tolworth Children's Centre  - to provide info.</a:t>
            </a:r>
            <a:endParaRPr>
              <a:solidFill>
                <a:schemeClr val="dk1"/>
              </a:solidFill>
            </a:endParaRPr>
          </a:p>
          <a:p>
            <a:pPr marL="457200" lvl="0" indent="-368300" algn="l" rtl="0">
              <a:spcBef>
                <a:spcPts val="0"/>
              </a:spcBef>
              <a:spcAft>
                <a:spcPts val="0"/>
              </a:spcAft>
              <a:buClr>
                <a:schemeClr val="dk1"/>
              </a:buClr>
              <a:buSzPts val="2200"/>
              <a:buChar char="●"/>
            </a:pPr>
            <a:r>
              <a:rPr lang="en-GB">
                <a:solidFill>
                  <a:schemeClr val="dk1"/>
                </a:solidFill>
              </a:rPr>
              <a:t>Surbiton Library</a:t>
            </a:r>
            <a:endParaRPr>
              <a:solidFill>
                <a:schemeClr val="dk1"/>
              </a:solidFill>
            </a:endParaRPr>
          </a:p>
          <a:p>
            <a:pPr marL="457200" lvl="0" indent="-368300" algn="l" rtl="0">
              <a:spcBef>
                <a:spcPts val="0"/>
              </a:spcBef>
              <a:spcAft>
                <a:spcPts val="0"/>
              </a:spcAft>
              <a:buClr>
                <a:schemeClr val="dk1"/>
              </a:buClr>
              <a:buSzPts val="2200"/>
              <a:buChar char="●"/>
            </a:pPr>
            <a:r>
              <a:rPr lang="en-GB">
                <a:solidFill>
                  <a:schemeClr val="dk1"/>
                </a:solidFill>
              </a:rPr>
              <a:t>Sessions House - targeted to share info with - adults SEND</a:t>
            </a:r>
            <a:endParaRPr>
              <a:solidFill>
                <a:schemeClr val="dk1"/>
              </a:solidFill>
            </a:endParaRPr>
          </a:p>
          <a:p>
            <a:pPr marL="457200" lvl="0" indent="-368300" algn="l" rtl="0">
              <a:spcBef>
                <a:spcPts val="0"/>
              </a:spcBef>
              <a:spcAft>
                <a:spcPts val="0"/>
              </a:spcAft>
              <a:buClr>
                <a:schemeClr val="dk1"/>
              </a:buClr>
              <a:buSzPts val="2200"/>
              <a:buChar char="●"/>
            </a:pPr>
            <a:r>
              <a:rPr lang="en-GB">
                <a:solidFill>
                  <a:schemeClr val="dk1"/>
                </a:solidFill>
              </a:rPr>
              <a:t>Methodist Church</a:t>
            </a:r>
            <a:endParaRPr>
              <a:solidFill>
                <a:schemeClr val="dk1"/>
              </a:solidFill>
            </a:endParaRPr>
          </a:p>
          <a:p>
            <a:pPr marL="0" lvl="0" indent="0" algn="l" rtl="0">
              <a:spcBef>
                <a:spcPts val="0"/>
              </a:spcBef>
              <a:spcAft>
                <a:spcPts val="0"/>
              </a:spcAft>
              <a:buNone/>
            </a:pPr>
            <a:endParaRPr>
              <a:solidFill>
                <a:srgbClr val="000000"/>
              </a:solidFill>
            </a:endParaRPr>
          </a:p>
          <a:p>
            <a:pPr marL="0" lvl="0" indent="0" algn="l" rtl="0">
              <a:spcBef>
                <a:spcPts val="0"/>
              </a:spcBef>
              <a:spcAft>
                <a:spcPts val="0"/>
              </a:spcAft>
              <a:buNone/>
            </a:pPr>
            <a:endParaRPr/>
          </a:p>
          <a:p>
            <a:pPr marL="0" lvl="0" indent="0" algn="l" rtl="0">
              <a:spcBef>
                <a:spcPts val="0"/>
              </a:spcBef>
              <a:spcAft>
                <a:spcPts val="0"/>
              </a:spcAft>
              <a:buNone/>
            </a:pP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29"/>
          <p:cNvSpPr txBox="1">
            <a:spLocks noGrp="1"/>
          </p:cNvSpPr>
          <p:nvPr>
            <p:ph type="title"/>
          </p:nvPr>
        </p:nvSpPr>
        <p:spPr>
          <a:xfrm>
            <a:off x="311700" y="205951"/>
            <a:ext cx="8520600" cy="559800"/>
          </a:xfrm>
          <a:prstGeom prst="rect">
            <a:avLst/>
          </a:prstGeom>
        </p:spPr>
        <p:txBody>
          <a:bodyPr spcFirstLastPara="1" wrap="square" lIns="69825" tIns="69825" rIns="69825" bIns="69825" anchor="ctr" anchorCtr="0">
            <a:noAutofit/>
          </a:bodyPr>
          <a:lstStyle/>
          <a:p>
            <a:pPr marL="0" lvl="0" indent="0" algn="l" rtl="0">
              <a:lnSpc>
                <a:spcPct val="115000"/>
              </a:lnSpc>
              <a:spcBef>
                <a:spcPts val="0"/>
              </a:spcBef>
              <a:spcAft>
                <a:spcPts val="0"/>
              </a:spcAft>
              <a:buNone/>
            </a:pPr>
            <a:r>
              <a:rPr lang="en-GB" sz="2400">
                <a:solidFill>
                  <a:srgbClr val="434343"/>
                </a:solidFill>
              </a:rPr>
              <a:t>Surbiton (Warm Space priority sites)</a:t>
            </a:r>
            <a:endParaRPr sz="2400">
              <a:solidFill>
                <a:srgbClr val="434343"/>
              </a:solidFill>
            </a:endParaRPr>
          </a:p>
        </p:txBody>
      </p:sp>
      <p:graphicFrame>
        <p:nvGraphicFramePr>
          <p:cNvPr id="143" name="Google Shape;143;p29"/>
          <p:cNvGraphicFramePr/>
          <p:nvPr/>
        </p:nvGraphicFramePr>
        <p:xfrm>
          <a:off x="412800" y="883800"/>
          <a:ext cx="3000000" cy="3000000"/>
        </p:xfrm>
        <a:graphic>
          <a:graphicData uri="http://schemas.openxmlformats.org/drawingml/2006/table">
            <a:tbl>
              <a:tblPr>
                <a:noFill/>
                <a:tableStyleId>{61A9C1C5-E60C-4909-A4CD-0EA66C358AC0}</a:tableStyleId>
              </a:tblPr>
              <a:tblGrid>
                <a:gridCol w="1577175">
                  <a:extLst>
                    <a:ext uri="{9D8B030D-6E8A-4147-A177-3AD203B41FA5}">
                      <a16:colId xmlns:a16="http://schemas.microsoft.com/office/drawing/2014/main" xmlns="" val="20000"/>
                    </a:ext>
                  </a:extLst>
                </a:gridCol>
                <a:gridCol w="900900">
                  <a:extLst>
                    <a:ext uri="{9D8B030D-6E8A-4147-A177-3AD203B41FA5}">
                      <a16:colId xmlns:a16="http://schemas.microsoft.com/office/drawing/2014/main" xmlns="" val="20001"/>
                    </a:ext>
                  </a:extLst>
                </a:gridCol>
                <a:gridCol w="1005675">
                  <a:extLst>
                    <a:ext uri="{9D8B030D-6E8A-4147-A177-3AD203B41FA5}">
                      <a16:colId xmlns:a16="http://schemas.microsoft.com/office/drawing/2014/main" xmlns="" val="20002"/>
                    </a:ext>
                  </a:extLst>
                </a:gridCol>
                <a:gridCol w="1339050">
                  <a:extLst>
                    <a:ext uri="{9D8B030D-6E8A-4147-A177-3AD203B41FA5}">
                      <a16:colId xmlns:a16="http://schemas.microsoft.com/office/drawing/2014/main" xmlns="" val="20003"/>
                    </a:ext>
                  </a:extLst>
                </a:gridCol>
                <a:gridCol w="1186650">
                  <a:extLst>
                    <a:ext uri="{9D8B030D-6E8A-4147-A177-3AD203B41FA5}">
                      <a16:colId xmlns:a16="http://schemas.microsoft.com/office/drawing/2014/main" xmlns="" val="20004"/>
                    </a:ext>
                  </a:extLst>
                </a:gridCol>
                <a:gridCol w="2139150">
                  <a:extLst>
                    <a:ext uri="{9D8B030D-6E8A-4147-A177-3AD203B41FA5}">
                      <a16:colId xmlns:a16="http://schemas.microsoft.com/office/drawing/2014/main" xmlns="" val="20005"/>
                    </a:ext>
                  </a:extLst>
                </a:gridCol>
              </a:tblGrid>
              <a:tr h="543275">
                <a:tc>
                  <a:txBody>
                    <a:bodyPr/>
                    <a:lstStyle/>
                    <a:p>
                      <a:pPr marL="0" lvl="0" indent="0" algn="ctr" rtl="0">
                        <a:lnSpc>
                          <a:spcPct val="115000"/>
                        </a:lnSpc>
                        <a:spcBef>
                          <a:spcPts val="0"/>
                        </a:spcBef>
                        <a:spcAft>
                          <a:spcPts val="0"/>
                        </a:spcAft>
                        <a:buNone/>
                      </a:pPr>
                      <a:r>
                        <a:rPr lang="en-GB" sz="1000" b="1" u="sng">
                          <a:solidFill>
                            <a:schemeClr val="hlink"/>
                          </a:solidFill>
                          <a:hlinkClick r:id="rId3"/>
                        </a:rPr>
                        <a:t>Spaces / Buildings</a:t>
                      </a:r>
                      <a:endParaRPr sz="1000" b="1"/>
                    </a:p>
                  </a:txBody>
                  <a:tcPr marL="25400" marR="25400" marT="0" marB="0"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525" cap="flat" cmpd="sng">
                      <a:solidFill>
                        <a:srgbClr val="999999"/>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GB" sz="1000" b="1"/>
                        <a:t>IMD Score (2019)</a:t>
                      </a:r>
                      <a:endParaRPr sz="1000" b="1"/>
                    </a:p>
                  </a:txBody>
                  <a:tcPr marL="28575" marR="28575" marT="91425" marB="91425"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GB" sz="1000" b="1"/>
                        <a:t>IMD Rank (2019)</a:t>
                      </a:r>
                      <a:endParaRPr sz="1000" b="1"/>
                    </a:p>
                  </a:txBody>
                  <a:tcPr marL="28575" marR="28575" marT="91425" marB="91425"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GB" sz="1000" b="1"/>
                        <a:t>Area</a:t>
                      </a:r>
                      <a:endParaRPr sz="1000" b="1"/>
                    </a:p>
                  </a:txBody>
                  <a:tcPr marL="28575" marR="28575" marT="91425" marB="91425"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GB" sz="1000" b="1"/>
                        <a:t>Ward</a:t>
                      </a:r>
                      <a:endParaRPr sz="1000" b="1"/>
                    </a:p>
                  </a:txBody>
                  <a:tcPr marL="28575" marR="28575" marT="91425" marB="91425"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GB" sz="1000" b="1"/>
                        <a:t>Deprivation %</a:t>
                      </a:r>
                      <a:endParaRPr sz="1000" b="1"/>
                    </a:p>
                  </a:txBody>
                  <a:tcPr marL="28575" marR="28575" marT="91425" marB="91425"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extLst>
                  <a:ext uri="{0D108BD9-81ED-4DB2-BD59-A6C34878D82A}">
                    <a16:rowId xmlns:a16="http://schemas.microsoft.com/office/drawing/2014/main" xmlns="" val="10000"/>
                  </a:ext>
                </a:extLst>
              </a:tr>
              <a:tr h="209550">
                <a:tc>
                  <a:txBody>
                    <a:bodyPr/>
                    <a:lstStyle/>
                    <a:p>
                      <a:pPr marL="0" lvl="0" indent="0" algn="l" rtl="0">
                        <a:lnSpc>
                          <a:spcPct val="115000"/>
                        </a:lnSpc>
                        <a:spcBef>
                          <a:spcPts val="0"/>
                        </a:spcBef>
                        <a:spcAft>
                          <a:spcPts val="0"/>
                        </a:spcAft>
                        <a:buNone/>
                      </a:pPr>
                      <a:r>
                        <a:rPr lang="en-GB" sz="1000"/>
                        <a:t>Surbiton Health Centre - please to provide info. Martha linked to</a:t>
                      </a:r>
                      <a:endParaRPr sz="1000"/>
                    </a:p>
                  </a:txBody>
                  <a:tcPr marL="28575" marR="28575" marT="19050" marB="19050" anchor="b">
                    <a:lnL w="9525" cap="flat" cmpd="sng">
                      <a:solidFill>
                        <a:srgbClr val="999999"/>
                      </a:solidFill>
                      <a:prstDash val="solid"/>
                      <a:round/>
                      <a:headEnd type="none" w="sm" len="sm"/>
                      <a:tailEnd type="none" w="sm" len="sm"/>
                    </a:lnL>
                    <a:lnR w="9525" cap="flat" cmpd="sng">
                      <a:solidFill>
                        <a:srgbClr val="999999"/>
                      </a:solidFill>
                      <a:prstDash val="solid"/>
                      <a:round/>
                      <a:headEnd type="none" w="sm" len="sm"/>
                      <a:tailEnd type="none" w="sm" len="sm"/>
                    </a:lnR>
                    <a:lnT w="9525" cap="flat" cmpd="sng">
                      <a:solidFill>
                        <a:srgbClr val="999999"/>
                      </a:solidFill>
                      <a:prstDash val="solid"/>
                      <a:round/>
                      <a:headEnd type="none" w="sm" len="sm"/>
                      <a:tailEnd type="none" w="sm" len="sm"/>
                    </a:lnT>
                    <a:lnB w="9525" cap="flat" cmpd="sng">
                      <a:solidFill>
                        <a:srgbClr val="999999"/>
                      </a:solidFill>
                      <a:prstDash val="solid"/>
                      <a:round/>
                      <a:headEnd type="none" w="sm" len="sm"/>
                      <a:tailEnd type="none" w="sm" len="sm"/>
                    </a:lnB>
                  </a:tcPr>
                </a:tc>
                <a:tc>
                  <a:txBody>
                    <a:bodyPr/>
                    <a:lstStyle/>
                    <a:p>
                      <a:pPr marL="0" lvl="0" indent="0" algn="r" rtl="0">
                        <a:lnSpc>
                          <a:spcPct val="115000"/>
                        </a:lnSpc>
                        <a:spcBef>
                          <a:spcPts val="0"/>
                        </a:spcBef>
                        <a:spcAft>
                          <a:spcPts val="0"/>
                        </a:spcAft>
                        <a:buNone/>
                      </a:pPr>
                      <a:endParaRPr sz="1000"/>
                    </a:p>
                  </a:txBody>
                  <a:tcPr marL="28575" marR="28575" marT="91425" marB="91425" anchor="b">
                    <a:lnL w="952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r" rtl="0">
                        <a:lnSpc>
                          <a:spcPct val="115000"/>
                        </a:lnSpc>
                        <a:spcBef>
                          <a:spcPts val="0"/>
                        </a:spcBef>
                        <a:spcAft>
                          <a:spcPts val="0"/>
                        </a:spcAft>
                        <a:buNone/>
                      </a:pPr>
                      <a:endParaRPr sz="1000"/>
                    </a:p>
                  </a:txBody>
                  <a:tcPr marL="28575" marR="28575" marT="91425" marB="91425"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endParaRPr sz="1000"/>
                    </a:p>
                  </a:txBody>
                  <a:tcPr marL="28575" marR="28575" marT="91425" marB="91425"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endParaRPr sz="1000"/>
                    </a:p>
                  </a:txBody>
                  <a:tcPr marL="28575" marR="28575" marT="91425" marB="91425"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endParaRPr sz="1000"/>
                    </a:p>
                  </a:txBody>
                  <a:tcPr marL="28575" marR="28575" marT="91425" marB="91425"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extLst>
                  <a:ext uri="{0D108BD9-81ED-4DB2-BD59-A6C34878D82A}">
                    <a16:rowId xmlns:a16="http://schemas.microsoft.com/office/drawing/2014/main" xmlns="" val="10001"/>
                  </a:ext>
                </a:extLst>
              </a:tr>
              <a:tr h="0">
                <a:tc>
                  <a:txBody>
                    <a:bodyPr/>
                    <a:lstStyle/>
                    <a:p>
                      <a:pPr marL="0" lvl="0" indent="0" algn="l" rtl="0">
                        <a:lnSpc>
                          <a:spcPct val="115000"/>
                        </a:lnSpc>
                        <a:spcBef>
                          <a:spcPts val="0"/>
                        </a:spcBef>
                        <a:spcAft>
                          <a:spcPts val="0"/>
                        </a:spcAft>
                        <a:buNone/>
                      </a:pPr>
                      <a:r>
                        <a:rPr lang="en-GB" sz="1000"/>
                        <a:t>Tolworth Children's Centre sharing information</a:t>
                      </a:r>
                      <a:endParaRPr sz="1000"/>
                    </a:p>
                  </a:txBody>
                  <a:tcPr marL="28575" marR="28575" marT="19050" marB="19050" anchor="b">
                    <a:lnL w="9525" cap="flat" cmpd="sng">
                      <a:solidFill>
                        <a:srgbClr val="999999"/>
                      </a:solidFill>
                      <a:prstDash val="solid"/>
                      <a:round/>
                      <a:headEnd type="none" w="sm" len="sm"/>
                      <a:tailEnd type="none" w="sm" len="sm"/>
                    </a:lnL>
                    <a:lnR w="9525" cap="flat" cmpd="sng">
                      <a:solidFill>
                        <a:srgbClr val="999999"/>
                      </a:solidFill>
                      <a:prstDash val="solid"/>
                      <a:round/>
                      <a:headEnd type="none" w="sm" len="sm"/>
                      <a:tailEnd type="none" w="sm" len="sm"/>
                    </a:lnR>
                    <a:lnT w="952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r" rtl="0">
                        <a:lnSpc>
                          <a:spcPct val="115000"/>
                        </a:lnSpc>
                        <a:spcBef>
                          <a:spcPts val="0"/>
                        </a:spcBef>
                        <a:spcAft>
                          <a:spcPts val="0"/>
                        </a:spcAft>
                        <a:buNone/>
                      </a:pPr>
                      <a:endParaRPr sz="1000"/>
                    </a:p>
                  </a:txBody>
                  <a:tcPr marL="28575" marR="28575" marT="91425" marB="91425" anchor="b">
                    <a:lnL w="952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r" rtl="0">
                        <a:lnSpc>
                          <a:spcPct val="115000"/>
                        </a:lnSpc>
                        <a:spcBef>
                          <a:spcPts val="0"/>
                        </a:spcBef>
                        <a:spcAft>
                          <a:spcPts val="0"/>
                        </a:spcAft>
                        <a:buNone/>
                      </a:pPr>
                      <a:endParaRPr sz="1000"/>
                    </a:p>
                  </a:txBody>
                  <a:tcPr marL="28575" marR="28575" marT="91425" marB="91425"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endParaRPr sz="1000"/>
                    </a:p>
                  </a:txBody>
                  <a:tcPr marL="28575" marR="28575" marT="91425" marB="91425"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endParaRPr sz="1000"/>
                    </a:p>
                  </a:txBody>
                  <a:tcPr marL="28575" marR="28575" marT="91425" marB="91425"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endParaRPr sz="1000"/>
                    </a:p>
                  </a:txBody>
                  <a:tcPr marL="28575" marR="28575" marT="91425" marB="91425"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extLst>
                  <a:ext uri="{0D108BD9-81ED-4DB2-BD59-A6C34878D82A}">
                    <a16:rowId xmlns:a16="http://schemas.microsoft.com/office/drawing/2014/main" xmlns="" val="10002"/>
                  </a:ext>
                </a:extLst>
              </a:tr>
              <a:tr h="0">
                <a:tc>
                  <a:txBody>
                    <a:bodyPr/>
                    <a:lstStyle/>
                    <a:p>
                      <a:pPr marL="0" lvl="0" indent="0" algn="l" rtl="0">
                        <a:lnSpc>
                          <a:spcPct val="115000"/>
                        </a:lnSpc>
                        <a:spcBef>
                          <a:spcPts val="0"/>
                        </a:spcBef>
                        <a:spcAft>
                          <a:spcPts val="0"/>
                        </a:spcAft>
                        <a:buNone/>
                      </a:pPr>
                      <a:r>
                        <a:rPr lang="en-GB" sz="1000"/>
                        <a:t>Surbiton Library</a:t>
                      </a:r>
                      <a:endParaRPr sz="1000"/>
                    </a:p>
                  </a:txBody>
                  <a:tcPr marL="25400" marR="25400" marT="0" marB="0"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r" rtl="0">
                        <a:lnSpc>
                          <a:spcPct val="115000"/>
                        </a:lnSpc>
                        <a:spcBef>
                          <a:spcPts val="0"/>
                        </a:spcBef>
                        <a:spcAft>
                          <a:spcPts val="0"/>
                        </a:spcAft>
                        <a:buNone/>
                      </a:pPr>
                      <a:r>
                        <a:rPr lang="en-GB" sz="1000"/>
                        <a:t>30.061</a:t>
                      </a:r>
                      <a:endParaRPr sz="1000"/>
                    </a:p>
                  </a:txBody>
                  <a:tcPr marL="28575" marR="28575" marT="91425" marB="91425"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r" rtl="0">
                        <a:lnSpc>
                          <a:spcPct val="115000"/>
                        </a:lnSpc>
                        <a:spcBef>
                          <a:spcPts val="0"/>
                        </a:spcBef>
                        <a:spcAft>
                          <a:spcPts val="0"/>
                        </a:spcAft>
                        <a:buNone/>
                      </a:pPr>
                      <a:r>
                        <a:rPr lang="en-GB" sz="1000"/>
                        <a:t>7,999</a:t>
                      </a:r>
                      <a:endParaRPr sz="1000"/>
                    </a:p>
                  </a:txBody>
                  <a:tcPr marL="28575" marR="28575" marT="91425" marB="91425"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GB" sz="1000"/>
                        <a:t>Alpha Road Estate</a:t>
                      </a:r>
                      <a:endParaRPr sz="1000"/>
                    </a:p>
                  </a:txBody>
                  <a:tcPr marL="28575" marR="28575" marT="91425" marB="91425"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GB" sz="1000"/>
                        <a:t>Surbiton Hill</a:t>
                      </a:r>
                      <a:endParaRPr sz="1000"/>
                    </a:p>
                  </a:txBody>
                  <a:tcPr marL="28575" marR="28575" marT="91425" marB="91425"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GB" sz="1000"/>
                        <a:t>20% to 30% most deprived neighbourhoods in England</a:t>
                      </a:r>
                      <a:endParaRPr sz="1000"/>
                    </a:p>
                  </a:txBody>
                  <a:tcPr marL="28575" marR="28575" marT="91425" marB="91425"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extLst>
                  <a:ext uri="{0D108BD9-81ED-4DB2-BD59-A6C34878D82A}">
                    <a16:rowId xmlns:a16="http://schemas.microsoft.com/office/drawing/2014/main" xmlns="" val="10003"/>
                  </a:ext>
                </a:extLst>
              </a:tr>
              <a:tr h="0">
                <a:tc>
                  <a:txBody>
                    <a:bodyPr/>
                    <a:lstStyle/>
                    <a:p>
                      <a:pPr marL="0" lvl="0" indent="0" algn="l" rtl="0">
                        <a:lnSpc>
                          <a:spcPct val="115000"/>
                        </a:lnSpc>
                        <a:spcBef>
                          <a:spcPts val="0"/>
                        </a:spcBef>
                        <a:spcAft>
                          <a:spcPts val="0"/>
                        </a:spcAft>
                        <a:buNone/>
                      </a:pPr>
                      <a:r>
                        <a:rPr lang="en-GB" sz="1000"/>
                        <a:t>Sessions House</a:t>
                      </a:r>
                      <a:endParaRPr sz="1000"/>
                    </a:p>
                  </a:txBody>
                  <a:tcPr marL="25400" marR="25400" marT="0" marB="0"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r" rtl="0">
                        <a:lnSpc>
                          <a:spcPct val="115000"/>
                        </a:lnSpc>
                        <a:spcBef>
                          <a:spcPts val="0"/>
                        </a:spcBef>
                        <a:spcAft>
                          <a:spcPts val="0"/>
                        </a:spcAft>
                        <a:buNone/>
                      </a:pPr>
                      <a:r>
                        <a:rPr lang="en-GB" sz="1000"/>
                        <a:t>30.061</a:t>
                      </a:r>
                      <a:endParaRPr sz="1000"/>
                    </a:p>
                  </a:txBody>
                  <a:tcPr marL="28575" marR="28575" marT="91425" marB="91425"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r" rtl="0">
                        <a:lnSpc>
                          <a:spcPct val="115000"/>
                        </a:lnSpc>
                        <a:spcBef>
                          <a:spcPts val="0"/>
                        </a:spcBef>
                        <a:spcAft>
                          <a:spcPts val="0"/>
                        </a:spcAft>
                        <a:buNone/>
                      </a:pPr>
                      <a:r>
                        <a:rPr lang="en-GB" sz="1000"/>
                        <a:t>7,999</a:t>
                      </a:r>
                      <a:endParaRPr sz="1000"/>
                    </a:p>
                  </a:txBody>
                  <a:tcPr marL="28575" marR="28575" marT="91425" marB="91425"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GB" sz="1000"/>
                        <a:t>Alpha Road Estate</a:t>
                      </a:r>
                      <a:endParaRPr sz="1000"/>
                    </a:p>
                  </a:txBody>
                  <a:tcPr marL="28575" marR="28575" marT="91425" marB="91425"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GB" sz="1000"/>
                        <a:t>Surbiton Hill</a:t>
                      </a:r>
                      <a:endParaRPr sz="1000"/>
                    </a:p>
                  </a:txBody>
                  <a:tcPr marL="28575" marR="28575" marT="91425" marB="91425"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GB" sz="1000"/>
                        <a:t>20% to 30% most deprived neighbourhoods in England</a:t>
                      </a:r>
                      <a:endParaRPr sz="1000"/>
                    </a:p>
                  </a:txBody>
                  <a:tcPr marL="28575" marR="28575" marT="91425" marB="91425"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extLst>
                  <a:ext uri="{0D108BD9-81ED-4DB2-BD59-A6C34878D82A}">
                    <a16:rowId xmlns:a16="http://schemas.microsoft.com/office/drawing/2014/main" xmlns="" val="10004"/>
                  </a:ext>
                </a:extLst>
              </a:tr>
              <a:tr h="438125">
                <a:tc>
                  <a:txBody>
                    <a:bodyPr/>
                    <a:lstStyle/>
                    <a:p>
                      <a:pPr marL="0" lvl="0" indent="0" algn="l" rtl="0">
                        <a:lnSpc>
                          <a:spcPct val="115000"/>
                        </a:lnSpc>
                        <a:spcBef>
                          <a:spcPts val="0"/>
                        </a:spcBef>
                        <a:spcAft>
                          <a:spcPts val="0"/>
                        </a:spcAft>
                        <a:buNone/>
                      </a:pPr>
                      <a:r>
                        <a:rPr lang="en-GB" sz="1000"/>
                        <a:t>Methodist Church</a:t>
                      </a:r>
                      <a:endParaRPr sz="1000"/>
                    </a:p>
                  </a:txBody>
                  <a:tcPr marL="25400" marR="25400" marT="0" marB="0"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r" rtl="0">
                        <a:lnSpc>
                          <a:spcPct val="115000"/>
                        </a:lnSpc>
                        <a:spcBef>
                          <a:spcPts val="0"/>
                        </a:spcBef>
                        <a:spcAft>
                          <a:spcPts val="0"/>
                        </a:spcAft>
                        <a:buNone/>
                      </a:pPr>
                      <a:r>
                        <a:rPr lang="en-GB" sz="1000"/>
                        <a:t>30.061</a:t>
                      </a:r>
                      <a:endParaRPr sz="1000"/>
                    </a:p>
                  </a:txBody>
                  <a:tcPr marL="28575" marR="28575" marT="91425" marB="91425"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r" rtl="0">
                        <a:lnSpc>
                          <a:spcPct val="115000"/>
                        </a:lnSpc>
                        <a:spcBef>
                          <a:spcPts val="0"/>
                        </a:spcBef>
                        <a:spcAft>
                          <a:spcPts val="0"/>
                        </a:spcAft>
                        <a:buNone/>
                      </a:pPr>
                      <a:r>
                        <a:rPr lang="en-GB" sz="1000"/>
                        <a:t>7,999</a:t>
                      </a:r>
                      <a:endParaRPr sz="1000"/>
                    </a:p>
                  </a:txBody>
                  <a:tcPr marL="28575" marR="28575" marT="91425" marB="91425"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GB" sz="1000"/>
                        <a:t>Alpha Road Estate</a:t>
                      </a:r>
                      <a:endParaRPr sz="1000"/>
                    </a:p>
                  </a:txBody>
                  <a:tcPr marL="28575" marR="28575" marT="91425" marB="91425"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GB" sz="1000"/>
                        <a:t>Surbiton Hill</a:t>
                      </a:r>
                      <a:endParaRPr sz="1000"/>
                    </a:p>
                  </a:txBody>
                  <a:tcPr marL="28575" marR="28575" marT="91425" marB="91425"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GB" sz="1000"/>
                        <a:t>20% to 30% most deprived neighbourhoods in England</a:t>
                      </a:r>
                      <a:endParaRPr sz="1000"/>
                    </a:p>
                  </a:txBody>
                  <a:tcPr marL="28575" marR="28575" marT="91425" marB="91425"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extLst>
                  <a:ext uri="{0D108BD9-81ED-4DB2-BD59-A6C34878D82A}">
                    <a16:rowId xmlns:a16="http://schemas.microsoft.com/office/drawing/2014/main" xmlns="" val="10005"/>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Google Shape;148;p30"/>
          <p:cNvSpPr txBox="1">
            <a:spLocks noGrp="1"/>
          </p:cNvSpPr>
          <p:nvPr>
            <p:ph type="title"/>
          </p:nvPr>
        </p:nvSpPr>
        <p:spPr>
          <a:xfrm>
            <a:off x="311701" y="175754"/>
            <a:ext cx="8520600" cy="841800"/>
          </a:xfrm>
          <a:prstGeom prst="rect">
            <a:avLst/>
          </a:prstGeom>
        </p:spPr>
        <p:txBody>
          <a:bodyPr spcFirstLastPara="1" wrap="square" lIns="69825" tIns="69825" rIns="69825" bIns="69825" anchor="ctr" anchorCtr="0">
            <a:noAutofit/>
          </a:bodyPr>
          <a:lstStyle/>
          <a:p>
            <a:pPr marL="0" lvl="0" indent="0" algn="l" rtl="0">
              <a:lnSpc>
                <a:spcPct val="115000"/>
              </a:lnSpc>
              <a:spcBef>
                <a:spcPts val="0"/>
              </a:spcBef>
              <a:spcAft>
                <a:spcPts val="0"/>
              </a:spcAft>
              <a:buNone/>
            </a:pPr>
            <a:r>
              <a:rPr lang="en-GB" sz="2400">
                <a:solidFill>
                  <a:srgbClr val="434343"/>
                </a:solidFill>
              </a:rPr>
              <a:t>Surbiton</a:t>
            </a:r>
            <a:endParaRPr sz="4300">
              <a:solidFill>
                <a:srgbClr val="434343"/>
              </a:solidFill>
            </a:endParaRPr>
          </a:p>
        </p:txBody>
      </p:sp>
      <p:sp>
        <p:nvSpPr>
          <p:cNvPr id="149" name="Google Shape;149;p30"/>
          <p:cNvSpPr txBox="1"/>
          <p:nvPr/>
        </p:nvSpPr>
        <p:spPr>
          <a:xfrm>
            <a:off x="311700" y="868525"/>
            <a:ext cx="8641200" cy="46116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GB">
                <a:solidFill>
                  <a:schemeClr val="dk1"/>
                </a:solidFill>
              </a:rPr>
              <a:t>Data from early 2020 shows that in Surbiton area:</a:t>
            </a:r>
            <a:endParaRPr>
              <a:solidFill>
                <a:schemeClr val="dk1"/>
              </a:solidFill>
            </a:endParaRPr>
          </a:p>
          <a:p>
            <a:pPr marL="457200" lvl="0" indent="-311150" algn="l" rtl="0">
              <a:lnSpc>
                <a:spcPct val="115000"/>
              </a:lnSpc>
              <a:spcBef>
                <a:spcPts val="0"/>
              </a:spcBef>
              <a:spcAft>
                <a:spcPts val="0"/>
              </a:spcAft>
              <a:buClr>
                <a:schemeClr val="dk1"/>
              </a:buClr>
              <a:buSzPts val="1300"/>
              <a:buChar char="●"/>
            </a:pPr>
            <a:r>
              <a:rPr lang="en-GB" sz="1300">
                <a:solidFill>
                  <a:schemeClr val="dk1"/>
                </a:solidFill>
                <a:highlight>
                  <a:srgbClr val="FFFFFF"/>
                </a:highlight>
              </a:rPr>
              <a:t>7.7% households where no people have English as a main language</a:t>
            </a:r>
            <a:endParaRPr sz="1300">
              <a:solidFill>
                <a:schemeClr val="dk1"/>
              </a:solidFill>
              <a:highlight>
                <a:srgbClr val="FFFFFF"/>
              </a:highlight>
            </a:endParaRPr>
          </a:p>
          <a:p>
            <a:pPr marL="457200" lvl="0" indent="-311150" algn="l" rtl="0">
              <a:lnSpc>
                <a:spcPct val="115000"/>
              </a:lnSpc>
              <a:spcBef>
                <a:spcPts val="0"/>
              </a:spcBef>
              <a:spcAft>
                <a:spcPts val="0"/>
              </a:spcAft>
              <a:buClr>
                <a:schemeClr val="dk1"/>
              </a:buClr>
              <a:buSzPts val="1300"/>
              <a:buChar char="●"/>
            </a:pPr>
            <a:r>
              <a:rPr lang="en-GB" sz="1300">
                <a:solidFill>
                  <a:schemeClr val="dk1"/>
                </a:solidFill>
              </a:rPr>
              <a:t>The top 3 languages after English spoken in schools in the</a:t>
            </a:r>
            <a:r>
              <a:rPr lang="en-GB" sz="1300">
                <a:solidFill>
                  <a:schemeClr val="dk1"/>
                </a:solidFill>
                <a:highlight>
                  <a:srgbClr val="FFFFFF"/>
                </a:highlight>
              </a:rPr>
              <a:t> </a:t>
            </a:r>
            <a:r>
              <a:rPr lang="en-GB" sz="1300">
                <a:solidFill>
                  <a:schemeClr val="dk1"/>
                </a:solidFill>
              </a:rPr>
              <a:t>Surbiton area are Polish, Tamil and Arabic.</a:t>
            </a:r>
            <a:endParaRPr sz="1300">
              <a:solidFill>
                <a:schemeClr val="dk1"/>
              </a:solidFill>
            </a:endParaRPr>
          </a:p>
          <a:p>
            <a:pPr marL="457200" lvl="0" indent="-311150" algn="l" rtl="0">
              <a:lnSpc>
                <a:spcPct val="115000"/>
              </a:lnSpc>
              <a:spcBef>
                <a:spcPts val="0"/>
              </a:spcBef>
              <a:spcAft>
                <a:spcPts val="0"/>
              </a:spcAft>
              <a:buClr>
                <a:schemeClr val="dk1"/>
              </a:buClr>
              <a:buSzPts val="1300"/>
              <a:buChar char="●"/>
            </a:pPr>
            <a:r>
              <a:rPr lang="en-GB" sz="1300">
                <a:solidFill>
                  <a:schemeClr val="dk1"/>
                </a:solidFill>
              </a:rPr>
              <a:t>The 2 primary schools closest to Alpha Road Estate have at least 15% of pupils where English is not their first language at St Matthew’s CofE , rising to 34% of pupils at Lime Tree. </a:t>
            </a:r>
            <a:endParaRPr sz="1300">
              <a:solidFill>
                <a:schemeClr val="dk1"/>
              </a:solidFill>
              <a:highlight>
                <a:srgbClr val="FFFFFF"/>
              </a:highlight>
            </a:endParaRPr>
          </a:p>
          <a:p>
            <a:pPr marL="457200" lvl="0" indent="-311150" algn="l" rtl="0">
              <a:lnSpc>
                <a:spcPct val="115000"/>
              </a:lnSpc>
              <a:spcBef>
                <a:spcPts val="0"/>
              </a:spcBef>
              <a:spcAft>
                <a:spcPts val="0"/>
              </a:spcAft>
              <a:buClr>
                <a:schemeClr val="dk1"/>
              </a:buClr>
              <a:buSzPts val="1300"/>
              <a:buChar char="●"/>
            </a:pPr>
            <a:r>
              <a:rPr lang="en-GB" sz="1300">
                <a:solidFill>
                  <a:schemeClr val="dk1"/>
                </a:solidFill>
                <a:highlight>
                  <a:srgbClr val="FFFFFF"/>
                </a:highlight>
              </a:rPr>
              <a:t>1 in 5 residents from BAME groups (21.9%)</a:t>
            </a:r>
            <a:endParaRPr sz="1300">
              <a:solidFill>
                <a:schemeClr val="dk1"/>
              </a:solidFill>
              <a:highlight>
                <a:srgbClr val="FFFFFF"/>
              </a:highlight>
            </a:endParaRPr>
          </a:p>
          <a:p>
            <a:pPr marL="457200" marR="749300" lvl="0" indent="-311150" algn="l" rtl="0">
              <a:lnSpc>
                <a:spcPct val="115000"/>
              </a:lnSpc>
              <a:spcBef>
                <a:spcPts val="0"/>
              </a:spcBef>
              <a:spcAft>
                <a:spcPts val="0"/>
              </a:spcAft>
              <a:buClr>
                <a:schemeClr val="dk1"/>
              </a:buClr>
              <a:buSzPts val="1300"/>
              <a:buChar char="●"/>
            </a:pPr>
            <a:r>
              <a:rPr lang="en-GB" sz="1300">
                <a:solidFill>
                  <a:schemeClr val="dk1"/>
                </a:solidFill>
                <a:highlight>
                  <a:srgbClr val="FFFFFF"/>
                </a:highlight>
              </a:rPr>
              <a:t>10.2% of households are impacted by fuel poverty</a:t>
            </a:r>
            <a:endParaRPr sz="1300">
              <a:solidFill>
                <a:schemeClr val="dk1"/>
              </a:solidFill>
              <a:highlight>
                <a:srgbClr val="FFFFFF"/>
              </a:highlight>
            </a:endParaRPr>
          </a:p>
          <a:p>
            <a:pPr marL="457200" lvl="0" indent="-311150" algn="l" rtl="0">
              <a:lnSpc>
                <a:spcPct val="115000"/>
              </a:lnSpc>
              <a:spcBef>
                <a:spcPts val="0"/>
              </a:spcBef>
              <a:spcAft>
                <a:spcPts val="0"/>
              </a:spcAft>
              <a:buClr>
                <a:schemeClr val="dk1"/>
              </a:buClr>
              <a:buSzPts val="1300"/>
              <a:buChar char="●"/>
            </a:pPr>
            <a:r>
              <a:rPr lang="en-GB" sz="1300">
                <a:solidFill>
                  <a:schemeClr val="dk1"/>
                </a:solidFill>
                <a:highlight>
                  <a:srgbClr val="FFFFFF"/>
                </a:highlight>
              </a:rPr>
              <a:t>15.8% of residents aged 16+ in Alexandra ward have no qualifications</a:t>
            </a:r>
            <a:endParaRPr sz="1300">
              <a:solidFill>
                <a:schemeClr val="dk1"/>
              </a:solidFill>
              <a:highlight>
                <a:srgbClr val="FFFFFF"/>
              </a:highlight>
            </a:endParaRPr>
          </a:p>
          <a:p>
            <a:pPr marL="457200" lvl="0" indent="-311150" algn="l" rtl="0">
              <a:lnSpc>
                <a:spcPct val="115000"/>
              </a:lnSpc>
              <a:spcBef>
                <a:spcPts val="0"/>
              </a:spcBef>
              <a:spcAft>
                <a:spcPts val="0"/>
              </a:spcAft>
              <a:buClr>
                <a:schemeClr val="dk1"/>
              </a:buClr>
              <a:buSzPts val="1300"/>
              <a:buChar char="●"/>
            </a:pPr>
            <a:r>
              <a:rPr lang="en-GB" sz="1300">
                <a:solidFill>
                  <a:schemeClr val="dk1"/>
                </a:solidFill>
                <a:highlight>
                  <a:srgbClr val="FFFFFF"/>
                </a:highlight>
              </a:rPr>
              <a:t>1.6% residents in Alexandra ward are benefits claimants</a:t>
            </a:r>
            <a:endParaRPr sz="1300">
              <a:solidFill>
                <a:schemeClr val="dk1"/>
              </a:solidFill>
              <a:highlight>
                <a:srgbClr val="FFFFFF"/>
              </a:highlight>
            </a:endParaRPr>
          </a:p>
          <a:p>
            <a:pPr marL="914400" lvl="1" indent="-311150" algn="l" rtl="0">
              <a:lnSpc>
                <a:spcPct val="115000"/>
              </a:lnSpc>
              <a:spcBef>
                <a:spcPts val="0"/>
              </a:spcBef>
              <a:spcAft>
                <a:spcPts val="0"/>
              </a:spcAft>
              <a:buClr>
                <a:schemeClr val="dk1"/>
              </a:buClr>
              <a:buSzPts val="1300"/>
              <a:buChar char="○"/>
            </a:pPr>
            <a:r>
              <a:rPr lang="en-GB" sz="1300">
                <a:solidFill>
                  <a:schemeClr val="dk1"/>
                </a:solidFill>
                <a:highlight>
                  <a:srgbClr val="FFFFFF"/>
                </a:highlight>
              </a:rPr>
              <a:t>N.B. 'Old' Alexandra ward included the entirety of the Sunray estate, now part of </a:t>
            </a:r>
            <a:r>
              <a:rPr lang="en-GB" sz="1300">
                <a:solidFill>
                  <a:schemeClr val="dk1"/>
                </a:solidFill>
              </a:rPr>
              <a:t>King George's and Sunray ward, South of the Borough</a:t>
            </a:r>
            <a:endParaRPr sz="1300">
              <a:solidFill>
                <a:schemeClr val="dk1"/>
              </a:solidFill>
              <a:highlight>
                <a:srgbClr val="FFFFFF"/>
              </a:highlight>
            </a:endParaRPr>
          </a:p>
          <a:p>
            <a:pPr marL="457200" lvl="0" indent="-311150" algn="l" rtl="0">
              <a:lnSpc>
                <a:spcPct val="115000"/>
              </a:lnSpc>
              <a:spcBef>
                <a:spcPts val="0"/>
              </a:spcBef>
              <a:spcAft>
                <a:spcPts val="0"/>
              </a:spcAft>
              <a:buClr>
                <a:schemeClr val="dk1"/>
              </a:buClr>
              <a:buSzPts val="1300"/>
              <a:buChar char="●"/>
            </a:pPr>
            <a:r>
              <a:rPr lang="en-GB" sz="1300">
                <a:solidFill>
                  <a:schemeClr val="dk1"/>
                </a:solidFill>
                <a:highlight>
                  <a:srgbClr val="FFFFFF"/>
                </a:highlight>
              </a:rPr>
              <a:t>Respiratory diseases are the biggest cause of death. Surbiton PCN data shows higher instances of diabetes, high blood pressure and depression</a:t>
            </a:r>
            <a:endParaRPr sz="1300">
              <a:solidFill>
                <a:schemeClr val="dk1"/>
              </a:solidFill>
              <a:highlight>
                <a:srgbClr val="FFFFFF"/>
              </a:highlight>
            </a:endParaRPr>
          </a:p>
          <a:p>
            <a:pPr marL="457200" lvl="0" indent="-311150" algn="l" rtl="0">
              <a:lnSpc>
                <a:spcPct val="115000"/>
              </a:lnSpc>
              <a:spcBef>
                <a:spcPts val="0"/>
              </a:spcBef>
              <a:spcAft>
                <a:spcPts val="0"/>
              </a:spcAft>
              <a:buClr>
                <a:schemeClr val="dk1"/>
              </a:buClr>
              <a:buSzPts val="1300"/>
              <a:buChar char="●"/>
            </a:pPr>
            <a:r>
              <a:rPr lang="en-GB" sz="1300">
                <a:solidFill>
                  <a:schemeClr val="dk1"/>
                </a:solidFill>
                <a:highlight>
                  <a:srgbClr val="FFFFFF"/>
                </a:highlight>
              </a:rPr>
              <a:t>St Marks and Seething Wells ward (Surbiton town centre) has a crime rate, 70.9 per 1,000 population</a:t>
            </a:r>
            <a:endParaRPr sz="1300">
              <a:solidFill>
                <a:schemeClr val="dk1"/>
              </a:solidFill>
              <a:highlight>
                <a:srgbClr val="FFFFFF"/>
              </a:highlight>
            </a:endParaRPr>
          </a:p>
          <a:p>
            <a:pPr marL="457200" lvl="0" indent="-311150" algn="l" rtl="0">
              <a:lnSpc>
                <a:spcPct val="115000"/>
              </a:lnSpc>
              <a:spcBef>
                <a:spcPts val="0"/>
              </a:spcBef>
              <a:spcAft>
                <a:spcPts val="0"/>
              </a:spcAft>
              <a:buClr>
                <a:schemeClr val="dk1"/>
              </a:buClr>
              <a:buSzPts val="1300"/>
              <a:buChar char="●"/>
            </a:pPr>
            <a:r>
              <a:rPr lang="en-GB" sz="1300">
                <a:solidFill>
                  <a:schemeClr val="dk1"/>
                </a:solidFill>
                <a:highlight>
                  <a:srgbClr val="FFFFFF"/>
                </a:highlight>
              </a:rPr>
              <a:t>Tolworth Town (Tolworth broadway) has a crime rate, 61.4 per 1,000 population</a:t>
            </a:r>
            <a:endParaRPr sz="1600">
              <a:solidFill>
                <a:schemeClr val="dk1"/>
              </a:solidFill>
            </a:endParaRPr>
          </a:p>
          <a:p>
            <a:pPr marL="0" lvl="0" indent="0" algn="l" rtl="0">
              <a:lnSpc>
                <a:spcPct val="115000"/>
              </a:lnSpc>
              <a:spcBef>
                <a:spcPts val="0"/>
              </a:spcBef>
              <a:spcAft>
                <a:spcPts val="0"/>
              </a:spcAft>
              <a:buNone/>
            </a:pPr>
            <a:endParaRPr>
              <a:solidFill>
                <a:schemeClr val="dk1"/>
              </a:solidFill>
            </a:endParaRPr>
          </a:p>
          <a:p>
            <a:pPr marL="0" lvl="0" indent="0" algn="l" rtl="0">
              <a:lnSpc>
                <a:spcPct val="115000"/>
              </a:lnSpc>
              <a:spcBef>
                <a:spcPts val="0"/>
              </a:spcBef>
              <a:spcAft>
                <a:spcPts val="0"/>
              </a:spcAft>
              <a:buNone/>
            </a:pPr>
            <a:endParaRPr>
              <a:solidFill>
                <a:schemeClr val="dk1"/>
              </a:solidFill>
            </a:endParaRPr>
          </a:p>
          <a:p>
            <a:pPr marL="0" lvl="0" indent="0" algn="l" rtl="0">
              <a:spcBef>
                <a:spcPts val="0"/>
              </a:spcBef>
              <a:spcAft>
                <a:spcPts val="0"/>
              </a:spcAft>
              <a:buNone/>
            </a:pPr>
            <a:endParaRPr sz="1600"/>
          </a:p>
          <a:p>
            <a:pPr marL="0" lvl="0" indent="0" algn="l" rtl="0">
              <a:spcBef>
                <a:spcPts val="0"/>
              </a:spcBef>
              <a:spcAft>
                <a:spcPts val="0"/>
              </a:spcAft>
              <a:buNone/>
            </a:pPr>
            <a:r>
              <a:rPr lang="en-GB"/>
              <a:t>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Google Shape;154;p31"/>
          <p:cNvSpPr txBox="1">
            <a:spLocks noGrp="1"/>
          </p:cNvSpPr>
          <p:nvPr>
            <p:ph type="title"/>
          </p:nvPr>
        </p:nvSpPr>
        <p:spPr>
          <a:xfrm>
            <a:off x="311700" y="445025"/>
            <a:ext cx="8520600" cy="572700"/>
          </a:xfrm>
          <a:prstGeom prst="rect">
            <a:avLst/>
          </a:prstGeom>
        </p:spPr>
        <p:txBody>
          <a:bodyPr spcFirstLastPara="1" wrap="square" lIns="69825" tIns="69825" rIns="69825" bIns="69825" anchor="t" anchorCtr="0">
            <a:noAutofit/>
          </a:bodyPr>
          <a:lstStyle/>
          <a:p>
            <a:pPr marL="0" lvl="0" indent="0" algn="l" rtl="0">
              <a:lnSpc>
                <a:spcPct val="115000"/>
              </a:lnSpc>
              <a:spcBef>
                <a:spcPts val="0"/>
              </a:spcBef>
              <a:spcAft>
                <a:spcPts val="0"/>
              </a:spcAft>
              <a:buClr>
                <a:schemeClr val="dk1"/>
              </a:buClr>
              <a:buSzPts val="1100"/>
              <a:buFont typeface="Arial"/>
              <a:buNone/>
            </a:pPr>
            <a:r>
              <a:rPr lang="en-GB" sz="2400">
                <a:solidFill>
                  <a:srgbClr val="434343"/>
                </a:solidFill>
              </a:rPr>
              <a:t>South of the Borough</a:t>
            </a:r>
            <a:endParaRPr/>
          </a:p>
        </p:txBody>
      </p:sp>
      <p:sp>
        <p:nvSpPr>
          <p:cNvPr id="155" name="Google Shape;155;p31"/>
          <p:cNvSpPr txBox="1">
            <a:spLocks noGrp="1"/>
          </p:cNvSpPr>
          <p:nvPr>
            <p:ph type="body" idx="1"/>
          </p:nvPr>
        </p:nvSpPr>
        <p:spPr>
          <a:xfrm>
            <a:off x="311700" y="1152475"/>
            <a:ext cx="8520600" cy="3416400"/>
          </a:xfrm>
          <a:prstGeom prst="rect">
            <a:avLst/>
          </a:prstGeom>
        </p:spPr>
        <p:txBody>
          <a:bodyPr spcFirstLastPara="1" wrap="square" lIns="69825" tIns="69825" rIns="69825" bIns="69825" anchor="t" anchorCtr="0">
            <a:noAutofit/>
          </a:bodyPr>
          <a:lstStyle/>
          <a:p>
            <a:pPr marL="457200" lvl="0" indent="-330200" algn="l" rtl="0">
              <a:lnSpc>
                <a:spcPct val="115000"/>
              </a:lnSpc>
              <a:spcBef>
                <a:spcPts val="0"/>
              </a:spcBef>
              <a:spcAft>
                <a:spcPts val="0"/>
              </a:spcAft>
              <a:buClr>
                <a:schemeClr val="dk1"/>
              </a:buClr>
              <a:buSzPts val="1600"/>
              <a:buChar char="●"/>
            </a:pPr>
            <a:r>
              <a:rPr lang="en-GB" sz="1600">
                <a:solidFill>
                  <a:schemeClr val="dk1"/>
                </a:solidFill>
              </a:rPr>
              <a:t>Chessington children's centre - giving out info</a:t>
            </a:r>
            <a:endParaRPr sz="1600">
              <a:solidFill>
                <a:schemeClr val="dk1"/>
              </a:solidFill>
            </a:endParaRPr>
          </a:p>
          <a:p>
            <a:pPr marL="457200" lvl="0" indent="-330200" algn="l" rtl="0">
              <a:lnSpc>
                <a:spcPct val="115000"/>
              </a:lnSpc>
              <a:spcBef>
                <a:spcPts val="0"/>
              </a:spcBef>
              <a:spcAft>
                <a:spcPts val="0"/>
              </a:spcAft>
              <a:buClr>
                <a:schemeClr val="dk1"/>
              </a:buClr>
              <a:buSzPts val="1600"/>
              <a:buChar char="●"/>
            </a:pPr>
            <a:r>
              <a:rPr lang="en-GB" sz="1600">
                <a:solidFill>
                  <a:schemeClr val="dk1"/>
                </a:solidFill>
              </a:rPr>
              <a:t>Hook Centre</a:t>
            </a:r>
            <a:endParaRPr sz="1600">
              <a:solidFill>
                <a:schemeClr val="dk1"/>
              </a:solidFill>
            </a:endParaRPr>
          </a:p>
          <a:p>
            <a:pPr marL="457200" lvl="0" indent="-330200" algn="l" rtl="0">
              <a:lnSpc>
                <a:spcPct val="115000"/>
              </a:lnSpc>
              <a:spcBef>
                <a:spcPts val="0"/>
              </a:spcBef>
              <a:spcAft>
                <a:spcPts val="0"/>
              </a:spcAft>
              <a:buClr>
                <a:schemeClr val="dk1"/>
              </a:buClr>
              <a:buSzPts val="1600"/>
              <a:buChar char="●"/>
            </a:pPr>
            <a:r>
              <a:rPr lang="en-GB" sz="1600">
                <a:solidFill>
                  <a:schemeClr val="dk1"/>
                </a:solidFill>
              </a:rPr>
              <a:t>Tolworth train station - Baking Ideas</a:t>
            </a:r>
            <a:endParaRPr sz="1600">
              <a:solidFill>
                <a:schemeClr val="dk1"/>
              </a:solidFill>
            </a:endParaRPr>
          </a:p>
          <a:p>
            <a:pPr marL="457200" lvl="0" indent="-330200" algn="l" rtl="0">
              <a:lnSpc>
                <a:spcPct val="115000"/>
              </a:lnSpc>
              <a:spcBef>
                <a:spcPts val="0"/>
              </a:spcBef>
              <a:spcAft>
                <a:spcPts val="0"/>
              </a:spcAft>
              <a:buClr>
                <a:schemeClr val="dk1"/>
              </a:buClr>
              <a:buSzPts val="1600"/>
              <a:buChar char="●"/>
            </a:pPr>
            <a:r>
              <a:rPr lang="en-GB" sz="1600">
                <a:solidFill>
                  <a:schemeClr val="dk1"/>
                </a:solidFill>
              </a:rPr>
              <a:t>Chessington School and Sports Centre</a:t>
            </a:r>
            <a:endParaRPr sz="1600">
              <a:solidFill>
                <a:schemeClr val="dk1"/>
              </a:solidFill>
            </a:endParaRPr>
          </a:p>
          <a:p>
            <a:pPr marL="0" lvl="0" indent="0" algn="l" rtl="0">
              <a:spcBef>
                <a:spcPts val="0"/>
              </a:spcBef>
              <a:spcAft>
                <a:spcPts val="0"/>
              </a:spcAft>
              <a:buNone/>
            </a:pPr>
            <a:endParaRPr>
              <a:solidFill>
                <a:srgbClr val="000000"/>
              </a:solidFill>
            </a:endParaRPr>
          </a:p>
          <a:p>
            <a:pPr marL="0" lvl="0" indent="0" algn="l" rtl="0">
              <a:spcBef>
                <a:spcPts val="0"/>
              </a:spcBef>
              <a:spcAft>
                <a:spcPts val="0"/>
              </a:spcAft>
              <a:buNone/>
            </a:pPr>
            <a:endParaRPr/>
          </a:p>
          <a:p>
            <a:pPr marL="0" lvl="0" indent="0" algn="l" rtl="0">
              <a:spcBef>
                <a:spcPts val="0"/>
              </a:spcBef>
              <a:spcAft>
                <a:spcPts val="0"/>
              </a:spcAft>
              <a:buNone/>
            </a:pP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Google Shape;160;p32"/>
          <p:cNvSpPr txBox="1">
            <a:spLocks noGrp="1"/>
          </p:cNvSpPr>
          <p:nvPr>
            <p:ph type="title"/>
          </p:nvPr>
        </p:nvSpPr>
        <p:spPr>
          <a:xfrm>
            <a:off x="269200" y="39726"/>
            <a:ext cx="8520600" cy="564300"/>
          </a:xfrm>
          <a:prstGeom prst="rect">
            <a:avLst/>
          </a:prstGeom>
        </p:spPr>
        <p:txBody>
          <a:bodyPr spcFirstLastPara="1" wrap="square" lIns="69825" tIns="69825" rIns="69825" bIns="69825" anchor="ctr" anchorCtr="0">
            <a:noAutofit/>
          </a:bodyPr>
          <a:lstStyle/>
          <a:p>
            <a:pPr marL="0" lvl="0" indent="0" algn="l" rtl="0">
              <a:lnSpc>
                <a:spcPct val="115000"/>
              </a:lnSpc>
              <a:spcBef>
                <a:spcPts val="0"/>
              </a:spcBef>
              <a:spcAft>
                <a:spcPts val="0"/>
              </a:spcAft>
              <a:buNone/>
            </a:pPr>
            <a:r>
              <a:rPr lang="en-GB" sz="2400">
                <a:solidFill>
                  <a:srgbClr val="434343"/>
                </a:solidFill>
              </a:rPr>
              <a:t>South of the Borough (Warm Space priority sites)</a:t>
            </a:r>
            <a:endParaRPr sz="4300">
              <a:solidFill>
                <a:srgbClr val="434343"/>
              </a:solidFill>
            </a:endParaRPr>
          </a:p>
        </p:txBody>
      </p:sp>
      <p:graphicFrame>
        <p:nvGraphicFramePr>
          <p:cNvPr id="161" name="Google Shape;161;p32"/>
          <p:cNvGraphicFramePr/>
          <p:nvPr/>
        </p:nvGraphicFramePr>
        <p:xfrm>
          <a:off x="269200" y="799813"/>
          <a:ext cx="3000000" cy="3000000"/>
        </p:xfrm>
        <a:graphic>
          <a:graphicData uri="http://schemas.openxmlformats.org/drawingml/2006/table">
            <a:tbl>
              <a:tblPr>
                <a:noFill/>
                <a:tableStyleId>{61A9C1C5-E60C-4909-A4CD-0EA66C358AC0}</a:tableStyleId>
              </a:tblPr>
              <a:tblGrid>
                <a:gridCol w="2558600">
                  <a:extLst>
                    <a:ext uri="{9D8B030D-6E8A-4147-A177-3AD203B41FA5}">
                      <a16:colId xmlns:a16="http://schemas.microsoft.com/office/drawing/2014/main" xmlns="" val="20000"/>
                    </a:ext>
                  </a:extLst>
                </a:gridCol>
                <a:gridCol w="882200">
                  <a:extLst>
                    <a:ext uri="{9D8B030D-6E8A-4147-A177-3AD203B41FA5}">
                      <a16:colId xmlns:a16="http://schemas.microsoft.com/office/drawing/2014/main" xmlns="" val="20001"/>
                    </a:ext>
                  </a:extLst>
                </a:gridCol>
                <a:gridCol w="910775">
                  <a:extLst>
                    <a:ext uri="{9D8B030D-6E8A-4147-A177-3AD203B41FA5}">
                      <a16:colId xmlns:a16="http://schemas.microsoft.com/office/drawing/2014/main" xmlns="" val="20002"/>
                    </a:ext>
                  </a:extLst>
                </a:gridCol>
                <a:gridCol w="1710875">
                  <a:extLst>
                    <a:ext uri="{9D8B030D-6E8A-4147-A177-3AD203B41FA5}">
                      <a16:colId xmlns:a16="http://schemas.microsoft.com/office/drawing/2014/main" xmlns="" val="20003"/>
                    </a:ext>
                  </a:extLst>
                </a:gridCol>
                <a:gridCol w="1120325">
                  <a:extLst>
                    <a:ext uri="{9D8B030D-6E8A-4147-A177-3AD203B41FA5}">
                      <a16:colId xmlns:a16="http://schemas.microsoft.com/office/drawing/2014/main" xmlns="" val="20004"/>
                    </a:ext>
                  </a:extLst>
                </a:gridCol>
                <a:gridCol w="1196525">
                  <a:extLst>
                    <a:ext uri="{9D8B030D-6E8A-4147-A177-3AD203B41FA5}">
                      <a16:colId xmlns:a16="http://schemas.microsoft.com/office/drawing/2014/main" xmlns="" val="20005"/>
                    </a:ext>
                  </a:extLst>
                </a:gridCol>
              </a:tblGrid>
              <a:tr h="381000">
                <a:tc>
                  <a:txBody>
                    <a:bodyPr/>
                    <a:lstStyle/>
                    <a:p>
                      <a:pPr marL="0" lvl="0" indent="0" algn="ctr" rtl="0">
                        <a:lnSpc>
                          <a:spcPct val="115000"/>
                        </a:lnSpc>
                        <a:spcBef>
                          <a:spcPts val="0"/>
                        </a:spcBef>
                        <a:spcAft>
                          <a:spcPts val="0"/>
                        </a:spcAft>
                        <a:buClr>
                          <a:schemeClr val="dk1"/>
                        </a:buClr>
                        <a:buSzPts val="1100"/>
                        <a:buFont typeface="Arial"/>
                        <a:buNone/>
                      </a:pPr>
                      <a:r>
                        <a:rPr lang="en-GB" sz="1000" b="1" u="sng">
                          <a:solidFill>
                            <a:schemeClr val="hlink"/>
                          </a:solidFill>
                          <a:hlinkClick r:id="rId3"/>
                        </a:rPr>
                        <a:t>Spaces / Buildings</a:t>
                      </a:r>
                      <a:endParaRPr sz="1000" b="1"/>
                    </a:p>
                  </a:txBody>
                  <a:tcPr marL="28575" marR="28575" marT="91425" marB="91425" anchor="b">
                    <a:lnL w="9475" cap="flat" cmpd="sng">
                      <a:solidFill>
                        <a:srgbClr val="CCCCCC"/>
                      </a:solidFill>
                      <a:prstDash val="solid"/>
                      <a:round/>
                      <a:headEnd type="none" w="sm" len="sm"/>
                      <a:tailEnd type="none" w="sm" len="sm"/>
                    </a:lnL>
                    <a:lnR w="9475" cap="flat" cmpd="sng">
                      <a:solidFill>
                        <a:srgbClr val="CCCCCC"/>
                      </a:solidFill>
                      <a:prstDash val="solid"/>
                      <a:round/>
                      <a:headEnd type="none" w="sm" len="sm"/>
                      <a:tailEnd type="none" w="sm" len="sm"/>
                    </a:lnR>
                    <a:lnT w="9475" cap="flat" cmpd="sng">
                      <a:solidFill>
                        <a:srgbClr val="CCCCCC"/>
                      </a:solidFill>
                      <a:prstDash val="solid"/>
                      <a:round/>
                      <a:headEnd type="none" w="sm" len="sm"/>
                      <a:tailEnd type="none" w="sm" len="sm"/>
                    </a:lnT>
                    <a:lnB w="947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GB" sz="1000" b="1"/>
                        <a:t>IMD Score (2019)</a:t>
                      </a:r>
                      <a:endParaRPr sz="1000" b="1"/>
                    </a:p>
                  </a:txBody>
                  <a:tcPr marL="28575" marR="28575" marT="91425" marB="91425" anchor="b">
                    <a:lnL w="9475" cap="flat" cmpd="sng">
                      <a:solidFill>
                        <a:srgbClr val="CCCCCC"/>
                      </a:solidFill>
                      <a:prstDash val="solid"/>
                      <a:round/>
                      <a:headEnd type="none" w="sm" len="sm"/>
                      <a:tailEnd type="none" w="sm" len="sm"/>
                    </a:lnL>
                    <a:lnR w="9475" cap="flat" cmpd="sng">
                      <a:solidFill>
                        <a:srgbClr val="CCCCCC"/>
                      </a:solidFill>
                      <a:prstDash val="solid"/>
                      <a:round/>
                      <a:headEnd type="none" w="sm" len="sm"/>
                      <a:tailEnd type="none" w="sm" len="sm"/>
                    </a:lnR>
                    <a:lnT w="9475" cap="flat" cmpd="sng">
                      <a:solidFill>
                        <a:srgbClr val="CCCCCC"/>
                      </a:solidFill>
                      <a:prstDash val="solid"/>
                      <a:round/>
                      <a:headEnd type="none" w="sm" len="sm"/>
                      <a:tailEnd type="none" w="sm" len="sm"/>
                    </a:lnT>
                    <a:lnB w="947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GB" sz="1000" b="1"/>
                        <a:t>IMD Rank (2019)</a:t>
                      </a:r>
                      <a:endParaRPr sz="1000" b="1"/>
                    </a:p>
                  </a:txBody>
                  <a:tcPr marL="28575" marR="28575" marT="91425" marB="91425" anchor="b">
                    <a:lnL w="9475" cap="flat" cmpd="sng">
                      <a:solidFill>
                        <a:srgbClr val="CCCCCC"/>
                      </a:solidFill>
                      <a:prstDash val="solid"/>
                      <a:round/>
                      <a:headEnd type="none" w="sm" len="sm"/>
                      <a:tailEnd type="none" w="sm" len="sm"/>
                    </a:lnL>
                    <a:lnR w="9475" cap="flat" cmpd="sng">
                      <a:solidFill>
                        <a:srgbClr val="CCCCCC"/>
                      </a:solidFill>
                      <a:prstDash val="solid"/>
                      <a:round/>
                      <a:headEnd type="none" w="sm" len="sm"/>
                      <a:tailEnd type="none" w="sm" len="sm"/>
                    </a:lnR>
                    <a:lnT w="9475" cap="flat" cmpd="sng">
                      <a:solidFill>
                        <a:srgbClr val="CCCCCC"/>
                      </a:solidFill>
                      <a:prstDash val="solid"/>
                      <a:round/>
                      <a:headEnd type="none" w="sm" len="sm"/>
                      <a:tailEnd type="none" w="sm" len="sm"/>
                    </a:lnT>
                    <a:lnB w="947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GB" sz="1000" b="1"/>
                        <a:t>Area</a:t>
                      </a:r>
                      <a:endParaRPr sz="1000" b="1"/>
                    </a:p>
                  </a:txBody>
                  <a:tcPr marL="28575" marR="28575" marT="91425" marB="91425" anchor="b">
                    <a:lnL w="9475" cap="flat" cmpd="sng">
                      <a:solidFill>
                        <a:srgbClr val="CCCCCC"/>
                      </a:solidFill>
                      <a:prstDash val="solid"/>
                      <a:round/>
                      <a:headEnd type="none" w="sm" len="sm"/>
                      <a:tailEnd type="none" w="sm" len="sm"/>
                    </a:lnL>
                    <a:lnR w="9475" cap="flat" cmpd="sng">
                      <a:solidFill>
                        <a:srgbClr val="CCCCCC"/>
                      </a:solidFill>
                      <a:prstDash val="solid"/>
                      <a:round/>
                      <a:headEnd type="none" w="sm" len="sm"/>
                      <a:tailEnd type="none" w="sm" len="sm"/>
                    </a:lnR>
                    <a:lnT w="9475" cap="flat" cmpd="sng">
                      <a:solidFill>
                        <a:srgbClr val="CCCCCC"/>
                      </a:solidFill>
                      <a:prstDash val="solid"/>
                      <a:round/>
                      <a:headEnd type="none" w="sm" len="sm"/>
                      <a:tailEnd type="none" w="sm" len="sm"/>
                    </a:lnT>
                    <a:lnB w="947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GB" sz="1000" b="1"/>
                        <a:t>Ward</a:t>
                      </a:r>
                      <a:endParaRPr sz="1000" b="1"/>
                    </a:p>
                  </a:txBody>
                  <a:tcPr marL="28575" marR="28575" marT="91425" marB="91425" anchor="b">
                    <a:lnL w="9475" cap="flat" cmpd="sng">
                      <a:solidFill>
                        <a:srgbClr val="CCCCCC"/>
                      </a:solidFill>
                      <a:prstDash val="solid"/>
                      <a:round/>
                      <a:headEnd type="none" w="sm" len="sm"/>
                      <a:tailEnd type="none" w="sm" len="sm"/>
                    </a:lnL>
                    <a:lnR w="9475" cap="flat" cmpd="sng">
                      <a:solidFill>
                        <a:srgbClr val="CCCCCC"/>
                      </a:solidFill>
                      <a:prstDash val="solid"/>
                      <a:round/>
                      <a:headEnd type="none" w="sm" len="sm"/>
                      <a:tailEnd type="none" w="sm" len="sm"/>
                    </a:lnR>
                    <a:lnT w="9475" cap="flat" cmpd="sng">
                      <a:solidFill>
                        <a:srgbClr val="CCCCCC"/>
                      </a:solidFill>
                      <a:prstDash val="solid"/>
                      <a:round/>
                      <a:headEnd type="none" w="sm" len="sm"/>
                      <a:tailEnd type="none" w="sm" len="sm"/>
                    </a:lnT>
                    <a:lnB w="9475" cap="flat" cmpd="sng">
                      <a:solidFill>
                        <a:srgbClr val="CCCCCC"/>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GB" sz="1000" b="1"/>
                        <a:t>Deprivation %</a:t>
                      </a:r>
                      <a:endParaRPr sz="1000" b="1"/>
                    </a:p>
                  </a:txBody>
                  <a:tcPr marL="28575" marR="28575" marT="91425" marB="91425" anchor="b">
                    <a:lnL w="9475" cap="flat" cmpd="sng">
                      <a:solidFill>
                        <a:srgbClr val="CCCCCC"/>
                      </a:solidFill>
                      <a:prstDash val="solid"/>
                      <a:round/>
                      <a:headEnd type="none" w="sm" len="sm"/>
                      <a:tailEnd type="none" w="sm" len="sm"/>
                    </a:lnL>
                    <a:lnR w="9475" cap="flat" cmpd="sng">
                      <a:solidFill>
                        <a:srgbClr val="CCCCCC"/>
                      </a:solidFill>
                      <a:prstDash val="solid"/>
                      <a:round/>
                      <a:headEnd type="none" w="sm" len="sm"/>
                      <a:tailEnd type="none" w="sm" len="sm"/>
                    </a:lnR>
                    <a:lnT w="9475" cap="flat" cmpd="sng">
                      <a:solidFill>
                        <a:srgbClr val="CCCCCC"/>
                      </a:solidFill>
                      <a:prstDash val="solid"/>
                      <a:round/>
                      <a:headEnd type="none" w="sm" len="sm"/>
                      <a:tailEnd type="none" w="sm" len="sm"/>
                    </a:lnT>
                    <a:lnB w="9475" cap="flat" cmpd="sng">
                      <a:solidFill>
                        <a:srgbClr val="CCCCCC"/>
                      </a:solidFill>
                      <a:prstDash val="solid"/>
                      <a:round/>
                      <a:headEnd type="none" w="sm" len="sm"/>
                      <a:tailEnd type="none" w="sm" len="sm"/>
                    </a:lnB>
                  </a:tcPr>
                </a:tc>
                <a:extLst>
                  <a:ext uri="{0D108BD9-81ED-4DB2-BD59-A6C34878D82A}">
                    <a16:rowId xmlns:a16="http://schemas.microsoft.com/office/drawing/2014/main" xmlns="" val="10000"/>
                  </a:ext>
                </a:extLst>
              </a:tr>
              <a:tr h="0">
                <a:tc>
                  <a:txBody>
                    <a:bodyPr/>
                    <a:lstStyle/>
                    <a:p>
                      <a:pPr marL="0" lvl="0" indent="0" algn="l" rtl="0">
                        <a:lnSpc>
                          <a:spcPct val="115000"/>
                        </a:lnSpc>
                        <a:spcBef>
                          <a:spcPts val="0"/>
                        </a:spcBef>
                        <a:spcAft>
                          <a:spcPts val="0"/>
                        </a:spcAft>
                        <a:buNone/>
                      </a:pPr>
                      <a:r>
                        <a:rPr lang="en-GB" sz="1000">
                          <a:solidFill>
                            <a:schemeClr val="dk1"/>
                          </a:solidFill>
                        </a:rPr>
                        <a:t>Chessington children's centre - giving out info</a:t>
                      </a:r>
                      <a:endParaRPr sz="1000">
                        <a:solidFill>
                          <a:schemeClr val="dk1"/>
                        </a:solidFill>
                      </a:endParaRPr>
                    </a:p>
                  </a:txBody>
                  <a:tcPr marL="28575" marR="28575" marT="91425" marB="91425" anchor="b">
                    <a:lnL w="9475" cap="flat" cmpd="sng">
                      <a:solidFill>
                        <a:srgbClr val="CCCCCC"/>
                      </a:solidFill>
                      <a:prstDash val="solid"/>
                      <a:round/>
                      <a:headEnd type="none" w="sm" len="sm"/>
                      <a:tailEnd type="none" w="sm" len="sm"/>
                    </a:lnL>
                    <a:lnR w="9475" cap="flat" cmpd="sng">
                      <a:solidFill>
                        <a:srgbClr val="CCCCCC"/>
                      </a:solidFill>
                      <a:prstDash val="solid"/>
                      <a:round/>
                      <a:headEnd type="none" w="sm" len="sm"/>
                      <a:tailEnd type="none" w="sm" len="sm"/>
                    </a:lnR>
                    <a:lnT w="9475" cap="flat" cmpd="sng">
                      <a:solidFill>
                        <a:srgbClr val="CCCCCC"/>
                      </a:solidFill>
                      <a:prstDash val="solid"/>
                      <a:round/>
                      <a:headEnd type="none" w="sm" len="sm"/>
                      <a:tailEnd type="none" w="sm" len="sm"/>
                    </a:lnT>
                    <a:lnB w="9475" cap="flat" cmpd="sng">
                      <a:solidFill>
                        <a:srgbClr val="CCCCCC"/>
                      </a:solidFill>
                      <a:prstDash val="solid"/>
                      <a:round/>
                      <a:headEnd type="none" w="sm" len="sm"/>
                      <a:tailEnd type="none" w="sm" len="sm"/>
                    </a:lnB>
                  </a:tcPr>
                </a:tc>
                <a:tc>
                  <a:txBody>
                    <a:bodyPr/>
                    <a:lstStyle/>
                    <a:p>
                      <a:pPr marL="0" lvl="0" indent="0" algn="r" rtl="0">
                        <a:lnSpc>
                          <a:spcPct val="115000"/>
                        </a:lnSpc>
                        <a:spcBef>
                          <a:spcPts val="0"/>
                        </a:spcBef>
                        <a:spcAft>
                          <a:spcPts val="0"/>
                        </a:spcAft>
                        <a:buNone/>
                      </a:pPr>
                      <a:endParaRPr sz="1000"/>
                    </a:p>
                  </a:txBody>
                  <a:tcPr marL="28575" marR="28575" marT="91425" marB="91425" anchor="b">
                    <a:lnL w="9475" cap="flat" cmpd="sng">
                      <a:solidFill>
                        <a:srgbClr val="CCCCCC"/>
                      </a:solidFill>
                      <a:prstDash val="solid"/>
                      <a:round/>
                      <a:headEnd type="none" w="sm" len="sm"/>
                      <a:tailEnd type="none" w="sm" len="sm"/>
                    </a:lnL>
                    <a:lnR w="9475" cap="flat" cmpd="sng">
                      <a:solidFill>
                        <a:srgbClr val="CCCCCC"/>
                      </a:solidFill>
                      <a:prstDash val="solid"/>
                      <a:round/>
                      <a:headEnd type="none" w="sm" len="sm"/>
                      <a:tailEnd type="none" w="sm" len="sm"/>
                    </a:lnR>
                    <a:lnT w="9475" cap="flat" cmpd="sng">
                      <a:solidFill>
                        <a:srgbClr val="CCCCCC"/>
                      </a:solidFill>
                      <a:prstDash val="solid"/>
                      <a:round/>
                      <a:headEnd type="none" w="sm" len="sm"/>
                      <a:tailEnd type="none" w="sm" len="sm"/>
                    </a:lnT>
                    <a:lnB w="9475" cap="flat" cmpd="sng">
                      <a:solidFill>
                        <a:srgbClr val="CCCCCC"/>
                      </a:solidFill>
                      <a:prstDash val="solid"/>
                      <a:round/>
                      <a:headEnd type="none" w="sm" len="sm"/>
                      <a:tailEnd type="none" w="sm" len="sm"/>
                    </a:lnB>
                  </a:tcPr>
                </a:tc>
                <a:tc>
                  <a:txBody>
                    <a:bodyPr/>
                    <a:lstStyle/>
                    <a:p>
                      <a:pPr marL="0" lvl="0" indent="0" algn="r" rtl="0">
                        <a:lnSpc>
                          <a:spcPct val="115000"/>
                        </a:lnSpc>
                        <a:spcBef>
                          <a:spcPts val="0"/>
                        </a:spcBef>
                        <a:spcAft>
                          <a:spcPts val="0"/>
                        </a:spcAft>
                        <a:buNone/>
                      </a:pPr>
                      <a:endParaRPr sz="1000"/>
                    </a:p>
                  </a:txBody>
                  <a:tcPr marL="28575" marR="28575" marT="91425" marB="91425" anchor="b">
                    <a:lnL w="9475" cap="flat" cmpd="sng">
                      <a:solidFill>
                        <a:srgbClr val="CCCCCC"/>
                      </a:solidFill>
                      <a:prstDash val="solid"/>
                      <a:round/>
                      <a:headEnd type="none" w="sm" len="sm"/>
                      <a:tailEnd type="none" w="sm" len="sm"/>
                    </a:lnL>
                    <a:lnR w="9475" cap="flat" cmpd="sng">
                      <a:solidFill>
                        <a:srgbClr val="CCCCCC"/>
                      </a:solidFill>
                      <a:prstDash val="solid"/>
                      <a:round/>
                      <a:headEnd type="none" w="sm" len="sm"/>
                      <a:tailEnd type="none" w="sm" len="sm"/>
                    </a:lnR>
                    <a:lnT w="9475" cap="flat" cmpd="sng">
                      <a:solidFill>
                        <a:srgbClr val="CCCCCC"/>
                      </a:solidFill>
                      <a:prstDash val="solid"/>
                      <a:round/>
                      <a:headEnd type="none" w="sm" len="sm"/>
                      <a:tailEnd type="none" w="sm" len="sm"/>
                    </a:lnT>
                    <a:lnB w="9475" cap="flat" cmpd="sng">
                      <a:solidFill>
                        <a:srgbClr val="CCCCCC"/>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endParaRPr sz="1000"/>
                    </a:p>
                  </a:txBody>
                  <a:tcPr marL="28575" marR="28575" marT="91425" marB="91425" anchor="b">
                    <a:lnL w="9475" cap="flat" cmpd="sng">
                      <a:solidFill>
                        <a:srgbClr val="CCCCCC"/>
                      </a:solidFill>
                      <a:prstDash val="solid"/>
                      <a:round/>
                      <a:headEnd type="none" w="sm" len="sm"/>
                      <a:tailEnd type="none" w="sm" len="sm"/>
                    </a:lnL>
                    <a:lnR w="9475" cap="flat" cmpd="sng">
                      <a:solidFill>
                        <a:srgbClr val="CCCCCC"/>
                      </a:solidFill>
                      <a:prstDash val="solid"/>
                      <a:round/>
                      <a:headEnd type="none" w="sm" len="sm"/>
                      <a:tailEnd type="none" w="sm" len="sm"/>
                    </a:lnR>
                    <a:lnT w="9475" cap="flat" cmpd="sng">
                      <a:solidFill>
                        <a:srgbClr val="CCCCCC"/>
                      </a:solidFill>
                      <a:prstDash val="solid"/>
                      <a:round/>
                      <a:headEnd type="none" w="sm" len="sm"/>
                      <a:tailEnd type="none" w="sm" len="sm"/>
                    </a:lnT>
                    <a:lnB w="9475" cap="flat" cmpd="sng">
                      <a:solidFill>
                        <a:srgbClr val="CCCCCC"/>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endParaRPr sz="1000"/>
                    </a:p>
                  </a:txBody>
                  <a:tcPr marL="28575" marR="28575" marT="91425" marB="91425" anchor="b">
                    <a:lnL w="9475" cap="flat" cmpd="sng">
                      <a:solidFill>
                        <a:srgbClr val="CCCCCC"/>
                      </a:solidFill>
                      <a:prstDash val="solid"/>
                      <a:round/>
                      <a:headEnd type="none" w="sm" len="sm"/>
                      <a:tailEnd type="none" w="sm" len="sm"/>
                    </a:lnL>
                    <a:lnR w="9475" cap="flat" cmpd="sng">
                      <a:solidFill>
                        <a:srgbClr val="CCCCCC"/>
                      </a:solidFill>
                      <a:prstDash val="solid"/>
                      <a:round/>
                      <a:headEnd type="none" w="sm" len="sm"/>
                      <a:tailEnd type="none" w="sm" len="sm"/>
                    </a:lnR>
                    <a:lnT w="9475" cap="flat" cmpd="sng">
                      <a:solidFill>
                        <a:srgbClr val="CCCCCC"/>
                      </a:solidFill>
                      <a:prstDash val="solid"/>
                      <a:round/>
                      <a:headEnd type="none" w="sm" len="sm"/>
                      <a:tailEnd type="none" w="sm" len="sm"/>
                    </a:lnT>
                    <a:lnB w="9475" cap="flat" cmpd="sng">
                      <a:solidFill>
                        <a:srgbClr val="CCCCCC"/>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endParaRPr sz="1000"/>
                    </a:p>
                  </a:txBody>
                  <a:tcPr marL="28575" marR="28575" marT="91425" marB="91425" anchor="b">
                    <a:lnL w="9475" cap="flat" cmpd="sng">
                      <a:solidFill>
                        <a:srgbClr val="CCCCCC"/>
                      </a:solidFill>
                      <a:prstDash val="solid"/>
                      <a:round/>
                      <a:headEnd type="none" w="sm" len="sm"/>
                      <a:tailEnd type="none" w="sm" len="sm"/>
                    </a:lnL>
                    <a:lnR w="9475" cap="flat" cmpd="sng">
                      <a:solidFill>
                        <a:srgbClr val="CCCCCC"/>
                      </a:solidFill>
                      <a:prstDash val="solid"/>
                      <a:round/>
                      <a:headEnd type="none" w="sm" len="sm"/>
                      <a:tailEnd type="none" w="sm" len="sm"/>
                    </a:lnR>
                    <a:lnT w="9475" cap="flat" cmpd="sng">
                      <a:solidFill>
                        <a:srgbClr val="CCCCCC"/>
                      </a:solidFill>
                      <a:prstDash val="solid"/>
                      <a:round/>
                      <a:headEnd type="none" w="sm" len="sm"/>
                      <a:tailEnd type="none" w="sm" len="sm"/>
                    </a:lnT>
                    <a:lnB w="9475" cap="flat" cmpd="sng">
                      <a:solidFill>
                        <a:srgbClr val="CCCCCC"/>
                      </a:solidFill>
                      <a:prstDash val="solid"/>
                      <a:round/>
                      <a:headEnd type="none" w="sm" len="sm"/>
                      <a:tailEnd type="none" w="sm" len="sm"/>
                    </a:lnB>
                  </a:tcPr>
                </a:tc>
                <a:extLst>
                  <a:ext uri="{0D108BD9-81ED-4DB2-BD59-A6C34878D82A}">
                    <a16:rowId xmlns:a16="http://schemas.microsoft.com/office/drawing/2014/main" xmlns="" val="10001"/>
                  </a:ext>
                </a:extLst>
              </a:tr>
              <a:tr h="283825">
                <a:tc>
                  <a:txBody>
                    <a:bodyPr/>
                    <a:lstStyle/>
                    <a:p>
                      <a:pPr marL="0" lvl="0" indent="0" algn="l" rtl="0">
                        <a:lnSpc>
                          <a:spcPct val="115000"/>
                        </a:lnSpc>
                        <a:spcBef>
                          <a:spcPts val="0"/>
                        </a:spcBef>
                        <a:spcAft>
                          <a:spcPts val="0"/>
                        </a:spcAft>
                        <a:buClr>
                          <a:schemeClr val="dk1"/>
                        </a:buClr>
                        <a:buSzPts val="1100"/>
                        <a:buFont typeface="Arial"/>
                        <a:buNone/>
                      </a:pPr>
                      <a:r>
                        <a:rPr lang="en-GB" sz="1000">
                          <a:solidFill>
                            <a:schemeClr val="dk1"/>
                          </a:solidFill>
                        </a:rPr>
                        <a:t>Hook Centre</a:t>
                      </a:r>
                      <a:endParaRPr sz="1000"/>
                    </a:p>
                  </a:txBody>
                  <a:tcPr marL="28575" marR="28575" marT="91425" marB="91425" anchor="b">
                    <a:lnL w="9475" cap="flat" cmpd="sng">
                      <a:solidFill>
                        <a:srgbClr val="CCCCCC"/>
                      </a:solidFill>
                      <a:prstDash val="solid"/>
                      <a:round/>
                      <a:headEnd type="none" w="sm" len="sm"/>
                      <a:tailEnd type="none" w="sm" len="sm"/>
                    </a:lnL>
                    <a:lnR w="9475" cap="flat" cmpd="sng">
                      <a:solidFill>
                        <a:srgbClr val="CCCCCC"/>
                      </a:solidFill>
                      <a:prstDash val="solid"/>
                      <a:round/>
                      <a:headEnd type="none" w="sm" len="sm"/>
                      <a:tailEnd type="none" w="sm" len="sm"/>
                    </a:lnR>
                    <a:lnT w="9475" cap="flat" cmpd="sng">
                      <a:solidFill>
                        <a:srgbClr val="CCCCCC"/>
                      </a:solidFill>
                      <a:prstDash val="solid"/>
                      <a:round/>
                      <a:headEnd type="none" w="sm" len="sm"/>
                      <a:tailEnd type="none" w="sm" len="sm"/>
                    </a:lnT>
                    <a:lnB w="9475" cap="flat" cmpd="sng">
                      <a:solidFill>
                        <a:srgbClr val="CCCCCC"/>
                      </a:solidFill>
                      <a:prstDash val="solid"/>
                      <a:round/>
                      <a:headEnd type="none" w="sm" len="sm"/>
                      <a:tailEnd type="none" w="sm" len="sm"/>
                    </a:lnB>
                  </a:tcPr>
                </a:tc>
                <a:tc>
                  <a:txBody>
                    <a:bodyPr/>
                    <a:lstStyle/>
                    <a:p>
                      <a:pPr marL="0" lvl="0" indent="0" algn="r" rtl="0">
                        <a:lnSpc>
                          <a:spcPct val="115000"/>
                        </a:lnSpc>
                        <a:spcBef>
                          <a:spcPts val="0"/>
                        </a:spcBef>
                        <a:spcAft>
                          <a:spcPts val="0"/>
                        </a:spcAft>
                        <a:buNone/>
                      </a:pPr>
                      <a:r>
                        <a:rPr lang="en-GB" sz="1000"/>
                        <a:t>18.071</a:t>
                      </a:r>
                      <a:endParaRPr sz="1000"/>
                    </a:p>
                  </a:txBody>
                  <a:tcPr marL="28575" marR="28575" marT="91425" marB="91425" anchor="b">
                    <a:lnL w="9475" cap="flat" cmpd="sng">
                      <a:solidFill>
                        <a:srgbClr val="CCCCCC"/>
                      </a:solidFill>
                      <a:prstDash val="solid"/>
                      <a:round/>
                      <a:headEnd type="none" w="sm" len="sm"/>
                      <a:tailEnd type="none" w="sm" len="sm"/>
                    </a:lnL>
                    <a:lnR w="9475" cap="flat" cmpd="sng">
                      <a:solidFill>
                        <a:srgbClr val="CCCCCC"/>
                      </a:solidFill>
                      <a:prstDash val="solid"/>
                      <a:round/>
                      <a:headEnd type="none" w="sm" len="sm"/>
                      <a:tailEnd type="none" w="sm" len="sm"/>
                    </a:lnR>
                    <a:lnT w="9475" cap="flat" cmpd="sng">
                      <a:solidFill>
                        <a:srgbClr val="CCCCCC"/>
                      </a:solidFill>
                      <a:prstDash val="solid"/>
                      <a:round/>
                      <a:headEnd type="none" w="sm" len="sm"/>
                      <a:tailEnd type="none" w="sm" len="sm"/>
                    </a:lnT>
                    <a:lnB w="9475" cap="flat" cmpd="sng">
                      <a:solidFill>
                        <a:srgbClr val="CCCCCC"/>
                      </a:solidFill>
                      <a:prstDash val="solid"/>
                      <a:round/>
                      <a:headEnd type="none" w="sm" len="sm"/>
                      <a:tailEnd type="none" w="sm" len="sm"/>
                    </a:lnB>
                  </a:tcPr>
                </a:tc>
                <a:tc>
                  <a:txBody>
                    <a:bodyPr/>
                    <a:lstStyle/>
                    <a:p>
                      <a:pPr marL="0" lvl="0" indent="0" algn="r" rtl="0">
                        <a:lnSpc>
                          <a:spcPct val="115000"/>
                        </a:lnSpc>
                        <a:spcBef>
                          <a:spcPts val="0"/>
                        </a:spcBef>
                        <a:spcAft>
                          <a:spcPts val="0"/>
                        </a:spcAft>
                        <a:buNone/>
                      </a:pPr>
                      <a:r>
                        <a:rPr lang="en-GB" sz="1000"/>
                        <a:t>16,076</a:t>
                      </a:r>
                      <a:endParaRPr sz="1000"/>
                    </a:p>
                  </a:txBody>
                  <a:tcPr marL="28575" marR="28575" marT="91425" marB="91425" anchor="b">
                    <a:lnL w="9475" cap="flat" cmpd="sng">
                      <a:solidFill>
                        <a:srgbClr val="CCCCCC"/>
                      </a:solidFill>
                      <a:prstDash val="solid"/>
                      <a:round/>
                      <a:headEnd type="none" w="sm" len="sm"/>
                      <a:tailEnd type="none" w="sm" len="sm"/>
                    </a:lnL>
                    <a:lnR w="9475" cap="flat" cmpd="sng">
                      <a:solidFill>
                        <a:srgbClr val="CCCCCC"/>
                      </a:solidFill>
                      <a:prstDash val="solid"/>
                      <a:round/>
                      <a:headEnd type="none" w="sm" len="sm"/>
                      <a:tailEnd type="none" w="sm" len="sm"/>
                    </a:lnR>
                    <a:lnT w="9475" cap="flat" cmpd="sng">
                      <a:solidFill>
                        <a:srgbClr val="CCCCCC"/>
                      </a:solidFill>
                      <a:prstDash val="solid"/>
                      <a:round/>
                      <a:headEnd type="none" w="sm" len="sm"/>
                      <a:tailEnd type="none" w="sm" len="sm"/>
                    </a:lnT>
                    <a:lnB w="9475" cap="flat" cmpd="sng">
                      <a:solidFill>
                        <a:srgbClr val="CCCCCC"/>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GB" sz="1000"/>
                        <a:t>Frimley Road area, near Chessington North station. </a:t>
                      </a:r>
                      <a:r>
                        <a:rPr lang="en-GB" sz="1000">
                          <a:solidFill>
                            <a:schemeClr val="dk1"/>
                          </a:solidFill>
                        </a:rPr>
                        <a:t>Rhodrons Avenue/Hartfield Road Area</a:t>
                      </a:r>
                      <a:endParaRPr sz="1000"/>
                    </a:p>
                  </a:txBody>
                  <a:tcPr marL="28575" marR="28575" marT="91425" marB="91425" anchor="b">
                    <a:lnL w="9475" cap="flat" cmpd="sng">
                      <a:solidFill>
                        <a:srgbClr val="CCCCCC"/>
                      </a:solidFill>
                      <a:prstDash val="solid"/>
                      <a:round/>
                      <a:headEnd type="none" w="sm" len="sm"/>
                      <a:tailEnd type="none" w="sm" len="sm"/>
                    </a:lnL>
                    <a:lnR w="9475" cap="flat" cmpd="sng">
                      <a:solidFill>
                        <a:srgbClr val="CCCCCC"/>
                      </a:solidFill>
                      <a:prstDash val="solid"/>
                      <a:round/>
                      <a:headEnd type="none" w="sm" len="sm"/>
                      <a:tailEnd type="none" w="sm" len="sm"/>
                    </a:lnR>
                    <a:lnT w="9475" cap="flat" cmpd="sng">
                      <a:solidFill>
                        <a:srgbClr val="CCCCCC"/>
                      </a:solidFill>
                      <a:prstDash val="solid"/>
                      <a:round/>
                      <a:headEnd type="none" w="sm" len="sm"/>
                      <a:tailEnd type="none" w="sm" len="sm"/>
                    </a:lnT>
                    <a:lnB w="9475" cap="flat" cmpd="sng">
                      <a:solidFill>
                        <a:srgbClr val="CCCCCC"/>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GB" sz="1000"/>
                        <a:t>Hook and Chessington North</a:t>
                      </a:r>
                      <a:endParaRPr sz="1000"/>
                    </a:p>
                  </a:txBody>
                  <a:tcPr marL="28575" marR="28575" marT="91425" marB="91425" anchor="b">
                    <a:lnL w="9475" cap="flat" cmpd="sng">
                      <a:solidFill>
                        <a:srgbClr val="CCCCCC"/>
                      </a:solidFill>
                      <a:prstDash val="solid"/>
                      <a:round/>
                      <a:headEnd type="none" w="sm" len="sm"/>
                      <a:tailEnd type="none" w="sm" len="sm"/>
                    </a:lnL>
                    <a:lnR w="9475" cap="flat" cmpd="sng">
                      <a:solidFill>
                        <a:srgbClr val="CCCCCC"/>
                      </a:solidFill>
                      <a:prstDash val="solid"/>
                      <a:round/>
                      <a:headEnd type="none" w="sm" len="sm"/>
                      <a:tailEnd type="none" w="sm" len="sm"/>
                    </a:lnR>
                    <a:lnT w="9475" cap="flat" cmpd="sng">
                      <a:solidFill>
                        <a:srgbClr val="CCCCCC"/>
                      </a:solidFill>
                      <a:prstDash val="solid"/>
                      <a:round/>
                      <a:headEnd type="none" w="sm" len="sm"/>
                      <a:tailEnd type="none" w="sm" len="sm"/>
                    </a:lnT>
                    <a:lnB w="9475" cap="flat" cmpd="sng">
                      <a:solidFill>
                        <a:srgbClr val="CCCCCC"/>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GB" sz="1000"/>
                        <a:t>40% to 50%</a:t>
                      </a:r>
                      <a:endParaRPr sz="1000"/>
                    </a:p>
                  </a:txBody>
                  <a:tcPr marL="28575" marR="28575" marT="91425" marB="91425" anchor="b">
                    <a:lnL w="9475" cap="flat" cmpd="sng">
                      <a:solidFill>
                        <a:srgbClr val="CCCCCC"/>
                      </a:solidFill>
                      <a:prstDash val="solid"/>
                      <a:round/>
                      <a:headEnd type="none" w="sm" len="sm"/>
                      <a:tailEnd type="none" w="sm" len="sm"/>
                    </a:lnL>
                    <a:lnR w="9475" cap="flat" cmpd="sng">
                      <a:solidFill>
                        <a:srgbClr val="CCCCCC"/>
                      </a:solidFill>
                      <a:prstDash val="solid"/>
                      <a:round/>
                      <a:headEnd type="none" w="sm" len="sm"/>
                      <a:tailEnd type="none" w="sm" len="sm"/>
                    </a:lnR>
                    <a:lnT w="9475" cap="flat" cmpd="sng">
                      <a:solidFill>
                        <a:srgbClr val="CCCCCC"/>
                      </a:solidFill>
                      <a:prstDash val="solid"/>
                      <a:round/>
                      <a:headEnd type="none" w="sm" len="sm"/>
                      <a:tailEnd type="none" w="sm" len="sm"/>
                    </a:lnT>
                    <a:lnB w="9475" cap="flat" cmpd="sng">
                      <a:solidFill>
                        <a:srgbClr val="CCCCCC"/>
                      </a:solidFill>
                      <a:prstDash val="solid"/>
                      <a:round/>
                      <a:headEnd type="none" w="sm" len="sm"/>
                      <a:tailEnd type="none" w="sm" len="sm"/>
                    </a:lnB>
                  </a:tcPr>
                </a:tc>
                <a:extLst>
                  <a:ext uri="{0D108BD9-81ED-4DB2-BD59-A6C34878D82A}">
                    <a16:rowId xmlns:a16="http://schemas.microsoft.com/office/drawing/2014/main" xmlns="" val="10002"/>
                  </a:ext>
                </a:extLst>
              </a:tr>
              <a:tr h="0">
                <a:tc>
                  <a:txBody>
                    <a:bodyPr/>
                    <a:lstStyle/>
                    <a:p>
                      <a:pPr marL="0" lvl="0" indent="0" algn="l" rtl="0">
                        <a:spcBef>
                          <a:spcPts val="0"/>
                        </a:spcBef>
                        <a:spcAft>
                          <a:spcPts val="0"/>
                        </a:spcAft>
                        <a:buNone/>
                      </a:pPr>
                      <a:r>
                        <a:rPr lang="en-GB" sz="1000">
                          <a:solidFill>
                            <a:schemeClr val="dk1"/>
                          </a:solidFill>
                        </a:rPr>
                        <a:t>Tolworth train station - Baking Ideas</a:t>
                      </a:r>
                      <a:endParaRPr sz="1000"/>
                    </a:p>
                  </a:txBody>
                  <a:tcPr marL="28575" marR="28575" marT="91425" marB="91425" anchor="b">
                    <a:lnL w="9475" cap="flat" cmpd="sng">
                      <a:solidFill>
                        <a:srgbClr val="CCCCCC"/>
                      </a:solidFill>
                      <a:prstDash val="solid"/>
                      <a:round/>
                      <a:headEnd type="none" w="sm" len="sm"/>
                      <a:tailEnd type="none" w="sm" len="sm"/>
                    </a:lnL>
                    <a:lnR w="9475" cap="flat" cmpd="sng">
                      <a:solidFill>
                        <a:srgbClr val="CCCCCC"/>
                      </a:solidFill>
                      <a:prstDash val="solid"/>
                      <a:round/>
                      <a:headEnd type="none" w="sm" len="sm"/>
                      <a:tailEnd type="none" w="sm" len="sm"/>
                    </a:lnR>
                    <a:lnT w="9475" cap="flat" cmpd="sng">
                      <a:solidFill>
                        <a:srgbClr val="CCCCCC"/>
                      </a:solidFill>
                      <a:prstDash val="solid"/>
                      <a:round/>
                      <a:headEnd type="none" w="sm" len="sm"/>
                      <a:tailEnd type="none" w="sm" len="sm"/>
                    </a:lnT>
                    <a:lnB w="9475" cap="flat" cmpd="sng">
                      <a:solidFill>
                        <a:srgbClr val="CCCCCC"/>
                      </a:solidFill>
                      <a:prstDash val="solid"/>
                      <a:round/>
                      <a:headEnd type="none" w="sm" len="sm"/>
                      <a:tailEnd type="none" w="sm" len="sm"/>
                    </a:lnB>
                  </a:tcPr>
                </a:tc>
                <a:tc>
                  <a:txBody>
                    <a:bodyPr/>
                    <a:lstStyle/>
                    <a:p>
                      <a:pPr marL="0" lvl="0" indent="0" algn="r" rtl="0">
                        <a:lnSpc>
                          <a:spcPct val="115000"/>
                        </a:lnSpc>
                        <a:spcBef>
                          <a:spcPts val="0"/>
                        </a:spcBef>
                        <a:spcAft>
                          <a:spcPts val="0"/>
                        </a:spcAft>
                        <a:buNone/>
                      </a:pPr>
                      <a:endParaRPr sz="1000"/>
                    </a:p>
                  </a:txBody>
                  <a:tcPr marL="28575" marR="28575" marT="91425" marB="91425" anchor="b">
                    <a:lnL w="9475" cap="flat" cmpd="sng">
                      <a:solidFill>
                        <a:srgbClr val="CCCCCC"/>
                      </a:solidFill>
                      <a:prstDash val="solid"/>
                      <a:round/>
                      <a:headEnd type="none" w="sm" len="sm"/>
                      <a:tailEnd type="none" w="sm" len="sm"/>
                    </a:lnL>
                    <a:lnR w="9475" cap="flat" cmpd="sng">
                      <a:solidFill>
                        <a:srgbClr val="CCCCCC"/>
                      </a:solidFill>
                      <a:prstDash val="solid"/>
                      <a:round/>
                      <a:headEnd type="none" w="sm" len="sm"/>
                      <a:tailEnd type="none" w="sm" len="sm"/>
                    </a:lnR>
                    <a:lnT w="9475" cap="flat" cmpd="sng">
                      <a:solidFill>
                        <a:srgbClr val="CCCCCC"/>
                      </a:solidFill>
                      <a:prstDash val="solid"/>
                      <a:round/>
                      <a:headEnd type="none" w="sm" len="sm"/>
                      <a:tailEnd type="none" w="sm" len="sm"/>
                    </a:lnT>
                    <a:lnB w="9475" cap="flat" cmpd="sng">
                      <a:solidFill>
                        <a:srgbClr val="CCCCCC"/>
                      </a:solidFill>
                      <a:prstDash val="solid"/>
                      <a:round/>
                      <a:headEnd type="none" w="sm" len="sm"/>
                      <a:tailEnd type="none" w="sm" len="sm"/>
                    </a:lnB>
                  </a:tcPr>
                </a:tc>
                <a:tc>
                  <a:txBody>
                    <a:bodyPr/>
                    <a:lstStyle/>
                    <a:p>
                      <a:pPr marL="0" lvl="0" indent="0" algn="r" rtl="0">
                        <a:lnSpc>
                          <a:spcPct val="115000"/>
                        </a:lnSpc>
                        <a:spcBef>
                          <a:spcPts val="0"/>
                        </a:spcBef>
                        <a:spcAft>
                          <a:spcPts val="0"/>
                        </a:spcAft>
                        <a:buNone/>
                      </a:pPr>
                      <a:endParaRPr sz="1000"/>
                    </a:p>
                  </a:txBody>
                  <a:tcPr marL="28575" marR="28575" marT="91425" marB="91425" anchor="b">
                    <a:lnL w="9475" cap="flat" cmpd="sng">
                      <a:solidFill>
                        <a:srgbClr val="CCCCCC"/>
                      </a:solidFill>
                      <a:prstDash val="solid"/>
                      <a:round/>
                      <a:headEnd type="none" w="sm" len="sm"/>
                      <a:tailEnd type="none" w="sm" len="sm"/>
                    </a:lnL>
                    <a:lnR w="9475" cap="flat" cmpd="sng">
                      <a:solidFill>
                        <a:srgbClr val="CCCCCC"/>
                      </a:solidFill>
                      <a:prstDash val="solid"/>
                      <a:round/>
                      <a:headEnd type="none" w="sm" len="sm"/>
                      <a:tailEnd type="none" w="sm" len="sm"/>
                    </a:lnR>
                    <a:lnT w="9475" cap="flat" cmpd="sng">
                      <a:solidFill>
                        <a:srgbClr val="CCCCCC"/>
                      </a:solidFill>
                      <a:prstDash val="solid"/>
                      <a:round/>
                      <a:headEnd type="none" w="sm" len="sm"/>
                      <a:tailEnd type="none" w="sm" len="sm"/>
                    </a:lnT>
                    <a:lnB w="9475" cap="flat" cmpd="sng">
                      <a:solidFill>
                        <a:srgbClr val="CCCCCC"/>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endParaRPr sz="1000"/>
                    </a:p>
                  </a:txBody>
                  <a:tcPr marL="28575" marR="28575" marT="91425" marB="91425" anchor="b">
                    <a:lnL w="9475" cap="flat" cmpd="sng">
                      <a:solidFill>
                        <a:srgbClr val="CCCCCC"/>
                      </a:solidFill>
                      <a:prstDash val="solid"/>
                      <a:round/>
                      <a:headEnd type="none" w="sm" len="sm"/>
                      <a:tailEnd type="none" w="sm" len="sm"/>
                    </a:lnL>
                    <a:lnR w="9475" cap="flat" cmpd="sng">
                      <a:solidFill>
                        <a:srgbClr val="CCCCCC"/>
                      </a:solidFill>
                      <a:prstDash val="solid"/>
                      <a:round/>
                      <a:headEnd type="none" w="sm" len="sm"/>
                      <a:tailEnd type="none" w="sm" len="sm"/>
                    </a:lnR>
                    <a:lnT w="9475" cap="flat" cmpd="sng">
                      <a:solidFill>
                        <a:srgbClr val="CCCCCC"/>
                      </a:solidFill>
                      <a:prstDash val="solid"/>
                      <a:round/>
                      <a:headEnd type="none" w="sm" len="sm"/>
                      <a:tailEnd type="none" w="sm" len="sm"/>
                    </a:lnT>
                    <a:lnB w="9475" cap="flat" cmpd="sng">
                      <a:solidFill>
                        <a:srgbClr val="CCCCCC"/>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endParaRPr sz="1000"/>
                    </a:p>
                  </a:txBody>
                  <a:tcPr marL="28575" marR="28575" marT="91425" marB="91425" anchor="b">
                    <a:lnL w="9475" cap="flat" cmpd="sng">
                      <a:solidFill>
                        <a:srgbClr val="CCCCCC"/>
                      </a:solidFill>
                      <a:prstDash val="solid"/>
                      <a:round/>
                      <a:headEnd type="none" w="sm" len="sm"/>
                      <a:tailEnd type="none" w="sm" len="sm"/>
                    </a:lnL>
                    <a:lnR w="9475" cap="flat" cmpd="sng">
                      <a:solidFill>
                        <a:srgbClr val="CCCCCC"/>
                      </a:solidFill>
                      <a:prstDash val="solid"/>
                      <a:round/>
                      <a:headEnd type="none" w="sm" len="sm"/>
                      <a:tailEnd type="none" w="sm" len="sm"/>
                    </a:lnR>
                    <a:lnT w="9475" cap="flat" cmpd="sng">
                      <a:solidFill>
                        <a:srgbClr val="CCCCCC"/>
                      </a:solidFill>
                      <a:prstDash val="solid"/>
                      <a:round/>
                      <a:headEnd type="none" w="sm" len="sm"/>
                      <a:tailEnd type="none" w="sm" len="sm"/>
                    </a:lnT>
                    <a:lnB w="9475" cap="flat" cmpd="sng">
                      <a:solidFill>
                        <a:srgbClr val="CCCCCC"/>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endParaRPr sz="1000"/>
                    </a:p>
                  </a:txBody>
                  <a:tcPr marL="28575" marR="28575" marT="91425" marB="91425" anchor="b">
                    <a:lnL w="9475" cap="flat" cmpd="sng">
                      <a:solidFill>
                        <a:srgbClr val="CCCCCC"/>
                      </a:solidFill>
                      <a:prstDash val="solid"/>
                      <a:round/>
                      <a:headEnd type="none" w="sm" len="sm"/>
                      <a:tailEnd type="none" w="sm" len="sm"/>
                    </a:lnL>
                    <a:lnR w="9475" cap="flat" cmpd="sng">
                      <a:solidFill>
                        <a:srgbClr val="CCCCCC"/>
                      </a:solidFill>
                      <a:prstDash val="solid"/>
                      <a:round/>
                      <a:headEnd type="none" w="sm" len="sm"/>
                      <a:tailEnd type="none" w="sm" len="sm"/>
                    </a:lnR>
                    <a:lnT w="9475" cap="flat" cmpd="sng">
                      <a:solidFill>
                        <a:srgbClr val="CCCCCC"/>
                      </a:solidFill>
                      <a:prstDash val="solid"/>
                      <a:round/>
                      <a:headEnd type="none" w="sm" len="sm"/>
                      <a:tailEnd type="none" w="sm" len="sm"/>
                    </a:lnT>
                    <a:lnB w="9475" cap="flat" cmpd="sng">
                      <a:solidFill>
                        <a:srgbClr val="CCCCCC"/>
                      </a:solidFill>
                      <a:prstDash val="solid"/>
                      <a:round/>
                      <a:headEnd type="none" w="sm" len="sm"/>
                      <a:tailEnd type="none" w="sm" len="sm"/>
                    </a:lnB>
                  </a:tcPr>
                </a:tc>
                <a:extLst>
                  <a:ext uri="{0D108BD9-81ED-4DB2-BD59-A6C34878D82A}">
                    <a16:rowId xmlns:a16="http://schemas.microsoft.com/office/drawing/2014/main" xmlns="" val="10003"/>
                  </a:ext>
                </a:extLst>
              </a:tr>
              <a:tr h="403075">
                <a:tc>
                  <a:txBody>
                    <a:bodyPr/>
                    <a:lstStyle/>
                    <a:p>
                      <a:pPr marL="0" lvl="0" indent="0" algn="l" rtl="0">
                        <a:lnSpc>
                          <a:spcPct val="115000"/>
                        </a:lnSpc>
                        <a:spcBef>
                          <a:spcPts val="0"/>
                        </a:spcBef>
                        <a:spcAft>
                          <a:spcPts val="0"/>
                        </a:spcAft>
                        <a:buClr>
                          <a:schemeClr val="dk1"/>
                        </a:buClr>
                        <a:buSzPts val="1100"/>
                        <a:buFont typeface="Arial"/>
                        <a:buNone/>
                      </a:pPr>
                      <a:r>
                        <a:rPr lang="en-GB" sz="1000">
                          <a:solidFill>
                            <a:schemeClr val="dk1"/>
                          </a:solidFill>
                        </a:rPr>
                        <a:t>Chessington School and Sports Centre</a:t>
                      </a:r>
                      <a:endParaRPr sz="1000"/>
                    </a:p>
                  </a:txBody>
                  <a:tcPr marL="28575" marR="28575" marT="91425" marB="91425" anchor="b">
                    <a:lnL w="9475" cap="flat" cmpd="sng">
                      <a:solidFill>
                        <a:srgbClr val="CCCCCC"/>
                      </a:solidFill>
                      <a:prstDash val="solid"/>
                      <a:round/>
                      <a:headEnd type="none" w="sm" len="sm"/>
                      <a:tailEnd type="none" w="sm" len="sm"/>
                    </a:lnL>
                    <a:lnR w="9475" cap="flat" cmpd="sng">
                      <a:solidFill>
                        <a:srgbClr val="CCCCCC"/>
                      </a:solidFill>
                      <a:prstDash val="solid"/>
                      <a:round/>
                      <a:headEnd type="none" w="sm" len="sm"/>
                      <a:tailEnd type="none" w="sm" len="sm"/>
                    </a:lnR>
                    <a:lnT w="9475" cap="flat" cmpd="sng">
                      <a:solidFill>
                        <a:srgbClr val="CCCCCC"/>
                      </a:solidFill>
                      <a:prstDash val="solid"/>
                      <a:round/>
                      <a:headEnd type="none" w="sm" len="sm"/>
                      <a:tailEnd type="none" w="sm" len="sm"/>
                    </a:lnT>
                    <a:lnB w="9475" cap="flat" cmpd="sng">
                      <a:solidFill>
                        <a:srgbClr val="CCCCCC"/>
                      </a:solidFill>
                      <a:prstDash val="solid"/>
                      <a:round/>
                      <a:headEnd type="none" w="sm" len="sm"/>
                      <a:tailEnd type="none" w="sm" len="sm"/>
                    </a:lnB>
                  </a:tcPr>
                </a:tc>
                <a:tc>
                  <a:txBody>
                    <a:bodyPr/>
                    <a:lstStyle/>
                    <a:p>
                      <a:pPr marL="0" lvl="0" indent="0" algn="r" rtl="0">
                        <a:lnSpc>
                          <a:spcPct val="115000"/>
                        </a:lnSpc>
                        <a:spcBef>
                          <a:spcPts val="0"/>
                        </a:spcBef>
                        <a:spcAft>
                          <a:spcPts val="0"/>
                        </a:spcAft>
                        <a:buNone/>
                      </a:pPr>
                      <a:r>
                        <a:rPr lang="en-GB" sz="1000"/>
                        <a:t>17.875</a:t>
                      </a:r>
                      <a:endParaRPr sz="1000"/>
                    </a:p>
                  </a:txBody>
                  <a:tcPr marL="28575" marR="28575" marT="91425" marB="91425" anchor="b">
                    <a:lnL w="9475" cap="flat" cmpd="sng">
                      <a:solidFill>
                        <a:srgbClr val="CCCCCC"/>
                      </a:solidFill>
                      <a:prstDash val="solid"/>
                      <a:round/>
                      <a:headEnd type="none" w="sm" len="sm"/>
                      <a:tailEnd type="none" w="sm" len="sm"/>
                    </a:lnL>
                    <a:lnR w="9475" cap="flat" cmpd="sng">
                      <a:solidFill>
                        <a:srgbClr val="CCCCCC"/>
                      </a:solidFill>
                      <a:prstDash val="solid"/>
                      <a:round/>
                      <a:headEnd type="none" w="sm" len="sm"/>
                      <a:tailEnd type="none" w="sm" len="sm"/>
                    </a:lnR>
                    <a:lnT w="9475" cap="flat" cmpd="sng">
                      <a:solidFill>
                        <a:srgbClr val="CCCCCC"/>
                      </a:solidFill>
                      <a:prstDash val="solid"/>
                      <a:round/>
                      <a:headEnd type="none" w="sm" len="sm"/>
                      <a:tailEnd type="none" w="sm" len="sm"/>
                    </a:lnT>
                    <a:lnB w="9475" cap="flat" cmpd="sng">
                      <a:solidFill>
                        <a:srgbClr val="CCCCCC"/>
                      </a:solidFill>
                      <a:prstDash val="solid"/>
                      <a:round/>
                      <a:headEnd type="none" w="sm" len="sm"/>
                      <a:tailEnd type="none" w="sm" len="sm"/>
                    </a:lnB>
                  </a:tcPr>
                </a:tc>
                <a:tc>
                  <a:txBody>
                    <a:bodyPr/>
                    <a:lstStyle/>
                    <a:p>
                      <a:pPr marL="0" lvl="0" indent="0" algn="r" rtl="0">
                        <a:lnSpc>
                          <a:spcPct val="115000"/>
                        </a:lnSpc>
                        <a:spcBef>
                          <a:spcPts val="0"/>
                        </a:spcBef>
                        <a:spcAft>
                          <a:spcPts val="0"/>
                        </a:spcAft>
                        <a:buNone/>
                      </a:pPr>
                      <a:r>
                        <a:rPr lang="en-GB" sz="1000"/>
                        <a:t>16,244</a:t>
                      </a:r>
                      <a:endParaRPr sz="1000"/>
                    </a:p>
                  </a:txBody>
                  <a:tcPr marL="28575" marR="28575" marT="91425" marB="91425" anchor="b">
                    <a:lnL w="9475" cap="flat" cmpd="sng">
                      <a:solidFill>
                        <a:srgbClr val="CCCCCC"/>
                      </a:solidFill>
                      <a:prstDash val="solid"/>
                      <a:round/>
                      <a:headEnd type="none" w="sm" len="sm"/>
                      <a:tailEnd type="none" w="sm" len="sm"/>
                    </a:lnL>
                    <a:lnR w="9475" cap="flat" cmpd="sng">
                      <a:solidFill>
                        <a:srgbClr val="CCCCCC"/>
                      </a:solidFill>
                      <a:prstDash val="solid"/>
                      <a:round/>
                      <a:headEnd type="none" w="sm" len="sm"/>
                      <a:tailEnd type="none" w="sm" len="sm"/>
                    </a:lnR>
                    <a:lnT w="9475" cap="flat" cmpd="sng">
                      <a:solidFill>
                        <a:srgbClr val="CCCCCC"/>
                      </a:solidFill>
                      <a:prstDash val="solid"/>
                      <a:round/>
                      <a:headEnd type="none" w="sm" len="sm"/>
                      <a:tailEnd type="none" w="sm" len="sm"/>
                    </a:lnT>
                    <a:lnB w="9475" cap="flat" cmpd="sng">
                      <a:solidFill>
                        <a:srgbClr val="CCCCCC"/>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GB" sz="1000"/>
                        <a:t>Area around Chessington World of Adventures, Barwell Business Park. </a:t>
                      </a:r>
                      <a:r>
                        <a:rPr lang="en-GB" sz="1000">
                          <a:solidFill>
                            <a:schemeClr val="dk1"/>
                          </a:solidFill>
                        </a:rPr>
                        <a:t>Merritt Gardens/Leatherhead Road/Malden Rushett Area</a:t>
                      </a:r>
                      <a:endParaRPr sz="1000"/>
                    </a:p>
                  </a:txBody>
                  <a:tcPr marL="28575" marR="28575" marT="91425" marB="91425" anchor="b">
                    <a:lnL w="9475" cap="flat" cmpd="sng">
                      <a:solidFill>
                        <a:srgbClr val="CCCCCC"/>
                      </a:solidFill>
                      <a:prstDash val="solid"/>
                      <a:round/>
                      <a:headEnd type="none" w="sm" len="sm"/>
                      <a:tailEnd type="none" w="sm" len="sm"/>
                    </a:lnL>
                    <a:lnR w="9475" cap="flat" cmpd="sng">
                      <a:solidFill>
                        <a:srgbClr val="CCCCCC"/>
                      </a:solidFill>
                      <a:prstDash val="solid"/>
                      <a:round/>
                      <a:headEnd type="none" w="sm" len="sm"/>
                      <a:tailEnd type="none" w="sm" len="sm"/>
                    </a:lnR>
                    <a:lnT w="9475" cap="flat" cmpd="sng">
                      <a:solidFill>
                        <a:srgbClr val="CCCCCC"/>
                      </a:solidFill>
                      <a:prstDash val="solid"/>
                      <a:round/>
                      <a:headEnd type="none" w="sm" len="sm"/>
                      <a:tailEnd type="none" w="sm" len="sm"/>
                    </a:lnT>
                    <a:lnB w="9475" cap="flat" cmpd="sng">
                      <a:solidFill>
                        <a:srgbClr val="CCCCCC"/>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GB" sz="1000"/>
                        <a:t>Chessington South and Malden Russett</a:t>
                      </a:r>
                      <a:endParaRPr sz="1000"/>
                    </a:p>
                  </a:txBody>
                  <a:tcPr marL="28575" marR="28575" marT="91425" marB="91425" anchor="b">
                    <a:lnL w="9475" cap="flat" cmpd="sng">
                      <a:solidFill>
                        <a:srgbClr val="CCCCCC"/>
                      </a:solidFill>
                      <a:prstDash val="solid"/>
                      <a:round/>
                      <a:headEnd type="none" w="sm" len="sm"/>
                      <a:tailEnd type="none" w="sm" len="sm"/>
                    </a:lnL>
                    <a:lnR w="9475" cap="flat" cmpd="sng">
                      <a:solidFill>
                        <a:srgbClr val="CCCCCC"/>
                      </a:solidFill>
                      <a:prstDash val="solid"/>
                      <a:round/>
                      <a:headEnd type="none" w="sm" len="sm"/>
                      <a:tailEnd type="none" w="sm" len="sm"/>
                    </a:lnR>
                    <a:lnT w="9475" cap="flat" cmpd="sng">
                      <a:solidFill>
                        <a:srgbClr val="CCCCCC"/>
                      </a:solidFill>
                      <a:prstDash val="solid"/>
                      <a:round/>
                      <a:headEnd type="none" w="sm" len="sm"/>
                      <a:tailEnd type="none" w="sm" len="sm"/>
                    </a:lnT>
                    <a:lnB w="9475" cap="flat" cmpd="sng">
                      <a:solidFill>
                        <a:srgbClr val="CCCCCC"/>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GB" sz="1000"/>
                        <a:t>40% to 50%</a:t>
                      </a:r>
                      <a:endParaRPr sz="1000"/>
                    </a:p>
                  </a:txBody>
                  <a:tcPr marL="28575" marR="28575" marT="91425" marB="91425" anchor="b">
                    <a:lnL w="9475" cap="flat" cmpd="sng">
                      <a:solidFill>
                        <a:srgbClr val="CCCCCC"/>
                      </a:solidFill>
                      <a:prstDash val="solid"/>
                      <a:round/>
                      <a:headEnd type="none" w="sm" len="sm"/>
                      <a:tailEnd type="none" w="sm" len="sm"/>
                    </a:lnL>
                    <a:lnR w="9475" cap="flat" cmpd="sng">
                      <a:solidFill>
                        <a:srgbClr val="CCCCCC"/>
                      </a:solidFill>
                      <a:prstDash val="solid"/>
                      <a:round/>
                      <a:headEnd type="none" w="sm" len="sm"/>
                      <a:tailEnd type="none" w="sm" len="sm"/>
                    </a:lnR>
                    <a:lnT w="9475" cap="flat" cmpd="sng">
                      <a:solidFill>
                        <a:srgbClr val="CCCCCC"/>
                      </a:solidFill>
                      <a:prstDash val="solid"/>
                      <a:round/>
                      <a:headEnd type="none" w="sm" len="sm"/>
                      <a:tailEnd type="none" w="sm" len="sm"/>
                    </a:lnT>
                    <a:lnB w="9475" cap="flat" cmpd="sng">
                      <a:solidFill>
                        <a:srgbClr val="CCCCCC"/>
                      </a:solidFill>
                      <a:prstDash val="solid"/>
                      <a:round/>
                      <a:headEnd type="none" w="sm" len="sm"/>
                      <a:tailEnd type="none" w="sm" len="sm"/>
                    </a:lnB>
                  </a:tcPr>
                </a:tc>
                <a:extLst>
                  <a:ext uri="{0D108BD9-81ED-4DB2-BD59-A6C34878D82A}">
                    <a16:rowId xmlns:a16="http://schemas.microsoft.com/office/drawing/2014/main" xmlns="" val="10004"/>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166" name="Google Shape;166;p33"/>
          <p:cNvSpPr txBox="1">
            <a:spLocks noGrp="1"/>
          </p:cNvSpPr>
          <p:nvPr>
            <p:ph type="title"/>
          </p:nvPr>
        </p:nvSpPr>
        <p:spPr>
          <a:xfrm>
            <a:off x="311701" y="175754"/>
            <a:ext cx="8520600" cy="841800"/>
          </a:xfrm>
          <a:prstGeom prst="rect">
            <a:avLst/>
          </a:prstGeom>
        </p:spPr>
        <p:txBody>
          <a:bodyPr spcFirstLastPara="1" wrap="square" lIns="69825" tIns="69825" rIns="69825" bIns="69825" anchor="ctr" anchorCtr="0">
            <a:noAutofit/>
          </a:bodyPr>
          <a:lstStyle/>
          <a:p>
            <a:pPr marL="0" lvl="0" indent="0" algn="l" rtl="0">
              <a:lnSpc>
                <a:spcPct val="115000"/>
              </a:lnSpc>
              <a:spcBef>
                <a:spcPts val="0"/>
              </a:spcBef>
              <a:spcAft>
                <a:spcPts val="0"/>
              </a:spcAft>
              <a:buNone/>
            </a:pPr>
            <a:r>
              <a:rPr lang="en-GB" sz="2400">
                <a:solidFill>
                  <a:srgbClr val="434343"/>
                </a:solidFill>
              </a:rPr>
              <a:t>South of the Borough</a:t>
            </a:r>
            <a:endParaRPr sz="4300">
              <a:solidFill>
                <a:srgbClr val="434343"/>
              </a:solidFill>
            </a:endParaRPr>
          </a:p>
        </p:txBody>
      </p:sp>
      <p:sp>
        <p:nvSpPr>
          <p:cNvPr id="167" name="Google Shape;167;p33"/>
          <p:cNvSpPr txBox="1"/>
          <p:nvPr/>
        </p:nvSpPr>
        <p:spPr>
          <a:xfrm>
            <a:off x="311700" y="868525"/>
            <a:ext cx="8641200" cy="47886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GB">
                <a:solidFill>
                  <a:schemeClr val="dk1"/>
                </a:solidFill>
              </a:rPr>
              <a:t>Data from early 2020 shows that in South of the Borough area:</a:t>
            </a:r>
            <a:endParaRPr>
              <a:solidFill>
                <a:schemeClr val="dk1"/>
              </a:solidFill>
            </a:endParaRPr>
          </a:p>
          <a:p>
            <a:pPr marL="457200" lvl="0" indent="-304800" algn="l" rtl="0">
              <a:lnSpc>
                <a:spcPct val="115000"/>
              </a:lnSpc>
              <a:spcBef>
                <a:spcPts val="0"/>
              </a:spcBef>
              <a:spcAft>
                <a:spcPts val="0"/>
              </a:spcAft>
              <a:buClr>
                <a:schemeClr val="dk1"/>
              </a:buClr>
              <a:buSzPts val="1200"/>
              <a:buChar char="●"/>
            </a:pPr>
            <a:r>
              <a:rPr lang="en-GB" sz="1200">
                <a:solidFill>
                  <a:schemeClr val="dk1"/>
                </a:solidFill>
                <a:highlight>
                  <a:srgbClr val="FFFFFF"/>
                </a:highlight>
              </a:rPr>
              <a:t>5.6% households where no people have English as a main language</a:t>
            </a:r>
            <a:endParaRPr sz="1200">
              <a:solidFill>
                <a:schemeClr val="dk1"/>
              </a:solidFill>
              <a:highlight>
                <a:srgbClr val="FFFFFF"/>
              </a:highlight>
            </a:endParaRPr>
          </a:p>
          <a:p>
            <a:pPr marL="457200" lvl="0" indent="-304800" algn="l" rtl="0">
              <a:lnSpc>
                <a:spcPct val="115000"/>
              </a:lnSpc>
              <a:spcBef>
                <a:spcPts val="0"/>
              </a:spcBef>
              <a:spcAft>
                <a:spcPts val="0"/>
              </a:spcAft>
              <a:buClr>
                <a:schemeClr val="dk1"/>
              </a:buClr>
              <a:buSzPts val="1200"/>
              <a:buChar char="●"/>
            </a:pPr>
            <a:r>
              <a:rPr lang="en-GB" sz="1200">
                <a:solidFill>
                  <a:schemeClr val="dk1"/>
                </a:solidFill>
              </a:rPr>
              <a:t>The top 3 languages after English spoken in schools in the</a:t>
            </a:r>
            <a:r>
              <a:rPr lang="en-GB" sz="1200">
                <a:solidFill>
                  <a:schemeClr val="dk1"/>
                </a:solidFill>
                <a:highlight>
                  <a:srgbClr val="FFFFFF"/>
                </a:highlight>
              </a:rPr>
              <a:t> </a:t>
            </a:r>
            <a:r>
              <a:rPr lang="en-GB" sz="1200">
                <a:solidFill>
                  <a:schemeClr val="dk1"/>
                </a:solidFill>
              </a:rPr>
              <a:t>South of the Borough area are Tamil, Urdu and Polish.</a:t>
            </a:r>
            <a:endParaRPr sz="1200">
              <a:solidFill>
                <a:schemeClr val="dk1"/>
              </a:solidFill>
            </a:endParaRPr>
          </a:p>
          <a:p>
            <a:pPr marL="457200" lvl="0" indent="-304800" algn="l" rtl="0">
              <a:lnSpc>
                <a:spcPct val="115000"/>
              </a:lnSpc>
              <a:spcBef>
                <a:spcPts val="0"/>
              </a:spcBef>
              <a:spcAft>
                <a:spcPts val="0"/>
              </a:spcAft>
              <a:buClr>
                <a:schemeClr val="dk1"/>
              </a:buClr>
              <a:buSzPts val="1200"/>
              <a:buChar char="●"/>
            </a:pPr>
            <a:r>
              <a:rPr lang="en-GB" sz="1200">
                <a:solidFill>
                  <a:schemeClr val="dk1"/>
                </a:solidFill>
              </a:rPr>
              <a:t>The primary schools closest to Jubilee Way have at least 35% of pupils where English is not their first language at Castle Hill Primary, rising to 54% of pupils at Knollmead . </a:t>
            </a:r>
            <a:endParaRPr sz="1200">
              <a:solidFill>
                <a:schemeClr val="dk1"/>
              </a:solidFill>
              <a:highlight>
                <a:srgbClr val="FFFFFF"/>
              </a:highlight>
            </a:endParaRPr>
          </a:p>
          <a:p>
            <a:pPr marL="457200" lvl="0" indent="-304800" algn="l" rtl="0">
              <a:lnSpc>
                <a:spcPct val="115000"/>
              </a:lnSpc>
              <a:spcBef>
                <a:spcPts val="0"/>
              </a:spcBef>
              <a:spcAft>
                <a:spcPts val="0"/>
              </a:spcAft>
              <a:buClr>
                <a:schemeClr val="dk1"/>
              </a:buClr>
              <a:buSzPts val="1200"/>
              <a:buChar char="●"/>
            </a:pPr>
            <a:r>
              <a:rPr lang="en-GB" sz="1200">
                <a:solidFill>
                  <a:schemeClr val="dk1"/>
                </a:solidFill>
                <a:highlight>
                  <a:srgbClr val="FFFFFF"/>
                </a:highlight>
              </a:rPr>
              <a:t>1 in 5 residents from BAME groups (18.5%)</a:t>
            </a:r>
            <a:endParaRPr sz="1200">
              <a:solidFill>
                <a:schemeClr val="dk1"/>
              </a:solidFill>
              <a:highlight>
                <a:srgbClr val="FFFFFF"/>
              </a:highlight>
            </a:endParaRPr>
          </a:p>
          <a:p>
            <a:pPr marL="457200" marR="749300" lvl="0" indent="-304800" algn="l" rtl="0">
              <a:lnSpc>
                <a:spcPct val="115000"/>
              </a:lnSpc>
              <a:spcBef>
                <a:spcPts val="0"/>
              </a:spcBef>
              <a:spcAft>
                <a:spcPts val="0"/>
              </a:spcAft>
              <a:buClr>
                <a:schemeClr val="dk1"/>
              </a:buClr>
              <a:buSzPts val="1200"/>
              <a:buChar char="●"/>
            </a:pPr>
            <a:r>
              <a:rPr lang="en-GB" sz="1200">
                <a:solidFill>
                  <a:schemeClr val="dk1"/>
                </a:solidFill>
                <a:highlight>
                  <a:srgbClr val="FFFFFF"/>
                </a:highlight>
              </a:rPr>
              <a:t>9.1% of households are impacted by fuel poverty</a:t>
            </a:r>
            <a:endParaRPr sz="1200">
              <a:solidFill>
                <a:schemeClr val="dk1"/>
              </a:solidFill>
            </a:endParaRPr>
          </a:p>
          <a:p>
            <a:pPr marL="457200" lvl="0" indent="-304800" algn="l" rtl="0">
              <a:lnSpc>
                <a:spcPct val="115000"/>
              </a:lnSpc>
              <a:spcBef>
                <a:spcPts val="0"/>
              </a:spcBef>
              <a:spcAft>
                <a:spcPts val="0"/>
              </a:spcAft>
              <a:buClr>
                <a:schemeClr val="dk1"/>
              </a:buClr>
              <a:buSzPts val="1200"/>
              <a:buChar char="●"/>
            </a:pPr>
            <a:r>
              <a:rPr lang="en-GB" sz="1200">
                <a:solidFill>
                  <a:schemeClr val="dk1"/>
                </a:solidFill>
                <a:highlight>
                  <a:srgbClr val="FFFFFF"/>
                </a:highlight>
              </a:rPr>
              <a:t>21.9% of residents aged 16+ in </a:t>
            </a:r>
            <a:r>
              <a:rPr lang="en-GB" sz="1200">
                <a:solidFill>
                  <a:schemeClr val="dk1"/>
                </a:solidFill>
                <a:highlight>
                  <a:schemeClr val="lt1"/>
                </a:highlight>
              </a:rPr>
              <a:t>Hook and Chessington North ward</a:t>
            </a:r>
            <a:r>
              <a:rPr lang="en-GB" sz="1200">
                <a:solidFill>
                  <a:schemeClr val="dk1"/>
                </a:solidFill>
                <a:highlight>
                  <a:srgbClr val="FFFFFF"/>
                </a:highlight>
              </a:rPr>
              <a:t> have no qualifications. However, 6.64% of KAE learners are from </a:t>
            </a:r>
            <a:r>
              <a:rPr lang="en-GB" sz="1200">
                <a:solidFill>
                  <a:schemeClr val="dk1"/>
                </a:solidFill>
                <a:highlight>
                  <a:schemeClr val="lt1"/>
                </a:highlight>
              </a:rPr>
              <a:t>Hook and Chessington North ward</a:t>
            </a:r>
            <a:endParaRPr sz="1200">
              <a:solidFill>
                <a:schemeClr val="dk1"/>
              </a:solidFill>
              <a:highlight>
                <a:srgbClr val="FFFFFF"/>
              </a:highlight>
            </a:endParaRPr>
          </a:p>
          <a:p>
            <a:pPr marL="457200" lvl="0" indent="-304800" algn="l" rtl="0">
              <a:lnSpc>
                <a:spcPct val="115000"/>
              </a:lnSpc>
              <a:spcBef>
                <a:spcPts val="0"/>
              </a:spcBef>
              <a:spcAft>
                <a:spcPts val="0"/>
              </a:spcAft>
              <a:buClr>
                <a:schemeClr val="dk1"/>
              </a:buClr>
              <a:buSzPts val="1200"/>
              <a:buChar char="●"/>
            </a:pPr>
            <a:r>
              <a:rPr lang="en-GB" sz="1200">
                <a:solidFill>
                  <a:schemeClr val="dk1"/>
                </a:solidFill>
                <a:highlight>
                  <a:srgbClr val="FFFFFF"/>
                </a:highlight>
              </a:rPr>
              <a:t>2.1% residents in Tolworth and Hook Rise ward are benefits claimants</a:t>
            </a:r>
            <a:endParaRPr sz="1200">
              <a:solidFill>
                <a:schemeClr val="dk1"/>
              </a:solidFill>
              <a:highlight>
                <a:srgbClr val="FFFFFF"/>
              </a:highlight>
            </a:endParaRPr>
          </a:p>
          <a:p>
            <a:pPr marL="914400" lvl="1" indent="-304800" algn="l" rtl="0">
              <a:lnSpc>
                <a:spcPct val="115000"/>
              </a:lnSpc>
              <a:spcBef>
                <a:spcPts val="0"/>
              </a:spcBef>
              <a:spcAft>
                <a:spcPts val="0"/>
              </a:spcAft>
              <a:buClr>
                <a:schemeClr val="dk1"/>
              </a:buClr>
              <a:buSzPts val="1200"/>
              <a:buChar char="○"/>
            </a:pPr>
            <a:r>
              <a:rPr lang="en-GB" sz="1200">
                <a:solidFill>
                  <a:schemeClr val="dk1"/>
                </a:solidFill>
                <a:highlight>
                  <a:srgbClr val="FFFFFF"/>
                </a:highlight>
              </a:rPr>
              <a:t>N.B.  Tolworth and Hook Rise ward is now split between the new Tolworth ward (parts north and west of the A3, Surbiton neighbourhood) and King George's and Sunray ward (parts that are south and east of the A3, South of the Borough).</a:t>
            </a:r>
            <a:endParaRPr sz="1200">
              <a:solidFill>
                <a:schemeClr val="dk1"/>
              </a:solidFill>
              <a:highlight>
                <a:srgbClr val="FFFFFF"/>
              </a:highlight>
            </a:endParaRPr>
          </a:p>
          <a:p>
            <a:pPr marL="457200" lvl="0" indent="-304800" algn="l" rtl="0">
              <a:lnSpc>
                <a:spcPct val="115000"/>
              </a:lnSpc>
              <a:spcBef>
                <a:spcPts val="0"/>
              </a:spcBef>
              <a:spcAft>
                <a:spcPts val="0"/>
              </a:spcAft>
              <a:buClr>
                <a:schemeClr val="dk1"/>
              </a:buClr>
              <a:buSzPts val="1200"/>
              <a:buChar char="●"/>
            </a:pPr>
            <a:r>
              <a:rPr lang="en-GB" sz="1200">
                <a:solidFill>
                  <a:schemeClr val="dk1"/>
                </a:solidFill>
                <a:highlight>
                  <a:srgbClr val="FFFFFF"/>
                </a:highlight>
              </a:rPr>
              <a:t>2% of residents in Chessington South and Malden Rushett are benefits claimants</a:t>
            </a:r>
            <a:endParaRPr sz="1200">
              <a:solidFill>
                <a:schemeClr val="dk1"/>
              </a:solidFill>
              <a:highlight>
                <a:srgbClr val="FFFFFF"/>
              </a:highlight>
            </a:endParaRPr>
          </a:p>
          <a:p>
            <a:pPr marL="457200" lvl="0" indent="-304800" algn="l" rtl="0">
              <a:lnSpc>
                <a:spcPct val="115000"/>
              </a:lnSpc>
              <a:spcBef>
                <a:spcPts val="0"/>
              </a:spcBef>
              <a:spcAft>
                <a:spcPts val="0"/>
              </a:spcAft>
              <a:buClr>
                <a:schemeClr val="dk1"/>
              </a:buClr>
              <a:buSzPts val="1200"/>
              <a:buChar char="●"/>
            </a:pPr>
            <a:r>
              <a:rPr lang="en-GB" sz="1200">
                <a:solidFill>
                  <a:schemeClr val="dk1"/>
                </a:solidFill>
                <a:highlight>
                  <a:srgbClr val="FFFFFF"/>
                </a:highlight>
              </a:rPr>
              <a:t>Cancer is the biggest cause of death. Chessington and Surbiton PCN data shows higher instances of diabetes, high blood pressure and depression</a:t>
            </a:r>
            <a:endParaRPr sz="1200">
              <a:solidFill>
                <a:schemeClr val="dk1"/>
              </a:solidFill>
              <a:highlight>
                <a:srgbClr val="FFFFFF"/>
              </a:highlight>
            </a:endParaRPr>
          </a:p>
          <a:p>
            <a:pPr marL="457200" lvl="0" indent="-304800" algn="l" rtl="0">
              <a:lnSpc>
                <a:spcPct val="115000"/>
              </a:lnSpc>
              <a:spcBef>
                <a:spcPts val="0"/>
              </a:spcBef>
              <a:spcAft>
                <a:spcPts val="0"/>
              </a:spcAft>
              <a:buClr>
                <a:schemeClr val="dk1"/>
              </a:buClr>
              <a:buSzPts val="1200"/>
              <a:buChar char="●"/>
            </a:pPr>
            <a:r>
              <a:rPr lang="en-GB" sz="1200">
                <a:solidFill>
                  <a:schemeClr val="dk1"/>
                </a:solidFill>
                <a:highlight>
                  <a:srgbClr val="FFFFFF"/>
                </a:highlight>
              </a:rPr>
              <a:t>Chessington South and Malden Rushett has a crime rate 55.6 per 1,000 population</a:t>
            </a:r>
            <a:endParaRPr sz="1200">
              <a:solidFill>
                <a:schemeClr val="dk1"/>
              </a:solidFill>
            </a:endParaRPr>
          </a:p>
          <a:p>
            <a:pPr marL="0" lvl="0" indent="0" algn="l" rtl="0">
              <a:lnSpc>
                <a:spcPct val="115000"/>
              </a:lnSpc>
              <a:spcBef>
                <a:spcPts val="0"/>
              </a:spcBef>
              <a:spcAft>
                <a:spcPts val="0"/>
              </a:spcAft>
              <a:buNone/>
            </a:pPr>
            <a:endParaRPr>
              <a:solidFill>
                <a:schemeClr val="dk1"/>
              </a:solidFill>
            </a:endParaRPr>
          </a:p>
          <a:p>
            <a:pPr marL="0" lvl="0" indent="0" algn="l" rtl="0">
              <a:lnSpc>
                <a:spcPct val="115000"/>
              </a:lnSpc>
              <a:spcBef>
                <a:spcPts val="0"/>
              </a:spcBef>
              <a:spcAft>
                <a:spcPts val="0"/>
              </a:spcAft>
              <a:buNone/>
            </a:pPr>
            <a:endParaRPr>
              <a:solidFill>
                <a:schemeClr val="dk1"/>
              </a:solidFill>
            </a:endParaRPr>
          </a:p>
          <a:p>
            <a:pPr marL="0" lvl="0" indent="0" algn="l" rtl="0">
              <a:spcBef>
                <a:spcPts val="0"/>
              </a:spcBef>
              <a:spcAft>
                <a:spcPts val="0"/>
              </a:spcAft>
              <a:buNone/>
            </a:pPr>
            <a:endParaRPr sz="1600"/>
          </a:p>
          <a:p>
            <a:pPr marL="0" lvl="0" indent="0" algn="l" rtl="0">
              <a:spcBef>
                <a:spcPts val="0"/>
              </a:spcBef>
              <a:spcAft>
                <a:spcPts val="0"/>
              </a:spcAft>
              <a:buNone/>
            </a:pPr>
            <a:r>
              <a:rPr lang="en-GB"/>
              <a:t>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6" name="Google Shape;76;p18"/>
          <p:cNvSpPr txBox="1">
            <a:spLocks noGrp="1"/>
          </p:cNvSpPr>
          <p:nvPr>
            <p:ph type="title"/>
          </p:nvPr>
        </p:nvSpPr>
        <p:spPr>
          <a:xfrm>
            <a:off x="311700" y="445025"/>
            <a:ext cx="8520600" cy="572700"/>
          </a:xfrm>
          <a:prstGeom prst="rect">
            <a:avLst/>
          </a:prstGeom>
        </p:spPr>
        <p:txBody>
          <a:bodyPr spcFirstLastPara="1" wrap="square" lIns="69825" tIns="69825" rIns="69825" bIns="69825" anchor="t" anchorCtr="0">
            <a:noAutofit/>
          </a:bodyPr>
          <a:lstStyle/>
          <a:p>
            <a:pPr marL="0" lvl="0" indent="0" algn="l" rtl="0">
              <a:lnSpc>
                <a:spcPct val="115000"/>
              </a:lnSpc>
              <a:spcBef>
                <a:spcPts val="0"/>
              </a:spcBef>
              <a:spcAft>
                <a:spcPts val="0"/>
              </a:spcAft>
              <a:buClr>
                <a:schemeClr val="dk1"/>
              </a:buClr>
              <a:buSzPts val="1100"/>
              <a:buFont typeface="Arial"/>
              <a:buNone/>
            </a:pPr>
            <a:r>
              <a:rPr lang="en-GB" sz="2400">
                <a:solidFill>
                  <a:srgbClr val="434343"/>
                </a:solidFill>
              </a:rPr>
              <a:t>Kingston Cost of Living Offer</a:t>
            </a:r>
            <a:endParaRPr/>
          </a:p>
        </p:txBody>
      </p:sp>
      <p:sp>
        <p:nvSpPr>
          <p:cNvPr id="77" name="Google Shape;77;p18"/>
          <p:cNvSpPr txBox="1">
            <a:spLocks noGrp="1"/>
          </p:cNvSpPr>
          <p:nvPr>
            <p:ph type="body" idx="1"/>
          </p:nvPr>
        </p:nvSpPr>
        <p:spPr>
          <a:xfrm>
            <a:off x="311700" y="863550"/>
            <a:ext cx="8520600" cy="3416400"/>
          </a:xfrm>
          <a:prstGeom prst="rect">
            <a:avLst/>
          </a:prstGeom>
        </p:spPr>
        <p:txBody>
          <a:bodyPr spcFirstLastPara="1" wrap="square" lIns="69825" tIns="69825" rIns="69825" bIns="69825" anchor="t" anchorCtr="0">
            <a:noAutofit/>
          </a:bodyPr>
          <a:lstStyle/>
          <a:p>
            <a:pPr marL="0" lvl="0" indent="0" algn="l" rtl="0">
              <a:lnSpc>
                <a:spcPct val="115000"/>
              </a:lnSpc>
              <a:spcBef>
                <a:spcPts val="0"/>
              </a:spcBef>
              <a:spcAft>
                <a:spcPts val="0"/>
              </a:spcAft>
              <a:buNone/>
            </a:pPr>
            <a:r>
              <a:rPr lang="en-GB" sz="1300">
                <a:solidFill>
                  <a:schemeClr val="dk1"/>
                </a:solidFill>
              </a:rPr>
              <a:t>The borough offer this winter during the cost of living crisis will be delivered adopting the community hubs model:</a:t>
            </a:r>
            <a:endParaRPr sz="1300">
              <a:solidFill>
                <a:schemeClr val="dk1"/>
              </a:solidFill>
            </a:endParaRPr>
          </a:p>
          <a:p>
            <a:pPr marL="0" lvl="0" indent="0" algn="l" rtl="0">
              <a:lnSpc>
                <a:spcPct val="115000"/>
              </a:lnSpc>
              <a:spcBef>
                <a:spcPts val="0"/>
              </a:spcBef>
              <a:spcAft>
                <a:spcPts val="0"/>
              </a:spcAft>
              <a:buNone/>
            </a:pPr>
            <a:endParaRPr sz="1300">
              <a:solidFill>
                <a:schemeClr val="dk1"/>
              </a:solidFill>
            </a:endParaRPr>
          </a:p>
          <a:p>
            <a:pPr marL="457200" lvl="0" indent="-311150" algn="l" rtl="0">
              <a:lnSpc>
                <a:spcPct val="115000"/>
              </a:lnSpc>
              <a:spcBef>
                <a:spcPts val="0"/>
              </a:spcBef>
              <a:spcAft>
                <a:spcPts val="0"/>
              </a:spcAft>
              <a:buClr>
                <a:schemeClr val="dk1"/>
              </a:buClr>
              <a:buSzPts val="1300"/>
              <a:buAutoNum type="arabicPeriod"/>
            </a:pPr>
            <a:r>
              <a:rPr lang="en-GB" sz="1300" i="1">
                <a:solidFill>
                  <a:schemeClr val="dk1"/>
                </a:solidFill>
              </a:rPr>
              <a:t>Physical Space</a:t>
            </a:r>
            <a:r>
              <a:rPr lang="en-GB" sz="1300">
                <a:solidFill>
                  <a:schemeClr val="dk1"/>
                </a:solidFill>
              </a:rPr>
              <a:t> - warm spaces where residents can sit, have a hot drink and potentially access WiFi, activities and information, guidance and advice</a:t>
            </a:r>
            <a:endParaRPr sz="1300">
              <a:solidFill>
                <a:schemeClr val="dk1"/>
              </a:solidFill>
            </a:endParaRPr>
          </a:p>
          <a:p>
            <a:pPr marL="457200" lvl="0" indent="-311150" algn="l" rtl="0">
              <a:lnSpc>
                <a:spcPct val="115000"/>
              </a:lnSpc>
              <a:spcBef>
                <a:spcPts val="0"/>
              </a:spcBef>
              <a:spcAft>
                <a:spcPts val="0"/>
              </a:spcAft>
              <a:buClr>
                <a:schemeClr val="dk1"/>
              </a:buClr>
              <a:buSzPts val="1300"/>
              <a:buAutoNum type="arabicPeriod"/>
            </a:pPr>
            <a:r>
              <a:rPr lang="en-GB" sz="1300" i="1">
                <a:solidFill>
                  <a:schemeClr val="dk1"/>
                </a:solidFill>
              </a:rPr>
              <a:t>Digital Space</a:t>
            </a:r>
            <a:r>
              <a:rPr lang="en-GB" sz="1300">
                <a:solidFill>
                  <a:schemeClr val="dk1"/>
                </a:solidFill>
              </a:rPr>
              <a:t> - </a:t>
            </a:r>
            <a:r>
              <a:rPr lang="en-GB" sz="1300">
                <a:solidFill>
                  <a:srgbClr val="202124"/>
                </a:solidFill>
              </a:rPr>
              <a:t>relevant information to support residents through the cost of living on the council website, Connected Kingston and through digital voluntary sector networks such as Citizens Advice Kingston </a:t>
            </a:r>
            <a:endParaRPr sz="1300">
              <a:solidFill>
                <a:srgbClr val="202124"/>
              </a:solidFill>
            </a:endParaRPr>
          </a:p>
          <a:p>
            <a:pPr marL="457200" lvl="0" indent="-311150" algn="l" rtl="0">
              <a:lnSpc>
                <a:spcPct val="115000"/>
              </a:lnSpc>
              <a:spcBef>
                <a:spcPts val="0"/>
              </a:spcBef>
              <a:spcAft>
                <a:spcPts val="0"/>
              </a:spcAft>
              <a:buClr>
                <a:schemeClr val="dk1"/>
              </a:buClr>
              <a:buSzPts val="1300"/>
              <a:buAutoNum type="arabicPeriod"/>
            </a:pPr>
            <a:r>
              <a:rPr lang="en-GB" sz="1300" i="1">
                <a:solidFill>
                  <a:schemeClr val="dk1"/>
                </a:solidFill>
              </a:rPr>
              <a:t>At Home Space</a:t>
            </a:r>
            <a:r>
              <a:rPr lang="en-GB" sz="1300">
                <a:solidFill>
                  <a:schemeClr val="dk1"/>
                </a:solidFill>
              </a:rPr>
              <a:t> - </a:t>
            </a:r>
            <a:r>
              <a:rPr lang="en-GB" sz="1300">
                <a:solidFill>
                  <a:srgbClr val="202124"/>
                </a:solidFill>
              </a:rPr>
              <a:t>relevant information to support residents through the cost of living via the Community Library Service and Adult Social Care services who visit people in their own homes</a:t>
            </a:r>
            <a:endParaRPr sz="1300">
              <a:solidFill>
                <a:srgbClr val="202124"/>
              </a:solidFill>
            </a:endParaRPr>
          </a:p>
          <a:p>
            <a:pPr marL="0" lvl="0" indent="0" algn="l" rtl="0">
              <a:lnSpc>
                <a:spcPct val="100000"/>
              </a:lnSpc>
              <a:spcBef>
                <a:spcPts val="0"/>
              </a:spcBef>
              <a:spcAft>
                <a:spcPts val="0"/>
              </a:spcAft>
              <a:buNone/>
            </a:pPr>
            <a:endParaRPr sz="1300">
              <a:solidFill>
                <a:srgbClr val="202124"/>
              </a:solidFill>
            </a:endParaRPr>
          </a:p>
          <a:p>
            <a:pPr marL="0" lvl="0" indent="0" algn="l" rtl="0">
              <a:lnSpc>
                <a:spcPct val="100000"/>
              </a:lnSpc>
              <a:spcBef>
                <a:spcPts val="0"/>
              </a:spcBef>
              <a:spcAft>
                <a:spcPts val="0"/>
              </a:spcAft>
              <a:buNone/>
            </a:pPr>
            <a:r>
              <a:rPr lang="en-GB" sz="1300">
                <a:solidFill>
                  <a:srgbClr val="202124"/>
                </a:solidFill>
              </a:rPr>
              <a:t>The community hubs model is a way of working and a collaborative approach between Kingston council, partners and Voluntary, Community and Social Enterprise (VCSE)m organisations to support residents in a time of need.</a:t>
            </a:r>
            <a:endParaRPr sz="1300">
              <a:solidFill>
                <a:schemeClr val="dk1"/>
              </a:solidFill>
            </a:endParaRPr>
          </a:p>
          <a:p>
            <a:pPr marL="0" lvl="0" indent="0" algn="l" rtl="0">
              <a:lnSpc>
                <a:spcPct val="100000"/>
              </a:lnSpc>
              <a:spcBef>
                <a:spcPts val="0"/>
              </a:spcBef>
              <a:spcAft>
                <a:spcPts val="0"/>
              </a:spcAft>
              <a:buNone/>
            </a:pPr>
            <a:endParaRPr>
              <a:solidFill>
                <a:schemeClr val="dk1"/>
              </a:solidFill>
            </a:endParaRPr>
          </a:p>
          <a:p>
            <a:pPr marL="0" lvl="0" indent="0" algn="l" rtl="0">
              <a:lnSpc>
                <a:spcPct val="100000"/>
              </a:lnSpc>
              <a:spcBef>
                <a:spcPts val="0"/>
              </a:spcBef>
              <a:spcAft>
                <a:spcPts val="0"/>
              </a:spcAft>
              <a:buNone/>
            </a:pPr>
            <a:endParaRPr>
              <a:solidFill>
                <a:schemeClr val="dk1"/>
              </a:solidFill>
            </a:endParaRPr>
          </a:p>
          <a:p>
            <a:pPr marL="0" lvl="0" indent="0" algn="l" rtl="0">
              <a:lnSpc>
                <a:spcPct val="100000"/>
              </a:lnSpc>
              <a:spcBef>
                <a:spcPts val="0"/>
              </a:spcBef>
              <a:spcAft>
                <a:spcPts val="0"/>
              </a:spcAft>
              <a:buNone/>
            </a:pPr>
            <a:endParaRPr sz="1100">
              <a:solidFill>
                <a:schemeClr val="dk1"/>
              </a:solidFill>
            </a:endParaRPr>
          </a:p>
          <a:p>
            <a:pPr marL="0" lvl="0" indent="0" algn="l" rtl="0">
              <a:spcBef>
                <a:spcPts val="0"/>
              </a:spcBef>
              <a:spcAft>
                <a:spcPts val="0"/>
              </a:spcAft>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2" name="Google Shape;82;p19"/>
          <p:cNvSpPr txBox="1">
            <a:spLocks noGrp="1"/>
          </p:cNvSpPr>
          <p:nvPr>
            <p:ph type="title"/>
          </p:nvPr>
        </p:nvSpPr>
        <p:spPr>
          <a:xfrm>
            <a:off x="311700" y="445025"/>
            <a:ext cx="8520600" cy="572700"/>
          </a:xfrm>
          <a:prstGeom prst="rect">
            <a:avLst/>
          </a:prstGeom>
        </p:spPr>
        <p:txBody>
          <a:bodyPr spcFirstLastPara="1" wrap="square" lIns="69825" tIns="69825" rIns="69825" bIns="69825" anchor="t" anchorCtr="0">
            <a:noAutofit/>
          </a:bodyPr>
          <a:lstStyle/>
          <a:p>
            <a:pPr marL="0" lvl="0" indent="0" algn="l" rtl="0">
              <a:lnSpc>
                <a:spcPct val="115000"/>
              </a:lnSpc>
              <a:spcBef>
                <a:spcPts val="0"/>
              </a:spcBef>
              <a:spcAft>
                <a:spcPts val="0"/>
              </a:spcAft>
              <a:buClr>
                <a:schemeClr val="dk1"/>
              </a:buClr>
              <a:buSzPts val="1100"/>
              <a:buFont typeface="Arial"/>
              <a:buNone/>
            </a:pPr>
            <a:r>
              <a:rPr lang="en-GB" sz="2400">
                <a:solidFill>
                  <a:srgbClr val="434343"/>
                </a:solidFill>
              </a:rPr>
              <a:t>Physical Space - Warm Spaces</a:t>
            </a:r>
            <a:endParaRPr/>
          </a:p>
        </p:txBody>
      </p:sp>
      <p:sp>
        <p:nvSpPr>
          <p:cNvPr id="83" name="Google Shape;83;p19"/>
          <p:cNvSpPr txBox="1">
            <a:spLocks noGrp="1"/>
          </p:cNvSpPr>
          <p:nvPr>
            <p:ph type="body" idx="1"/>
          </p:nvPr>
        </p:nvSpPr>
        <p:spPr>
          <a:xfrm>
            <a:off x="311700" y="863550"/>
            <a:ext cx="8520600" cy="3416400"/>
          </a:xfrm>
          <a:prstGeom prst="rect">
            <a:avLst/>
          </a:prstGeom>
        </p:spPr>
        <p:txBody>
          <a:bodyPr spcFirstLastPara="1" wrap="square" lIns="69825" tIns="69825" rIns="69825" bIns="69825" anchor="t" anchorCtr="0">
            <a:noAutofit/>
          </a:bodyPr>
          <a:lstStyle/>
          <a:p>
            <a:pPr marL="457200" lvl="0" indent="-311150" algn="l" rtl="0">
              <a:lnSpc>
                <a:spcPct val="115000"/>
              </a:lnSpc>
              <a:spcBef>
                <a:spcPts val="0"/>
              </a:spcBef>
              <a:spcAft>
                <a:spcPts val="0"/>
              </a:spcAft>
              <a:buClr>
                <a:schemeClr val="dk1"/>
              </a:buClr>
              <a:buSzPts val="1300"/>
              <a:buChar char="●"/>
            </a:pPr>
            <a:r>
              <a:rPr lang="en-GB" sz="1300">
                <a:solidFill>
                  <a:schemeClr val="dk1"/>
                </a:solidFill>
              </a:rPr>
              <a:t>To use existing buildings and spaces across the borough which are easily accessible to residents, offering warm, welcoming and safe spaces for residents to come together. These could be council assets such as libraries, leisure centres or community spaces such as church halls</a:t>
            </a:r>
            <a:endParaRPr sz="1300">
              <a:solidFill>
                <a:schemeClr val="dk1"/>
              </a:solidFill>
            </a:endParaRPr>
          </a:p>
          <a:p>
            <a:pPr marL="457200" lvl="0" indent="-311150" algn="l" rtl="0">
              <a:lnSpc>
                <a:spcPct val="115000"/>
              </a:lnSpc>
              <a:spcBef>
                <a:spcPts val="0"/>
              </a:spcBef>
              <a:spcAft>
                <a:spcPts val="0"/>
              </a:spcAft>
              <a:buClr>
                <a:schemeClr val="dk1"/>
              </a:buClr>
              <a:buSzPts val="1300"/>
              <a:buChar char="●"/>
            </a:pPr>
            <a:r>
              <a:rPr lang="en-GB" sz="1300">
                <a:solidFill>
                  <a:schemeClr val="dk1"/>
                </a:solidFill>
              </a:rPr>
              <a:t>To develop a collaborative approach across the borough VCSE, building on the Covid-19 response</a:t>
            </a:r>
            <a:endParaRPr sz="1300">
              <a:solidFill>
                <a:schemeClr val="dk1"/>
              </a:solidFill>
            </a:endParaRPr>
          </a:p>
          <a:p>
            <a:pPr marL="457200" lvl="0" indent="-311150" algn="l" rtl="0">
              <a:lnSpc>
                <a:spcPct val="115000"/>
              </a:lnSpc>
              <a:spcBef>
                <a:spcPts val="0"/>
              </a:spcBef>
              <a:spcAft>
                <a:spcPts val="0"/>
              </a:spcAft>
              <a:buClr>
                <a:schemeClr val="dk1"/>
              </a:buClr>
              <a:buSzPts val="1300"/>
              <a:buChar char="●"/>
            </a:pPr>
            <a:r>
              <a:rPr lang="en-GB" sz="1300">
                <a:solidFill>
                  <a:schemeClr val="dk1"/>
                </a:solidFill>
              </a:rPr>
              <a:t>To offer warm spaces for people to sit and have a hot drink - potentially also access wifi and advice</a:t>
            </a:r>
            <a:endParaRPr sz="1300">
              <a:solidFill>
                <a:schemeClr val="dk1"/>
              </a:solidFill>
            </a:endParaRPr>
          </a:p>
          <a:p>
            <a:pPr marL="457200" lvl="0" indent="-311150" algn="l" rtl="0">
              <a:lnSpc>
                <a:spcPct val="115000"/>
              </a:lnSpc>
              <a:spcBef>
                <a:spcPts val="0"/>
              </a:spcBef>
              <a:spcAft>
                <a:spcPts val="0"/>
              </a:spcAft>
              <a:buClr>
                <a:schemeClr val="dk1"/>
              </a:buClr>
              <a:buSzPts val="1300"/>
              <a:buChar char="●"/>
            </a:pPr>
            <a:r>
              <a:rPr lang="en-GB" sz="1300">
                <a:solidFill>
                  <a:schemeClr val="dk1"/>
                </a:solidFill>
              </a:rPr>
              <a:t>To offer spaces where services, advice and signposting can be accessed</a:t>
            </a:r>
            <a:endParaRPr sz="1300">
              <a:solidFill>
                <a:schemeClr val="dk1"/>
              </a:solidFill>
            </a:endParaRPr>
          </a:p>
          <a:p>
            <a:pPr marL="457200" lvl="0" indent="-311150" algn="l" rtl="0">
              <a:lnSpc>
                <a:spcPct val="115000"/>
              </a:lnSpc>
              <a:spcBef>
                <a:spcPts val="0"/>
              </a:spcBef>
              <a:spcAft>
                <a:spcPts val="0"/>
              </a:spcAft>
              <a:buClr>
                <a:schemeClr val="dk1"/>
              </a:buClr>
              <a:buSzPts val="1300"/>
              <a:buChar char="●"/>
            </a:pPr>
            <a:r>
              <a:rPr lang="en-GB" sz="1300">
                <a:solidFill>
                  <a:schemeClr val="dk1"/>
                </a:solidFill>
              </a:rPr>
              <a:t>To engage with residents and offer activities to reduce isolation such as board games, reading groups, health advice </a:t>
            </a:r>
            <a:endParaRPr sz="1300">
              <a:solidFill>
                <a:schemeClr val="dk1"/>
              </a:solidFill>
            </a:endParaRPr>
          </a:p>
          <a:p>
            <a:pPr marL="457200" lvl="0" indent="-311150" algn="l" rtl="0">
              <a:lnSpc>
                <a:spcPct val="115000"/>
              </a:lnSpc>
              <a:spcBef>
                <a:spcPts val="0"/>
              </a:spcBef>
              <a:spcAft>
                <a:spcPts val="0"/>
              </a:spcAft>
              <a:buClr>
                <a:schemeClr val="dk1"/>
              </a:buClr>
              <a:buSzPts val="1300"/>
              <a:buChar char="●"/>
            </a:pPr>
            <a:r>
              <a:rPr lang="en-GB" sz="1300">
                <a:solidFill>
                  <a:schemeClr val="dk1"/>
                </a:solidFill>
              </a:rPr>
              <a:t>Due to capacity issues, some spaces will be for advice and signposting only - offer tailored to space</a:t>
            </a:r>
            <a:endParaRPr sz="1300">
              <a:solidFill>
                <a:schemeClr val="dk1"/>
              </a:solidFill>
            </a:endParaRPr>
          </a:p>
          <a:p>
            <a:pPr marL="457200" lvl="0" indent="0" algn="l" rtl="0">
              <a:lnSpc>
                <a:spcPct val="115000"/>
              </a:lnSpc>
              <a:spcBef>
                <a:spcPts val="0"/>
              </a:spcBef>
              <a:spcAft>
                <a:spcPts val="0"/>
              </a:spcAft>
              <a:buNone/>
            </a:pPr>
            <a:endParaRPr sz="1300">
              <a:solidFill>
                <a:schemeClr val="dk1"/>
              </a:solidFill>
            </a:endParaRPr>
          </a:p>
          <a:p>
            <a:pPr marL="0" lvl="0" indent="0" algn="l" rtl="0">
              <a:lnSpc>
                <a:spcPct val="115000"/>
              </a:lnSpc>
              <a:spcBef>
                <a:spcPts val="0"/>
              </a:spcBef>
              <a:spcAft>
                <a:spcPts val="0"/>
              </a:spcAft>
              <a:buNone/>
            </a:pPr>
            <a:endParaRPr sz="1300" i="1">
              <a:solidFill>
                <a:schemeClr val="dk1"/>
              </a:solidFill>
            </a:endParaRPr>
          </a:p>
          <a:p>
            <a:pPr marL="0" lvl="0" indent="0" algn="l" rtl="0">
              <a:lnSpc>
                <a:spcPct val="100000"/>
              </a:lnSpc>
              <a:spcBef>
                <a:spcPts val="0"/>
              </a:spcBef>
              <a:spcAft>
                <a:spcPts val="0"/>
              </a:spcAft>
              <a:buNone/>
            </a:pPr>
            <a:endParaRPr sz="1100">
              <a:solidFill>
                <a:schemeClr val="dk1"/>
              </a:solidFill>
            </a:endParaRPr>
          </a:p>
          <a:p>
            <a:pPr marL="0" lvl="0" indent="0" algn="l" rtl="0">
              <a:spcBef>
                <a:spcPts val="0"/>
              </a:spcBef>
              <a:spcAft>
                <a:spcPts val="0"/>
              </a:spcAft>
              <a:buNone/>
            </a:pP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20"/>
          <p:cNvSpPr txBox="1">
            <a:spLocks noGrp="1"/>
          </p:cNvSpPr>
          <p:nvPr>
            <p:ph type="title"/>
          </p:nvPr>
        </p:nvSpPr>
        <p:spPr>
          <a:xfrm>
            <a:off x="311700" y="445025"/>
            <a:ext cx="8520600" cy="572700"/>
          </a:xfrm>
          <a:prstGeom prst="rect">
            <a:avLst/>
          </a:prstGeom>
        </p:spPr>
        <p:txBody>
          <a:bodyPr spcFirstLastPara="1" wrap="square" lIns="69825" tIns="69825" rIns="69825" bIns="69825" anchor="t" anchorCtr="0">
            <a:noAutofit/>
          </a:bodyPr>
          <a:lstStyle/>
          <a:p>
            <a:pPr marL="0" lvl="0" indent="0" algn="l" rtl="0">
              <a:lnSpc>
                <a:spcPct val="115000"/>
              </a:lnSpc>
              <a:spcBef>
                <a:spcPts val="0"/>
              </a:spcBef>
              <a:spcAft>
                <a:spcPts val="0"/>
              </a:spcAft>
              <a:buClr>
                <a:schemeClr val="dk1"/>
              </a:buClr>
              <a:buSzPts val="1100"/>
              <a:buFont typeface="Arial"/>
              <a:buNone/>
            </a:pPr>
            <a:r>
              <a:rPr lang="en-GB" sz="2400">
                <a:solidFill>
                  <a:srgbClr val="434343"/>
                </a:solidFill>
              </a:rPr>
              <a:t>Digital Space </a:t>
            </a:r>
            <a:endParaRPr/>
          </a:p>
        </p:txBody>
      </p:sp>
      <p:sp>
        <p:nvSpPr>
          <p:cNvPr id="89" name="Google Shape;89;p20"/>
          <p:cNvSpPr txBox="1">
            <a:spLocks noGrp="1"/>
          </p:cNvSpPr>
          <p:nvPr>
            <p:ph type="body" idx="1"/>
          </p:nvPr>
        </p:nvSpPr>
        <p:spPr>
          <a:xfrm>
            <a:off x="311700" y="863550"/>
            <a:ext cx="8520600" cy="3416400"/>
          </a:xfrm>
          <a:prstGeom prst="rect">
            <a:avLst/>
          </a:prstGeom>
        </p:spPr>
        <p:txBody>
          <a:bodyPr spcFirstLastPara="1" wrap="square" lIns="69825" tIns="69825" rIns="69825" bIns="69825" anchor="t" anchorCtr="0">
            <a:noAutofit/>
          </a:bodyPr>
          <a:lstStyle/>
          <a:p>
            <a:pPr marL="0" lvl="0" indent="0" algn="l" rtl="0">
              <a:lnSpc>
                <a:spcPct val="100000"/>
              </a:lnSpc>
              <a:spcBef>
                <a:spcPts val="0"/>
              </a:spcBef>
              <a:spcAft>
                <a:spcPts val="0"/>
              </a:spcAft>
              <a:buNone/>
            </a:pPr>
            <a:r>
              <a:rPr lang="en-GB">
                <a:solidFill>
                  <a:schemeClr val="dk1"/>
                </a:solidFill>
              </a:rPr>
              <a:t> </a:t>
            </a:r>
            <a:endParaRPr>
              <a:solidFill>
                <a:schemeClr val="dk1"/>
              </a:solidFill>
            </a:endParaRPr>
          </a:p>
          <a:p>
            <a:pPr marL="457200" lvl="0" indent="-311150" algn="l" rtl="0">
              <a:spcBef>
                <a:spcPts val="0"/>
              </a:spcBef>
              <a:spcAft>
                <a:spcPts val="0"/>
              </a:spcAft>
              <a:buClr>
                <a:schemeClr val="dk1"/>
              </a:buClr>
              <a:buSzPts val="1300"/>
              <a:buChar char="●"/>
            </a:pPr>
            <a:r>
              <a:rPr lang="en-GB" sz="1300">
                <a:solidFill>
                  <a:srgbClr val="202124"/>
                </a:solidFill>
              </a:rPr>
              <a:t>To provide relevant information to support residents through the cost of living via a range of digital tools, as below</a:t>
            </a:r>
            <a:endParaRPr sz="1300">
              <a:solidFill>
                <a:srgbClr val="202124"/>
              </a:solidFill>
            </a:endParaRPr>
          </a:p>
          <a:p>
            <a:pPr marL="457200" lvl="0" indent="-311150" algn="l" rtl="0">
              <a:spcBef>
                <a:spcPts val="0"/>
              </a:spcBef>
              <a:spcAft>
                <a:spcPts val="0"/>
              </a:spcAft>
              <a:buClr>
                <a:schemeClr val="dk1"/>
              </a:buClr>
              <a:buSzPts val="1300"/>
              <a:buChar char="●"/>
            </a:pPr>
            <a:r>
              <a:rPr lang="en-GB" sz="1300">
                <a:solidFill>
                  <a:srgbClr val="202124"/>
                </a:solidFill>
              </a:rPr>
              <a:t>Connected Kingston to be  regularly updated with local and national information on a range of relevant topics, including managing finances, support with access to food and health and wellbeing support. Information to be ‘curated’ to enable easy access to inform</a:t>
            </a:r>
            <a:r>
              <a:rPr lang="en-GB" sz="1300">
                <a:solidFill>
                  <a:schemeClr val="dk1"/>
                </a:solidFill>
              </a:rPr>
              <a:t>ation and targeted marketing campaigns to be undertaken</a:t>
            </a:r>
            <a:endParaRPr sz="1300">
              <a:solidFill>
                <a:schemeClr val="dk1"/>
              </a:solidFill>
            </a:endParaRPr>
          </a:p>
          <a:p>
            <a:pPr marL="457200" lvl="0" indent="-311150" algn="l" rtl="0">
              <a:spcBef>
                <a:spcPts val="0"/>
              </a:spcBef>
              <a:spcAft>
                <a:spcPts val="0"/>
              </a:spcAft>
              <a:buClr>
                <a:schemeClr val="dk1"/>
              </a:buClr>
              <a:buSzPts val="1300"/>
              <a:buChar char="●"/>
            </a:pPr>
            <a:r>
              <a:rPr lang="en-GB" sz="1300">
                <a:solidFill>
                  <a:srgbClr val="202124"/>
                </a:solidFill>
              </a:rPr>
              <a:t>Pages on Kingston council website will be regularly updated with local, regional and national information on a range of relevant topics, including managing finances, support with access to food and health and wellbeing support </a:t>
            </a:r>
            <a:endParaRPr sz="1300">
              <a:solidFill>
                <a:schemeClr val="dk1"/>
              </a:solidFill>
            </a:endParaRPr>
          </a:p>
          <a:p>
            <a:pPr marL="457200" lvl="0" indent="-311150" algn="l" rtl="0">
              <a:spcBef>
                <a:spcPts val="0"/>
              </a:spcBef>
              <a:spcAft>
                <a:spcPts val="0"/>
              </a:spcAft>
              <a:buClr>
                <a:schemeClr val="dk1"/>
              </a:buClr>
              <a:buSzPts val="1300"/>
              <a:buChar char="●"/>
            </a:pPr>
            <a:r>
              <a:rPr lang="en-GB" sz="1300">
                <a:solidFill>
                  <a:schemeClr val="dk1"/>
                </a:solidFill>
              </a:rPr>
              <a:t>Through digital voluntary sector networks such as </a:t>
            </a:r>
            <a:r>
              <a:rPr lang="en-GB" sz="1300">
                <a:solidFill>
                  <a:schemeClr val="dk1"/>
                </a:solidFill>
                <a:highlight>
                  <a:srgbClr val="FFFFFF"/>
                </a:highlight>
              </a:rPr>
              <a:t>Kingston Information and Advice Alliance (KIAA), managed by </a:t>
            </a:r>
            <a:r>
              <a:rPr lang="en-GB" sz="1300">
                <a:solidFill>
                  <a:schemeClr val="dk1"/>
                </a:solidFill>
              </a:rPr>
              <a:t>Citizens Advice Kingston </a:t>
            </a:r>
            <a:endParaRPr sz="1300">
              <a:solidFill>
                <a:schemeClr val="dk1"/>
              </a:solidFill>
            </a:endParaRPr>
          </a:p>
          <a:p>
            <a:pPr marL="0" lvl="0" indent="0" algn="l" rtl="0">
              <a:lnSpc>
                <a:spcPct val="100000"/>
              </a:lnSpc>
              <a:spcBef>
                <a:spcPts val="0"/>
              </a:spcBef>
              <a:spcAft>
                <a:spcPts val="0"/>
              </a:spcAft>
              <a:buNone/>
            </a:pPr>
            <a:endParaRPr sz="1100">
              <a:solidFill>
                <a:schemeClr val="dk1"/>
              </a:solidFill>
            </a:endParaRPr>
          </a:p>
          <a:p>
            <a:pPr marL="0" lvl="0" indent="0" algn="l" rtl="0">
              <a:spcBef>
                <a:spcPts val="0"/>
              </a:spcBef>
              <a:spcAft>
                <a:spcPts val="0"/>
              </a:spcAft>
              <a:buNone/>
            </a:pP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p21"/>
          <p:cNvSpPr txBox="1">
            <a:spLocks noGrp="1"/>
          </p:cNvSpPr>
          <p:nvPr>
            <p:ph type="title"/>
          </p:nvPr>
        </p:nvSpPr>
        <p:spPr>
          <a:xfrm>
            <a:off x="311700" y="445025"/>
            <a:ext cx="8520600" cy="572700"/>
          </a:xfrm>
          <a:prstGeom prst="rect">
            <a:avLst/>
          </a:prstGeom>
        </p:spPr>
        <p:txBody>
          <a:bodyPr spcFirstLastPara="1" wrap="square" lIns="69825" tIns="69825" rIns="69825" bIns="69825" anchor="t" anchorCtr="0">
            <a:noAutofit/>
          </a:bodyPr>
          <a:lstStyle/>
          <a:p>
            <a:pPr marL="0" lvl="0" indent="0" algn="l" rtl="0">
              <a:lnSpc>
                <a:spcPct val="115000"/>
              </a:lnSpc>
              <a:spcBef>
                <a:spcPts val="0"/>
              </a:spcBef>
              <a:spcAft>
                <a:spcPts val="0"/>
              </a:spcAft>
              <a:buClr>
                <a:schemeClr val="dk1"/>
              </a:buClr>
              <a:buSzPts val="1100"/>
              <a:buFont typeface="Arial"/>
              <a:buNone/>
            </a:pPr>
            <a:r>
              <a:rPr lang="en-GB" sz="2400">
                <a:solidFill>
                  <a:srgbClr val="434343"/>
                </a:solidFill>
              </a:rPr>
              <a:t>At Home Space </a:t>
            </a:r>
            <a:endParaRPr/>
          </a:p>
        </p:txBody>
      </p:sp>
      <p:sp>
        <p:nvSpPr>
          <p:cNvPr id="95" name="Google Shape;95;p21"/>
          <p:cNvSpPr txBox="1">
            <a:spLocks noGrp="1"/>
          </p:cNvSpPr>
          <p:nvPr>
            <p:ph type="body" idx="1"/>
          </p:nvPr>
        </p:nvSpPr>
        <p:spPr>
          <a:xfrm>
            <a:off x="311700" y="863550"/>
            <a:ext cx="8520600" cy="3416400"/>
          </a:xfrm>
          <a:prstGeom prst="rect">
            <a:avLst/>
          </a:prstGeom>
        </p:spPr>
        <p:txBody>
          <a:bodyPr spcFirstLastPara="1" wrap="square" lIns="69825" tIns="69825" rIns="69825" bIns="69825" anchor="t" anchorCtr="0">
            <a:noAutofit/>
          </a:bodyPr>
          <a:lstStyle/>
          <a:p>
            <a:pPr marL="0" lvl="0" indent="0" algn="l" rtl="0">
              <a:lnSpc>
                <a:spcPct val="115000"/>
              </a:lnSpc>
              <a:spcBef>
                <a:spcPts val="0"/>
              </a:spcBef>
              <a:spcAft>
                <a:spcPts val="0"/>
              </a:spcAft>
              <a:buNone/>
            </a:pPr>
            <a:r>
              <a:rPr lang="en-GB">
                <a:solidFill>
                  <a:schemeClr val="dk1"/>
                </a:solidFill>
              </a:rPr>
              <a:t> </a:t>
            </a:r>
            <a:endParaRPr sz="1300">
              <a:solidFill>
                <a:schemeClr val="dk1"/>
              </a:solidFill>
            </a:endParaRPr>
          </a:p>
          <a:p>
            <a:pPr marL="457200" lvl="0" indent="-311150" algn="l" rtl="0">
              <a:lnSpc>
                <a:spcPct val="115000"/>
              </a:lnSpc>
              <a:spcBef>
                <a:spcPts val="0"/>
              </a:spcBef>
              <a:spcAft>
                <a:spcPts val="0"/>
              </a:spcAft>
              <a:buClr>
                <a:schemeClr val="dk1"/>
              </a:buClr>
              <a:buSzPts val="1300"/>
              <a:buChar char="●"/>
            </a:pPr>
            <a:r>
              <a:rPr lang="en-GB" sz="1300">
                <a:solidFill>
                  <a:schemeClr val="dk1"/>
                </a:solidFill>
              </a:rPr>
              <a:t>To provide </a:t>
            </a:r>
            <a:r>
              <a:rPr lang="en-GB" sz="1300">
                <a:solidFill>
                  <a:srgbClr val="202124"/>
                </a:solidFill>
              </a:rPr>
              <a:t>relevant information to support residents through the cost of living via the Community Library Service and Adult Social Care services, visiting people in their own homes</a:t>
            </a:r>
            <a:endParaRPr sz="1300">
              <a:solidFill>
                <a:srgbClr val="202124"/>
              </a:solidFill>
            </a:endParaRPr>
          </a:p>
          <a:p>
            <a:pPr marL="457200" lvl="0" indent="-311150" algn="l" rtl="0">
              <a:lnSpc>
                <a:spcPct val="115000"/>
              </a:lnSpc>
              <a:spcBef>
                <a:spcPts val="0"/>
              </a:spcBef>
              <a:spcAft>
                <a:spcPts val="0"/>
              </a:spcAft>
              <a:buClr>
                <a:srgbClr val="202124"/>
              </a:buClr>
              <a:buSzPts val="1300"/>
              <a:buChar char="●"/>
            </a:pPr>
            <a:r>
              <a:rPr lang="en-GB" sz="1300">
                <a:solidFill>
                  <a:srgbClr val="202124"/>
                </a:solidFill>
              </a:rPr>
              <a:t>Information could be in print form or through supporting residents to access information digitally if they have access to data and devices at home</a:t>
            </a:r>
            <a:endParaRPr sz="1300">
              <a:solidFill>
                <a:srgbClr val="202124"/>
              </a:solidFill>
            </a:endParaRPr>
          </a:p>
          <a:p>
            <a:pPr marL="457200" lvl="0" indent="-311150" algn="l" rtl="0">
              <a:lnSpc>
                <a:spcPct val="115000"/>
              </a:lnSpc>
              <a:spcBef>
                <a:spcPts val="0"/>
              </a:spcBef>
              <a:spcAft>
                <a:spcPts val="0"/>
              </a:spcAft>
              <a:buClr>
                <a:srgbClr val="202124"/>
              </a:buClr>
              <a:buSzPts val="1300"/>
              <a:buChar char="●"/>
            </a:pPr>
            <a:r>
              <a:rPr lang="en-GB" sz="1300">
                <a:solidFill>
                  <a:srgbClr val="202124"/>
                </a:solidFill>
              </a:rPr>
              <a:t>To work with VCSE organisations who support people in their own homes to ensure there is a consistent sharing of information and resources</a:t>
            </a:r>
            <a:endParaRPr sz="1300">
              <a:solidFill>
                <a:srgbClr val="202124"/>
              </a:solidFill>
            </a:endParaRPr>
          </a:p>
          <a:p>
            <a:pPr marL="457200" lvl="0" indent="-311150" algn="l" rtl="0">
              <a:lnSpc>
                <a:spcPct val="115000"/>
              </a:lnSpc>
              <a:spcBef>
                <a:spcPts val="0"/>
              </a:spcBef>
              <a:spcAft>
                <a:spcPts val="0"/>
              </a:spcAft>
              <a:buClr>
                <a:srgbClr val="202124"/>
              </a:buClr>
              <a:buSzPts val="1300"/>
              <a:buChar char="●"/>
            </a:pPr>
            <a:r>
              <a:rPr lang="en-GB" sz="1300">
                <a:solidFill>
                  <a:srgbClr val="202124"/>
                </a:solidFill>
              </a:rPr>
              <a:t>To check on service users who may be vulnerable adults and to signpost / escalate need if appropriate</a:t>
            </a:r>
            <a:endParaRPr sz="1300">
              <a:solidFill>
                <a:srgbClr val="202124"/>
              </a:solidFill>
            </a:endParaRPr>
          </a:p>
          <a:p>
            <a:pPr marL="0" lvl="0" indent="0" algn="l" rtl="0">
              <a:lnSpc>
                <a:spcPct val="100000"/>
              </a:lnSpc>
              <a:spcBef>
                <a:spcPts val="0"/>
              </a:spcBef>
              <a:spcAft>
                <a:spcPts val="0"/>
              </a:spcAft>
              <a:buNone/>
            </a:pPr>
            <a:endParaRPr sz="1100">
              <a:solidFill>
                <a:schemeClr val="dk1"/>
              </a:solidFill>
            </a:endParaRPr>
          </a:p>
          <a:p>
            <a:pPr marL="0" lvl="0" indent="0" algn="l" rtl="0">
              <a:spcBef>
                <a:spcPts val="0"/>
              </a:spcBef>
              <a:spcAft>
                <a:spcPts val="0"/>
              </a:spcAft>
              <a:buNone/>
            </a:pP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22"/>
          <p:cNvSpPr txBox="1">
            <a:spLocks noGrp="1"/>
          </p:cNvSpPr>
          <p:nvPr>
            <p:ph type="title"/>
          </p:nvPr>
        </p:nvSpPr>
        <p:spPr>
          <a:xfrm>
            <a:off x="311700" y="445025"/>
            <a:ext cx="8520600" cy="572700"/>
          </a:xfrm>
          <a:prstGeom prst="rect">
            <a:avLst/>
          </a:prstGeom>
        </p:spPr>
        <p:txBody>
          <a:bodyPr spcFirstLastPara="1" wrap="square" lIns="69825" tIns="69825" rIns="69825" bIns="69825" anchor="t" anchorCtr="0">
            <a:noAutofit/>
          </a:bodyPr>
          <a:lstStyle/>
          <a:p>
            <a:pPr marL="0" lvl="0" indent="0" algn="l" rtl="0">
              <a:lnSpc>
                <a:spcPct val="115000"/>
              </a:lnSpc>
              <a:spcBef>
                <a:spcPts val="0"/>
              </a:spcBef>
              <a:spcAft>
                <a:spcPts val="0"/>
              </a:spcAft>
              <a:buClr>
                <a:schemeClr val="dk1"/>
              </a:buClr>
              <a:buSzPts val="1100"/>
              <a:buFont typeface="Arial"/>
              <a:buNone/>
            </a:pPr>
            <a:r>
              <a:rPr lang="en-GB" sz="2400">
                <a:solidFill>
                  <a:srgbClr val="434343"/>
                </a:solidFill>
              </a:rPr>
              <a:t>Kingston and North Kingston</a:t>
            </a:r>
            <a:endParaRPr/>
          </a:p>
        </p:txBody>
      </p:sp>
      <p:sp>
        <p:nvSpPr>
          <p:cNvPr id="101" name="Google Shape;101;p22"/>
          <p:cNvSpPr txBox="1">
            <a:spLocks noGrp="1"/>
          </p:cNvSpPr>
          <p:nvPr>
            <p:ph type="body" idx="1"/>
          </p:nvPr>
        </p:nvSpPr>
        <p:spPr>
          <a:xfrm>
            <a:off x="311700" y="1152475"/>
            <a:ext cx="8520600" cy="3416400"/>
          </a:xfrm>
          <a:prstGeom prst="rect">
            <a:avLst/>
          </a:prstGeom>
        </p:spPr>
        <p:txBody>
          <a:bodyPr spcFirstLastPara="1" wrap="square" lIns="69825" tIns="69825" rIns="69825" bIns="69825" anchor="t" anchorCtr="0">
            <a:noAutofit/>
          </a:bodyPr>
          <a:lstStyle/>
          <a:p>
            <a:pPr marL="457200" lvl="0" indent="-317500" algn="l" rtl="0">
              <a:spcBef>
                <a:spcPts val="0"/>
              </a:spcBef>
              <a:spcAft>
                <a:spcPts val="0"/>
              </a:spcAft>
              <a:buClr>
                <a:schemeClr val="dk1"/>
              </a:buClr>
              <a:buSzPts val="1400"/>
              <a:buChar char="●"/>
            </a:pPr>
            <a:r>
              <a:rPr lang="en-GB">
                <a:solidFill>
                  <a:schemeClr val="dk1"/>
                </a:solidFill>
              </a:rPr>
              <a:t>GH2 - (IAC)</a:t>
            </a:r>
            <a:endParaRPr>
              <a:solidFill>
                <a:schemeClr val="dk1"/>
              </a:solidFill>
            </a:endParaRPr>
          </a:p>
          <a:p>
            <a:pPr marL="457200" lvl="0" indent="-317500" algn="l" rtl="0">
              <a:spcBef>
                <a:spcPts val="0"/>
              </a:spcBef>
              <a:spcAft>
                <a:spcPts val="0"/>
              </a:spcAft>
              <a:buClr>
                <a:schemeClr val="dk1"/>
              </a:buClr>
              <a:buSzPts val="1400"/>
              <a:buChar char="●"/>
            </a:pPr>
            <a:r>
              <a:rPr lang="en-GB">
                <a:solidFill>
                  <a:schemeClr val="dk1"/>
                </a:solidFill>
              </a:rPr>
              <a:t>Piper Hall (TBC)</a:t>
            </a:r>
            <a:endParaRPr>
              <a:solidFill>
                <a:schemeClr val="dk1"/>
              </a:solidFill>
            </a:endParaRPr>
          </a:p>
          <a:p>
            <a:pPr marL="457200" lvl="0" indent="-317500" algn="l" rtl="0">
              <a:spcBef>
                <a:spcPts val="0"/>
              </a:spcBef>
              <a:spcAft>
                <a:spcPts val="0"/>
              </a:spcAft>
              <a:buClr>
                <a:schemeClr val="dk1"/>
              </a:buClr>
              <a:buSzPts val="1400"/>
              <a:buChar char="●"/>
            </a:pPr>
            <a:r>
              <a:rPr lang="en-GB">
                <a:solidFill>
                  <a:schemeClr val="dk1"/>
                </a:solidFill>
              </a:rPr>
              <a:t>Kingston Library </a:t>
            </a:r>
            <a:endParaRPr>
              <a:solidFill>
                <a:schemeClr val="dk1"/>
              </a:solidFill>
            </a:endParaRPr>
          </a:p>
          <a:p>
            <a:pPr marL="457200" lvl="0" indent="-317500" algn="l" rtl="0">
              <a:spcBef>
                <a:spcPts val="0"/>
              </a:spcBef>
              <a:spcAft>
                <a:spcPts val="0"/>
              </a:spcAft>
              <a:buClr>
                <a:schemeClr val="dk1"/>
              </a:buClr>
              <a:buSzPts val="1400"/>
              <a:buChar char="●"/>
            </a:pPr>
            <a:r>
              <a:rPr lang="en-GB">
                <a:solidFill>
                  <a:schemeClr val="dk1"/>
                </a:solidFill>
              </a:rPr>
              <a:t>Quaker Centre</a:t>
            </a:r>
            <a:endParaRPr>
              <a:solidFill>
                <a:schemeClr val="dk1"/>
              </a:solidFill>
            </a:endParaRPr>
          </a:p>
          <a:p>
            <a:pPr marL="457200" lvl="0" indent="-317500" algn="l" rtl="0">
              <a:spcBef>
                <a:spcPts val="0"/>
              </a:spcBef>
              <a:spcAft>
                <a:spcPts val="0"/>
              </a:spcAft>
              <a:buClr>
                <a:schemeClr val="dk1"/>
              </a:buClr>
              <a:buSzPts val="1400"/>
              <a:buChar char="●"/>
            </a:pPr>
            <a:r>
              <a:rPr lang="en-GB">
                <a:solidFill>
                  <a:schemeClr val="dk1"/>
                </a:solidFill>
              </a:rPr>
              <a:t>Kingsnympton Youth Centre</a:t>
            </a:r>
            <a:endParaRPr>
              <a:solidFill>
                <a:schemeClr val="dk1"/>
              </a:solidFill>
            </a:endParaRPr>
          </a:p>
          <a:p>
            <a:pPr marL="457200" lvl="0" indent="-317500" algn="l" rtl="0">
              <a:spcBef>
                <a:spcPts val="0"/>
              </a:spcBef>
              <a:spcAft>
                <a:spcPts val="0"/>
              </a:spcAft>
              <a:buClr>
                <a:schemeClr val="dk1"/>
              </a:buClr>
              <a:buSzPts val="1400"/>
              <a:buChar char="●"/>
            </a:pPr>
            <a:r>
              <a:rPr lang="en-GB">
                <a:solidFill>
                  <a:schemeClr val="dk1"/>
                </a:solidFill>
              </a:rPr>
              <a:t>All Saints Church</a:t>
            </a:r>
            <a:endParaRPr>
              <a:solidFill>
                <a:schemeClr val="dk1"/>
              </a:solidFill>
            </a:endParaRPr>
          </a:p>
          <a:p>
            <a:pPr marL="457200" lvl="0" indent="-317500" algn="l" rtl="0">
              <a:spcBef>
                <a:spcPts val="0"/>
              </a:spcBef>
              <a:spcAft>
                <a:spcPts val="0"/>
              </a:spcAft>
              <a:buClr>
                <a:schemeClr val="dk1"/>
              </a:buClr>
              <a:buSzPts val="1400"/>
              <a:buChar char="●"/>
            </a:pPr>
            <a:r>
              <a:rPr lang="en-GB">
                <a:solidFill>
                  <a:schemeClr val="dk1"/>
                </a:solidFill>
              </a:rPr>
              <a:t>Kingston United Reformed Church</a:t>
            </a:r>
            <a:endParaRPr>
              <a:solidFill>
                <a:schemeClr val="dk1"/>
              </a:solidFill>
            </a:endParaRPr>
          </a:p>
          <a:p>
            <a:pPr marL="457200" lvl="0" indent="-317500" algn="l" rtl="0">
              <a:spcBef>
                <a:spcPts val="0"/>
              </a:spcBef>
              <a:spcAft>
                <a:spcPts val="0"/>
              </a:spcAft>
              <a:buClr>
                <a:schemeClr val="dk1"/>
              </a:buClr>
              <a:buSzPts val="1400"/>
              <a:buChar char="●"/>
            </a:pPr>
            <a:r>
              <a:rPr lang="en-GB">
                <a:solidFill>
                  <a:schemeClr val="dk1"/>
                </a:solidFill>
              </a:rPr>
              <a:t>Ancient Market House</a:t>
            </a:r>
            <a:endParaRPr>
              <a:solidFill>
                <a:schemeClr val="dk1"/>
              </a:solidFill>
            </a:endParaRPr>
          </a:p>
          <a:p>
            <a:pPr marL="0" lvl="0" indent="0" algn="l" rtl="0">
              <a:spcBef>
                <a:spcPts val="0"/>
              </a:spcBef>
              <a:spcAft>
                <a:spcPts val="0"/>
              </a:spcAft>
              <a:buNone/>
            </a:pP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23"/>
          <p:cNvSpPr txBox="1">
            <a:spLocks noGrp="1"/>
          </p:cNvSpPr>
          <p:nvPr>
            <p:ph type="title"/>
          </p:nvPr>
        </p:nvSpPr>
        <p:spPr>
          <a:xfrm>
            <a:off x="238376" y="4"/>
            <a:ext cx="8520600" cy="841800"/>
          </a:xfrm>
          <a:prstGeom prst="rect">
            <a:avLst/>
          </a:prstGeom>
        </p:spPr>
        <p:txBody>
          <a:bodyPr spcFirstLastPara="1" wrap="square" lIns="69825" tIns="69825" rIns="69825" bIns="69825" anchor="ctr" anchorCtr="0">
            <a:noAutofit/>
          </a:bodyPr>
          <a:lstStyle/>
          <a:p>
            <a:pPr marL="0" lvl="0" indent="0" algn="l" rtl="0">
              <a:lnSpc>
                <a:spcPct val="115000"/>
              </a:lnSpc>
              <a:spcBef>
                <a:spcPts val="0"/>
              </a:spcBef>
              <a:spcAft>
                <a:spcPts val="0"/>
              </a:spcAft>
              <a:buNone/>
            </a:pPr>
            <a:r>
              <a:rPr lang="en-GB" sz="2400">
                <a:solidFill>
                  <a:srgbClr val="434343"/>
                </a:solidFill>
              </a:rPr>
              <a:t>Kingston and North Kingston (Warm Space priority sites)</a:t>
            </a:r>
            <a:endParaRPr sz="2400">
              <a:solidFill>
                <a:srgbClr val="434343"/>
              </a:solidFill>
            </a:endParaRPr>
          </a:p>
        </p:txBody>
      </p:sp>
      <p:graphicFrame>
        <p:nvGraphicFramePr>
          <p:cNvPr id="107" name="Google Shape;107;p23"/>
          <p:cNvGraphicFramePr/>
          <p:nvPr/>
        </p:nvGraphicFramePr>
        <p:xfrm>
          <a:off x="446475" y="705000"/>
          <a:ext cx="3000000" cy="3000000"/>
        </p:xfrm>
        <a:graphic>
          <a:graphicData uri="http://schemas.openxmlformats.org/drawingml/2006/table">
            <a:tbl>
              <a:tblPr>
                <a:noFill/>
                <a:tableStyleId>{61A9C1C5-E60C-4909-A4CD-0EA66C358AC0}</a:tableStyleId>
              </a:tblPr>
              <a:tblGrid>
                <a:gridCol w="1982275">
                  <a:extLst>
                    <a:ext uri="{9D8B030D-6E8A-4147-A177-3AD203B41FA5}">
                      <a16:colId xmlns:a16="http://schemas.microsoft.com/office/drawing/2014/main" xmlns="" val="20000"/>
                    </a:ext>
                  </a:extLst>
                </a:gridCol>
                <a:gridCol w="694750">
                  <a:extLst>
                    <a:ext uri="{9D8B030D-6E8A-4147-A177-3AD203B41FA5}">
                      <a16:colId xmlns:a16="http://schemas.microsoft.com/office/drawing/2014/main" xmlns="" val="20001"/>
                    </a:ext>
                  </a:extLst>
                </a:gridCol>
                <a:gridCol w="692775">
                  <a:extLst>
                    <a:ext uri="{9D8B030D-6E8A-4147-A177-3AD203B41FA5}">
                      <a16:colId xmlns:a16="http://schemas.microsoft.com/office/drawing/2014/main" xmlns="" val="20002"/>
                    </a:ext>
                  </a:extLst>
                </a:gridCol>
                <a:gridCol w="2338400">
                  <a:extLst>
                    <a:ext uri="{9D8B030D-6E8A-4147-A177-3AD203B41FA5}">
                      <a16:colId xmlns:a16="http://schemas.microsoft.com/office/drawing/2014/main" xmlns="" val="20003"/>
                    </a:ext>
                  </a:extLst>
                </a:gridCol>
                <a:gridCol w="1015375">
                  <a:extLst>
                    <a:ext uri="{9D8B030D-6E8A-4147-A177-3AD203B41FA5}">
                      <a16:colId xmlns:a16="http://schemas.microsoft.com/office/drawing/2014/main" xmlns="" val="20004"/>
                    </a:ext>
                  </a:extLst>
                </a:gridCol>
                <a:gridCol w="1588925">
                  <a:extLst>
                    <a:ext uri="{9D8B030D-6E8A-4147-A177-3AD203B41FA5}">
                      <a16:colId xmlns:a16="http://schemas.microsoft.com/office/drawing/2014/main" xmlns="" val="20005"/>
                    </a:ext>
                  </a:extLst>
                </a:gridCol>
              </a:tblGrid>
              <a:tr h="381000">
                <a:tc>
                  <a:txBody>
                    <a:bodyPr/>
                    <a:lstStyle/>
                    <a:p>
                      <a:pPr marL="0" lvl="0" indent="0" algn="ctr" rtl="0">
                        <a:lnSpc>
                          <a:spcPct val="115000"/>
                        </a:lnSpc>
                        <a:spcBef>
                          <a:spcPts val="0"/>
                        </a:spcBef>
                        <a:spcAft>
                          <a:spcPts val="0"/>
                        </a:spcAft>
                        <a:buNone/>
                      </a:pPr>
                      <a:r>
                        <a:rPr lang="en-GB" sz="1000" b="1" u="sng">
                          <a:solidFill>
                            <a:schemeClr val="hlink"/>
                          </a:solidFill>
                          <a:hlinkClick r:id="rId3"/>
                        </a:rPr>
                        <a:t>Spaces / Buildings</a:t>
                      </a:r>
                      <a:endParaRPr sz="1000" b="1"/>
                    </a:p>
                  </a:txBody>
                  <a:tcPr marL="25400" marR="25400" marT="0" marB="0"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525" cap="flat" cmpd="sng">
                      <a:solidFill>
                        <a:srgbClr val="999999"/>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GB" sz="1000" b="1"/>
                        <a:t>IMD Score (2019)</a:t>
                      </a:r>
                      <a:endParaRPr sz="1000"/>
                    </a:p>
                  </a:txBody>
                  <a:tcPr marL="25400" marR="25400" marT="0" marB="0"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GB" sz="1000" b="1"/>
                        <a:t>IMD Rank (2019)</a:t>
                      </a:r>
                      <a:endParaRPr sz="1000"/>
                    </a:p>
                  </a:txBody>
                  <a:tcPr marL="25400" marR="25400" marT="0" marB="0"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GB" sz="1000" b="1"/>
                        <a:t>Area</a:t>
                      </a:r>
                      <a:endParaRPr sz="1000"/>
                    </a:p>
                  </a:txBody>
                  <a:tcPr marL="25400" marR="25400" marT="0" marB="0"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GB" sz="1000" b="1"/>
                        <a:t>Ward</a:t>
                      </a:r>
                      <a:endParaRPr sz="1000"/>
                    </a:p>
                  </a:txBody>
                  <a:tcPr marL="25400" marR="25400" marT="0" marB="0"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en-GB" sz="1000" b="1"/>
                        <a:t>Deprivation %</a:t>
                      </a:r>
                      <a:endParaRPr sz="1000"/>
                    </a:p>
                  </a:txBody>
                  <a:tcPr marL="25400" marR="25400" marT="0" marB="0"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extLst>
                  <a:ext uri="{0D108BD9-81ED-4DB2-BD59-A6C34878D82A}">
                    <a16:rowId xmlns:a16="http://schemas.microsoft.com/office/drawing/2014/main" xmlns="" val="10000"/>
                  </a:ext>
                </a:extLst>
              </a:tr>
              <a:tr h="230500">
                <a:tc>
                  <a:txBody>
                    <a:bodyPr/>
                    <a:lstStyle/>
                    <a:p>
                      <a:pPr marL="0" lvl="0" indent="0" algn="l" rtl="0">
                        <a:lnSpc>
                          <a:spcPct val="115000"/>
                        </a:lnSpc>
                        <a:spcBef>
                          <a:spcPts val="0"/>
                        </a:spcBef>
                        <a:spcAft>
                          <a:spcPts val="0"/>
                        </a:spcAft>
                        <a:buNone/>
                      </a:pPr>
                      <a:r>
                        <a:rPr lang="en-GB" sz="900"/>
                        <a:t>Guildhall 2, Information and Advice Centre</a:t>
                      </a:r>
                      <a:endParaRPr sz="900"/>
                    </a:p>
                  </a:txBody>
                  <a:tcPr marL="28575" marR="28575" marT="19050" marB="19050">
                    <a:lnL w="9525" cap="flat" cmpd="sng">
                      <a:solidFill>
                        <a:srgbClr val="999999"/>
                      </a:solidFill>
                      <a:prstDash val="solid"/>
                      <a:round/>
                      <a:headEnd type="none" w="sm" len="sm"/>
                      <a:tailEnd type="none" w="sm" len="sm"/>
                    </a:lnL>
                    <a:lnR w="9525" cap="flat" cmpd="sng">
                      <a:solidFill>
                        <a:srgbClr val="999999"/>
                      </a:solidFill>
                      <a:prstDash val="solid"/>
                      <a:round/>
                      <a:headEnd type="none" w="sm" len="sm"/>
                      <a:tailEnd type="none" w="sm" len="sm"/>
                    </a:lnR>
                    <a:lnT w="9525" cap="flat" cmpd="sng">
                      <a:solidFill>
                        <a:srgbClr val="999999"/>
                      </a:solidFill>
                      <a:prstDash val="solid"/>
                      <a:round/>
                      <a:headEnd type="none" w="sm" len="sm"/>
                      <a:tailEnd type="none" w="sm" len="sm"/>
                    </a:lnT>
                    <a:lnB w="9525" cap="flat" cmpd="sng">
                      <a:solidFill>
                        <a:srgbClr val="999999"/>
                      </a:solidFill>
                      <a:prstDash val="solid"/>
                      <a:round/>
                      <a:headEnd type="none" w="sm" len="sm"/>
                      <a:tailEnd type="none" w="sm" len="sm"/>
                    </a:lnB>
                  </a:tcPr>
                </a:tc>
                <a:tc>
                  <a:txBody>
                    <a:bodyPr/>
                    <a:lstStyle/>
                    <a:p>
                      <a:pPr marL="0" lvl="0" indent="0" algn="r" rtl="0">
                        <a:lnSpc>
                          <a:spcPct val="115000"/>
                        </a:lnSpc>
                        <a:spcBef>
                          <a:spcPts val="0"/>
                        </a:spcBef>
                        <a:spcAft>
                          <a:spcPts val="0"/>
                        </a:spcAft>
                        <a:buNone/>
                      </a:pPr>
                      <a:endParaRPr sz="900"/>
                    </a:p>
                  </a:txBody>
                  <a:tcPr marL="25400" marR="25400" marT="0" marB="0" anchor="b">
                    <a:lnL w="952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r" rtl="0">
                        <a:lnSpc>
                          <a:spcPct val="115000"/>
                        </a:lnSpc>
                        <a:spcBef>
                          <a:spcPts val="0"/>
                        </a:spcBef>
                        <a:spcAft>
                          <a:spcPts val="0"/>
                        </a:spcAft>
                        <a:buNone/>
                      </a:pPr>
                      <a:endParaRPr sz="900"/>
                    </a:p>
                  </a:txBody>
                  <a:tcPr marL="25400" marR="25400" marT="0" marB="0"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endParaRPr sz="900"/>
                    </a:p>
                  </a:txBody>
                  <a:tcPr marL="25400" marR="25400" marT="0" marB="0"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endParaRPr sz="900"/>
                    </a:p>
                  </a:txBody>
                  <a:tcPr marL="25400" marR="25400" marT="0" marB="0"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endParaRPr sz="900"/>
                    </a:p>
                  </a:txBody>
                  <a:tcPr marL="25400" marR="25400" marT="0" marB="0"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extLst>
                  <a:ext uri="{0D108BD9-81ED-4DB2-BD59-A6C34878D82A}">
                    <a16:rowId xmlns:a16="http://schemas.microsoft.com/office/drawing/2014/main" xmlns="" val="10001"/>
                  </a:ext>
                </a:extLst>
              </a:tr>
              <a:tr h="230500">
                <a:tc>
                  <a:txBody>
                    <a:bodyPr/>
                    <a:lstStyle/>
                    <a:p>
                      <a:pPr marL="0" lvl="0" indent="0" algn="l" rtl="0">
                        <a:lnSpc>
                          <a:spcPct val="115000"/>
                        </a:lnSpc>
                        <a:spcBef>
                          <a:spcPts val="0"/>
                        </a:spcBef>
                        <a:spcAft>
                          <a:spcPts val="0"/>
                        </a:spcAft>
                        <a:buNone/>
                      </a:pPr>
                      <a:r>
                        <a:rPr lang="en-GB" sz="900"/>
                        <a:t>Piper Hall, or </a:t>
                      </a:r>
                      <a:r>
                        <a:rPr lang="en-GB" sz="900">
                          <a:solidFill>
                            <a:schemeClr val="dk1"/>
                          </a:solidFill>
                        </a:rPr>
                        <a:t>Queen Mary Hall</a:t>
                      </a:r>
                      <a:endParaRPr sz="900">
                        <a:solidFill>
                          <a:schemeClr val="dk1"/>
                        </a:solidFill>
                      </a:endParaRPr>
                    </a:p>
                  </a:txBody>
                  <a:tcPr marL="28575" marR="28575" marT="19050" marB="19050">
                    <a:lnL w="9525" cap="flat" cmpd="sng">
                      <a:solidFill>
                        <a:srgbClr val="999999"/>
                      </a:solidFill>
                      <a:prstDash val="solid"/>
                      <a:round/>
                      <a:headEnd type="none" w="sm" len="sm"/>
                      <a:tailEnd type="none" w="sm" len="sm"/>
                    </a:lnL>
                    <a:lnR w="9525" cap="flat" cmpd="sng">
                      <a:solidFill>
                        <a:srgbClr val="999999"/>
                      </a:solidFill>
                      <a:prstDash val="solid"/>
                      <a:round/>
                      <a:headEnd type="none" w="sm" len="sm"/>
                      <a:tailEnd type="none" w="sm" len="sm"/>
                    </a:lnR>
                    <a:lnT w="9525" cap="flat" cmpd="sng">
                      <a:solidFill>
                        <a:srgbClr val="999999"/>
                      </a:solidFill>
                      <a:prstDash val="solid"/>
                      <a:round/>
                      <a:headEnd type="none" w="sm" len="sm"/>
                      <a:tailEnd type="none" w="sm" len="sm"/>
                    </a:lnT>
                    <a:lnB w="9525" cap="flat" cmpd="sng">
                      <a:solidFill>
                        <a:srgbClr val="999999"/>
                      </a:solidFill>
                      <a:prstDash val="solid"/>
                      <a:round/>
                      <a:headEnd type="none" w="sm" len="sm"/>
                      <a:tailEnd type="none" w="sm" len="sm"/>
                    </a:lnB>
                  </a:tcPr>
                </a:tc>
                <a:tc>
                  <a:txBody>
                    <a:bodyPr/>
                    <a:lstStyle/>
                    <a:p>
                      <a:pPr marL="0" lvl="0" indent="0" algn="r" rtl="0">
                        <a:lnSpc>
                          <a:spcPct val="115000"/>
                        </a:lnSpc>
                        <a:spcBef>
                          <a:spcPts val="0"/>
                        </a:spcBef>
                        <a:spcAft>
                          <a:spcPts val="0"/>
                        </a:spcAft>
                        <a:buNone/>
                      </a:pPr>
                      <a:r>
                        <a:rPr lang="en-GB" sz="900"/>
                        <a:t>40.913</a:t>
                      </a:r>
                      <a:endParaRPr sz="900"/>
                    </a:p>
                  </a:txBody>
                  <a:tcPr marL="25400" marR="25400" marT="0" marB="0" anchor="b">
                    <a:lnL w="952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r" rtl="0">
                        <a:lnSpc>
                          <a:spcPct val="115000"/>
                        </a:lnSpc>
                        <a:spcBef>
                          <a:spcPts val="0"/>
                        </a:spcBef>
                        <a:spcAft>
                          <a:spcPts val="0"/>
                        </a:spcAft>
                        <a:buNone/>
                      </a:pPr>
                      <a:r>
                        <a:rPr lang="en-GB" sz="900"/>
                        <a:t>4,000</a:t>
                      </a:r>
                      <a:endParaRPr sz="900"/>
                    </a:p>
                  </a:txBody>
                  <a:tcPr marL="25400" marR="25400" marT="0" marB="0"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GB" sz="900"/>
                        <a:t>Cambridge Road Estate</a:t>
                      </a:r>
                      <a:endParaRPr sz="900"/>
                    </a:p>
                  </a:txBody>
                  <a:tcPr marL="25400" marR="25400" marT="0" marB="0"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GB" sz="900"/>
                        <a:t>Norbiton</a:t>
                      </a:r>
                      <a:endParaRPr sz="900"/>
                    </a:p>
                  </a:txBody>
                  <a:tcPr marL="25400" marR="25400" marT="0" marB="0"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GB" sz="900"/>
                        <a:t>10-20% most deprived neighbourhoods in England</a:t>
                      </a:r>
                      <a:endParaRPr sz="900"/>
                    </a:p>
                  </a:txBody>
                  <a:tcPr marL="25400" marR="25400" marT="0" marB="0"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extLst>
                  <a:ext uri="{0D108BD9-81ED-4DB2-BD59-A6C34878D82A}">
                    <a16:rowId xmlns:a16="http://schemas.microsoft.com/office/drawing/2014/main" xmlns="" val="10002"/>
                  </a:ext>
                </a:extLst>
              </a:tr>
              <a:tr h="272425">
                <a:tc>
                  <a:txBody>
                    <a:bodyPr/>
                    <a:lstStyle/>
                    <a:p>
                      <a:pPr marL="0" lvl="0" indent="0" algn="l" rtl="0">
                        <a:lnSpc>
                          <a:spcPct val="115000"/>
                        </a:lnSpc>
                        <a:spcBef>
                          <a:spcPts val="0"/>
                        </a:spcBef>
                        <a:spcAft>
                          <a:spcPts val="0"/>
                        </a:spcAft>
                        <a:buNone/>
                      </a:pPr>
                      <a:r>
                        <a:rPr lang="en-GB" sz="900"/>
                        <a:t>Kingston Library </a:t>
                      </a:r>
                      <a:endParaRPr sz="900"/>
                    </a:p>
                  </a:txBody>
                  <a:tcPr marL="28575" marR="28575" marT="19050" marB="19050">
                    <a:lnL w="9525" cap="flat" cmpd="sng">
                      <a:solidFill>
                        <a:srgbClr val="999999"/>
                      </a:solidFill>
                      <a:prstDash val="solid"/>
                      <a:round/>
                      <a:headEnd type="none" w="sm" len="sm"/>
                      <a:tailEnd type="none" w="sm" len="sm"/>
                    </a:lnL>
                    <a:lnR w="9525" cap="flat" cmpd="sng">
                      <a:solidFill>
                        <a:srgbClr val="999999"/>
                      </a:solidFill>
                      <a:prstDash val="solid"/>
                      <a:round/>
                      <a:headEnd type="none" w="sm" len="sm"/>
                      <a:tailEnd type="none" w="sm" len="sm"/>
                    </a:lnR>
                    <a:lnT w="9525" cap="flat" cmpd="sng">
                      <a:solidFill>
                        <a:srgbClr val="999999"/>
                      </a:solidFill>
                      <a:prstDash val="solid"/>
                      <a:round/>
                      <a:headEnd type="none" w="sm" len="sm"/>
                      <a:tailEnd type="none" w="sm" len="sm"/>
                    </a:lnT>
                    <a:lnB w="9525" cap="flat" cmpd="sng">
                      <a:solidFill>
                        <a:srgbClr val="999999"/>
                      </a:solidFill>
                      <a:prstDash val="solid"/>
                      <a:round/>
                      <a:headEnd type="none" w="sm" len="sm"/>
                      <a:tailEnd type="none" w="sm" len="sm"/>
                    </a:lnB>
                  </a:tcPr>
                </a:tc>
                <a:tc>
                  <a:txBody>
                    <a:bodyPr/>
                    <a:lstStyle/>
                    <a:p>
                      <a:pPr marL="0" lvl="0" indent="0" algn="r" rtl="0">
                        <a:lnSpc>
                          <a:spcPct val="115000"/>
                        </a:lnSpc>
                        <a:spcBef>
                          <a:spcPts val="0"/>
                        </a:spcBef>
                        <a:spcAft>
                          <a:spcPts val="0"/>
                        </a:spcAft>
                        <a:buNone/>
                      </a:pPr>
                      <a:r>
                        <a:rPr lang="en-GB" sz="900"/>
                        <a:t>17.289</a:t>
                      </a:r>
                      <a:endParaRPr sz="900"/>
                    </a:p>
                  </a:txBody>
                  <a:tcPr marL="25400" marR="25400" marT="0" marB="0" anchor="b">
                    <a:lnL w="952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r" rtl="0">
                        <a:lnSpc>
                          <a:spcPct val="115000"/>
                        </a:lnSpc>
                        <a:spcBef>
                          <a:spcPts val="0"/>
                        </a:spcBef>
                        <a:spcAft>
                          <a:spcPts val="0"/>
                        </a:spcAft>
                        <a:buNone/>
                      </a:pPr>
                      <a:r>
                        <a:rPr lang="en-GB" sz="900"/>
                        <a:t>16,736</a:t>
                      </a:r>
                      <a:endParaRPr sz="900"/>
                    </a:p>
                  </a:txBody>
                  <a:tcPr marL="25400" marR="25400" marT="0" marB="0"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GB" sz="900"/>
                        <a:t>Area around King Athelstan Primary, Springfield Road. </a:t>
                      </a:r>
                      <a:r>
                        <a:rPr lang="en-GB" sz="900">
                          <a:solidFill>
                            <a:schemeClr val="dk1"/>
                          </a:solidFill>
                        </a:rPr>
                        <a:t>Fairfield/Hogsmill/Winery Lane Area</a:t>
                      </a:r>
                      <a:endParaRPr sz="900"/>
                    </a:p>
                  </a:txBody>
                  <a:tcPr marL="25400" marR="25400" marT="0" marB="0"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GB" sz="900"/>
                        <a:t>Kingston Town</a:t>
                      </a:r>
                      <a:endParaRPr sz="900"/>
                    </a:p>
                  </a:txBody>
                  <a:tcPr marL="25400" marR="25400" marT="0" marB="0"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GB" sz="900"/>
                        <a:t>50% to 60%</a:t>
                      </a:r>
                      <a:endParaRPr sz="900"/>
                    </a:p>
                  </a:txBody>
                  <a:tcPr marL="25400" marR="25400" marT="0" marB="0"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extLst>
                  <a:ext uri="{0D108BD9-81ED-4DB2-BD59-A6C34878D82A}">
                    <a16:rowId xmlns:a16="http://schemas.microsoft.com/office/drawing/2014/main" xmlns="" val="10003"/>
                  </a:ext>
                </a:extLst>
              </a:tr>
              <a:tr h="243850">
                <a:tc>
                  <a:txBody>
                    <a:bodyPr/>
                    <a:lstStyle/>
                    <a:p>
                      <a:pPr marL="0" lvl="0" indent="0" algn="l" rtl="0">
                        <a:lnSpc>
                          <a:spcPct val="115000"/>
                        </a:lnSpc>
                        <a:spcBef>
                          <a:spcPts val="0"/>
                        </a:spcBef>
                        <a:spcAft>
                          <a:spcPts val="0"/>
                        </a:spcAft>
                        <a:buNone/>
                      </a:pPr>
                      <a:r>
                        <a:rPr lang="en-GB" sz="900">
                          <a:solidFill>
                            <a:schemeClr val="dk1"/>
                          </a:solidFill>
                        </a:rPr>
                        <a:t>Quaker Centre</a:t>
                      </a:r>
                      <a:endParaRPr sz="900"/>
                    </a:p>
                  </a:txBody>
                  <a:tcPr marL="25400" marR="25400" marT="0" marB="0">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525" cap="flat" cmpd="sng">
                      <a:solidFill>
                        <a:srgbClr val="999999"/>
                      </a:solidFill>
                      <a:prstDash val="solid"/>
                      <a:round/>
                      <a:headEnd type="none" w="sm" len="sm"/>
                      <a:tailEnd type="none" w="sm" len="sm"/>
                    </a:lnT>
                    <a:lnB w="9525" cap="flat" cmpd="sng">
                      <a:solidFill>
                        <a:srgbClr val="999999"/>
                      </a:solidFill>
                      <a:prstDash val="solid"/>
                      <a:round/>
                      <a:headEnd type="none" w="sm" len="sm"/>
                      <a:tailEnd type="none" w="sm" len="sm"/>
                    </a:lnB>
                  </a:tcPr>
                </a:tc>
                <a:tc>
                  <a:txBody>
                    <a:bodyPr/>
                    <a:lstStyle/>
                    <a:p>
                      <a:pPr marL="0" lvl="0" indent="0" algn="r" rtl="0">
                        <a:lnSpc>
                          <a:spcPct val="115000"/>
                        </a:lnSpc>
                        <a:spcBef>
                          <a:spcPts val="0"/>
                        </a:spcBef>
                        <a:spcAft>
                          <a:spcPts val="0"/>
                        </a:spcAft>
                        <a:buNone/>
                      </a:pPr>
                      <a:r>
                        <a:rPr lang="en-GB" sz="900"/>
                        <a:t>17.289</a:t>
                      </a:r>
                      <a:endParaRPr sz="900"/>
                    </a:p>
                  </a:txBody>
                  <a:tcPr marL="25400" marR="25400" marT="0" marB="0"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r" rtl="0">
                        <a:lnSpc>
                          <a:spcPct val="115000"/>
                        </a:lnSpc>
                        <a:spcBef>
                          <a:spcPts val="0"/>
                        </a:spcBef>
                        <a:spcAft>
                          <a:spcPts val="0"/>
                        </a:spcAft>
                        <a:buNone/>
                      </a:pPr>
                      <a:r>
                        <a:rPr lang="en-GB" sz="900"/>
                        <a:t>16,736</a:t>
                      </a:r>
                      <a:endParaRPr sz="900"/>
                    </a:p>
                  </a:txBody>
                  <a:tcPr marL="25400" marR="25400" marT="0" marB="0"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GB" sz="900"/>
                        <a:t>Area around King Athelstan Primary, Springfield Road. </a:t>
                      </a:r>
                      <a:r>
                        <a:rPr lang="en-GB" sz="900">
                          <a:solidFill>
                            <a:schemeClr val="dk1"/>
                          </a:solidFill>
                        </a:rPr>
                        <a:t>Fairfield/Hogsmill/Winery Lane Area</a:t>
                      </a:r>
                      <a:endParaRPr sz="900"/>
                    </a:p>
                  </a:txBody>
                  <a:tcPr marL="25400" marR="25400" marT="0" marB="0"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GB" sz="900"/>
                        <a:t>Kingston Town</a:t>
                      </a:r>
                      <a:endParaRPr sz="900"/>
                    </a:p>
                  </a:txBody>
                  <a:tcPr marL="25400" marR="25400" marT="0" marB="0"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GB" sz="900"/>
                        <a:t>50% to 60%</a:t>
                      </a:r>
                      <a:endParaRPr sz="900"/>
                    </a:p>
                  </a:txBody>
                  <a:tcPr marL="25400" marR="25400" marT="0" marB="0"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extLst>
                  <a:ext uri="{0D108BD9-81ED-4DB2-BD59-A6C34878D82A}">
                    <a16:rowId xmlns:a16="http://schemas.microsoft.com/office/drawing/2014/main" xmlns="" val="10004"/>
                  </a:ext>
                </a:extLst>
              </a:tr>
              <a:tr h="100000">
                <a:tc>
                  <a:txBody>
                    <a:bodyPr/>
                    <a:lstStyle/>
                    <a:p>
                      <a:pPr marL="0" lvl="0" indent="0" algn="l" rtl="0">
                        <a:lnSpc>
                          <a:spcPct val="115000"/>
                        </a:lnSpc>
                        <a:spcBef>
                          <a:spcPts val="0"/>
                        </a:spcBef>
                        <a:spcAft>
                          <a:spcPts val="0"/>
                        </a:spcAft>
                        <a:buNone/>
                      </a:pPr>
                      <a:r>
                        <a:rPr lang="en-GB" sz="900"/>
                        <a:t>Kingsnympton Youth Centre</a:t>
                      </a:r>
                      <a:endParaRPr sz="900"/>
                    </a:p>
                  </a:txBody>
                  <a:tcPr marL="28575" marR="28575" marT="19050" marB="19050">
                    <a:lnL w="9525" cap="flat" cmpd="sng">
                      <a:solidFill>
                        <a:srgbClr val="999999"/>
                      </a:solidFill>
                      <a:prstDash val="solid"/>
                      <a:round/>
                      <a:headEnd type="none" w="sm" len="sm"/>
                      <a:tailEnd type="none" w="sm" len="sm"/>
                    </a:lnL>
                    <a:lnR w="9525" cap="flat" cmpd="sng">
                      <a:solidFill>
                        <a:srgbClr val="999999"/>
                      </a:solidFill>
                      <a:prstDash val="solid"/>
                      <a:round/>
                      <a:headEnd type="none" w="sm" len="sm"/>
                      <a:tailEnd type="none" w="sm" len="sm"/>
                    </a:lnR>
                    <a:lnT w="9525" cap="flat" cmpd="sng">
                      <a:solidFill>
                        <a:srgbClr val="999999"/>
                      </a:solidFill>
                      <a:prstDash val="solid"/>
                      <a:round/>
                      <a:headEnd type="none" w="sm" len="sm"/>
                      <a:tailEnd type="none" w="sm" len="sm"/>
                    </a:lnT>
                    <a:lnB w="9525" cap="flat" cmpd="sng">
                      <a:solidFill>
                        <a:srgbClr val="999999"/>
                      </a:solidFill>
                      <a:prstDash val="solid"/>
                      <a:round/>
                      <a:headEnd type="none" w="sm" len="sm"/>
                      <a:tailEnd type="none" w="sm" len="sm"/>
                    </a:lnB>
                  </a:tcPr>
                </a:tc>
                <a:tc>
                  <a:txBody>
                    <a:bodyPr/>
                    <a:lstStyle/>
                    <a:p>
                      <a:pPr marL="0" lvl="0" indent="0" algn="r" rtl="0">
                        <a:lnSpc>
                          <a:spcPct val="115000"/>
                        </a:lnSpc>
                        <a:spcBef>
                          <a:spcPts val="0"/>
                        </a:spcBef>
                        <a:spcAft>
                          <a:spcPts val="0"/>
                        </a:spcAft>
                        <a:buNone/>
                      </a:pPr>
                      <a:endParaRPr sz="900"/>
                    </a:p>
                  </a:txBody>
                  <a:tcPr marL="25400" marR="25400" marT="0" marB="0" anchor="b">
                    <a:lnL w="952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r" rtl="0">
                        <a:lnSpc>
                          <a:spcPct val="115000"/>
                        </a:lnSpc>
                        <a:spcBef>
                          <a:spcPts val="0"/>
                        </a:spcBef>
                        <a:spcAft>
                          <a:spcPts val="0"/>
                        </a:spcAft>
                        <a:buNone/>
                      </a:pPr>
                      <a:endParaRPr sz="900"/>
                    </a:p>
                  </a:txBody>
                  <a:tcPr marL="25400" marR="25400" marT="0" marB="0"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endParaRPr sz="900"/>
                    </a:p>
                  </a:txBody>
                  <a:tcPr marL="25400" marR="25400" marT="0" marB="0"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endParaRPr sz="900"/>
                    </a:p>
                  </a:txBody>
                  <a:tcPr marL="25400" marR="25400" marT="0" marB="0"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endParaRPr sz="900"/>
                    </a:p>
                  </a:txBody>
                  <a:tcPr marL="25400" marR="25400" marT="0" marB="0" anchor="b">
                    <a:lnL w="9475" cap="flat" cmpd="sng">
                      <a:solidFill>
                        <a:srgbClr val="999999"/>
                      </a:solidFill>
                      <a:prstDash val="solid"/>
                      <a:round/>
                      <a:headEnd type="none" w="sm" len="sm"/>
                      <a:tailEnd type="none" w="sm" len="sm"/>
                    </a:lnL>
                    <a:lnR w="952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extLst>
                  <a:ext uri="{0D108BD9-81ED-4DB2-BD59-A6C34878D82A}">
                    <a16:rowId xmlns:a16="http://schemas.microsoft.com/office/drawing/2014/main" xmlns="" val="10005"/>
                  </a:ext>
                </a:extLst>
              </a:tr>
              <a:tr h="190500">
                <a:tc>
                  <a:txBody>
                    <a:bodyPr/>
                    <a:lstStyle/>
                    <a:p>
                      <a:pPr marL="0" lvl="0" indent="0" algn="l" rtl="0">
                        <a:lnSpc>
                          <a:spcPct val="115000"/>
                        </a:lnSpc>
                        <a:spcBef>
                          <a:spcPts val="0"/>
                        </a:spcBef>
                        <a:spcAft>
                          <a:spcPts val="0"/>
                        </a:spcAft>
                        <a:buNone/>
                      </a:pPr>
                      <a:r>
                        <a:rPr lang="en-GB" sz="900"/>
                        <a:t>All Saints Church</a:t>
                      </a:r>
                      <a:endParaRPr sz="900"/>
                    </a:p>
                  </a:txBody>
                  <a:tcPr marL="28575" marR="28575" marT="19050" marB="19050">
                    <a:lnL w="9525" cap="flat" cmpd="sng">
                      <a:solidFill>
                        <a:srgbClr val="999999"/>
                      </a:solidFill>
                      <a:prstDash val="solid"/>
                      <a:round/>
                      <a:headEnd type="none" w="sm" len="sm"/>
                      <a:tailEnd type="none" w="sm" len="sm"/>
                    </a:lnL>
                    <a:lnR w="9525" cap="flat" cmpd="sng">
                      <a:solidFill>
                        <a:srgbClr val="999999"/>
                      </a:solidFill>
                      <a:prstDash val="solid"/>
                      <a:round/>
                      <a:headEnd type="none" w="sm" len="sm"/>
                      <a:tailEnd type="none" w="sm" len="sm"/>
                    </a:lnR>
                    <a:lnT w="9525" cap="flat" cmpd="sng">
                      <a:solidFill>
                        <a:srgbClr val="999999"/>
                      </a:solidFill>
                      <a:prstDash val="solid"/>
                      <a:round/>
                      <a:headEnd type="none" w="sm" len="sm"/>
                      <a:tailEnd type="none" w="sm" len="sm"/>
                    </a:lnT>
                    <a:lnB w="9525" cap="flat" cmpd="sng">
                      <a:solidFill>
                        <a:srgbClr val="999999"/>
                      </a:solidFill>
                      <a:prstDash val="solid"/>
                      <a:round/>
                      <a:headEnd type="none" w="sm" len="sm"/>
                      <a:tailEnd type="none" w="sm" len="sm"/>
                    </a:lnB>
                  </a:tcPr>
                </a:tc>
                <a:tc>
                  <a:txBody>
                    <a:bodyPr/>
                    <a:lstStyle/>
                    <a:p>
                      <a:pPr marL="0" lvl="0" indent="0" algn="r" rtl="0">
                        <a:lnSpc>
                          <a:spcPct val="115000"/>
                        </a:lnSpc>
                        <a:spcBef>
                          <a:spcPts val="0"/>
                        </a:spcBef>
                        <a:spcAft>
                          <a:spcPts val="0"/>
                        </a:spcAft>
                        <a:buNone/>
                      </a:pPr>
                      <a:endParaRPr sz="900"/>
                    </a:p>
                  </a:txBody>
                  <a:tcPr marL="25400" marR="25400" marT="0" marB="0" anchor="b">
                    <a:lnL w="952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r" rtl="0">
                        <a:lnSpc>
                          <a:spcPct val="115000"/>
                        </a:lnSpc>
                        <a:spcBef>
                          <a:spcPts val="0"/>
                        </a:spcBef>
                        <a:spcAft>
                          <a:spcPts val="0"/>
                        </a:spcAft>
                        <a:buNone/>
                      </a:pPr>
                      <a:endParaRPr sz="900"/>
                    </a:p>
                  </a:txBody>
                  <a:tcPr marL="25400" marR="25400" marT="0" marB="0"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endParaRPr sz="900"/>
                    </a:p>
                  </a:txBody>
                  <a:tcPr marL="25400" marR="25400" marT="0" marB="0"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endParaRPr sz="900"/>
                    </a:p>
                  </a:txBody>
                  <a:tcPr marL="25400" marR="25400" marT="0" marB="0"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endParaRPr sz="900"/>
                    </a:p>
                  </a:txBody>
                  <a:tcPr marL="25400" marR="25400" marT="0" marB="0" anchor="b">
                    <a:lnL w="9475" cap="flat" cmpd="sng">
                      <a:solidFill>
                        <a:srgbClr val="999999"/>
                      </a:solidFill>
                      <a:prstDash val="solid"/>
                      <a:round/>
                      <a:headEnd type="none" w="sm" len="sm"/>
                      <a:tailEnd type="none" w="sm" len="sm"/>
                    </a:lnL>
                    <a:lnR w="952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extLst>
                  <a:ext uri="{0D108BD9-81ED-4DB2-BD59-A6C34878D82A}">
                    <a16:rowId xmlns:a16="http://schemas.microsoft.com/office/drawing/2014/main" xmlns="" val="10006"/>
                  </a:ext>
                </a:extLst>
              </a:tr>
              <a:tr h="100000">
                <a:tc>
                  <a:txBody>
                    <a:bodyPr/>
                    <a:lstStyle/>
                    <a:p>
                      <a:pPr marL="0" lvl="0" indent="0" algn="l" rtl="0">
                        <a:lnSpc>
                          <a:spcPct val="115000"/>
                        </a:lnSpc>
                        <a:spcBef>
                          <a:spcPts val="0"/>
                        </a:spcBef>
                        <a:spcAft>
                          <a:spcPts val="0"/>
                        </a:spcAft>
                        <a:buNone/>
                      </a:pPr>
                      <a:r>
                        <a:rPr lang="en-GB" sz="900"/>
                        <a:t>Kingston United Reformed Church / Richard Mayo Centre</a:t>
                      </a:r>
                      <a:endParaRPr sz="900"/>
                    </a:p>
                  </a:txBody>
                  <a:tcPr marL="28575" marR="28575" marT="19050" marB="19050">
                    <a:lnL w="9525" cap="flat" cmpd="sng">
                      <a:solidFill>
                        <a:srgbClr val="999999"/>
                      </a:solidFill>
                      <a:prstDash val="solid"/>
                      <a:round/>
                      <a:headEnd type="none" w="sm" len="sm"/>
                      <a:tailEnd type="none" w="sm" len="sm"/>
                    </a:lnL>
                    <a:lnR w="9525" cap="flat" cmpd="sng">
                      <a:solidFill>
                        <a:srgbClr val="999999"/>
                      </a:solidFill>
                      <a:prstDash val="solid"/>
                      <a:round/>
                      <a:headEnd type="none" w="sm" len="sm"/>
                      <a:tailEnd type="none" w="sm" len="sm"/>
                    </a:lnR>
                    <a:lnT w="9525" cap="flat" cmpd="sng">
                      <a:solidFill>
                        <a:srgbClr val="999999"/>
                      </a:solidFill>
                      <a:prstDash val="solid"/>
                      <a:round/>
                      <a:headEnd type="none" w="sm" len="sm"/>
                      <a:tailEnd type="none" w="sm" len="sm"/>
                    </a:lnT>
                    <a:lnB w="9525" cap="flat" cmpd="sng">
                      <a:solidFill>
                        <a:srgbClr val="999999"/>
                      </a:solidFill>
                      <a:prstDash val="solid"/>
                      <a:round/>
                      <a:headEnd type="none" w="sm" len="sm"/>
                      <a:tailEnd type="none" w="sm" len="sm"/>
                    </a:lnB>
                  </a:tcPr>
                </a:tc>
                <a:tc>
                  <a:txBody>
                    <a:bodyPr/>
                    <a:lstStyle/>
                    <a:p>
                      <a:pPr marL="0" lvl="0" indent="0" algn="r" rtl="0">
                        <a:lnSpc>
                          <a:spcPct val="115000"/>
                        </a:lnSpc>
                        <a:spcBef>
                          <a:spcPts val="0"/>
                        </a:spcBef>
                        <a:spcAft>
                          <a:spcPts val="0"/>
                        </a:spcAft>
                        <a:buNone/>
                      </a:pPr>
                      <a:endParaRPr sz="900"/>
                    </a:p>
                  </a:txBody>
                  <a:tcPr marL="25400" marR="25400" marT="0" marB="0" anchor="b">
                    <a:lnL w="952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r" rtl="0">
                        <a:lnSpc>
                          <a:spcPct val="115000"/>
                        </a:lnSpc>
                        <a:spcBef>
                          <a:spcPts val="0"/>
                        </a:spcBef>
                        <a:spcAft>
                          <a:spcPts val="0"/>
                        </a:spcAft>
                        <a:buNone/>
                      </a:pPr>
                      <a:endParaRPr sz="900"/>
                    </a:p>
                  </a:txBody>
                  <a:tcPr marL="25400" marR="25400" marT="0" marB="0"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endParaRPr sz="900"/>
                    </a:p>
                  </a:txBody>
                  <a:tcPr marL="25400" marR="25400" marT="0" marB="0"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endParaRPr sz="900"/>
                    </a:p>
                  </a:txBody>
                  <a:tcPr marL="25400" marR="25400" marT="0" marB="0"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endParaRPr sz="900"/>
                    </a:p>
                  </a:txBody>
                  <a:tcPr marL="25400" marR="25400" marT="0" marB="0" anchor="b">
                    <a:lnL w="9475" cap="flat" cmpd="sng">
                      <a:solidFill>
                        <a:srgbClr val="999999"/>
                      </a:solidFill>
                      <a:prstDash val="solid"/>
                      <a:round/>
                      <a:headEnd type="none" w="sm" len="sm"/>
                      <a:tailEnd type="none" w="sm" len="sm"/>
                    </a:lnL>
                    <a:lnR w="952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extLst>
                  <a:ext uri="{0D108BD9-81ED-4DB2-BD59-A6C34878D82A}">
                    <a16:rowId xmlns:a16="http://schemas.microsoft.com/office/drawing/2014/main" xmlns="" val="10007"/>
                  </a:ext>
                </a:extLst>
              </a:tr>
              <a:tr h="152400">
                <a:tc>
                  <a:txBody>
                    <a:bodyPr/>
                    <a:lstStyle/>
                    <a:p>
                      <a:pPr marL="0" lvl="0" indent="0" algn="l" rtl="0">
                        <a:lnSpc>
                          <a:spcPct val="115000"/>
                        </a:lnSpc>
                        <a:spcBef>
                          <a:spcPts val="0"/>
                        </a:spcBef>
                        <a:spcAft>
                          <a:spcPts val="0"/>
                        </a:spcAft>
                        <a:buNone/>
                      </a:pPr>
                      <a:r>
                        <a:rPr lang="en-GB" sz="900">
                          <a:solidFill>
                            <a:schemeClr val="dk1"/>
                          </a:solidFill>
                        </a:rPr>
                        <a:t>Ancient Market House</a:t>
                      </a:r>
                      <a:endParaRPr sz="900"/>
                    </a:p>
                  </a:txBody>
                  <a:tcPr marL="25400" marR="25400" marT="0" marB="0">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52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r" rtl="0">
                        <a:lnSpc>
                          <a:spcPct val="115000"/>
                        </a:lnSpc>
                        <a:spcBef>
                          <a:spcPts val="0"/>
                        </a:spcBef>
                        <a:spcAft>
                          <a:spcPts val="0"/>
                        </a:spcAft>
                        <a:buNone/>
                      </a:pPr>
                      <a:endParaRPr sz="900"/>
                    </a:p>
                  </a:txBody>
                  <a:tcPr marL="25400" marR="25400" marT="0" marB="0"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r" rtl="0">
                        <a:lnSpc>
                          <a:spcPct val="115000"/>
                        </a:lnSpc>
                        <a:spcBef>
                          <a:spcPts val="0"/>
                        </a:spcBef>
                        <a:spcAft>
                          <a:spcPts val="0"/>
                        </a:spcAft>
                        <a:buNone/>
                      </a:pPr>
                      <a:endParaRPr sz="900"/>
                    </a:p>
                  </a:txBody>
                  <a:tcPr marL="25400" marR="25400" marT="0" marB="0"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endParaRPr sz="900"/>
                    </a:p>
                  </a:txBody>
                  <a:tcPr marL="25400" marR="25400" marT="0" marB="0"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endParaRPr sz="900"/>
                    </a:p>
                  </a:txBody>
                  <a:tcPr marL="25400" marR="25400" marT="0" marB="0"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endParaRPr sz="900"/>
                    </a:p>
                  </a:txBody>
                  <a:tcPr marL="25400" marR="25400" marT="0" marB="0"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extLst>
                  <a:ext uri="{0D108BD9-81ED-4DB2-BD59-A6C34878D82A}">
                    <a16:rowId xmlns:a16="http://schemas.microsoft.com/office/drawing/2014/main" xmlns="" val="10008"/>
                  </a:ext>
                </a:extLst>
              </a:tr>
              <a:tr h="153175">
                <a:tc>
                  <a:txBody>
                    <a:bodyPr/>
                    <a:lstStyle/>
                    <a:p>
                      <a:pPr marL="0" lvl="0" indent="0" algn="l" rtl="0">
                        <a:lnSpc>
                          <a:spcPct val="115000"/>
                        </a:lnSpc>
                        <a:spcBef>
                          <a:spcPts val="0"/>
                        </a:spcBef>
                        <a:spcAft>
                          <a:spcPts val="0"/>
                        </a:spcAft>
                        <a:buNone/>
                      </a:pPr>
                      <a:r>
                        <a:rPr lang="en-GB" sz="900"/>
                        <a:t>Dickerage Lane Youth Centre</a:t>
                      </a:r>
                      <a:endParaRPr sz="900"/>
                    </a:p>
                  </a:txBody>
                  <a:tcPr marL="25400" marR="25400" marT="0" marB="0"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r" rtl="0">
                        <a:lnSpc>
                          <a:spcPct val="115000"/>
                        </a:lnSpc>
                        <a:spcBef>
                          <a:spcPts val="0"/>
                        </a:spcBef>
                        <a:spcAft>
                          <a:spcPts val="0"/>
                        </a:spcAft>
                        <a:buNone/>
                      </a:pPr>
                      <a:r>
                        <a:rPr lang="en-GB" sz="900"/>
                        <a:t>40.913</a:t>
                      </a:r>
                      <a:endParaRPr sz="900">
                        <a:solidFill>
                          <a:schemeClr val="dk1"/>
                        </a:solidFill>
                      </a:endParaRPr>
                    </a:p>
                  </a:txBody>
                  <a:tcPr marL="25400" marR="25400" marT="0" marB="0"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r" rtl="0">
                        <a:lnSpc>
                          <a:spcPct val="115000"/>
                        </a:lnSpc>
                        <a:spcBef>
                          <a:spcPts val="0"/>
                        </a:spcBef>
                        <a:spcAft>
                          <a:spcPts val="0"/>
                        </a:spcAft>
                        <a:buNone/>
                      </a:pPr>
                      <a:r>
                        <a:rPr lang="en-GB" sz="900"/>
                        <a:t>4,000</a:t>
                      </a:r>
                      <a:endParaRPr sz="900"/>
                    </a:p>
                  </a:txBody>
                  <a:tcPr marL="25400" marR="25400" marT="0" marB="0"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GB" sz="900"/>
                        <a:t>Cambridge Road Estate</a:t>
                      </a:r>
                      <a:endParaRPr sz="900"/>
                    </a:p>
                  </a:txBody>
                  <a:tcPr marL="25400" marR="25400" marT="0" marB="0"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GB" sz="900"/>
                        <a:t>Norbiton</a:t>
                      </a:r>
                      <a:endParaRPr sz="900"/>
                    </a:p>
                  </a:txBody>
                  <a:tcPr marL="25400" marR="25400" marT="0" marB="0"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GB" sz="900"/>
                        <a:t>10-20% most deprived neighbourhoods in England</a:t>
                      </a:r>
                      <a:endParaRPr sz="900"/>
                    </a:p>
                  </a:txBody>
                  <a:tcPr marL="25400" marR="25400" marT="0" marB="0"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extLst>
                  <a:ext uri="{0D108BD9-81ED-4DB2-BD59-A6C34878D82A}">
                    <a16:rowId xmlns:a16="http://schemas.microsoft.com/office/drawing/2014/main" xmlns="" val="10009"/>
                  </a:ext>
                </a:extLst>
              </a:tr>
              <a:tr h="100000">
                <a:tc>
                  <a:txBody>
                    <a:bodyPr/>
                    <a:lstStyle/>
                    <a:p>
                      <a:pPr marL="0" lvl="0" indent="0" algn="l" rtl="0">
                        <a:lnSpc>
                          <a:spcPct val="115000"/>
                        </a:lnSpc>
                        <a:spcBef>
                          <a:spcPts val="0"/>
                        </a:spcBef>
                        <a:spcAft>
                          <a:spcPts val="0"/>
                        </a:spcAft>
                        <a:buNone/>
                      </a:pPr>
                      <a:r>
                        <a:rPr lang="en-GB" sz="900"/>
                        <a:t>Dickerage Lane Youth Centre</a:t>
                      </a:r>
                      <a:endParaRPr sz="900"/>
                    </a:p>
                  </a:txBody>
                  <a:tcPr marL="25400" marR="25400" marT="0" marB="0"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r" rtl="0">
                        <a:lnSpc>
                          <a:spcPct val="115000"/>
                        </a:lnSpc>
                        <a:spcBef>
                          <a:spcPts val="0"/>
                        </a:spcBef>
                        <a:spcAft>
                          <a:spcPts val="0"/>
                        </a:spcAft>
                        <a:buNone/>
                      </a:pPr>
                      <a:r>
                        <a:rPr lang="en-GB" sz="900"/>
                        <a:t>23.106</a:t>
                      </a:r>
                      <a:endParaRPr sz="900">
                        <a:solidFill>
                          <a:schemeClr val="dk1"/>
                        </a:solidFill>
                      </a:endParaRPr>
                    </a:p>
                  </a:txBody>
                  <a:tcPr marL="25400" marR="25400" marT="0" marB="0"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r" rtl="0">
                        <a:lnSpc>
                          <a:spcPct val="115000"/>
                        </a:lnSpc>
                        <a:spcBef>
                          <a:spcPts val="0"/>
                        </a:spcBef>
                        <a:spcAft>
                          <a:spcPts val="0"/>
                        </a:spcAft>
                        <a:buNone/>
                      </a:pPr>
                      <a:r>
                        <a:rPr lang="en-GB" sz="900"/>
                        <a:t>11,982</a:t>
                      </a:r>
                      <a:endParaRPr sz="900"/>
                    </a:p>
                  </a:txBody>
                  <a:tcPr marL="25400" marR="25400" marT="0" marB="0"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GB" sz="900"/>
                        <a:t>Dickerage Lane / Weir Archer Kingsmeadow Stadium</a:t>
                      </a:r>
                      <a:endParaRPr sz="900"/>
                    </a:p>
                  </a:txBody>
                  <a:tcPr marL="25400" marR="25400" marT="0" marB="0"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GB" sz="900"/>
                        <a:t>Norbiton</a:t>
                      </a:r>
                      <a:endParaRPr sz="900"/>
                    </a:p>
                  </a:txBody>
                  <a:tcPr marL="25400" marR="25400" marT="0" marB="0"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GB" sz="900"/>
                        <a:t>30% to 40%</a:t>
                      </a:r>
                      <a:endParaRPr sz="900"/>
                    </a:p>
                  </a:txBody>
                  <a:tcPr marL="25400" marR="25400" marT="0" marB="0"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extLst>
                  <a:ext uri="{0D108BD9-81ED-4DB2-BD59-A6C34878D82A}">
                    <a16:rowId xmlns:a16="http://schemas.microsoft.com/office/drawing/2014/main" xmlns="" val="10010"/>
                  </a:ext>
                </a:extLst>
              </a:tr>
              <a:tr h="100000">
                <a:tc>
                  <a:txBody>
                    <a:bodyPr/>
                    <a:lstStyle/>
                    <a:p>
                      <a:pPr marL="0" lvl="0" indent="0" algn="l" rtl="0">
                        <a:lnSpc>
                          <a:spcPct val="115000"/>
                        </a:lnSpc>
                        <a:spcBef>
                          <a:spcPts val="0"/>
                        </a:spcBef>
                        <a:spcAft>
                          <a:spcPts val="0"/>
                        </a:spcAft>
                        <a:buNone/>
                      </a:pPr>
                      <a:r>
                        <a:rPr lang="en-GB" sz="900"/>
                        <a:t>Dickerage Lane Youth Centre</a:t>
                      </a:r>
                      <a:endParaRPr sz="900"/>
                    </a:p>
                  </a:txBody>
                  <a:tcPr marL="25400" marR="25400" marT="0" marB="0"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r" rtl="0">
                        <a:lnSpc>
                          <a:spcPct val="115000"/>
                        </a:lnSpc>
                        <a:spcBef>
                          <a:spcPts val="0"/>
                        </a:spcBef>
                        <a:spcAft>
                          <a:spcPts val="0"/>
                        </a:spcAft>
                        <a:buNone/>
                      </a:pPr>
                      <a:r>
                        <a:rPr lang="en-GB" sz="900"/>
                        <a:t>21.15</a:t>
                      </a:r>
                      <a:endParaRPr sz="900">
                        <a:solidFill>
                          <a:schemeClr val="dk1"/>
                        </a:solidFill>
                      </a:endParaRPr>
                    </a:p>
                  </a:txBody>
                  <a:tcPr marL="25400" marR="25400" marT="0" marB="0"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r" rtl="0">
                        <a:lnSpc>
                          <a:spcPct val="115000"/>
                        </a:lnSpc>
                        <a:spcBef>
                          <a:spcPts val="0"/>
                        </a:spcBef>
                        <a:spcAft>
                          <a:spcPts val="0"/>
                        </a:spcAft>
                        <a:buNone/>
                      </a:pPr>
                      <a:r>
                        <a:rPr lang="en-GB" sz="900"/>
                        <a:t>13,439</a:t>
                      </a:r>
                      <a:endParaRPr sz="900"/>
                    </a:p>
                  </a:txBody>
                  <a:tcPr marL="25400" marR="25400" marT="0" marB="0"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GB" sz="900"/>
                        <a:t>Roads around Weir Archer Kingsmeadow Stadium on Cambridge Road</a:t>
                      </a:r>
                      <a:endParaRPr sz="900"/>
                    </a:p>
                  </a:txBody>
                  <a:tcPr marL="25400" marR="25400" marT="0" marB="0"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GB" sz="900"/>
                        <a:t>Norbiton</a:t>
                      </a:r>
                      <a:endParaRPr sz="900"/>
                    </a:p>
                  </a:txBody>
                  <a:tcPr marL="25400" marR="25400" marT="0" marB="0"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GB" sz="900"/>
                        <a:t>40% to 50%</a:t>
                      </a:r>
                      <a:endParaRPr sz="900"/>
                    </a:p>
                  </a:txBody>
                  <a:tcPr marL="25400" marR="25400" marT="0" marB="0" anchor="b">
                    <a:lnL w="9475" cap="flat" cmpd="sng">
                      <a:solidFill>
                        <a:srgbClr val="999999"/>
                      </a:solidFill>
                      <a:prstDash val="solid"/>
                      <a:round/>
                      <a:headEnd type="none" w="sm" len="sm"/>
                      <a:tailEnd type="none" w="sm" len="sm"/>
                    </a:lnL>
                    <a:lnR w="9475" cap="flat" cmpd="sng">
                      <a:solidFill>
                        <a:srgbClr val="999999"/>
                      </a:solidFill>
                      <a:prstDash val="solid"/>
                      <a:round/>
                      <a:headEnd type="none" w="sm" len="sm"/>
                      <a:tailEnd type="none" w="sm" len="sm"/>
                    </a:lnR>
                    <a:lnT w="9475" cap="flat" cmpd="sng">
                      <a:solidFill>
                        <a:srgbClr val="999999"/>
                      </a:solidFill>
                      <a:prstDash val="solid"/>
                      <a:round/>
                      <a:headEnd type="none" w="sm" len="sm"/>
                      <a:tailEnd type="none" w="sm" len="sm"/>
                    </a:lnT>
                    <a:lnB w="9475" cap="flat" cmpd="sng">
                      <a:solidFill>
                        <a:srgbClr val="999999"/>
                      </a:solidFill>
                      <a:prstDash val="solid"/>
                      <a:round/>
                      <a:headEnd type="none" w="sm" len="sm"/>
                      <a:tailEnd type="none" w="sm" len="sm"/>
                    </a:lnB>
                  </a:tcPr>
                </a:tc>
                <a:extLst>
                  <a:ext uri="{0D108BD9-81ED-4DB2-BD59-A6C34878D82A}">
                    <a16:rowId xmlns:a16="http://schemas.microsoft.com/office/drawing/2014/main" xmlns="" val="10011"/>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24"/>
          <p:cNvSpPr txBox="1">
            <a:spLocks noGrp="1"/>
          </p:cNvSpPr>
          <p:nvPr>
            <p:ph type="title"/>
          </p:nvPr>
        </p:nvSpPr>
        <p:spPr>
          <a:xfrm>
            <a:off x="311701" y="175754"/>
            <a:ext cx="8520600" cy="841800"/>
          </a:xfrm>
          <a:prstGeom prst="rect">
            <a:avLst/>
          </a:prstGeom>
        </p:spPr>
        <p:txBody>
          <a:bodyPr spcFirstLastPara="1" wrap="square" lIns="69825" tIns="69825" rIns="69825" bIns="69825" anchor="ctr" anchorCtr="0">
            <a:noAutofit/>
          </a:bodyPr>
          <a:lstStyle/>
          <a:p>
            <a:pPr marL="0" lvl="0" indent="0" algn="l" rtl="0">
              <a:lnSpc>
                <a:spcPct val="115000"/>
              </a:lnSpc>
              <a:spcBef>
                <a:spcPts val="0"/>
              </a:spcBef>
              <a:spcAft>
                <a:spcPts val="0"/>
              </a:spcAft>
              <a:buClr>
                <a:schemeClr val="dk1"/>
              </a:buClr>
              <a:buSzPts val="1100"/>
              <a:buFont typeface="Arial"/>
              <a:buNone/>
            </a:pPr>
            <a:r>
              <a:rPr lang="en-GB" sz="2400">
                <a:solidFill>
                  <a:srgbClr val="434343"/>
                </a:solidFill>
              </a:rPr>
              <a:t>Kingston and North Kingston</a:t>
            </a:r>
            <a:endParaRPr sz="4300">
              <a:solidFill>
                <a:srgbClr val="434343"/>
              </a:solidFill>
            </a:endParaRPr>
          </a:p>
        </p:txBody>
      </p:sp>
      <p:sp>
        <p:nvSpPr>
          <p:cNvPr id="113" name="Google Shape;113;p24"/>
          <p:cNvSpPr txBox="1"/>
          <p:nvPr/>
        </p:nvSpPr>
        <p:spPr>
          <a:xfrm>
            <a:off x="311700" y="868525"/>
            <a:ext cx="8641200" cy="46116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GB">
                <a:solidFill>
                  <a:schemeClr val="dk1"/>
                </a:solidFill>
              </a:rPr>
              <a:t>Data from early 2020 shows that in Kingston and North Kingston area:</a:t>
            </a:r>
            <a:endParaRPr>
              <a:solidFill>
                <a:schemeClr val="dk1"/>
              </a:solidFill>
            </a:endParaRPr>
          </a:p>
          <a:p>
            <a:pPr marL="457200" lvl="0" indent="-317500" algn="l" rtl="0">
              <a:lnSpc>
                <a:spcPct val="115000"/>
              </a:lnSpc>
              <a:spcBef>
                <a:spcPts val="0"/>
              </a:spcBef>
              <a:spcAft>
                <a:spcPts val="0"/>
              </a:spcAft>
              <a:buClr>
                <a:schemeClr val="dk1"/>
              </a:buClr>
              <a:buSzPts val="1400"/>
              <a:buChar char="●"/>
            </a:pPr>
            <a:r>
              <a:rPr lang="en-GB">
                <a:solidFill>
                  <a:schemeClr val="dk1"/>
                </a:solidFill>
                <a:highlight>
                  <a:srgbClr val="FFFFFF"/>
                </a:highlight>
              </a:rPr>
              <a:t>10.2% households where no people have English as a main language</a:t>
            </a:r>
            <a:endParaRPr>
              <a:solidFill>
                <a:schemeClr val="dk1"/>
              </a:solidFill>
              <a:highlight>
                <a:srgbClr val="FFFFFF"/>
              </a:highlight>
            </a:endParaRPr>
          </a:p>
          <a:p>
            <a:pPr marL="457200" lvl="0" indent="-317500" algn="l" rtl="0">
              <a:lnSpc>
                <a:spcPct val="115000"/>
              </a:lnSpc>
              <a:spcBef>
                <a:spcPts val="0"/>
              </a:spcBef>
              <a:spcAft>
                <a:spcPts val="0"/>
              </a:spcAft>
              <a:buClr>
                <a:schemeClr val="dk1"/>
              </a:buClr>
              <a:buSzPts val="1400"/>
              <a:buChar char="●"/>
            </a:pPr>
            <a:r>
              <a:rPr lang="en-GB">
                <a:solidFill>
                  <a:schemeClr val="dk1"/>
                </a:solidFill>
              </a:rPr>
              <a:t>The top 3 languages after English spoken in schools in the</a:t>
            </a:r>
            <a:r>
              <a:rPr lang="en-GB">
                <a:solidFill>
                  <a:schemeClr val="dk1"/>
                </a:solidFill>
                <a:highlight>
                  <a:srgbClr val="FFFFFF"/>
                </a:highlight>
              </a:rPr>
              <a:t> </a:t>
            </a:r>
            <a:r>
              <a:rPr lang="en-GB">
                <a:solidFill>
                  <a:schemeClr val="dk1"/>
                </a:solidFill>
              </a:rPr>
              <a:t>Kingston and North Kingston area are Arabic, Chinese (Cantonese) and Polish</a:t>
            </a:r>
            <a:endParaRPr>
              <a:solidFill>
                <a:schemeClr val="dk1"/>
              </a:solidFill>
            </a:endParaRPr>
          </a:p>
          <a:p>
            <a:pPr marL="457200" lvl="0" indent="-317500" algn="l" rtl="0">
              <a:lnSpc>
                <a:spcPct val="115000"/>
              </a:lnSpc>
              <a:spcBef>
                <a:spcPts val="0"/>
              </a:spcBef>
              <a:spcAft>
                <a:spcPts val="0"/>
              </a:spcAft>
              <a:buClr>
                <a:schemeClr val="dk1"/>
              </a:buClr>
              <a:buSzPts val="1400"/>
              <a:buChar char="●"/>
            </a:pPr>
            <a:r>
              <a:rPr lang="en-GB">
                <a:solidFill>
                  <a:schemeClr val="dk1"/>
                </a:solidFill>
              </a:rPr>
              <a:t>The 3 primary schools closest to Cambridge Road Estate have at least 25% of pupils where English is not their first language at St John’s CofE Primary; 38% of pupils at King Athelstan Primary, rising to 45% of pupils at King’s Oak Primary</a:t>
            </a:r>
            <a:endParaRPr>
              <a:solidFill>
                <a:schemeClr val="dk1"/>
              </a:solidFill>
            </a:endParaRPr>
          </a:p>
          <a:p>
            <a:pPr marL="457200" lvl="0" indent="-317500" algn="l" rtl="0">
              <a:lnSpc>
                <a:spcPct val="115000"/>
              </a:lnSpc>
              <a:spcBef>
                <a:spcPts val="0"/>
              </a:spcBef>
              <a:spcAft>
                <a:spcPts val="0"/>
              </a:spcAft>
              <a:buClr>
                <a:schemeClr val="dk1"/>
              </a:buClr>
              <a:buSzPts val="1400"/>
              <a:buChar char="●"/>
            </a:pPr>
            <a:r>
              <a:rPr lang="en-GB">
                <a:solidFill>
                  <a:schemeClr val="dk1"/>
                </a:solidFill>
                <a:highlight>
                  <a:srgbClr val="FFFFFF"/>
                </a:highlight>
              </a:rPr>
              <a:t>1 in 4 residents from BAME groups (23.3%)</a:t>
            </a:r>
            <a:endParaRPr>
              <a:solidFill>
                <a:schemeClr val="dk1"/>
              </a:solidFill>
              <a:highlight>
                <a:srgbClr val="FFFFFF"/>
              </a:highlight>
            </a:endParaRPr>
          </a:p>
          <a:p>
            <a:pPr marL="457200" lvl="0" indent="-317500" algn="l" rtl="0">
              <a:lnSpc>
                <a:spcPct val="115000"/>
              </a:lnSpc>
              <a:spcBef>
                <a:spcPts val="0"/>
              </a:spcBef>
              <a:spcAft>
                <a:spcPts val="0"/>
              </a:spcAft>
              <a:buClr>
                <a:schemeClr val="dk1"/>
              </a:buClr>
              <a:buSzPts val="1400"/>
              <a:buChar char="●"/>
            </a:pPr>
            <a:r>
              <a:rPr lang="en-GB">
                <a:solidFill>
                  <a:schemeClr val="dk1"/>
                </a:solidFill>
                <a:highlight>
                  <a:srgbClr val="FFFFFF"/>
                </a:highlight>
              </a:rPr>
              <a:t>11.4% of households are impacted by fuel poverty </a:t>
            </a:r>
            <a:endParaRPr>
              <a:solidFill>
                <a:schemeClr val="dk1"/>
              </a:solidFill>
              <a:highlight>
                <a:srgbClr val="FFFFFF"/>
              </a:highlight>
            </a:endParaRPr>
          </a:p>
          <a:p>
            <a:pPr marL="457200" lvl="0" indent="-317500" algn="l" rtl="0">
              <a:lnSpc>
                <a:spcPct val="115000"/>
              </a:lnSpc>
              <a:spcBef>
                <a:spcPts val="0"/>
              </a:spcBef>
              <a:spcAft>
                <a:spcPts val="0"/>
              </a:spcAft>
              <a:buClr>
                <a:schemeClr val="dk1"/>
              </a:buClr>
              <a:buSzPts val="1400"/>
              <a:buChar char="●"/>
            </a:pPr>
            <a:r>
              <a:rPr lang="en-GB">
                <a:solidFill>
                  <a:schemeClr val="dk1"/>
                </a:solidFill>
                <a:highlight>
                  <a:srgbClr val="FFFFFF"/>
                </a:highlight>
              </a:rPr>
              <a:t>17.7% of residents aged 16+ in Norbiton ward have no qualifications</a:t>
            </a:r>
            <a:endParaRPr>
              <a:solidFill>
                <a:schemeClr val="dk1"/>
              </a:solidFill>
              <a:highlight>
                <a:srgbClr val="FFFFFF"/>
              </a:highlight>
            </a:endParaRPr>
          </a:p>
          <a:p>
            <a:pPr marL="457200" lvl="0" indent="-317500" algn="l" rtl="0">
              <a:lnSpc>
                <a:spcPct val="115000"/>
              </a:lnSpc>
              <a:spcBef>
                <a:spcPts val="0"/>
              </a:spcBef>
              <a:spcAft>
                <a:spcPts val="0"/>
              </a:spcAft>
              <a:buClr>
                <a:schemeClr val="dk1"/>
              </a:buClr>
              <a:buSzPts val="1400"/>
              <a:buChar char="●"/>
            </a:pPr>
            <a:r>
              <a:rPr lang="en-GB">
                <a:solidFill>
                  <a:schemeClr val="dk1"/>
                </a:solidFill>
                <a:highlight>
                  <a:srgbClr val="FFFFFF"/>
                </a:highlight>
              </a:rPr>
              <a:t>3.4% residents in Norbiton ward are benefits claimants</a:t>
            </a:r>
            <a:endParaRPr>
              <a:solidFill>
                <a:schemeClr val="dk1"/>
              </a:solidFill>
              <a:highlight>
                <a:srgbClr val="FFFFFF"/>
              </a:highlight>
            </a:endParaRPr>
          </a:p>
          <a:p>
            <a:pPr marL="457200" lvl="0" indent="-317500" algn="l" rtl="0">
              <a:lnSpc>
                <a:spcPct val="115000"/>
              </a:lnSpc>
              <a:spcBef>
                <a:spcPts val="0"/>
              </a:spcBef>
              <a:spcAft>
                <a:spcPts val="0"/>
              </a:spcAft>
              <a:buClr>
                <a:schemeClr val="dk1"/>
              </a:buClr>
              <a:buSzPts val="1400"/>
              <a:buChar char="●"/>
            </a:pPr>
            <a:r>
              <a:rPr lang="en-GB">
                <a:solidFill>
                  <a:schemeClr val="dk1"/>
                </a:solidFill>
                <a:highlight>
                  <a:srgbClr val="FFFFFF"/>
                </a:highlight>
              </a:rPr>
              <a:t>Cancer is the biggest cause of death. Kingston PCN data shows higher instances of diabetes, high blood pressure and depression</a:t>
            </a:r>
            <a:endParaRPr>
              <a:solidFill>
                <a:schemeClr val="dk1"/>
              </a:solidFill>
              <a:highlight>
                <a:srgbClr val="FFFFFF"/>
              </a:highlight>
            </a:endParaRPr>
          </a:p>
          <a:p>
            <a:pPr marL="457200" lvl="0" indent="-317500" algn="l" rtl="0">
              <a:lnSpc>
                <a:spcPct val="115000"/>
              </a:lnSpc>
              <a:spcBef>
                <a:spcPts val="0"/>
              </a:spcBef>
              <a:spcAft>
                <a:spcPts val="0"/>
              </a:spcAft>
              <a:buClr>
                <a:schemeClr val="dk1"/>
              </a:buClr>
              <a:buSzPts val="1400"/>
              <a:buChar char="●"/>
            </a:pPr>
            <a:r>
              <a:rPr lang="en-GB">
                <a:solidFill>
                  <a:schemeClr val="dk1"/>
                </a:solidFill>
                <a:highlight>
                  <a:srgbClr val="FFFFFF"/>
                </a:highlight>
              </a:rPr>
              <a:t>Kingston Town ward (Kingston town centre) has the highest crime rate, 295 per 1,000 population</a:t>
            </a:r>
            <a:endParaRPr>
              <a:solidFill>
                <a:schemeClr val="dk1"/>
              </a:solidFill>
            </a:endParaRPr>
          </a:p>
          <a:p>
            <a:pPr marL="0" lvl="0" indent="0" algn="l" rtl="0">
              <a:lnSpc>
                <a:spcPct val="115000"/>
              </a:lnSpc>
              <a:spcBef>
                <a:spcPts val="0"/>
              </a:spcBef>
              <a:spcAft>
                <a:spcPts val="0"/>
              </a:spcAft>
              <a:buNone/>
            </a:pPr>
            <a:endParaRPr>
              <a:solidFill>
                <a:schemeClr val="dk1"/>
              </a:solidFill>
            </a:endParaRPr>
          </a:p>
          <a:p>
            <a:pPr marL="0" lvl="0" indent="0" algn="l" rtl="0">
              <a:lnSpc>
                <a:spcPct val="115000"/>
              </a:lnSpc>
              <a:spcBef>
                <a:spcPts val="0"/>
              </a:spcBef>
              <a:spcAft>
                <a:spcPts val="0"/>
              </a:spcAft>
              <a:buNone/>
            </a:pPr>
            <a:endParaRPr>
              <a:solidFill>
                <a:schemeClr val="dk1"/>
              </a:solidFill>
            </a:endParaRPr>
          </a:p>
          <a:p>
            <a:pPr marL="0" lvl="0" indent="0" algn="l" rtl="0">
              <a:spcBef>
                <a:spcPts val="0"/>
              </a:spcBef>
              <a:spcAft>
                <a:spcPts val="0"/>
              </a:spcAft>
              <a:buNone/>
            </a:pPr>
            <a:endParaRPr sz="1600"/>
          </a:p>
          <a:p>
            <a:pPr marL="0" lvl="0" indent="0" algn="l" rtl="0">
              <a:spcBef>
                <a:spcPts val="0"/>
              </a:spcBef>
              <a:spcAft>
                <a:spcPts val="0"/>
              </a:spcAft>
              <a:buNone/>
            </a:pPr>
            <a:r>
              <a:rPr lang="en-GB"/>
              <a:t>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p25"/>
          <p:cNvSpPr txBox="1">
            <a:spLocks noGrp="1"/>
          </p:cNvSpPr>
          <p:nvPr>
            <p:ph type="title"/>
          </p:nvPr>
        </p:nvSpPr>
        <p:spPr>
          <a:xfrm>
            <a:off x="311700" y="445025"/>
            <a:ext cx="8520600" cy="572700"/>
          </a:xfrm>
          <a:prstGeom prst="rect">
            <a:avLst/>
          </a:prstGeom>
        </p:spPr>
        <p:txBody>
          <a:bodyPr spcFirstLastPara="1" wrap="square" lIns="69825" tIns="69825" rIns="69825" bIns="69825" anchor="t" anchorCtr="0">
            <a:noAutofit/>
          </a:bodyPr>
          <a:lstStyle/>
          <a:p>
            <a:pPr marL="0" lvl="0" indent="0" algn="l" rtl="0">
              <a:lnSpc>
                <a:spcPct val="115000"/>
              </a:lnSpc>
              <a:spcBef>
                <a:spcPts val="0"/>
              </a:spcBef>
              <a:spcAft>
                <a:spcPts val="0"/>
              </a:spcAft>
              <a:buClr>
                <a:schemeClr val="dk1"/>
              </a:buClr>
              <a:buSzPts val="1100"/>
              <a:buFont typeface="Arial"/>
              <a:buNone/>
            </a:pPr>
            <a:r>
              <a:rPr lang="en-GB" sz="2400">
                <a:solidFill>
                  <a:srgbClr val="434343"/>
                </a:solidFill>
              </a:rPr>
              <a:t>New Malden and Old Malden</a:t>
            </a:r>
            <a:endParaRPr/>
          </a:p>
        </p:txBody>
      </p:sp>
      <p:sp>
        <p:nvSpPr>
          <p:cNvPr id="119" name="Google Shape;119;p25"/>
          <p:cNvSpPr txBox="1">
            <a:spLocks noGrp="1"/>
          </p:cNvSpPr>
          <p:nvPr>
            <p:ph type="body" idx="1"/>
          </p:nvPr>
        </p:nvSpPr>
        <p:spPr>
          <a:xfrm>
            <a:off x="311700" y="1152475"/>
            <a:ext cx="8520600" cy="3416400"/>
          </a:xfrm>
          <a:prstGeom prst="rect">
            <a:avLst/>
          </a:prstGeom>
        </p:spPr>
        <p:txBody>
          <a:bodyPr spcFirstLastPara="1" wrap="square" lIns="69825" tIns="69825" rIns="69825" bIns="69825" anchor="t" anchorCtr="0">
            <a:noAutofit/>
          </a:bodyPr>
          <a:lstStyle/>
          <a:p>
            <a:pPr marL="457200" lvl="0" indent="-342900" algn="l" rtl="0">
              <a:spcBef>
                <a:spcPts val="0"/>
              </a:spcBef>
              <a:spcAft>
                <a:spcPts val="0"/>
              </a:spcAft>
              <a:buSzPts val="1800"/>
              <a:buChar char="●"/>
            </a:pPr>
            <a:r>
              <a:rPr lang="en-GB">
                <a:solidFill>
                  <a:srgbClr val="000000"/>
                </a:solidFill>
              </a:rPr>
              <a:t>Old Malden Children's Centre - to give out info</a:t>
            </a:r>
            <a:endParaRPr>
              <a:solidFill>
                <a:srgbClr val="000000"/>
              </a:solidFill>
            </a:endParaRPr>
          </a:p>
          <a:p>
            <a:pPr marL="457200" lvl="0" indent="-342900" algn="l" rtl="0">
              <a:spcBef>
                <a:spcPts val="0"/>
              </a:spcBef>
              <a:spcAft>
                <a:spcPts val="0"/>
              </a:spcAft>
              <a:buSzPts val="1800"/>
              <a:buChar char="●"/>
            </a:pPr>
            <a:r>
              <a:rPr lang="en-GB">
                <a:solidFill>
                  <a:srgbClr val="000000"/>
                </a:solidFill>
              </a:rPr>
              <a:t>Dickerage Lane Youth Centre</a:t>
            </a:r>
            <a:endParaRPr>
              <a:solidFill>
                <a:srgbClr val="000000"/>
              </a:solidFill>
            </a:endParaRPr>
          </a:p>
          <a:p>
            <a:pPr marL="457200" lvl="0" indent="-342900" algn="l" rtl="0">
              <a:spcBef>
                <a:spcPts val="0"/>
              </a:spcBef>
              <a:spcAft>
                <a:spcPts val="0"/>
              </a:spcAft>
              <a:buSzPts val="1800"/>
              <a:buChar char="●"/>
            </a:pPr>
            <a:r>
              <a:rPr lang="en-GB">
                <a:solidFill>
                  <a:srgbClr val="000000"/>
                </a:solidFill>
              </a:rPr>
              <a:t>Malden Centre</a:t>
            </a:r>
            <a:endParaRPr>
              <a:solidFill>
                <a:srgbClr val="000000"/>
              </a:solidFill>
            </a:endParaRPr>
          </a:p>
          <a:p>
            <a:pPr marL="457200" lvl="0" indent="-342900" algn="l" rtl="0">
              <a:spcBef>
                <a:spcPts val="0"/>
              </a:spcBef>
              <a:spcAft>
                <a:spcPts val="0"/>
              </a:spcAft>
              <a:buSzPts val="1800"/>
              <a:buChar char="●"/>
            </a:pPr>
            <a:r>
              <a:rPr lang="en-GB">
                <a:solidFill>
                  <a:srgbClr val="000000"/>
                </a:solidFill>
              </a:rPr>
              <a:t>Environment Centre </a:t>
            </a:r>
            <a:endParaRPr>
              <a:solidFill>
                <a:srgbClr val="000000"/>
              </a:solidFill>
            </a:endParaRPr>
          </a:p>
          <a:p>
            <a:pPr marL="457200" lvl="0" indent="-342900" algn="l" rtl="0">
              <a:spcBef>
                <a:spcPts val="0"/>
              </a:spcBef>
              <a:spcAft>
                <a:spcPts val="0"/>
              </a:spcAft>
              <a:buSzPts val="1800"/>
              <a:buChar char="●"/>
            </a:pPr>
            <a:r>
              <a:rPr lang="en-GB">
                <a:solidFill>
                  <a:srgbClr val="000000"/>
                </a:solidFill>
              </a:rPr>
              <a:t>New Malden United reformed church </a:t>
            </a:r>
            <a:endParaRPr>
              <a:solidFill>
                <a:srgbClr val="000000"/>
              </a:solidFill>
            </a:endParaRPr>
          </a:p>
          <a:p>
            <a:pPr marL="0" lvl="0" indent="0" algn="l" rtl="0">
              <a:spcBef>
                <a:spcPts val="0"/>
              </a:spcBef>
              <a:spcAft>
                <a:spcPts val="0"/>
              </a:spcAft>
              <a:buNone/>
            </a:pPr>
            <a:endParaRPr/>
          </a:p>
          <a:p>
            <a:pPr marL="0" lvl="0" indent="0" algn="l" rtl="0">
              <a:spcBef>
                <a:spcPts val="0"/>
              </a:spcBef>
              <a:spcAft>
                <a:spcPts val="0"/>
              </a:spcAft>
              <a:buNone/>
            </a:pPr>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1977</Words>
  <Application>Microsoft Office PowerPoint</Application>
  <PresentationFormat>On-screen Show (16:9)</PresentationFormat>
  <Paragraphs>253</Paragraphs>
  <Slides>17</Slides>
  <Notes>17</Notes>
  <HiddenSlides>0</HiddenSlides>
  <MMClips>0</MMClips>
  <ScaleCrop>false</ScaleCrop>
  <HeadingPairs>
    <vt:vector size="6" baseType="variant">
      <vt:variant>
        <vt:lpstr>Fonts Used</vt:lpstr>
      </vt:variant>
      <vt:variant>
        <vt:i4>1</vt:i4>
      </vt:variant>
      <vt:variant>
        <vt:lpstr>Theme</vt:lpstr>
      </vt:variant>
      <vt:variant>
        <vt:i4>2</vt:i4>
      </vt:variant>
      <vt:variant>
        <vt:lpstr>Slide Titles</vt:lpstr>
      </vt:variant>
      <vt:variant>
        <vt:i4>17</vt:i4>
      </vt:variant>
    </vt:vector>
  </HeadingPairs>
  <TitlesOfParts>
    <vt:vector size="20" baseType="lpstr">
      <vt:lpstr>Arial</vt:lpstr>
      <vt:lpstr>Simple Light</vt:lpstr>
      <vt:lpstr>Simple Light</vt:lpstr>
      <vt:lpstr>Kingston Cost of Living &amp; Warm Spaces</vt:lpstr>
      <vt:lpstr>Kingston Cost of Living Offer</vt:lpstr>
      <vt:lpstr>Physical Space - Warm Spaces</vt:lpstr>
      <vt:lpstr>Digital Space </vt:lpstr>
      <vt:lpstr>At Home Space </vt:lpstr>
      <vt:lpstr>Kingston and North Kingston</vt:lpstr>
      <vt:lpstr>Kingston and North Kingston (Warm Space priority sites)</vt:lpstr>
      <vt:lpstr>Kingston and North Kingston</vt:lpstr>
      <vt:lpstr>New Malden and Old Malden</vt:lpstr>
      <vt:lpstr>New and Old Malden (Warm Space priority sites)</vt:lpstr>
      <vt:lpstr>New and Old Malden</vt:lpstr>
      <vt:lpstr>Surbiton</vt:lpstr>
      <vt:lpstr>Surbiton (Warm Space priority sites)</vt:lpstr>
      <vt:lpstr>Surbiton</vt:lpstr>
      <vt:lpstr>South of the Borough</vt:lpstr>
      <vt:lpstr>South of the Borough (Warm Space priority sites)</vt:lpstr>
      <vt:lpstr>South of the Borough</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Kingston Cost of Living &amp; Warm Spaces</dc:title>
  <dc:creator>Sanja Djeric Kane</dc:creator>
  <cp:lastModifiedBy>Camilla Wheal</cp:lastModifiedBy>
  <cp:revision>1</cp:revision>
  <dcterms:modified xsi:type="dcterms:W3CDTF">2022-10-05T14:53:14Z</dcterms:modified>
</cp:coreProperties>
</file>